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8"/>
  </p:notesMasterIdLst>
  <p:sldIdLst>
    <p:sldId id="487" r:id="rId2"/>
    <p:sldId id="414" r:id="rId3"/>
    <p:sldId id="548" r:id="rId4"/>
    <p:sldId id="549" r:id="rId5"/>
    <p:sldId id="550" r:id="rId6"/>
    <p:sldId id="551" r:id="rId7"/>
    <p:sldId id="552" r:id="rId8"/>
    <p:sldId id="555" r:id="rId9"/>
    <p:sldId id="559" r:id="rId10"/>
    <p:sldId id="560" r:id="rId11"/>
    <p:sldId id="561" r:id="rId12"/>
    <p:sldId id="562" r:id="rId13"/>
    <p:sldId id="259" r:id="rId14"/>
    <p:sldId id="264" r:id="rId15"/>
    <p:sldId id="579" r:id="rId16"/>
    <p:sldId id="580" r:id="rId17"/>
    <p:sldId id="591" r:id="rId18"/>
    <p:sldId id="483" r:id="rId19"/>
    <p:sldId id="581" r:id="rId20"/>
    <p:sldId id="584" r:id="rId21"/>
    <p:sldId id="265" r:id="rId22"/>
    <p:sldId id="266" r:id="rId23"/>
    <p:sldId id="571" r:id="rId24"/>
    <p:sldId id="585" r:id="rId25"/>
    <p:sldId id="586" r:id="rId26"/>
    <p:sldId id="556" r:id="rId27"/>
    <p:sldId id="587" r:id="rId28"/>
    <p:sldId id="557" r:id="rId29"/>
    <p:sldId id="553" r:id="rId30"/>
    <p:sldId id="588" r:id="rId31"/>
    <p:sldId id="313" r:id="rId32"/>
    <p:sldId id="317" r:id="rId33"/>
    <p:sldId id="563" r:id="rId34"/>
    <p:sldId id="458" r:id="rId35"/>
    <p:sldId id="442" r:id="rId36"/>
    <p:sldId id="459" r:id="rId37"/>
    <p:sldId id="564" r:id="rId38"/>
    <p:sldId id="565" r:id="rId39"/>
    <p:sldId id="269" r:id="rId40"/>
    <p:sldId id="270" r:id="rId41"/>
    <p:sldId id="566" r:id="rId42"/>
    <p:sldId id="300" r:id="rId43"/>
    <p:sldId id="567" r:id="rId44"/>
    <p:sldId id="568" r:id="rId45"/>
    <p:sldId id="569" r:id="rId46"/>
    <p:sldId id="570" r:id="rId47"/>
    <p:sldId id="572" r:id="rId48"/>
    <p:sldId id="574" r:id="rId49"/>
    <p:sldId id="575" r:id="rId50"/>
    <p:sldId id="576" r:id="rId51"/>
    <p:sldId id="582" r:id="rId52"/>
    <p:sldId id="583" r:id="rId53"/>
    <p:sldId id="415" r:id="rId54"/>
    <p:sldId id="416" r:id="rId55"/>
    <p:sldId id="418" r:id="rId56"/>
    <p:sldId id="419" r:id="rId57"/>
    <p:sldId id="577" r:id="rId58"/>
    <p:sldId id="333" r:id="rId59"/>
    <p:sldId id="319" r:id="rId60"/>
    <p:sldId id="589" r:id="rId61"/>
    <p:sldId id="304" r:id="rId62"/>
    <p:sldId id="329" r:id="rId63"/>
    <p:sldId id="330" r:id="rId64"/>
    <p:sldId id="331" r:id="rId65"/>
    <p:sldId id="332" r:id="rId66"/>
    <p:sldId id="407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509DA-D6B3-4DDE-A279-CF4764667468}" v="1" dt="2024-02-03T18:47:24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80" autoAdjust="0"/>
  </p:normalViewPr>
  <p:slideViewPr>
    <p:cSldViewPr snapToGrid="0">
      <p:cViewPr varScale="1">
        <p:scale>
          <a:sx n="79" d="100"/>
          <a:sy n="79" d="100"/>
        </p:scale>
        <p:origin x="157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E748F-C751-4384-AB5F-6A7E5BBB8A7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96E4-310A-4875-81E8-770E7CB43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53fca7cf5_2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553fca7cf5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398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0961364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0961364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7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3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7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7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5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>
          <a:extLst>
            <a:ext uri="{FF2B5EF4-FFF2-40B4-BE49-F238E27FC236}">
              <a16:creationId xmlns:a16="http://schemas.microsoft.com/office/drawing/2014/main" id="{E886CC34-E1A1-4FD3-EF0D-547E8421C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53fca7cf5_2_146:notes">
            <a:extLst>
              <a:ext uri="{FF2B5EF4-FFF2-40B4-BE49-F238E27FC236}">
                <a16:creationId xmlns:a16="http://schemas.microsoft.com/office/drawing/2014/main" id="{53657885-8693-CC75-4433-935D94FBC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553fca7cf5_2_146:notes">
            <a:extLst>
              <a:ext uri="{FF2B5EF4-FFF2-40B4-BE49-F238E27FC236}">
                <a16:creationId xmlns:a16="http://schemas.microsoft.com/office/drawing/2014/main" id="{E2E55BE4-F4D3-ECAD-E706-ACBCB74851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209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5EB7C-BD3C-7277-5368-6E180F53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FDC20D2-88F7-987E-4E5A-DE4BAECCF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52E8FC-02FE-00BB-FAB6-15EA9465B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FF1F5-2CA5-0CCD-6AE3-3C2E95FA7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73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8ED80-5943-1275-89EA-AFFEC261F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D067EC-8C2F-F4C8-3DD5-834A82FDA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3A94FFC-AC78-3B22-39E9-86C789989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E84365-F002-163B-E56F-53B1AFB33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0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5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71C873CA-1B2A-978C-8069-8EF0511B3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096136434_0_5:notes">
            <a:extLst>
              <a:ext uri="{FF2B5EF4-FFF2-40B4-BE49-F238E27FC236}">
                <a16:creationId xmlns:a16="http://schemas.microsoft.com/office/drawing/2014/main" id="{2EEADB8D-2A78-19EA-CAF3-3EEE188160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096136434_0_5:notes">
            <a:extLst>
              <a:ext uri="{FF2B5EF4-FFF2-40B4-BE49-F238E27FC236}">
                <a16:creationId xmlns:a16="http://schemas.microsoft.com/office/drawing/2014/main" id="{448BBAC4-3239-A9B9-24BD-18931F067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69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6795B859-0D40-CCDF-A3A0-3FD072FC0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096136434_0_5:notes">
            <a:extLst>
              <a:ext uri="{FF2B5EF4-FFF2-40B4-BE49-F238E27FC236}">
                <a16:creationId xmlns:a16="http://schemas.microsoft.com/office/drawing/2014/main" id="{A86DC417-1FF9-1CDA-3B2B-DC38C27B5F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096136434_0_5:notes">
            <a:extLst>
              <a:ext uri="{FF2B5EF4-FFF2-40B4-BE49-F238E27FC236}">
                <a16:creationId xmlns:a16="http://schemas.microsoft.com/office/drawing/2014/main" id="{007FD3B2-A435-2F56-9A3F-CB5F2EA5F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2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53fca7cf5_2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553fca7cf5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02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1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>
          <a:extLst>
            <a:ext uri="{FF2B5EF4-FFF2-40B4-BE49-F238E27FC236}">
              <a16:creationId xmlns:a16="http://schemas.microsoft.com/office/drawing/2014/main" id="{BDA5948D-7371-3653-2677-DE1EEDC9F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53fca7cf5_2_243:notes">
            <a:extLst>
              <a:ext uri="{FF2B5EF4-FFF2-40B4-BE49-F238E27FC236}">
                <a16:creationId xmlns:a16="http://schemas.microsoft.com/office/drawing/2014/main" id="{982BF583-F4BF-B420-1F5F-542C1C3E5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553fca7cf5_2_243:notes">
            <a:extLst>
              <a:ext uri="{FF2B5EF4-FFF2-40B4-BE49-F238E27FC236}">
                <a16:creationId xmlns:a16="http://schemas.microsoft.com/office/drawing/2014/main" id="{C06EF675-35C1-2D9A-9756-D7C8844EF2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33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096E4-310A-4875-81E8-770E7CB43A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>
          <a:extLst>
            <a:ext uri="{FF2B5EF4-FFF2-40B4-BE49-F238E27FC236}">
              <a16:creationId xmlns:a16="http://schemas.microsoft.com/office/drawing/2014/main" id="{5EDF3FF5-CDDB-7D18-2CCE-88E38AA04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53fca7cf5_2_243:notes">
            <a:extLst>
              <a:ext uri="{FF2B5EF4-FFF2-40B4-BE49-F238E27FC236}">
                <a16:creationId xmlns:a16="http://schemas.microsoft.com/office/drawing/2014/main" id="{5E7122F0-C311-4E63-9A3A-84447F19A6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553fca7cf5_2_243:notes">
            <a:extLst>
              <a:ext uri="{FF2B5EF4-FFF2-40B4-BE49-F238E27FC236}">
                <a16:creationId xmlns:a16="http://schemas.microsoft.com/office/drawing/2014/main" id="{8B035CC0-4DFE-A4D9-7D88-51EA70B603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3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>
          <a:extLst>
            <a:ext uri="{FF2B5EF4-FFF2-40B4-BE49-F238E27FC236}">
              <a16:creationId xmlns:a16="http://schemas.microsoft.com/office/drawing/2014/main" id="{AB0EE785-325A-9F69-7B48-E02657CD4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53fca7cf5_2_243:notes">
            <a:extLst>
              <a:ext uri="{FF2B5EF4-FFF2-40B4-BE49-F238E27FC236}">
                <a16:creationId xmlns:a16="http://schemas.microsoft.com/office/drawing/2014/main" id="{65F85CD9-381D-ADC4-DEF0-58D0A88E24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553fca7cf5_2_243:notes">
            <a:extLst>
              <a:ext uri="{FF2B5EF4-FFF2-40B4-BE49-F238E27FC236}">
                <a16:creationId xmlns:a16="http://schemas.microsoft.com/office/drawing/2014/main" id="{773561C1-397D-87A1-7925-67D56E5BD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36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>
          <a:extLst>
            <a:ext uri="{FF2B5EF4-FFF2-40B4-BE49-F238E27FC236}">
              <a16:creationId xmlns:a16="http://schemas.microsoft.com/office/drawing/2014/main" id="{7B122341-6CB0-9B4A-EB3B-0A823DD87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53fca7cf5_2_243:notes">
            <a:extLst>
              <a:ext uri="{FF2B5EF4-FFF2-40B4-BE49-F238E27FC236}">
                <a16:creationId xmlns:a16="http://schemas.microsoft.com/office/drawing/2014/main" id="{2AAF3C7B-4C32-2B6C-4D75-D211D5B7B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553fca7cf5_2_243:notes">
            <a:extLst>
              <a:ext uri="{FF2B5EF4-FFF2-40B4-BE49-F238E27FC236}">
                <a16:creationId xmlns:a16="http://schemas.microsoft.com/office/drawing/2014/main" id="{7A1A761B-0D0A-18AD-2BFA-2B1EDD8B85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507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9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56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2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74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16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02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4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5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9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60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87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31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pectrum.ieee.org/the-top-programming-languages-202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.salary.com/Salaries-for-python-developer-with-a-JD-MD-PhD-or-Equivalen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hackerrank.com/research/developer-skills/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hackerrank.com/research/developer-skills/20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es/3/tutorial/inputoutput.html#fancier-output-formatting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docs.python.org/es/3/tutorial/inputoutput.html#fancier-output-formatt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es/3/tutorial/inputoutput.html#fancier-output-formatting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es/3/tutorial/inputoutput.html#fancier-output-formatting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B53435-5805-4562-9A23-DD9721C83AA2}"/>
              </a:ext>
            </a:extLst>
          </p:cNvPr>
          <p:cNvSpPr/>
          <p:nvPr/>
        </p:nvSpPr>
        <p:spPr>
          <a:xfrm>
            <a:off x="561824" y="3019446"/>
            <a:ext cx="8697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b="1" dirty="0">
                <a:solidFill>
                  <a:schemeClr val="tx2"/>
                </a:solidFill>
              </a:rPr>
              <a:t>Introducción a Python</a:t>
            </a:r>
          </a:p>
          <a:p>
            <a:r>
              <a:rPr lang="es-ES" sz="4800" b="1" dirty="0">
                <a:solidFill>
                  <a:schemeClr val="tx2"/>
                </a:solidFill>
              </a:rPr>
              <a:t>Elementos básicos de un programa</a:t>
            </a:r>
            <a:endParaRPr lang="es-PY" sz="4800" dirty="0">
              <a:solidFill>
                <a:schemeClr val="tx2"/>
              </a:solidFill>
            </a:endParaRPr>
          </a:p>
        </p:txBody>
      </p:sp>
      <p:pic>
        <p:nvPicPr>
          <p:cNvPr id="1026" name="Picture 2" descr="Facultad de Ingeniería">
            <a:extLst>
              <a:ext uri="{FF2B5EF4-FFF2-40B4-BE49-F238E27FC236}">
                <a16:creationId xmlns:a16="http://schemas.microsoft.com/office/drawing/2014/main" id="{DEF74F71-EBC6-4AB9-8A02-79CC1CFC7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7" y="387971"/>
            <a:ext cx="3409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sotros | Biblioteca de la FIUNA">
            <a:extLst>
              <a:ext uri="{FF2B5EF4-FFF2-40B4-BE49-F238E27FC236}">
                <a16:creationId xmlns:a16="http://schemas.microsoft.com/office/drawing/2014/main" id="{8FEE5507-92E6-4913-BA17-BCC921D5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66" y="166794"/>
            <a:ext cx="1775127" cy="177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DB98C56E-6243-43E8-99AD-AC74398CA9A6}"/>
              </a:ext>
            </a:extLst>
          </p:cNvPr>
          <p:cNvSpPr/>
          <p:nvPr/>
        </p:nvSpPr>
        <p:spPr>
          <a:xfrm>
            <a:off x="0" y="1818109"/>
            <a:ext cx="8473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Y" sz="2800" b="1" dirty="0"/>
              <a:t>Cátedra de Fundamentos de Programación</a:t>
            </a:r>
            <a:endParaRPr lang="es-PY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584122-19FF-437F-8362-A9C8F2AE88AB}"/>
              </a:ext>
            </a:extLst>
          </p:cNvPr>
          <p:cNvSpPr txBox="1"/>
          <p:nvPr/>
        </p:nvSpPr>
        <p:spPr>
          <a:xfrm>
            <a:off x="732582" y="6065881"/>
            <a:ext cx="796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Y" b="1" dirty="0"/>
              <a:t>Basado en materiales de referencia elaborados por los Profesores Cristian </a:t>
            </a:r>
            <a:r>
              <a:rPr lang="es-PY" b="1" dirty="0" err="1"/>
              <a:t>Cappo</a:t>
            </a:r>
            <a:r>
              <a:rPr lang="es-PY" b="1" dirty="0"/>
              <a:t>, </a:t>
            </a:r>
          </a:p>
          <a:p>
            <a:pPr algn="ctr"/>
            <a:r>
              <a:rPr lang="en-US" b="1" dirty="0"/>
              <a:t>Diego </a:t>
            </a:r>
            <a:r>
              <a:rPr lang="en-US" b="1" dirty="0" err="1"/>
              <a:t>Stalder</a:t>
            </a:r>
            <a:r>
              <a:rPr lang="en-US" b="1" dirty="0"/>
              <a:t>, </a:t>
            </a:r>
            <a:r>
              <a:rPr lang="es-PY" b="1" dirty="0"/>
              <a:t>José </a:t>
            </a:r>
            <a:r>
              <a:rPr lang="es-PY" b="1" dirty="0" err="1"/>
              <a:t>Colbes</a:t>
            </a:r>
            <a:r>
              <a:rPr lang="en-US" b="1" dirty="0"/>
              <a:t> y Nestor </a:t>
            </a:r>
            <a:r>
              <a:rPr lang="en-US" b="1" dirty="0" err="1"/>
              <a:t>Barreto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70014C-E895-0A42-F9B1-DBD8B2FA24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3" b="9576"/>
          <a:stretch/>
        </p:blipFill>
        <p:spPr>
          <a:xfrm>
            <a:off x="6808616" y="2390397"/>
            <a:ext cx="2335384" cy="35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475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Constantes nominales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406028"/>
            <a:ext cx="81660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También llamadas </a:t>
            </a:r>
            <a:r>
              <a:rPr lang="es-PY" sz="2400" b="1" dirty="0"/>
              <a:t>constantes con nombre</a:t>
            </a:r>
            <a:r>
              <a:rPr lang="es-PY" sz="2400" dirty="0"/>
              <a:t>, son las que se declaran asignándoles un valor directamente.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Por convención, los nombres de las constantes suelen estar en MAYÚSCULAS. Por ejemplo: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ASIGNATURA = “Fundamentos”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PI = 3.1416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BASE = 2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PORCENTAJE_IVA = 10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E7BC88-FDE7-CF62-BE7F-5EB93D86E56E}"/>
              </a:ext>
            </a:extLst>
          </p:cNvPr>
          <p:cNvSpPr/>
          <p:nvPr/>
        </p:nvSpPr>
        <p:spPr>
          <a:xfrm>
            <a:off x="5343868" y="3769679"/>
            <a:ext cx="3548270" cy="1779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Python no tiene constantes nominales directamente, aunque puede obtenerse similares resultados mediante la definición de clases (esto escapa a los objetivos del curso).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78287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424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Constantes literales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406028"/>
            <a:ext cx="81660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800" dirty="0"/>
              <a:t>Son valores de cualquier tipo que se utilizan directamente. No se declaran, ya que no tienen nombre, y forman parte del texto del programa.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800" dirty="0"/>
              <a:t>Es un valor en sí mismo, el cual es almacenado como parte del programa.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800" dirty="0"/>
              <a:t>Ejemplo de constantes literales: </a:t>
            </a:r>
            <a:r>
              <a:rPr lang="es-PY" sz="2800" dirty="0">
                <a:solidFill>
                  <a:srgbClr val="FF0000"/>
                </a:solidFill>
                <a:latin typeface="Consolas" panose="020B0609020204030204" pitchFamily="49" charset="0"/>
              </a:rPr>
              <a:t>180</a:t>
            </a:r>
            <a:r>
              <a:rPr lang="es-PY" sz="2800" dirty="0"/>
              <a:t>, </a:t>
            </a:r>
            <a:r>
              <a:rPr lang="es-PY" sz="2800" dirty="0">
                <a:solidFill>
                  <a:srgbClr val="FF0000"/>
                </a:solidFill>
                <a:latin typeface="Consolas" panose="020B0609020204030204" pitchFamily="49" charset="0"/>
              </a:rPr>
              <a:t>3.1416</a:t>
            </a:r>
            <a:r>
              <a:rPr lang="es-PY" sz="2800" dirty="0"/>
              <a:t>, </a:t>
            </a:r>
            <a:r>
              <a:rPr lang="es-PY" sz="2800" dirty="0">
                <a:solidFill>
                  <a:srgbClr val="FF0000"/>
                </a:solidFill>
                <a:latin typeface="Consolas" panose="020B0609020204030204" pitchFamily="49" charset="0"/>
              </a:rPr>
              <a:t>"Hola Mundo\n"</a:t>
            </a:r>
            <a:r>
              <a:rPr lang="es-PY" sz="2800" dirty="0"/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930B87-2E59-8A2A-63D5-C5AB40F07AD5}"/>
              </a:ext>
            </a:extLst>
          </p:cNvPr>
          <p:cNvSpPr txBox="1"/>
          <p:nvPr/>
        </p:nvSpPr>
        <p:spPr>
          <a:xfrm>
            <a:off x="527864" y="5807200"/>
            <a:ext cx="822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A_rad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 = a*</a:t>
            </a:r>
            <a:r>
              <a:rPr lang="es-MX" dirty="0" err="1">
                <a:latin typeface="Consolas" panose="020B0609020204030204" pitchFamily="49" charset="0"/>
                <a:cs typeface="Courier New" panose="02070309020205020404" pitchFamily="49" charset="0"/>
              </a:rPr>
              <a:t>math.pi</a:t>
            </a:r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/180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s-MX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usamos el valor 180 como literal entero</a:t>
            </a:r>
            <a:endParaRPr lang="es-PY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5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3291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Identificadores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3336" y="1127252"/>
            <a:ext cx="8265934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800" dirty="0"/>
              <a:t>Son los </a:t>
            </a:r>
            <a:r>
              <a:rPr lang="es-PY" sz="2800" dirty="0">
                <a:solidFill>
                  <a:srgbClr val="FF0000"/>
                </a:solidFill>
              </a:rPr>
              <a:t>nombres</a:t>
            </a:r>
            <a:r>
              <a:rPr lang="es-PY" sz="2800" dirty="0"/>
              <a:t> elegidos para cada una de las variables, constantes, subprogramas, registros, etc. Estos identificadores usados en el algoritmo o el programa deben ser significativos y tener relación con el objeto que representan.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800" dirty="0"/>
              <a:t>Como buena práctica, para nuestro curso un identificador: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Comienza con una letra (mayúscula/minúscula) o con un “_” (</a:t>
            </a:r>
            <a:r>
              <a:rPr lang="es-PY" sz="2400" dirty="0" err="1"/>
              <a:t>guión</a:t>
            </a:r>
            <a:r>
              <a:rPr lang="es-PY" sz="2400" dirty="0"/>
              <a:t> bajo). No debe tener espacios.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No tienen límite de longitud (caso de Python, otros LP pueden tener limitaciones).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Las mayúsculas y minúsculas son diferentes.</a:t>
            </a:r>
            <a:endParaRPr lang="es-PY" sz="2800" dirty="0"/>
          </a:p>
        </p:txBody>
      </p:sp>
    </p:spTree>
    <p:extLst>
      <p:ext uri="{BB962C8B-B14F-4D97-AF65-F5344CB8AC3E}">
        <p14:creationId xmlns:p14="http://schemas.microsoft.com/office/powerpoint/2010/main" val="177545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300" y="267288"/>
            <a:ext cx="1668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6" descr="Python logo and wordmark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61" y="267288"/>
            <a:ext cx="3159609" cy="93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6/66/Guido_van_Rossum_OSCON_2006.jpg/800px-Guido_van_Rossum_OSCON_2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74" y="1800663"/>
            <a:ext cx="2342271" cy="351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dlist.com/media/database/films/tv-series/comedy-and-romance/1970/monty-python-flying-circus/005-monty-python-flying-circus-theredli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82" y="3290080"/>
            <a:ext cx="2268298" cy="275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430688" y="5314070"/>
            <a:ext cx="2105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Guido van Rossum</a:t>
            </a:r>
          </a:p>
        </p:txBody>
      </p:sp>
      <p:pic>
        <p:nvPicPr>
          <p:cNvPr id="3078" name="Picture 6" descr="Resultado de imagen para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00" y="1505158"/>
            <a:ext cx="2690680" cy="126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E66B0DC-BE41-49B7-226F-F2D7EF0245C6}"/>
              </a:ext>
            </a:extLst>
          </p:cNvPr>
          <p:cNvSpPr txBox="1"/>
          <p:nvPr/>
        </p:nvSpPr>
        <p:spPr>
          <a:xfrm>
            <a:off x="345122" y="6405620"/>
            <a:ext cx="5763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dirty="0"/>
              <a:t>https://es.wikipedia.org/wiki/Historia_de_Python</a:t>
            </a:r>
          </a:p>
        </p:txBody>
      </p:sp>
    </p:spTree>
    <p:extLst>
      <p:ext uri="{BB962C8B-B14F-4D97-AF65-F5344CB8AC3E}">
        <p14:creationId xmlns:p14="http://schemas.microsoft.com/office/powerpoint/2010/main" val="17519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300" y="267288"/>
            <a:ext cx="3665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- Historia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4212" y="975174"/>
            <a:ext cx="82505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Python fue concebido y desarrollado al final de los 80’s y al comienzo de los 90’s por Guido van Rossum en el Instituto Nacional de Matemáticas y Ciencias de la Computación en Países Bajos.</a:t>
            </a:r>
            <a:r>
              <a:rPr lang="es-ES" sz="1600" dirty="0"/>
              <a:t> ), en principio como un proyecto de afición para mantenerse ocupado durante las vacaciones de Navidad.</a:t>
            </a:r>
            <a:endParaRPr lang="es-P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La versión 1.0 fue lanzada en Enero de 1994.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La sintaxis de Python y ciertos aspectos de su filosofía son directamente heredadas del lenguaje ABC, pero Python es también influenciado por Modula-3, C, C++, Perl, Java, el Shell de Unix, y otros lenguajes de </a:t>
            </a:r>
            <a:r>
              <a:rPr lang="es-PY" sz="2000" i="1" dirty="0"/>
              <a:t>script</a:t>
            </a:r>
            <a:r>
              <a:rPr lang="es-PY" sz="2000" dirty="0"/>
              <a:t>.</a:t>
            </a:r>
          </a:p>
        </p:txBody>
      </p:sp>
      <p:pic>
        <p:nvPicPr>
          <p:cNvPr id="7170" name="Picture 2" descr="Resultado de imagen para historia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30" y="4202095"/>
            <a:ext cx="6749089" cy="191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293730" y="6350810"/>
            <a:ext cx="4035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050" dirty="0"/>
              <a:t>Adaptación de </a:t>
            </a:r>
            <a:r>
              <a:rPr lang="es-PY" sz="1050" dirty="0" err="1"/>
              <a:t>slides</a:t>
            </a:r>
            <a:r>
              <a:rPr lang="es-PY" sz="1050" dirty="0"/>
              <a:t> de “Python </a:t>
            </a:r>
            <a:r>
              <a:rPr lang="es-PY" sz="1050" dirty="0" err="1"/>
              <a:t>for</a:t>
            </a:r>
            <a:r>
              <a:rPr lang="es-PY" sz="1050" dirty="0"/>
              <a:t> </a:t>
            </a:r>
            <a:r>
              <a:rPr lang="es-PY" sz="1050" dirty="0" err="1"/>
              <a:t>Genomic</a:t>
            </a:r>
            <a:r>
              <a:rPr lang="es-PY" sz="1050" dirty="0"/>
              <a:t> Data </a:t>
            </a:r>
            <a:r>
              <a:rPr lang="es-PY" sz="1050" dirty="0" err="1"/>
              <a:t>Science</a:t>
            </a:r>
            <a:r>
              <a:rPr lang="es-PY" sz="1050" dirty="0"/>
              <a:t>”, </a:t>
            </a:r>
            <a:r>
              <a:rPr lang="es-PY" sz="1050" dirty="0" err="1"/>
              <a:t>Coursera</a:t>
            </a:r>
            <a:r>
              <a:rPr lang="es-PY" sz="1050" dirty="0"/>
              <a:t>.</a:t>
            </a:r>
          </a:p>
          <a:p>
            <a:r>
              <a:rPr lang="en-US" sz="1050" dirty="0"/>
              <a:t>https://es.wikipedia.org/wiki/Historia_de_Python</a:t>
            </a:r>
          </a:p>
        </p:txBody>
      </p:sp>
    </p:spTree>
    <p:extLst>
      <p:ext uri="{BB962C8B-B14F-4D97-AF65-F5344CB8AC3E}">
        <p14:creationId xmlns:p14="http://schemas.microsoft.com/office/powerpoint/2010/main" val="310122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AE590493-D90A-E28E-71BC-1FB7F106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136"/>
            <a:ext cx="9144000" cy="3650531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¿Por qué aprender Python?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Su popularidad </a:t>
            </a:r>
          </a:p>
        </p:txBody>
      </p:sp>
      <p:sp>
        <p:nvSpPr>
          <p:cNvPr id="8" name="3 CuadroTexto">
            <a:extLst>
              <a:ext uri="{FF2B5EF4-FFF2-40B4-BE49-F238E27FC236}">
                <a16:creationId xmlns:a16="http://schemas.microsoft.com/office/drawing/2014/main" id="{33EB44DE-D9B9-485A-B021-27AEB6E9A290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1E8912-561E-48CF-AEDF-35E1C00605ED}"/>
              </a:ext>
            </a:extLst>
          </p:cNvPr>
          <p:cNvSpPr/>
          <p:nvPr/>
        </p:nvSpPr>
        <p:spPr>
          <a:xfrm>
            <a:off x="2300425" y="5557348"/>
            <a:ext cx="4777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https://www.tiobe.com/tiobe-index/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5CDF2A-238A-5221-7F63-D03748A11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687" y="1121790"/>
            <a:ext cx="2165146" cy="19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2800" b="1" dirty="0"/>
              <a:t>The Top Programming Languages 2023</a:t>
            </a:r>
            <a:endParaRPr lang="es-ES" sz="2800" dirty="0"/>
          </a:p>
        </p:txBody>
      </p:sp>
      <p:sp>
        <p:nvSpPr>
          <p:cNvPr id="10" name="3 CuadroTexto">
            <a:extLst>
              <a:ext uri="{FF2B5EF4-FFF2-40B4-BE49-F238E27FC236}">
                <a16:creationId xmlns:a16="http://schemas.microsoft.com/office/drawing/2014/main" id="{3A34E06B-D8D8-46D8-9973-9CEFACABFB2B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6B0E3A25-3C1D-4944-9D69-F980B8C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178800" cy="523220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IEEE Spectrum magazine </a:t>
            </a:r>
            <a:r>
              <a:rPr lang="en-US" sz="1400" b="1" dirty="0">
                <a:hlinkClick r:id="rId2"/>
              </a:rPr>
              <a:t>https://spectrum.ieee.org/the-top-programming-languages-2023</a:t>
            </a:r>
            <a:r>
              <a:rPr lang="en-US" sz="1400" b="1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967D7E-96B5-9713-D9DC-7CA5E9B9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33" y="1290146"/>
            <a:ext cx="7870367" cy="53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sz="3600" dirty="0"/>
              <a:t>Python </a:t>
            </a:r>
            <a:r>
              <a:rPr lang="es-PY" sz="3600" dirty="0" err="1"/>
              <a:t>Developer</a:t>
            </a:r>
            <a:r>
              <a:rPr lang="es-PY" sz="3600" dirty="0"/>
              <a:t> Salaries </a:t>
            </a:r>
            <a:r>
              <a:rPr lang="es-PY" sz="3600" dirty="0" err="1"/>
              <a:t>by</a:t>
            </a:r>
            <a:r>
              <a:rPr lang="es-PY" sz="3600" dirty="0"/>
              <a:t> </a:t>
            </a:r>
            <a:r>
              <a:rPr lang="es-PY" sz="3600" dirty="0" err="1"/>
              <a:t>Degree</a:t>
            </a:r>
            <a:r>
              <a:rPr lang="es-PY" sz="3600" dirty="0"/>
              <a:t> </a:t>
            </a:r>
            <a:r>
              <a:rPr lang="es-PY" sz="3600" dirty="0" err="1"/>
              <a:t>Level</a:t>
            </a:r>
            <a:r>
              <a:rPr lang="es-PY" sz="3600" dirty="0"/>
              <a:t>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8171"/>
            <a:ext cx="8229600" cy="189137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3853543"/>
            <a:ext cx="8154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1600" dirty="0">
                <a:hlinkClick r:id="rId3"/>
              </a:rPr>
              <a:t>* https://www1.salary.com/Salaries-for-python-developer-with-a-JD-MD-PhD-or-Equivalent</a:t>
            </a:r>
            <a:endParaRPr lang="es-PY" sz="1600" dirty="0"/>
          </a:p>
        </p:txBody>
      </p:sp>
    </p:spTree>
    <p:extLst>
      <p:ext uri="{BB962C8B-B14F-4D97-AF65-F5344CB8AC3E}">
        <p14:creationId xmlns:p14="http://schemas.microsoft.com/office/powerpoint/2010/main" val="363329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HackerRank</a:t>
            </a:r>
            <a:r>
              <a:rPr lang="en-US" sz="2800" b="1" dirty="0"/>
              <a:t> Developer Skills Report 2023</a:t>
            </a:r>
            <a:endParaRPr lang="es-ES" sz="2800" dirty="0"/>
          </a:p>
        </p:txBody>
      </p:sp>
      <p:sp>
        <p:nvSpPr>
          <p:cNvPr id="10" name="3 CuadroTexto">
            <a:extLst>
              <a:ext uri="{FF2B5EF4-FFF2-40B4-BE49-F238E27FC236}">
                <a16:creationId xmlns:a16="http://schemas.microsoft.com/office/drawing/2014/main" id="{3A34E06B-D8D8-46D8-9973-9CEFACABFB2B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96D02-FA8C-4D18-B76C-9F4ADAEEED49}"/>
              </a:ext>
            </a:extLst>
          </p:cNvPr>
          <p:cNvSpPr txBox="1"/>
          <p:nvPr/>
        </p:nvSpPr>
        <p:spPr>
          <a:xfrm>
            <a:off x="1455464" y="776487"/>
            <a:ext cx="3544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600" dirty="0"/>
              <a:t>Comunidad de 21 millones de miembros</a:t>
            </a:r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84FF1493-48A3-47C4-A45C-B56550A7F945}"/>
              </a:ext>
            </a:extLst>
          </p:cNvPr>
          <p:cNvSpPr txBox="1">
            <a:spLocks/>
          </p:cNvSpPr>
          <p:nvPr/>
        </p:nvSpPr>
        <p:spPr>
          <a:xfrm>
            <a:off x="155543" y="6414830"/>
            <a:ext cx="8178800" cy="3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b="1" dirty="0">
                <a:hlinkClick r:id="rId2"/>
              </a:rPr>
              <a:t>https://www.hackerrank.com/research/developer-skills/2023</a:t>
            </a:r>
            <a:r>
              <a:rPr lang="en-US" sz="1400" b="1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5D9926-D0CF-7DD7-70DF-10E8CB04A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" y="2233404"/>
            <a:ext cx="4469112" cy="37202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C5FB7E-21E7-1FAB-231F-096DDC45B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254" y="2233403"/>
            <a:ext cx="4329903" cy="372029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A4A7212-8787-F785-FD2F-0BFEC4BD5E38}"/>
              </a:ext>
            </a:extLst>
          </p:cNvPr>
          <p:cNvSpPr txBox="1"/>
          <p:nvPr/>
        </p:nvSpPr>
        <p:spPr>
          <a:xfrm>
            <a:off x="5352924" y="1396023"/>
            <a:ext cx="325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dirty="0">
                <a:solidFill>
                  <a:schemeClr val="tx2"/>
                </a:solidFill>
              </a:rPr>
              <a:t>Lenguajes preferidos por los programadores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3A64C93-F290-024E-ED87-18EFFAFC8FC8}"/>
              </a:ext>
            </a:extLst>
          </p:cNvPr>
          <p:cNvSpPr txBox="1"/>
          <p:nvPr/>
        </p:nvSpPr>
        <p:spPr>
          <a:xfrm>
            <a:off x="669704" y="1396023"/>
            <a:ext cx="356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dirty="0">
                <a:solidFill>
                  <a:schemeClr val="tx2"/>
                </a:solidFill>
              </a:rPr>
              <a:t>Ranking de lenguajes de programación (demanda)</a:t>
            </a:r>
          </a:p>
        </p:txBody>
      </p:sp>
    </p:spTree>
    <p:extLst>
      <p:ext uri="{BB962C8B-B14F-4D97-AF65-F5344CB8AC3E}">
        <p14:creationId xmlns:p14="http://schemas.microsoft.com/office/powerpoint/2010/main" val="1539550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90389-680F-7B77-2CE2-C92B5CE65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C2B48EC-185A-BD35-ACA0-1D6FF196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HackerRank</a:t>
            </a:r>
            <a:r>
              <a:rPr lang="en-US" sz="2800" b="1" dirty="0"/>
              <a:t> Developer Skills Report 2023</a:t>
            </a:r>
            <a:endParaRPr lang="es-ES" sz="2800" dirty="0"/>
          </a:p>
        </p:txBody>
      </p:sp>
      <p:sp>
        <p:nvSpPr>
          <p:cNvPr id="10" name="3 CuadroTexto">
            <a:extLst>
              <a:ext uri="{FF2B5EF4-FFF2-40B4-BE49-F238E27FC236}">
                <a16:creationId xmlns:a16="http://schemas.microsoft.com/office/drawing/2014/main" id="{33EC4924-2B81-B502-8D40-60F1DF51CC67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0D74C4-7D3A-87BB-3B08-DAA7E8049189}"/>
              </a:ext>
            </a:extLst>
          </p:cNvPr>
          <p:cNvSpPr txBox="1"/>
          <p:nvPr/>
        </p:nvSpPr>
        <p:spPr>
          <a:xfrm>
            <a:off x="1455464" y="776487"/>
            <a:ext cx="3544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600" dirty="0"/>
              <a:t>Comunidad de 21 millones de miembros</a:t>
            </a:r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F5681E22-A719-7EA8-4643-936FE6F833FF}"/>
              </a:ext>
            </a:extLst>
          </p:cNvPr>
          <p:cNvSpPr txBox="1">
            <a:spLocks/>
          </p:cNvSpPr>
          <p:nvPr/>
        </p:nvSpPr>
        <p:spPr>
          <a:xfrm>
            <a:off x="155543" y="6414830"/>
            <a:ext cx="8178800" cy="35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1400" b="1" dirty="0">
                <a:hlinkClick r:id="rId2"/>
              </a:rPr>
              <a:t>https://www.hackerrank.com/research/developer-skills/2023</a:t>
            </a:r>
            <a:r>
              <a:rPr lang="en-US" sz="1400" b="1" dirty="0"/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56011-A37E-4AEE-0B32-7332B67FA3EE}"/>
              </a:ext>
            </a:extLst>
          </p:cNvPr>
          <p:cNvSpPr txBox="1"/>
          <p:nvPr/>
        </p:nvSpPr>
        <p:spPr>
          <a:xfrm>
            <a:off x="332010" y="3149408"/>
            <a:ext cx="224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dirty="0">
                <a:solidFill>
                  <a:schemeClr val="tx2"/>
                </a:solidFill>
              </a:rPr>
              <a:t>Habilidades solicitadas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BEC956-9FC5-D81B-2591-373CAB95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22" y="1278746"/>
            <a:ext cx="6212657" cy="50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5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0" y="267288"/>
            <a:ext cx="4320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¿Qué veremos hoy?</a:t>
            </a:r>
            <a:endParaRPr lang="en-US" sz="4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D55C14-0278-41E7-BD5D-6A0EA3CD84A3}"/>
              </a:ext>
            </a:extLst>
          </p:cNvPr>
          <p:cNvSpPr txBox="1"/>
          <p:nvPr/>
        </p:nvSpPr>
        <p:spPr>
          <a:xfrm>
            <a:off x="478300" y="1315453"/>
            <a:ext cx="78154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3200" dirty="0"/>
              <a:t>Programa e instrucciones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3200" dirty="0"/>
              <a:t>Elementos básicos de un programa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3200" dirty="0"/>
              <a:t>Datos, Tipos de datos simples.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3200" dirty="0"/>
              <a:t>Constantes y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Y" sz="3200" dirty="0"/>
              <a:t>Introducción a Python: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Y" sz="2800" dirty="0"/>
              <a:t>Tipos de datos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Y" sz="2800" dirty="0"/>
              <a:t>Operadores y expresiones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Y" sz="2800" dirty="0"/>
              <a:t>Reglas de precedencia de los operadores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Y" sz="2800" dirty="0"/>
              <a:t>Funciones internas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PY" sz="2800" dirty="0"/>
              <a:t>Funciones de entrada y salida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248AD9-8087-A96C-7F78-DBA8EF71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595" y="2391944"/>
            <a:ext cx="2733675" cy="1666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1A3E6B-2C2F-D33A-C319-949860558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55"/>
          <a:stretch/>
        </p:blipFill>
        <p:spPr>
          <a:xfrm>
            <a:off x="7356682" y="442170"/>
            <a:ext cx="1272650" cy="14062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BB8DBA-1EF1-5710-3B2C-9D5DAC03BD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30" r="75580" b="7991"/>
          <a:stretch/>
        </p:blipFill>
        <p:spPr>
          <a:xfrm>
            <a:off x="7780714" y="5112812"/>
            <a:ext cx="848618" cy="16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6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s-PY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478300" y="267288"/>
            <a:ext cx="61303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Librerias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5D9A7C-C609-F277-C8FE-928CB6A4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72" y="1302333"/>
            <a:ext cx="5535930" cy="427668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B48D55-A58C-31C5-CBE9-F6E9A3D366DA}"/>
              </a:ext>
            </a:extLst>
          </p:cNvPr>
          <p:cNvSpPr txBox="1"/>
          <p:nvPr/>
        </p:nvSpPr>
        <p:spPr>
          <a:xfrm>
            <a:off x="877001" y="5906176"/>
            <a:ext cx="6475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Existen muchísimos proyectos (como librerías) además de las librerías que son estándar. Actualmente más de 380K proyectos (</a:t>
            </a:r>
            <a:r>
              <a:rPr lang="es-ES" sz="1400" b="0" i="0" u="none" strike="noStrike" baseline="0" dirty="0">
                <a:solidFill>
                  <a:srgbClr val="0462C1"/>
                </a:solidFill>
                <a:latin typeface="Calibri" panose="020F0502020204030204" pitchFamily="34" charset="0"/>
              </a:rPr>
              <a:t>https://pypi.org/</a:t>
            </a:r>
            <a:r>
              <a:rPr lang="es-E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para todas las áreas.</a:t>
            </a:r>
          </a:p>
        </p:txBody>
      </p:sp>
    </p:spTree>
    <p:extLst>
      <p:ext uri="{BB962C8B-B14F-4D97-AF65-F5344CB8AC3E}">
        <p14:creationId xmlns:p14="http://schemas.microsoft.com/office/powerpoint/2010/main" val="295792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300" y="267288"/>
            <a:ext cx="506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- Características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54212" y="975174"/>
            <a:ext cx="459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800" dirty="0"/>
              <a:t>Es simple de usar!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93730" y="6533694"/>
            <a:ext cx="28809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050" dirty="0"/>
              <a:t>http://www2.latech.edu/~acm/HelloWorld.shtml</a:t>
            </a:r>
            <a:endParaRPr lang="en-US" sz="1050" dirty="0"/>
          </a:p>
        </p:txBody>
      </p:sp>
      <p:sp>
        <p:nvSpPr>
          <p:cNvPr id="8" name="Rectángulo 7"/>
          <p:cNvSpPr/>
          <p:nvPr/>
        </p:nvSpPr>
        <p:spPr>
          <a:xfrm>
            <a:off x="4573588" y="237467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iostream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</a:t>
            </a: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"Hello, world!\n";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24564" y="23746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stdio.h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Hola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mundo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!!\n");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54212" y="5103977"/>
            <a:ext cx="4499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HelloWorld {</a:t>
            </a:r>
          </a:p>
          <a:p>
            <a:r>
              <a:rPr lang="en-US" dirty="0"/>
              <a:t>    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("Hello, World");</a:t>
            </a:r>
          </a:p>
          <a:p>
            <a:r>
              <a:rPr lang="en-US" dirty="0"/>
              <a:t>    	}</a:t>
            </a:r>
          </a:p>
          <a:p>
            <a:r>
              <a:rPr lang="en-US" dirty="0"/>
              <a:t>}</a:t>
            </a:r>
          </a:p>
        </p:txBody>
      </p:sp>
      <p:pic>
        <p:nvPicPr>
          <p:cNvPr id="8198" name="Picture 6" descr="http://www.unixstickers.com/image/cache/data/stickers/C/C.sh-600x600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06" y="1281777"/>
            <a:ext cx="1232902" cy="123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brandsoftheworld.com/sites/default/files/styles/logo-thumbnail/public/042014/c_0.png?itok=NGrw5nR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1420835"/>
            <a:ext cx="863484" cy="8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www.seeklogo.net/wp-content/uploads/2011/06/java-logo-vec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23" y="3796329"/>
            <a:ext cx="1191985" cy="119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ython logo and wordmark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468" y="4527203"/>
            <a:ext cx="1946613" cy="5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5651287" y="5473309"/>
            <a:ext cx="2150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print("Hello World!")</a:t>
            </a:r>
          </a:p>
        </p:txBody>
      </p:sp>
    </p:spTree>
    <p:extLst>
      <p:ext uri="{BB962C8B-B14F-4D97-AF65-F5344CB8AC3E}">
        <p14:creationId xmlns:p14="http://schemas.microsoft.com/office/powerpoint/2010/main" val="106165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300" y="267288"/>
            <a:ext cx="506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- Características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78300" y="1298731"/>
            <a:ext cx="51769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800" dirty="0"/>
              <a:t>Es simple de usar!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800" dirty="0"/>
              <a:t>Es interactivo</a:t>
            </a:r>
          </a:p>
          <a:p>
            <a:endParaRPr lang="es-PY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800" dirty="0"/>
              <a:t>Es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800" dirty="0"/>
              <a:t>Es extensible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800" dirty="0"/>
              <a:t>Tiene una gran librería estándar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800" dirty="0"/>
              <a:t>Es escalable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91" y="1139586"/>
            <a:ext cx="4010025" cy="3162300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54212" y="6478115"/>
            <a:ext cx="40350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050" dirty="0"/>
              <a:t>Adaptación de </a:t>
            </a:r>
            <a:r>
              <a:rPr lang="es-PY" sz="1050" dirty="0" err="1"/>
              <a:t>slides</a:t>
            </a:r>
            <a:r>
              <a:rPr lang="es-PY" sz="1050" dirty="0"/>
              <a:t> de “Python </a:t>
            </a:r>
            <a:r>
              <a:rPr lang="es-PY" sz="1050" dirty="0" err="1"/>
              <a:t>for</a:t>
            </a:r>
            <a:r>
              <a:rPr lang="es-PY" sz="1050" dirty="0"/>
              <a:t> </a:t>
            </a:r>
            <a:r>
              <a:rPr lang="es-PY" sz="1050" dirty="0" err="1"/>
              <a:t>Genomic</a:t>
            </a:r>
            <a:r>
              <a:rPr lang="es-PY" sz="1050" dirty="0"/>
              <a:t> Data </a:t>
            </a:r>
            <a:r>
              <a:rPr lang="es-PY" sz="1050" dirty="0" err="1"/>
              <a:t>Science</a:t>
            </a:r>
            <a:r>
              <a:rPr lang="es-PY" sz="1050" dirty="0"/>
              <a:t>”, </a:t>
            </a:r>
            <a:r>
              <a:rPr lang="es-PY" sz="1050" dirty="0" err="1"/>
              <a:t>Coursera</a:t>
            </a:r>
            <a:r>
              <a:rPr lang="es-PY" sz="1050" dirty="0"/>
              <a:t>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7118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300" y="267288"/>
            <a:ext cx="506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- Características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78300" y="1240363"/>
            <a:ext cx="83114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Disponible en: </a:t>
            </a:r>
            <a:r>
              <a:rPr lang="es-PY" sz="2000" dirty="0">
                <a:hlinkClick r:id="rId2"/>
              </a:rPr>
              <a:t>https://www.python.org</a:t>
            </a:r>
            <a:r>
              <a:rPr lang="es-PY" sz="2000" dirty="0"/>
              <a:t> </a:t>
            </a:r>
          </a:p>
          <a:p>
            <a:endParaRPr lang="es-P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Es un lenguaje de programación de propósito general. Es multiparadigma (POO, funcional, concurrente, reflectivo,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Es multiplataforma, portable.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Es libre y de fuente abierta.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Es interpretado. De sintaxis sencilla y código compacto.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¿Quién usa? Intel, IBM, NASA, Pixar, Netflix, FB, Spotify, Google,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Y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Y" sz="2000" dirty="0"/>
              <a:t>Existen muchísimos proyectos (como librerías) además de las librerías que son estándar. Actualmente más de 380K proyectos (</a:t>
            </a:r>
            <a:r>
              <a:rPr lang="es-PY" sz="2000" dirty="0">
                <a:hlinkClick r:id="rId3"/>
              </a:rPr>
              <a:t>https://pypi.org/</a:t>
            </a:r>
            <a:r>
              <a:rPr lang="es-PY" sz="2000" dirty="0"/>
              <a:t>) para todas las áreas.</a:t>
            </a:r>
          </a:p>
        </p:txBody>
      </p:sp>
      <p:pic>
        <p:nvPicPr>
          <p:cNvPr id="7" name="Picture 6" descr="Python logo and wordmark.svg">
            <a:extLst>
              <a:ext uri="{FF2B5EF4-FFF2-40B4-BE49-F238E27FC236}">
                <a16:creationId xmlns:a16="http://schemas.microsoft.com/office/drawing/2014/main" id="{AE5A9062-EAC5-E36A-1B45-D75C2508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71" y="1010344"/>
            <a:ext cx="1946613" cy="57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74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>
          <a:extLst>
            <a:ext uri="{FF2B5EF4-FFF2-40B4-BE49-F238E27FC236}">
              <a16:creationId xmlns:a16="http://schemas.microsoft.com/office/drawing/2014/main" id="{1AD3601C-5443-B3C9-774E-30C281CF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>
            <a:extLst>
              <a:ext uri="{FF2B5EF4-FFF2-40B4-BE49-F238E27FC236}">
                <a16:creationId xmlns:a16="http://schemas.microsoft.com/office/drawing/2014/main" id="{14B78923-800A-EB10-B896-96B5CB19E3EA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s-PY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7">
            <a:extLst>
              <a:ext uri="{FF2B5EF4-FFF2-40B4-BE49-F238E27FC236}">
                <a16:creationId xmlns:a16="http://schemas.microsoft.com/office/drawing/2014/main" id="{CEFF75B2-5011-506E-E961-CFAED637DA53}"/>
              </a:ext>
            </a:extLst>
          </p:cNvPr>
          <p:cNvSpPr txBox="1"/>
          <p:nvPr/>
        </p:nvSpPr>
        <p:spPr>
          <a:xfrm>
            <a:off x="419306" y="237791"/>
            <a:ext cx="82039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Editores e IDE</a:t>
            </a:r>
            <a:endParaRPr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3F09E1-BD23-B3B5-DA4C-4A2F19B2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10" y="1280159"/>
            <a:ext cx="5985164" cy="52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PY" dirty="0"/>
              <a:t>	</a:t>
            </a:r>
            <a:endParaRPr sz="2000" dirty="0">
              <a:latin typeface="Rasa"/>
              <a:ea typeface="Rasa"/>
              <a:cs typeface="Rasa"/>
              <a:sym typeface="Rasa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PY" sz="2000" dirty="0">
                <a:latin typeface="Rasa"/>
                <a:ea typeface="Rasa"/>
                <a:cs typeface="Rasa"/>
                <a:sym typeface="Rasa"/>
              </a:rPr>
              <a:t>	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PY" sz="2000" dirty="0">
                <a:latin typeface="Rasa"/>
                <a:ea typeface="Rasa"/>
                <a:cs typeface="Rasa"/>
                <a:sym typeface="Rasa"/>
              </a:rPr>
              <a:t>   </a:t>
            </a:r>
            <a:endParaRPr dirty="0"/>
          </a:p>
        </p:txBody>
      </p:sp>
      <p:sp>
        <p:nvSpPr>
          <p:cNvPr id="404" name="Google Shape;404;p53"/>
          <p:cNvSpPr/>
          <p:nvPr/>
        </p:nvSpPr>
        <p:spPr>
          <a:xfrm>
            <a:off x="592020" y="1397687"/>
            <a:ext cx="4680520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Comentarios</a:t>
            </a:r>
            <a:endParaRPr dirty="0"/>
          </a:p>
        </p:txBody>
      </p:sp>
      <p:sp>
        <p:nvSpPr>
          <p:cNvPr id="405" name="Google Shape;405;p53"/>
          <p:cNvSpPr/>
          <p:nvPr/>
        </p:nvSpPr>
        <p:spPr>
          <a:xfrm>
            <a:off x="592020" y="1973751"/>
            <a:ext cx="4680520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s-PY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Y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s-PY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s-PY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endParaRPr dirty="0"/>
          </a:p>
        </p:txBody>
      </p:sp>
      <p:sp>
        <p:nvSpPr>
          <p:cNvPr id="406" name="Google Shape;406;p53"/>
          <p:cNvSpPr/>
          <p:nvPr/>
        </p:nvSpPr>
        <p:spPr>
          <a:xfrm>
            <a:off x="592020" y="2549815"/>
            <a:ext cx="4680520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 dirty="0"/>
          </a:p>
        </p:txBody>
      </p:sp>
      <p:sp>
        <p:nvSpPr>
          <p:cNvPr id="407" name="Google Shape;407;p53"/>
          <p:cNvSpPr/>
          <p:nvPr/>
        </p:nvSpPr>
        <p:spPr>
          <a:xfrm>
            <a:off x="592020" y="3125879"/>
            <a:ext cx="4680520" cy="26642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53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s-PY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478300" y="267288"/>
            <a:ext cx="72963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un programa</a:t>
            </a:r>
            <a:endParaRPr sz="4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53"/>
          <p:cNvSpPr/>
          <p:nvPr/>
        </p:nvSpPr>
        <p:spPr>
          <a:xfrm>
            <a:off x="5677000" y="1521467"/>
            <a:ext cx="3144620" cy="160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i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s-PY" sz="2000" i="1" dirty="0">
                <a:solidFill>
                  <a:srgbClr val="00B050"/>
                </a:solidFill>
                <a:latin typeface="Consolas"/>
                <a:ea typeface="Calibri"/>
                <a:cs typeface="Calibri"/>
                <a:sym typeface="Consolas"/>
              </a:rPr>
              <a:t>Imprimir Pi</a:t>
            </a:r>
            <a:endParaRPr sz="2000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52A2A"/>
                </a:solidFill>
                <a:effectLst/>
              </a:rPr>
              <a:t>"""</a:t>
            </a:r>
            <a:br>
              <a:rPr lang="en-US" sz="2000" dirty="0">
                <a:solidFill>
                  <a:srgbClr val="A52A2A"/>
                </a:solidFill>
                <a:effectLst/>
              </a:rPr>
            </a:br>
            <a:r>
              <a:rPr lang="en-US" sz="2000" dirty="0" err="1">
                <a:solidFill>
                  <a:srgbClr val="A52A2A"/>
                </a:solidFill>
                <a:effectLst/>
              </a:rPr>
              <a:t>comentario</a:t>
            </a:r>
            <a:r>
              <a:rPr lang="en-US" sz="2000" dirty="0">
                <a:solidFill>
                  <a:srgbClr val="A52A2A"/>
                </a:solidFill>
                <a:effectLst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52A2A"/>
                </a:solidFill>
                <a:effectLst/>
              </a:rPr>
              <a:t>largo</a:t>
            </a:r>
            <a:br>
              <a:rPr lang="en-US" sz="2000" dirty="0">
                <a:solidFill>
                  <a:srgbClr val="A52A2A"/>
                </a:solidFill>
                <a:effectLst/>
              </a:rPr>
            </a:br>
            <a:r>
              <a:rPr lang="en-US" sz="2000" dirty="0">
                <a:solidFill>
                  <a:srgbClr val="A52A2A"/>
                </a:solidFill>
                <a:effectLst/>
              </a:rPr>
              <a:t>"""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000" dirty="0">
                <a:solidFill>
                  <a:srgbClr val="0000CD"/>
                </a:solidFill>
                <a:effectLst/>
              </a:rPr>
              <a:t>import</a:t>
            </a:r>
            <a:r>
              <a:rPr lang="en-US" sz="2000" dirty="0">
                <a:solidFill>
                  <a:srgbClr val="000000"/>
                </a:solidFill>
                <a:effectLst/>
              </a:rPr>
              <a:t> math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x =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math.pi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print</a:t>
            </a:r>
            <a:r>
              <a:rPr lang="en-US" sz="2000" dirty="0">
                <a:solidFill>
                  <a:srgbClr val="000000"/>
                </a:solidFill>
                <a:effectLst/>
              </a:rPr>
              <a:t>(x)  </a:t>
            </a:r>
            <a:endParaRPr lang="en-US" sz="2000" dirty="0"/>
          </a:p>
        </p:txBody>
      </p:sp>
      <p:sp>
        <p:nvSpPr>
          <p:cNvPr id="2" name="Google Shape;419;p54">
            <a:extLst>
              <a:ext uri="{FF2B5EF4-FFF2-40B4-BE49-F238E27FC236}">
                <a16:creationId xmlns:a16="http://schemas.microsoft.com/office/drawing/2014/main" id="{1838DA8D-CF9D-019C-3733-0DE37FA68AF9}"/>
              </a:ext>
            </a:extLst>
          </p:cNvPr>
          <p:cNvSpPr txBox="1"/>
          <p:nvPr/>
        </p:nvSpPr>
        <p:spPr>
          <a:xfrm>
            <a:off x="409466" y="5940214"/>
            <a:ext cx="81425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comentarios son ignorados por el intérprete, pero son útiles para los programadores, pues pueden proporcionar información sobre el código.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53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4315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Variables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525269"/>
            <a:ext cx="81660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Las variables en su propia declaración ya pueden ser inicializadas con valores del tipo correspondiente.</a:t>
            </a:r>
          </a:p>
          <a:p>
            <a:endParaRPr lang="es-P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Ejemplos de variables:</a:t>
            </a:r>
          </a:p>
          <a:p>
            <a:pPr lvl="1"/>
            <a:r>
              <a:rPr lang="es-PY" sz="2400" dirty="0">
                <a:latin typeface="Consolas" panose="020B0609020204030204" pitchFamily="49" charset="0"/>
              </a:rPr>
              <a:t>&gt;&gt;&gt; nombre = “juan”</a:t>
            </a:r>
          </a:p>
          <a:p>
            <a:pPr lvl="1"/>
            <a:r>
              <a:rPr lang="es-PY" sz="2400" dirty="0">
                <a:latin typeface="Consolas" panose="020B0609020204030204" pitchFamily="49" charset="0"/>
              </a:rPr>
              <a:t>&gt;&gt;&gt; </a:t>
            </a:r>
            <a:r>
              <a:rPr lang="es-PY" sz="2400" dirty="0" err="1">
                <a:latin typeface="Consolas" panose="020B0609020204030204" pitchFamily="49" charset="0"/>
              </a:rPr>
              <a:t>precio_unitario</a:t>
            </a:r>
            <a:r>
              <a:rPr lang="es-PY" sz="2400" dirty="0">
                <a:latin typeface="Consolas" panose="020B0609020204030204" pitchFamily="49" charset="0"/>
              </a:rPr>
              <a:t> = 100 </a:t>
            </a:r>
          </a:p>
          <a:p>
            <a:pPr lvl="1"/>
            <a:r>
              <a:rPr lang="es-PY" sz="2400" dirty="0">
                <a:latin typeface="Consolas" panose="020B0609020204030204" pitchFamily="49" charset="0"/>
              </a:rPr>
              <a:t>&gt;&gt;&gt; Promedio = 4.7</a:t>
            </a:r>
          </a:p>
          <a:p>
            <a:pPr lvl="1"/>
            <a:r>
              <a:rPr lang="es-PY" sz="2400" dirty="0">
                <a:latin typeface="Consolas" panose="020B0609020204030204" pitchFamily="49" charset="0"/>
              </a:rPr>
              <a:t>&gt;&gt;&gt; promedio = 3.9</a:t>
            </a:r>
          </a:p>
          <a:p>
            <a:pPr lvl="1"/>
            <a:r>
              <a:rPr lang="es-PY" sz="2400" dirty="0">
                <a:latin typeface="Consolas" panose="020B0609020204030204" pitchFamily="49" charset="0"/>
              </a:rPr>
              <a:t>&gt;&gt;&gt; </a:t>
            </a:r>
            <a:r>
              <a:rPr lang="es-PY" sz="2400" dirty="0" err="1">
                <a:latin typeface="Consolas" panose="020B0609020204030204" pitchFamily="49" charset="0"/>
              </a:rPr>
              <a:t>SueldoBruto</a:t>
            </a:r>
            <a:r>
              <a:rPr lang="es-PY" sz="2400" dirty="0">
                <a:latin typeface="Consolas" panose="020B0609020204030204" pitchFamily="49" charset="0"/>
              </a:rPr>
              <a:t> = 1000</a:t>
            </a:r>
          </a:p>
          <a:p>
            <a:pPr lvl="1"/>
            <a:r>
              <a:rPr lang="es-PY" sz="2400" dirty="0">
                <a:latin typeface="Consolas" panose="020B0609020204030204" pitchFamily="49" charset="0"/>
              </a:rPr>
              <a:t>&gt;&gt;&gt; </a:t>
            </a:r>
            <a:r>
              <a:rPr lang="es-PY" sz="2400" dirty="0" err="1">
                <a:latin typeface="Consolas" panose="020B0609020204030204" pitchFamily="49" charset="0"/>
              </a:rPr>
              <a:t>esPar</a:t>
            </a:r>
            <a:r>
              <a:rPr lang="es-PY" sz="2400" dirty="0">
                <a:latin typeface="Consolas" panose="020B0609020204030204" pitchFamily="49" charset="0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2974140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>
          <a:extLst>
            <a:ext uri="{FF2B5EF4-FFF2-40B4-BE49-F238E27FC236}">
              <a16:creationId xmlns:a16="http://schemas.microsoft.com/office/drawing/2014/main" id="{49DD79F8-3998-DB35-5AD5-2DB0F4999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>
            <a:extLst>
              <a:ext uri="{FF2B5EF4-FFF2-40B4-BE49-F238E27FC236}">
                <a16:creationId xmlns:a16="http://schemas.microsoft.com/office/drawing/2014/main" id="{98ADDC4D-C919-06FE-8E75-F308DDE03CA7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s-PY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5">
            <a:extLst>
              <a:ext uri="{FF2B5EF4-FFF2-40B4-BE49-F238E27FC236}">
                <a16:creationId xmlns:a16="http://schemas.microsoft.com/office/drawing/2014/main" id="{044482E8-2025-12C0-2287-721976DCCC6D}"/>
              </a:ext>
            </a:extLst>
          </p:cNvPr>
          <p:cNvSpPr txBox="1"/>
          <p:nvPr/>
        </p:nvSpPr>
        <p:spPr>
          <a:xfrm>
            <a:off x="478300" y="267288"/>
            <a:ext cx="482580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000" dirty="0">
                <a:solidFill>
                  <a:schemeClr val="dk1"/>
                </a:solidFill>
                <a:latin typeface="Calibri"/>
                <a:ea typeface="Consolas"/>
                <a:cs typeface="Calibri"/>
                <a:sym typeface="Calibri"/>
              </a:rPr>
              <a:t>Creando variables</a:t>
            </a:r>
            <a:endParaRPr sz="4000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58316-CF03-F96A-91E3-5D13E8D6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6017"/>
            <a:ext cx="8229600" cy="95410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No se </a:t>
            </a:r>
            <a:r>
              <a:rPr lang="en-US" sz="2800" dirty="0" err="1"/>
              <a:t>declaran</a:t>
            </a:r>
            <a:r>
              <a:rPr lang="en-US" sz="2800" dirty="0"/>
              <a:t> variables </a:t>
            </a:r>
            <a:r>
              <a:rPr lang="en-US" sz="2800" dirty="0" err="1"/>
              <a:t>en</a:t>
            </a:r>
            <a:r>
              <a:rPr lang="en-US" sz="2800" dirty="0"/>
              <a:t> python.</a:t>
            </a:r>
          </a:p>
          <a:p>
            <a:r>
              <a:rPr lang="en-US" sz="2800" dirty="0"/>
              <a:t>La variable se </a:t>
            </a:r>
            <a:r>
              <a:rPr lang="en-US" sz="2800" dirty="0" err="1"/>
              <a:t>crea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primera</a:t>
            </a:r>
            <a:r>
              <a:rPr lang="en-US" sz="2800" dirty="0"/>
              <a:t> </a:t>
            </a:r>
            <a:r>
              <a:rPr lang="en-US" sz="2800" dirty="0" err="1"/>
              <a:t>asignación</a:t>
            </a:r>
            <a:endParaRPr lang="en-US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27B7BD-D753-F477-CB7A-B37E6B8972C9}"/>
              </a:ext>
            </a:extLst>
          </p:cNvPr>
          <p:cNvSpPr txBox="1"/>
          <p:nvPr/>
        </p:nvSpPr>
        <p:spPr>
          <a:xfrm>
            <a:off x="1554480" y="2421604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</a:rPr>
              <a:t>x = </a:t>
            </a:r>
            <a:r>
              <a:rPr lang="en-US" sz="2000" dirty="0">
                <a:solidFill>
                  <a:srgbClr val="FF0000"/>
                </a:solidFill>
                <a:effectLst/>
              </a:rPr>
              <a:t>5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y =</a:t>
            </a:r>
            <a:r>
              <a:rPr lang="en-US" sz="2000" dirty="0">
                <a:solidFill>
                  <a:srgbClr val="A52A2A"/>
                </a:solidFill>
                <a:effectLst/>
              </a:rPr>
              <a:t> "Juan Perez"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print</a:t>
            </a:r>
            <a:r>
              <a:rPr lang="en-US" sz="2000" dirty="0">
                <a:solidFill>
                  <a:srgbClr val="000000"/>
                </a:solidFill>
                <a:effectLst/>
              </a:rPr>
              <a:t>(x)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print</a:t>
            </a:r>
            <a:r>
              <a:rPr lang="en-US" sz="2000" dirty="0">
                <a:solidFill>
                  <a:srgbClr val="000000"/>
                </a:solidFill>
                <a:effectLst/>
              </a:rPr>
              <a:t>(y)</a:t>
            </a:r>
            <a:endParaRPr lang="en-US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355163-31E2-57D1-AF0C-54A68A474524}"/>
              </a:ext>
            </a:extLst>
          </p:cNvPr>
          <p:cNvSpPr txBox="1"/>
          <p:nvPr/>
        </p:nvSpPr>
        <p:spPr>
          <a:xfrm>
            <a:off x="1030778" y="4734943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</a:rPr>
              <a:t>x = </a:t>
            </a:r>
            <a:r>
              <a:rPr lang="en-US" sz="2000" dirty="0">
                <a:solidFill>
                  <a:srgbClr val="FF0000"/>
                </a:solidFill>
                <a:effectLst/>
              </a:rPr>
              <a:t>4</a:t>
            </a:r>
            <a:r>
              <a:rPr lang="en-US" sz="2000" dirty="0">
                <a:solidFill>
                  <a:srgbClr val="000000"/>
                </a:solidFill>
                <a:effectLst/>
              </a:rPr>
              <a:t>       </a:t>
            </a:r>
            <a:r>
              <a:rPr lang="en-US" sz="2000" dirty="0">
                <a:solidFill>
                  <a:srgbClr val="008000"/>
                </a:solidFill>
                <a:effectLst/>
              </a:rPr>
              <a:t># x </a:t>
            </a:r>
            <a:r>
              <a:rPr lang="en-US" sz="2000" dirty="0">
                <a:solidFill>
                  <a:srgbClr val="008000"/>
                </a:solidFill>
              </a:rPr>
              <a:t>es </a:t>
            </a:r>
            <a:r>
              <a:rPr lang="en-US" sz="2000" dirty="0" err="1">
                <a:solidFill>
                  <a:srgbClr val="008000"/>
                </a:solidFill>
              </a:rPr>
              <a:t>entero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</a:rPr>
              <a:t>int</a:t>
            </a:r>
            <a:br>
              <a:rPr lang="en-US" sz="2000" dirty="0">
                <a:solidFill>
                  <a:srgbClr val="008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x = </a:t>
            </a:r>
            <a:r>
              <a:rPr lang="en-US" sz="2000" dirty="0">
                <a:solidFill>
                  <a:srgbClr val="A52A2A"/>
                </a:solidFill>
                <a:effectLst/>
              </a:rPr>
              <a:t>"Juan Perez"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</a:rPr>
              <a:t># x </a:t>
            </a:r>
            <a:r>
              <a:rPr lang="en-US" sz="2000" dirty="0" err="1">
                <a:solidFill>
                  <a:srgbClr val="008000"/>
                </a:solidFill>
              </a:rPr>
              <a:t>ahora</a:t>
            </a:r>
            <a:r>
              <a:rPr lang="en-US" sz="2000" dirty="0">
                <a:solidFill>
                  <a:srgbClr val="008000"/>
                </a:solidFill>
              </a:rPr>
              <a:t> es </a:t>
            </a:r>
            <a:r>
              <a:rPr lang="en-US" sz="2000" dirty="0" err="1">
                <a:solidFill>
                  <a:srgbClr val="008000"/>
                </a:solidFill>
              </a:rPr>
              <a:t>cadena</a:t>
            </a:r>
            <a:r>
              <a:rPr lang="en-US" sz="2000" dirty="0">
                <a:solidFill>
                  <a:srgbClr val="008000"/>
                </a:solidFill>
                <a:effectLst/>
              </a:rPr>
              <a:t> str</a:t>
            </a:r>
            <a:br>
              <a:rPr lang="en-US" sz="2000" dirty="0">
                <a:solidFill>
                  <a:srgbClr val="008000"/>
                </a:solidFill>
                <a:effectLst/>
              </a:rPr>
            </a:br>
            <a:r>
              <a:rPr lang="en-US" sz="2000" dirty="0">
                <a:solidFill>
                  <a:srgbClr val="0000CD"/>
                </a:solidFill>
                <a:effectLst/>
              </a:rPr>
              <a:t>print</a:t>
            </a:r>
            <a:r>
              <a:rPr lang="en-US" sz="2000" dirty="0">
                <a:solidFill>
                  <a:srgbClr val="000000"/>
                </a:solidFill>
                <a:effectLst/>
              </a:rPr>
              <a:t>(x)</a:t>
            </a:r>
            <a:endParaRPr lang="en-US" sz="2000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60E618A5-BC84-86B1-E754-5163B012DBBA}"/>
              </a:ext>
            </a:extLst>
          </p:cNvPr>
          <p:cNvSpPr txBox="1">
            <a:spLocks/>
          </p:cNvSpPr>
          <p:nvPr/>
        </p:nvSpPr>
        <p:spPr>
          <a:xfrm>
            <a:off x="457200" y="4093801"/>
            <a:ext cx="8229600" cy="9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800" dirty="0"/>
              <a:t>La variable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cambiar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endParaRPr lang="en-US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660DE43-254D-1F85-50E2-DB8E5D060E76}"/>
              </a:ext>
            </a:extLst>
          </p:cNvPr>
          <p:cNvSpPr txBox="1"/>
          <p:nvPr/>
        </p:nvSpPr>
        <p:spPr>
          <a:xfrm>
            <a:off x="4572000" y="2681067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</a:rPr>
              <a:t>Con Comilla simple es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equivalente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r>
              <a:rPr lang="en-US" sz="2000" dirty="0">
                <a:solidFill>
                  <a:srgbClr val="000000"/>
                </a:solidFill>
                <a:effectLst/>
              </a:rPr>
              <a:t>y =</a:t>
            </a:r>
            <a:r>
              <a:rPr lang="en-US" sz="2000" dirty="0">
                <a:solidFill>
                  <a:srgbClr val="A52A2A"/>
                </a:solidFill>
                <a:effectLst/>
              </a:rPr>
              <a:t> 'Juan Perez'</a:t>
            </a:r>
            <a:br>
              <a:rPr lang="en-US" sz="2000" dirty="0">
                <a:solidFill>
                  <a:srgbClr val="000000"/>
                </a:solidFill>
                <a:effectLst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066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6471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/>
              <a:t>Reglas para los identificadores</a:t>
            </a:r>
            <a:endParaRPr lang="es-PY" sz="4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A13617-9639-A91C-C233-97622DDB4D4B}"/>
              </a:ext>
            </a:extLst>
          </p:cNvPr>
          <p:cNvSpPr/>
          <p:nvPr/>
        </p:nvSpPr>
        <p:spPr>
          <a:xfrm>
            <a:off x="457200" y="1234974"/>
            <a:ext cx="82296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/>
              <a:t>1.	Un identificador se forma con una </a:t>
            </a:r>
            <a:r>
              <a:rPr lang="es-ES" sz="2000" dirty="0">
                <a:solidFill>
                  <a:srgbClr val="FF0000"/>
                </a:solidFill>
              </a:rPr>
              <a:t>secuencia de letras </a:t>
            </a:r>
            <a:r>
              <a:rPr lang="es-ES" sz="2000" dirty="0"/>
              <a:t>(minúsculas de la a </a:t>
            </a:r>
            <a:r>
              <a:rPr lang="es-ES" sz="2000" dirty="0" err="1"/>
              <a:t>a</a:t>
            </a:r>
            <a:r>
              <a:rPr lang="es-ES" sz="2000" dirty="0"/>
              <a:t> la z; mayúsculas de la A </a:t>
            </a:r>
            <a:r>
              <a:rPr lang="es-ES" sz="2000" dirty="0" err="1"/>
              <a:t>a</a:t>
            </a:r>
            <a:r>
              <a:rPr lang="es-ES" sz="2000" dirty="0"/>
              <a:t> la Z; y dígitos del 0 al 9).</a:t>
            </a:r>
          </a:p>
          <a:p>
            <a:pPr>
              <a:spcAft>
                <a:spcPts val="600"/>
              </a:spcAft>
            </a:pPr>
            <a:r>
              <a:rPr lang="es-ES" sz="2000" dirty="0"/>
              <a:t>2.	El carácter subrayado o </a:t>
            </a:r>
            <a:r>
              <a:rPr lang="es-ES" sz="2000" dirty="0" err="1">
                <a:solidFill>
                  <a:srgbClr val="FF0000"/>
                </a:solidFill>
              </a:rPr>
              <a:t>guión</a:t>
            </a:r>
            <a:r>
              <a:rPr lang="es-ES" sz="2000" dirty="0">
                <a:solidFill>
                  <a:srgbClr val="FF0000"/>
                </a:solidFill>
              </a:rPr>
              <a:t> bajo</a:t>
            </a:r>
            <a:r>
              <a:rPr lang="es-ES" sz="2000" dirty="0"/>
              <a:t> (_) se considera como una letra más.</a:t>
            </a:r>
          </a:p>
          <a:p>
            <a:pPr>
              <a:spcAft>
                <a:spcPts val="600"/>
              </a:spcAft>
            </a:pPr>
            <a:r>
              <a:rPr lang="es-ES" sz="2000" dirty="0"/>
              <a:t>3.	Un identificador </a:t>
            </a:r>
            <a:r>
              <a:rPr lang="es-ES" sz="2000" dirty="0">
                <a:solidFill>
                  <a:srgbClr val="FF0000"/>
                </a:solidFill>
              </a:rPr>
              <a:t>no puede contener espacios en blanco, ni otros caracteres distintos de los citados</a:t>
            </a:r>
            <a:r>
              <a:rPr lang="es-ES" sz="2000" dirty="0"/>
              <a:t>, como por ejemplo (* , ; . : - +, etc.).</a:t>
            </a:r>
          </a:p>
          <a:p>
            <a:pPr>
              <a:spcAft>
                <a:spcPts val="600"/>
              </a:spcAft>
            </a:pPr>
            <a:r>
              <a:rPr lang="es-ES" sz="2000" dirty="0"/>
              <a:t>4.	El </a:t>
            </a:r>
            <a:r>
              <a:rPr lang="es-ES" sz="2000" dirty="0">
                <a:solidFill>
                  <a:srgbClr val="FF0000"/>
                </a:solidFill>
              </a:rPr>
              <a:t>primer carácter </a:t>
            </a:r>
            <a:r>
              <a:rPr lang="es-ES" sz="2000" dirty="0"/>
              <a:t>de un identificador debe ser siempre </a:t>
            </a:r>
            <a:r>
              <a:rPr lang="es-ES" sz="2000" dirty="0">
                <a:solidFill>
                  <a:srgbClr val="FF0000"/>
                </a:solidFill>
              </a:rPr>
              <a:t>una letra o un (_)</a:t>
            </a:r>
            <a:r>
              <a:rPr lang="es-ES" sz="2000" dirty="0"/>
              <a:t>, es decir, no puede ser un dígito.</a:t>
            </a:r>
          </a:p>
          <a:p>
            <a:pPr>
              <a:spcAft>
                <a:spcPts val="600"/>
              </a:spcAft>
            </a:pPr>
            <a:r>
              <a:rPr lang="es-ES" sz="2000" dirty="0"/>
              <a:t>5.	Se hace </a:t>
            </a:r>
            <a:r>
              <a:rPr lang="es-ES" sz="2000" dirty="0">
                <a:solidFill>
                  <a:srgbClr val="FF0000"/>
                </a:solidFill>
              </a:rPr>
              <a:t>distinción entre letras mayúsculas y minúsculas</a:t>
            </a:r>
            <a:r>
              <a:rPr lang="es-ES" sz="2000" dirty="0"/>
              <a:t>. Así, Masa es considerado como un identificador distinto de masa y de MASA.</a:t>
            </a:r>
          </a:p>
          <a:p>
            <a:pPr>
              <a:spcAft>
                <a:spcPts val="600"/>
              </a:spcAft>
            </a:pPr>
            <a:endParaRPr lang="es-ES" sz="2000" dirty="0"/>
          </a:p>
          <a:p>
            <a:pPr>
              <a:spcAft>
                <a:spcPts val="600"/>
              </a:spcAft>
            </a:pPr>
            <a:r>
              <a:rPr lang="es-ES" sz="2000" dirty="0">
                <a:solidFill>
                  <a:schemeClr val="tx2"/>
                </a:solidFill>
              </a:rPr>
              <a:t>Ejemplos de identificadores válidos son los siguientes: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	tiempo, distancia1, </a:t>
            </a:r>
            <a:r>
              <a:rPr lang="es-ES" sz="2000" dirty="0" err="1"/>
              <a:t>caso_A</a:t>
            </a:r>
            <a:r>
              <a:rPr lang="es-ES" sz="2000" dirty="0"/>
              <a:t>, PI, </a:t>
            </a:r>
            <a:r>
              <a:rPr lang="es-ES" sz="2000" dirty="0" err="1"/>
              <a:t>velocidad_de_la_luz</a:t>
            </a:r>
            <a:endParaRPr lang="es-ES" sz="2000" dirty="0"/>
          </a:p>
          <a:p>
            <a:pPr>
              <a:spcAft>
                <a:spcPts val="600"/>
              </a:spcAft>
            </a:pPr>
            <a:r>
              <a:rPr lang="es-ES" sz="2000" dirty="0"/>
              <a:t>Por el contrario, los siguientes nombres no son válidos (¿Por qué?)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/>
              <a:t>	1_valor, tiempo-total, </a:t>
            </a:r>
            <a:r>
              <a:rPr lang="es-ES" sz="2000" dirty="0" err="1"/>
              <a:t>dolares</a:t>
            </a:r>
            <a:r>
              <a:rPr lang="es-ES" sz="2000" dirty="0"/>
              <a:t>$, %final</a:t>
            </a:r>
          </a:p>
        </p:txBody>
      </p:sp>
    </p:spTree>
    <p:extLst>
      <p:ext uri="{BB962C8B-B14F-4D97-AF65-F5344CB8AC3E}">
        <p14:creationId xmlns:p14="http://schemas.microsoft.com/office/powerpoint/2010/main" val="2815768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7118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Tipos de datos simples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228397"/>
            <a:ext cx="81660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2000" dirty="0"/>
              <a:t>En el curso distinguiremos tres tipos de datos básicos (entre paréntesis se indican los tipos que corresponden a Python):</a:t>
            </a:r>
          </a:p>
          <a:p>
            <a:endParaRPr lang="es-PY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000" b="1" dirty="0"/>
              <a:t>Numérico</a:t>
            </a:r>
            <a:r>
              <a:rPr lang="es-PY" sz="2000" dirty="0"/>
              <a:t> (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PY" sz="2000" dirty="0"/>
              <a:t>,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PY" sz="2000" dirty="0"/>
              <a:t>,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complex</a:t>
            </a:r>
            <a:r>
              <a:rPr lang="es-PY" sz="2000" dirty="0"/>
              <a:t>): representa información numérica ya sea entera o  fraccionaria. Por ejemplo: </a:t>
            </a:r>
            <a:r>
              <a:rPr lang="es-PY" sz="2000" dirty="0">
                <a:solidFill>
                  <a:srgbClr val="0070C0"/>
                </a:solidFill>
              </a:rPr>
              <a:t>1912, 18121000, 14e+30 (=14e30=1.4e+31), 0.0002, 0.152, 1e-10, 1j+45, 5j-87, </a:t>
            </a:r>
            <a:r>
              <a:rPr lang="es-PY" sz="2000" dirty="0" err="1">
                <a:solidFill>
                  <a:srgbClr val="0070C0"/>
                </a:solidFill>
              </a:rPr>
              <a:t>etc</a:t>
            </a:r>
            <a:endParaRPr lang="es-PY" sz="2000" dirty="0">
              <a:solidFill>
                <a:srgbClr val="0070C0"/>
              </a:solidFill>
            </a:endParaRPr>
          </a:p>
          <a:p>
            <a:endParaRPr lang="es-PY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000" b="1" dirty="0"/>
              <a:t>Cadena</a:t>
            </a:r>
            <a:r>
              <a:rPr lang="es-PY" sz="2000" dirty="0"/>
              <a:t> (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</a:t>
            </a:r>
            <a:r>
              <a:rPr lang="es-PY" sz="2000" dirty="0"/>
              <a:t>): representa información textual, y está compuesta por uno o más caracteres. Por ejemplo</a:t>
            </a:r>
            <a:r>
              <a:rPr lang="es-PY" sz="2000" dirty="0">
                <a:solidFill>
                  <a:srgbClr val="0070C0"/>
                </a:solidFill>
              </a:rPr>
              <a:t>: </a:t>
            </a:r>
            <a:r>
              <a:rPr lang="es-PY" sz="2000" dirty="0">
                <a:solidFill>
                  <a:srgbClr val="0070C0"/>
                </a:solidFill>
                <a:latin typeface="Consolas" panose="020B0609020204030204" pitchFamily="49" charset="0"/>
              </a:rPr>
              <a:t>“Hola!”, “Estamos en el curso de fundamentos de programación”, ‘Pepe’, ‘Coche’, etc</a:t>
            </a:r>
            <a:r>
              <a:rPr lang="es-PY" sz="2000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000" b="1" dirty="0"/>
              <a:t>Lógico</a:t>
            </a:r>
            <a:r>
              <a:rPr lang="es-PY" sz="2000" dirty="0"/>
              <a:t> (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s-PY" sz="2000" dirty="0"/>
              <a:t> o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s-PY" sz="2000" dirty="0"/>
              <a:t>) : representa datos que pueden tomar dos valores posibles: verdadero (</a:t>
            </a:r>
            <a:r>
              <a:rPr lang="es-PY" sz="2000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s-PY" sz="2000" dirty="0"/>
              <a:t>) o falso (</a:t>
            </a:r>
            <a:r>
              <a:rPr lang="es-PY" sz="2000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s-PY" sz="2000" dirty="0"/>
              <a:t>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E72FA6-01E9-30DA-08BE-B91F89BBB8D7}"/>
              </a:ext>
            </a:extLst>
          </p:cNvPr>
          <p:cNvSpPr txBox="1"/>
          <p:nvPr/>
        </p:nvSpPr>
        <p:spPr>
          <a:xfrm>
            <a:off x="1799616" y="5797685"/>
            <a:ext cx="554476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Y" sz="2000" dirty="0"/>
              <a:t>En Python, una variable adquiere su tipo de dato de acuerdo al valor asignado (tipo de constante literal) </a:t>
            </a:r>
          </a:p>
        </p:txBody>
      </p:sp>
    </p:spTree>
    <p:extLst>
      <p:ext uri="{BB962C8B-B14F-4D97-AF65-F5344CB8AC3E}">
        <p14:creationId xmlns:p14="http://schemas.microsoft.com/office/powerpoint/2010/main" val="390026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495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Concepto de programa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299024"/>
            <a:ext cx="81660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000" dirty="0"/>
              <a:t>Conjunto de instrucciones (ordenes dada a un equipo) que producirán la ejecución de una tarea.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000" dirty="0"/>
              <a:t>Es la representación concreta  de un algoritmo en algún lenguaje de programación (ej. Python, C/C++, Java).</a:t>
            </a:r>
          </a:p>
        </p:txBody>
      </p:sp>
      <p:pic>
        <p:nvPicPr>
          <p:cNvPr id="3074" name="Picture 2" descr="Resultado de imagen de construccion de algoritmos">
            <a:extLst>
              <a:ext uri="{FF2B5EF4-FFF2-40B4-BE49-F238E27FC236}">
                <a16:creationId xmlns:a16="http://schemas.microsoft.com/office/drawing/2014/main" id="{D6CA602E-7606-47AD-A8A3-90549368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490" y="475390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3">
            <a:extLst>
              <a:ext uri="{FF2B5EF4-FFF2-40B4-BE49-F238E27FC236}">
                <a16:creationId xmlns:a16="http://schemas.microsoft.com/office/drawing/2014/main" id="{5A1E6652-E335-D0F1-FE55-335D7CF40C7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-180460" y="3328380"/>
            <a:ext cx="8824913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9C83A42-55DB-84FC-7F63-892CE377D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460" y="3328380"/>
            <a:ext cx="168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8C9EBE8-6F78-3C33-4DE1-257A181C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460" y="3598255"/>
            <a:ext cx="168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B62C0E16-ABC1-0C48-FEF2-7B6DBC63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460" y="3866542"/>
            <a:ext cx="168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AA31FA4-6D80-03F7-96B2-56DC1273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460" y="4134830"/>
            <a:ext cx="168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1EDB8C70-278F-41BD-8A7F-C0523E45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03" y="4134830"/>
            <a:ext cx="168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90663D7-D452-ACA5-9C6C-FA1D3CF3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90" y="4134830"/>
            <a:ext cx="168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3C7CCBD-39D1-63F9-2EFD-580653954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553" y="4134830"/>
            <a:ext cx="168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3B424ABA-926F-A219-81ED-54EF28E0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40" y="3404580"/>
            <a:ext cx="1347788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A8D9AD60-BB35-F016-7CEE-04D9194D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40" y="3404580"/>
            <a:ext cx="1347788" cy="762000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7A45A5BE-0EA1-78E3-E44F-D38BA8C61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537" y="3652230"/>
            <a:ext cx="7000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Entrada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EC551EA4-9A15-2E6A-ADC0-26F8684A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28" y="3652230"/>
            <a:ext cx="1730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36D7D759-2805-DB13-42EE-1C9A0260C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328" y="3409342"/>
            <a:ext cx="1663700" cy="763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B09A189F-194D-637F-EEDC-07BBB6F1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328" y="3409342"/>
            <a:ext cx="1663700" cy="763587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80B8FE2-21F5-DDF9-1E25-CAD0D0102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355" y="3531626"/>
            <a:ext cx="12477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Programa (Algoritmo)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E07F03B3-EE18-AC28-D90C-FFB79C059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415" y="3660167"/>
            <a:ext cx="1730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48026C5D-D5CE-74F6-F9A8-3E5D914A5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915" y="3409342"/>
            <a:ext cx="1663700" cy="763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543EB61D-F90D-211D-4688-26B44CD8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915" y="3409342"/>
            <a:ext cx="1374776" cy="763587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C2065BD-D12A-D032-4289-B17BC6269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197" y="3660167"/>
            <a:ext cx="5402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Salida</a:t>
            </a:r>
            <a:endParaRPr kumimoji="0" lang="es-PY" altLang="es-P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343241B5-56BD-12C2-C55B-AE09B24C8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978" y="3660167"/>
            <a:ext cx="1730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Y" altLang="es-PY" sz="17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s-PY" altLang="es-P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E428CD32-9DA0-272F-B2F6-6C9CD6F5300F}"/>
              </a:ext>
            </a:extLst>
          </p:cNvPr>
          <p:cNvSpPr>
            <a:spLocks noEditPoints="1"/>
          </p:cNvSpPr>
          <p:nvPr/>
        </p:nvSpPr>
        <p:spPr bwMode="auto">
          <a:xfrm>
            <a:off x="2208728" y="3733192"/>
            <a:ext cx="1498600" cy="161925"/>
          </a:xfrm>
          <a:custGeom>
            <a:avLst/>
            <a:gdLst>
              <a:gd name="T0" fmla="*/ 0 w 10001"/>
              <a:gd name="T1" fmla="*/ 476 h 1085"/>
              <a:gd name="T2" fmla="*/ 9868 w 10001"/>
              <a:gd name="T3" fmla="*/ 476 h 1085"/>
              <a:gd name="T4" fmla="*/ 9868 w 10001"/>
              <a:gd name="T5" fmla="*/ 609 h 1085"/>
              <a:gd name="T6" fmla="*/ 0 w 10001"/>
              <a:gd name="T7" fmla="*/ 609 h 1085"/>
              <a:gd name="T8" fmla="*/ 0 w 10001"/>
              <a:gd name="T9" fmla="*/ 476 h 1085"/>
              <a:gd name="T10" fmla="*/ 9102 w 10001"/>
              <a:gd name="T11" fmla="*/ 18 h 1085"/>
              <a:gd name="T12" fmla="*/ 10001 w 10001"/>
              <a:gd name="T13" fmla="*/ 542 h 1085"/>
              <a:gd name="T14" fmla="*/ 9102 w 10001"/>
              <a:gd name="T15" fmla="*/ 1067 h 1085"/>
              <a:gd name="T16" fmla="*/ 9011 w 10001"/>
              <a:gd name="T17" fmla="*/ 1043 h 1085"/>
              <a:gd name="T18" fmla="*/ 9035 w 10001"/>
              <a:gd name="T19" fmla="*/ 952 h 1085"/>
              <a:gd name="T20" fmla="*/ 9835 w 10001"/>
              <a:gd name="T21" fmla="*/ 485 h 1085"/>
              <a:gd name="T22" fmla="*/ 9835 w 10001"/>
              <a:gd name="T23" fmla="*/ 600 h 1085"/>
              <a:gd name="T24" fmla="*/ 9035 w 10001"/>
              <a:gd name="T25" fmla="*/ 133 h 1085"/>
              <a:gd name="T26" fmla="*/ 9011 w 10001"/>
              <a:gd name="T27" fmla="*/ 42 h 1085"/>
              <a:gd name="T28" fmla="*/ 9102 w 10001"/>
              <a:gd name="T29" fmla="*/ 18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001" h="1085">
                <a:moveTo>
                  <a:pt x="0" y="476"/>
                </a:moveTo>
                <a:lnTo>
                  <a:pt x="9868" y="476"/>
                </a:lnTo>
                <a:lnTo>
                  <a:pt x="9868" y="609"/>
                </a:lnTo>
                <a:lnTo>
                  <a:pt x="0" y="609"/>
                </a:lnTo>
                <a:lnTo>
                  <a:pt x="0" y="476"/>
                </a:lnTo>
                <a:close/>
                <a:moveTo>
                  <a:pt x="9102" y="18"/>
                </a:moveTo>
                <a:lnTo>
                  <a:pt x="10001" y="542"/>
                </a:lnTo>
                <a:lnTo>
                  <a:pt x="9102" y="1067"/>
                </a:lnTo>
                <a:cubicBezTo>
                  <a:pt x="9070" y="1085"/>
                  <a:pt x="9029" y="1075"/>
                  <a:pt x="9011" y="1043"/>
                </a:cubicBezTo>
                <a:cubicBezTo>
                  <a:pt x="8992" y="1011"/>
                  <a:pt x="9003" y="970"/>
                  <a:pt x="9035" y="952"/>
                </a:cubicBezTo>
                <a:lnTo>
                  <a:pt x="9835" y="485"/>
                </a:lnTo>
                <a:lnTo>
                  <a:pt x="9835" y="600"/>
                </a:lnTo>
                <a:lnTo>
                  <a:pt x="9035" y="133"/>
                </a:lnTo>
                <a:cubicBezTo>
                  <a:pt x="9003" y="115"/>
                  <a:pt x="8992" y="74"/>
                  <a:pt x="9011" y="42"/>
                </a:cubicBezTo>
                <a:cubicBezTo>
                  <a:pt x="9029" y="10"/>
                  <a:pt x="9070" y="0"/>
                  <a:pt x="9102" y="18"/>
                </a:cubicBez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5C6D092E-7FAD-AB5C-54F9-E6D1D1FB7C8D}"/>
              </a:ext>
            </a:extLst>
          </p:cNvPr>
          <p:cNvSpPr>
            <a:spLocks noEditPoints="1"/>
          </p:cNvSpPr>
          <p:nvPr/>
        </p:nvSpPr>
        <p:spPr bwMode="auto">
          <a:xfrm>
            <a:off x="5371028" y="3733192"/>
            <a:ext cx="1498600" cy="161925"/>
          </a:xfrm>
          <a:custGeom>
            <a:avLst/>
            <a:gdLst>
              <a:gd name="T0" fmla="*/ 0 w 5001"/>
              <a:gd name="T1" fmla="*/ 238 h 543"/>
              <a:gd name="T2" fmla="*/ 4934 w 5001"/>
              <a:gd name="T3" fmla="*/ 238 h 543"/>
              <a:gd name="T4" fmla="*/ 4934 w 5001"/>
              <a:gd name="T5" fmla="*/ 305 h 543"/>
              <a:gd name="T6" fmla="*/ 0 w 5001"/>
              <a:gd name="T7" fmla="*/ 305 h 543"/>
              <a:gd name="T8" fmla="*/ 0 w 5001"/>
              <a:gd name="T9" fmla="*/ 238 h 543"/>
              <a:gd name="T10" fmla="*/ 4551 w 5001"/>
              <a:gd name="T11" fmla="*/ 9 h 543"/>
              <a:gd name="T12" fmla="*/ 5001 w 5001"/>
              <a:gd name="T13" fmla="*/ 271 h 543"/>
              <a:gd name="T14" fmla="*/ 4551 w 5001"/>
              <a:gd name="T15" fmla="*/ 534 h 543"/>
              <a:gd name="T16" fmla="*/ 4506 w 5001"/>
              <a:gd name="T17" fmla="*/ 522 h 543"/>
              <a:gd name="T18" fmla="*/ 4518 w 5001"/>
              <a:gd name="T19" fmla="*/ 476 h 543"/>
              <a:gd name="T20" fmla="*/ 4918 w 5001"/>
              <a:gd name="T21" fmla="*/ 243 h 543"/>
              <a:gd name="T22" fmla="*/ 4918 w 5001"/>
              <a:gd name="T23" fmla="*/ 300 h 543"/>
              <a:gd name="T24" fmla="*/ 4518 w 5001"/>
              <a:gd name="T25" fmla="*/ 67 h 543"/>
              <a:gd name="T26" fmla="*/ 4506 w 5001"/>
              <a:gd name="T27" fmla="*/ 21 h 543"/>
              <a:gd name="T28" fmla="*/ 4551 w 5001"/>
              <a:gd name="T29" fmla="*/ 9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01" h="543">
                <a:moveTo>
                  <a:pt x="0" y="238"/>
                </a:moveTo>
                <a:lnTo>
                  <a:pt x="4934" y="238"/>
                </a:lnTo>
                <a:lnTo>
                  <a:pt x="4934" y="305"/>
                </a:lnTo>
                <a:lnTo>
                  <a:pt x="0" y="305"/>
                </a:lnTo>
                <a:lnTo>
                  <a:pt x="0" y="238"/>
                </a:lnTo>
                <a:close/>
                <a:moveTo>
                  <a:pt x="4551" y="9"/>
                </a:moveTo>
                <a:lnTo>
                  <a:pt x="5001" y="271"/>
                </a:lnTo>
                <a:lnTo>
                  <a:pt x="4551" y="534"/>
                </a:lnTo>
                <a:cubicBezTo>
                  <a:pt x="4535" y="543"/>
                  <a:pt x="4515" y="538"/>
                  <a:pt x="4506" y="522"/>
                </a:cubicBezTo>
                <a:cubicBezTo>
                  <a:pt x="4496" y="506"/>
                  <a:pt x="4502" y="485"/>
                  <a:pt x="4518" y="476"/>
                </a:cubicBezTo>
                <a:lnTo>
                  <a:pt x="4918" y="243"/>
                </a:lnTo>
                <a:lnTo>
                  <a:pt x="4918" y="300"/>
                </a:lnTo>
                <a:lnTo>
                  <a:pt x="4518" y="67"/>
                </a:lnTo>
                <a:cubicBezTo>
                  <a:pt x="4502" y="58"/>
                  <a:pt x="4496" y="37"/>
                  <a:pt x="4506" y="21"/>
                </a:cubicBezTo>
                <a:cubicBezTo>
                  <a:pt x="4515" y="5"/>
                  <a:pt x="4535" y="0"/>
                  <a:pt x="4551" y="9"/>
                </a:cubicBezTo>
                <a:close/>
              </a:path>
            </a:pathLst>
          </a:custGeom>
          <a:solidFill>
            <a:srgbClr val="4A7EBB"/>
          </a:solidFill>
          <a:ln w="0" cap="flat">
            <a:solidFill>
              <a:srgbClr val="4A7EB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4817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>
          <a:extLst>
            <a:ext uri="{FF2B5EF4-FFF2-40B4-BE49-F238E27FC236}">
              <a16:creationId xmlns:a16="http://schemas.microsoft.com/office/drawing/2014/main" id="{2933E795-10A7-E037-96DF-8A612DEB2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>
            <a:extLst>
              <a:ext uri="{FF2B5EF4-FFF2-40B4-BE49-F238E27FC236}">
                <a16:creationId xmlns:a16="http://schemas.microsoft.com/office/drawing/2014/main" id="{922AE2D0-21D0-4B34-17B3-9CB1E326FD03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s-PY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5">
            <a:extLst>
              <a:ext uri="{FF2B5EF4-FFF2-40B4-BE49-F238E27FC236}">
                <a16:creationId xmlns:a16="http://schemas.microsoft.com/office/drawing/2014/main" id="{7012C798-B73C-2133-51F1-FB56596443B8}"/>
              </a:ext>
            </a:extLst>
          </p:cNvPr>
          <p:cNvSpPr txBox="1"/>
          <p:nvPr/>
        </p:nvSpPr>
        <p:spPr>
          <a:xfrm>
            <a:off x="478300" y="267288"/>
            <a:ext cx="65625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000" dirty="0">
                <a:solidFill>
                  <a:srgbClr val="C00000"/>
                </a:solidFill>
                <a:latin typeface="Calibri"/>
                <a:ea typeface="Consolas"/>
                <a:cs typeface="Calibri"/>
                <a:sym typeface="Calibri"/>
              </a:rPr>
              <a:t>Ejemplos de tipos de datos</a:t>
            </a:r>
            <a:endParaRPr sz="4000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732A761-BFBE-825B-59F1-E8F82F2F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0" y="872268"/>
            <a:ext cx="8550381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>
          <a:extLst>
            <a:ext uri="{FF2B5EF4-FFF2-40B4-BE49-F238E27FC236}">
              <a16:creationId xmlns:a16="http://schemas.microsoft.com/office/drawing/2014/main" id="{8C733B98-9D5B-55A9-4026-44504AA5A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>
            <a:extLst>
              <a:ext uri="{FF2B5EF4-FFF2-40B4-BE49-F238E27FC236}">
                <a16:creationId xmlns:a16="http://schemas.microsoft.com/office/drawing/2014/main" id="{F4A96E00-1F62-C2B7-475A-A9E00874BB7C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s-PY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5">
            <a:extLst>
              <a:ext uri="{FF2B5EF4-FFF2-40B4-BE49-F238E27FC236}">
                <a16:creationId xmlns:a16="http://schemas.microsoft.com/office/drawing/2014/main" id="{2A46FBB5-E3D9-524D-A254-FCCEF3B72DAA}"/>
              </a:ext>
            </a:extLst>
          </p:cNvPr>
          <p:cNvSpPr txBox="1"/>
          <p:nvPr/>
        </p:nvSpPr>
        <p:spPr>
          <a:xfrm>
            <a:off x="478300" y="267288"/>
            <a:ext cx="65625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000" dirty="0">
                <a:solidFill>
                  <a:srgbClr val="C00000"/>
                </a:solidFill>
                <a:latin typeface="Calibri"/>
                <a:ea typeface="Consolas"/>
                <a:cs typeface="Calibri"/>
                <a:sym typeface="Calibri"/>
              </a:rPr>
              <a:t>Tipos de dato y asignación</a:t>
            </a:r>
            <a:endParaRPr sz="4000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F4870B-97ED-0CED-BF62-C5454B3A9DBB}"/>
              </a:ext>
            </a:extLst>
          </p:cNvPr>
          <p:cNvSpPr txBox="1"/>
          <p:nvPr/>
        </p:nvSpPr>
        <p:spPr>
          <a:xfrm>
            <a:off x="1205345" y="61747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https://docs.python.org/es/3/reference/datamodel.html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EAB890-15BC-CD99-F70F-3908662AD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98" r="1313" b="9576"/>
          <a:stretch/>
        </p:blipFill>
        <p:spPr>
          <a:xfrm>
            <a:off x="478300" y="1335979"/>
            <a:ext cx="3786446" cy="447800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D6B7FEE-B3B5-2C3B-CB80-BD6FC67ED687}"/>
              </a:ext>
            </a:extLst>
          </p:cNvPr>
          <p:cNvSpPr txBox="1"/>
          <p:nvPr/>
        </p:nvSpPr>
        <p:spPr>
          <a:xfrm>
            <a:off x="4300487" y="1843499"/>
            <a:ext cx="4572000" cy="176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endParaRPr lang="en-US" sz="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todas las variables tienen tipo. Existe un caso especial que es </a:t>
            </a:r>
            <a:r>
              <a:rPr lang="es-E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None</a:t>
            </a: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(como ausencia de valor)</a:t>
            </a:r>
          </a:p>
          <a:p>
            <a:r>
              <a:rPr lang="es-E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Para determinar el tipo se utiliza la función </a:t>
            </a:r>
            <a:r>
              <a:rPr lang="es-E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type</a:t>
            </a: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(&lt;</a:t>
            </a:r>
            <a:r>
              <a:rPr lang="es-ES" sz="2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var</a:t>
            </a:r>
            <a:r>
              <a:rPr lang="es-E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3002984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>
          <a:extLst>
            <a:ext uri="{FF2B5EF4-FFF2-40B4-BE49-F238E27FC236}">
              <a16:creationId xmlns:a16="http://schemas.microsoft.com/office/drawing/2014/main" id="{3D314E70-4AB2-161F-FA6F-3E12B5C4E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>
            <a:extLst>
              <a:ext uri="{FF2B5EF4-FFF2-40B4-BE49-F238E27FC236}">
                <a16:creationId xmlns:a16="http://schemas.microsoft.com/office/drawing/2014/main" id="{408C05B4-42BE-1012-9D24-23BCBB273265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s-PY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5">
            <a:extLst>
              <a:ext uri="{FF2B5EF4-FFF2-40B4-BE49-F238E27FC236}">
                <a16:creationId xmlns:a16="http://schemas.microsoft.com/office/drawing/2014/main" id="{198AD69C-761D-C2EC-DDE2-AD722121BC3E}"/>
              </a:ext>
            </a:extLst>
          </p:cNvPr>
          <p:cNvSpPr txBox="1"/>
          <p:nvPr/>
        </p:nvSpPr>
        <p:spPr>
          <a:xfrm>
            <a:off x="478300" y="134285"/>
            <a:ext cx="65625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000" dirty="0">
                <a:solidFill>
                  <a:srgbClr val="C00000"/>
                </a:solidFill>
                <a:latin typeface="Calibri"/>
                <a:ea typeface="Consolas"/>
                <a:cs typeface="Calibri"/>
                <a:sym typeface="Calibri"/>
              </a:rPr>
              <a:t>Datos Numéricos</a:t>
            </a:r>
            <a:endParaRPr sz="4000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B09843-5583-6D71-50ED-FD64E57501B0}"/>
              </a:ext>
            </a:extLst>
          </p:cNvPr>
          <p:cNvSpPr txBox="1"/>
          <p:nvPr/>
        </p:nvSpPr>
        <p:spPr>
          <a:xfrm>
            <a:off x="575578" y="842171"/>
            <a:ext cx="57607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</a:rPr>
              <a:t>x = </a:t>
            </a:r>
            <a:r>
              <a:rPr lang="en-US" sz="3200" dirty="0">
                <a:solidFill>
                  <a:srgbClr val="FF0000"/>
                </a:solidFill>
                <a:effectLst/>
              </a:rPr>
              <a:t>1</a:t>
            </a:r>
            <a:r>
              <a:rPr lang="en-US" sz="3200" dirty="0">
                <a:solidFill>
                  <a:srgbClr val="000000"/>
                </a:solidFill>
                <a:effectLst/>
              </a:rPr>
              <a:t>    </a:t>
            </a:r>
            <a:r>
              <a:rPr lang="en-US" sz="3200" dirty="0">
                <a:solidFill>
                  <a:srgbClr val="008000"/>
                </a:solidFill>
                <a:effectLst/>
              </a:rPr>
              <a:t># int</a:t>
            </a:r>
            <a:br>
              <a:rPr lang="en-US" sz="3200" dirty="0">
                <a:solidFill>
                  <a:srgbClr val="008000"/>
                </a:solidFill>
                <a:effectLst/>
              </a:rPr>
            </a:br>
            <a:r>
              <a:rPr lang="en-US" sz="3200" dirty="0">
                <a:solidFill>
                  <a:srgbClr val="000000"/>
                </a:solidFill>
                <a:effectLst/>
              </a:rPr>
              <a:t>y = </a:t>
            </a:r>
            <a:r>
              <a:rPr lang="en-US" sz="3200" dirty="0">
                <a:solidFill>
                  <a:srgbClr val="FF0000"/>
                </a:solidFill>
                <a:effectLst/>
              </a:rPr>
              <a:t>2.8</a:t>
            </a:r>
            <a:r>
              <a:rPr lang="en-US" sz="3200" dirty="0">
                <a:solidFill>
                  <a:srgbClr val="000000"/>
                </a:solidFill>
                <a:effectLst/>
              </a:rPr>
              <a:t>  </a:t>
            </a:r>
            <a:r>
              <a:rPr lang="en-US" sz="3200" dirty="0">
                <a:solidFill>
                  <a:srgbClr val="008000"/>
                </a:solidFill>
                <a:effectLst/>
              </a:rPr>
              <a:t># float</a:t>
            </a:r>
            <a:br>
              <a:rPr lang="en-US" sz="3200" dirty="0">
                <a:solidFill>
                  <a:srgbClr val="008000"/>
                </a:solidFill>
                <a:effectLst/>
              </a:rPr>
            </a:br>
            <a:r>
              <a:rPr lang="en-US" sz="3200" dirty="0">
                <a:solidFill>
                  <a:srgbClr val="000000"/>
                </a:solidFill>
                <a:effectLst/>
              </a:rPr>
              <a:t>z = 1j   </a:t>
            </a:r>
            <a:r>
              <a:rPr lang="en-US" sz="3200" dirty="0">
                <a:solidFill>
                  <a:srgbClr val="008000"/>
                </a:solidFill>
                <a:effectLst/>
              </a:rPr>
              <a:t># complex</a:t>
            </a:r>
            <a:endParaRPr lang="en-US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786222-2E69-44E1-749E-C73AC9FDAAFA}"/>
              </a:ext>
            </a:extLst>
          </p:cNvPr>
          <p:cNvSpPr txBox="1"/>
          <p:nvPr/>
        </p:nvSpPr>
        <p:spPr>
          <a:xfrm>
            <a:off x="5336773" y="1195966"/>
            <a:ext cx="301129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effectLst/>
              </a:rPr>
              <a:t># </a:t>
            </a:r>
            <a:r>
              <a:rPr lang="en-US" sz="2400" dirty="0" err="1">
                <a:solidFill>
                  <a:srgbClr val="00B050"/>
                </a:solidFill>
                <a:effectLst/>
              </a:rPr>
              <a:t>Notación</a:t>
            </a:r>
            <a:r>
              <a:rPr lang="en-US" sz="2400" dirty="0">
                <a:solidFill>
                  <a:srgbClr val="00B05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B050"/>
                </a:solidFill>
                <a:effectLst/>
              </a:rPr>
              <a:t>científica</a:t>
            </a:r>
            <a:endParaRPr lang="en-US" sz="2400" dirty="0">
              <a:solidFill>
                <a:srgbClr val="00B050"/>
              </a:solidFill>
              <a:effectLst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x = </a:t>
            </a:r>
            <a:r>
              <a:rPr lang="en-US" sz="2400" dirty="0">
                <a:solidFill>
                  <a:srgbClr val="FF0000"/>
                </a:solidFill>
                <a:effectLst/>
              </a:rPr>
              <a:t>35e3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y = </a:t>
            </a:r>
            <a:r>
              <a:rPr lang="en-US" sz="2400" dirty="0">
                <a:solidFill>
                  <a:srgbClr val="FF0000"/>
                </a:solidFill>
                <a:effectLst/>
              </a:rPr>
              <a:t>12E4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z = -</a:t>
            </a:r>
            <a:r>
              <a:rPr lang="en-US" sz="2400" dirty="0">
                <a:solidFill>
                  <a:srgbClr val="FF0000"/>
                </a:solidFill>
                <a:effectLst/>
              </a:rPr>
              <a:t>87.7e100</a:t>
            </a:r>
            <a:endParaRPr lang="en-US" sz="2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4AB111-708B-0517-7EDE-6D36E849D8D6}"/>
              </a:ext>
            </a:extLst>
          </p:cNvPr>
          <p:cNvSpPr txBox="1"/>
          <p:nvPr/>
        </p:nvSpPr>
        <p:spPr>
          <a:xfrm>
            <a:off x="478300" y="2759393"/>
            <a:ext cx="422925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  <a:effectLst/>
              </a:rPr>
              <a:t>#Enteros</a:t>
            </a:r>
            <a:endParaRPr lang="fr-FR" sz="2400" dirty="0">
              <a:solidFill>
                <a:srgbClr val="00B050"/>
              </a:solidFill>
              <a:effectLst/>
            </a:endParaRPr>
          </a:p>
          <a:p>
            <a:r>
              <a:rPr lang="fr-FR" sz="2400" dirty="0">
                <a:solidFill>
                  <a:srgbClr val="000000"/>
                </a:solidFill>
                <a:effectLst/>
              </a:rPr>
              <a:t>x = </a:t>
            </a:r>
            <a:r>
              <a:rPr lang="fr-FR" sz="2400" dirty="0">
                <a:solidFill>
                  <a:srgbClr val="FF0000"/>
                </a:solidFill>
                <a:effectLst/>
              </a:rPr>
              <a:t>1</a:t>
            </a:r>
            <a:br>
              <a:rPr lang="fr-FR" sz="2400" dirty="0">
                <a:solidFill>
                  <a:srgbClr val="000000"/>
                </a:solidFill>
                <a:effectLst/>
              </a:rPr>
            </a:br>
            <a:r>
              <a:rPr lang="fr-FR" sz="2400" dirty="0">
                <a:solidFill>
                  <a:srgbClr val="000000"/>
                </a:solidFill>
                <a:effectLst/>
              </a:rPr>
              <a:t>y = </a:t>
            </a:r>
            <a:r>
              <a:rPr lang="fr-FR" sz="2400" dirty="0">
                <a:solidFill>
                  <a:srgbClr val="FF0000"/>
                </a:solidFill>
                <a:effectLst/>
              </a:rPr>
              <a:t>35656222554887711</a:t>
            </a:r>
            <a:br>
              <a:rPr lang="fr-FR" sz="2400" dirty="0">
                <a:solidFill>
                  <a:srgbClr val="000000"/>
                </a:solidFill>
                <a:effectLst/>
              </a:rPr>
            </a:br>
            <a:r>
              <a:rPr lang="fr-FR" sz="2400" dirty="0">
                <a:solidFill>
                  <a:srgbClr val="000000"/>
                </a:solidFill>
                <a:effectLst/>
              </a:rPr>
              <a:t>z = -</a:t>
            </a:r>
            <a:r>
              <a:rPr lang="fr-FR" sz="2400" dirty="0">
                <a:solidFill>
                  <a:srgbClr val="FF0000"/>
                </a:solidFill>
                <a:effectLst/>
              </a:rPr>
              <a:t>3255522</a:t>
            </a:r>
            <a:br>
              <a:rPr lang="fr-FR" sz="2400" dirty="0">
                <a:solidFill>
                  <a:srgbClr val="000000"/>
                </a:solidFill>
                <a:effectLst/>
              </a:rPr>
            </a:br>
            <a:endParaRPr lang="en-US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B661405-671B-D7CC-2090-0FFA26BD8820}"/>
              </a:ext>
            </a:extLst>
          </p:cNvPr>
          <p:cNvSpPr txBox="1"/>
          <p:nvPr/>
        </p:nvSpPr>
        <p:spPr>
          <a:xfrm>
            <a:off x="5415256" y="3113206"/>
            <a:ext cx="301129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  <a:effectLst/>
              </a:rPr>
              <a:t>#Complejos</a:t>
            </a:r>
          </a:p>
          <a:p>
            <a:r>
              <a:rPr lang="pl-PL" sz="2400" dirty="0">
                <a:solidFill>
                  <a:srgbClr val="000000"/>
                </a:solidFill>
                <a:effectLst/>
              </a:rPr>
              <a:t>x = </a:t>
            </a:r>
            <a:r>
              <a:rPr lang="pl-PL" sz="2400" dirty="0">
                <a:solidFill>
                  <a:srgbClr val="FF0000"/>
                </a:solidFill>
                <a:effectLst/>
              </a:rPr>
              <a:t>3</a:t>
            </a:r>
            <a:r>
              <a:rPr lang="pl-PL" sz="2400" dirty="0">
                <a:solidFill>
                  <a:srgbClr val="000000"/>
                </a:solidFill>
                <a:effectLst/>
              </a:rPr>
              <a:t>+5j</a:t>
            </a:r>
            <a:br>
              <a:rPr lang="pl-PL" sz="2400" dirty="0">
                <a:solidFill>
                  <a:srgbClr val="000000"/>
                </a:solidFill>
                <a:effectLst/>
              </a:rPr>
            </a:br>
            <a:r>
              <a:rPr lang="pl-PL" sz="2400" dirty="0">
                <a:solidFill>
                  <a:srgbClr val="000000"/>
                </a:solidFill>
                <a:effectLst/>
              </a:rPr>
              <a:t>y = 5j</a:t>
            </a:r>
            <a:br>
              <a:rPr lang="pl-PL" sz="2400" dirty="0">
                <a:solidFill>
                  <a:srgbClr val="000000"/>
                </a:solidFill>
                <a:effectLst/>
              </a:rPr>
            </a:br>
            <a:r>
              <a:rPr lang="pl-PL" sz="2400" dirty="0">
                <a:solidFill>
                  <a:srgbClr val="000000"/>
                </a:solidFill>
                <a:effectLst/>
              </a:rPr>
              <a:t>z = -5j</a:t>
            </a:r>
            <a:endParaRPr lang="en-US" sz="2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4FEC7E-8836-BA58-C886-EBA6643D8B3B}"/>
              </a:ext>
            </a:extLst>
          </p:cNvPr>
          <p:cNvSpPr txBox="1"/>
          <p:nvPr/>
        </p:nvSpPr>
        <p:spPr>
          <a:xfrm>
            <a:off x="575578" y="4962723"/>
            <a:ext cx="4229257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  <a:effectLst/>
              </a:rPr>
              <a:t>#Reales</a:t>
            </a:r>
          </a:p>
          <a:p>
            <a:r>
              <a:rPr lang="pl-PL" sz="2400" dirty="0">
                <a:solidFill>
                  <a:srgbClr val="000000"/>
                </a:solidFill>
                <a:effectLst/>
              </a:rPr>
              <a:t>x = </a:t>
            </a:r>
            <a:r>
              <a:rPr lang="pl-PL" sz="2400" dirty="0">
                <a:solidFill>
                  <a:srgbClr val="FF0000"/>
                </a:solidFill>
                <a:effectLst/>
              </a:rPr>
              <a:t>1.10</a:t>
            </a:r>
            <a:br>
              <a:rPr lang="pl-PL" sz="2400" dirty="0">
                <a:solidFill>
                  <a:srgbClr val="000000"/>
                </a:solidFill>
                <a:effectLst/>
              </a:rPr>
            </a:br>
            <a:r>
              <a:rPr lang="pl-PL" sz="2400" dirty="0">
                <a:solidFill>
                  <a:srgbClr val="000000"/>
                </a:solidFill>
                <a:effectLst/>
              </a:rPr>
              <a:t>y = </a:t>
            </a:r>
            <a:r>
              <a:rPr lang="pl-PL" sz="2400" dirty="0">
                <a:solidFill>
                  <a:srgbClr val="FF0000"/>
                </a:solidFill>
                <a:effectLst/>
              </a:rPr>
              <a:t>1.0</a:t>
            </a:r>
            <a:br>
              <a:rPr lang="pl-PL" sz="2400" dirty="0">
                <a:solidFill>
                  <a:srgbClr val="000000"/>
                </a:solidFill>
                <a:effectLst/>
              </a:rPr>
            </a:br>
            <a:r>
              <a:rPr lang="pl-PL" sz="2400" dirty="0">
                <a:solidFill>
                  <a:srgbClr val="000000"/>
                </a:solidFill>
                <a:effectLst/>
              </a:rPr>
              <a:t>z = -</a:t>
            </a:r>
            <a:r>
              <a:rPr lang="pl-PL" sz="2400" dirty="0">
                <a:solidFill>
                  <a:srgbClr val="FF0000"/>
                </a:solidFill>
                <a:effectLst/>
              </a:rPr>
              <a:t>35.59</a:t>
            </a:r>
            <a:endParaRPr lang="en-US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3BFBBC-A625-F873-84E3-85AB33B83CF4}"/>
              </a:ext>
            </a:extLst>
          </p:cNvPr>
          <p:cNvSpPr txBox="1"/>
          <p:nvPr/>
        </p:nvSpPr>
        <p:spPr>
          <a:xfrm>
            <a:off x="4987637" y="4759016"/>
            <a:ext cx="410648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effectLst/>
              </a:rPr>
              <a:t># </a:t>
            </a:r>
            <a:r>
              <a:rPr lang="en-US" sz="2400" dirty="0" err="1">
                <a:solidFill>
                  <a:srgbClr val="00B050"/>
                </a:solidFill>
                <a:effectLst/>
              </a:rPr>
              <a:t>Binarios</a:t>
            </a:r>
            <a:r>
              <a:rPr lang="en-US" sz="2400" dirty="0">
                <a:solidFill>
                  <a:srgbClr val="00B05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B050"/>
                </a:solidFill>
                <a:effectLst/>
              </a:rPr>
              <a:t>literales</a:t>
            </a:r>
            <a:r>
              <a:rPr lang="en-US" sz="2400" dirty="0">
                <a:solidFill>
                  <a:srgbClr val="00B05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B050"/>
                </a:solidFill>
                <a:effectLst/>
              </a:rPr>
              <a:t>enteros</a:t>
            </a:r>
            <a:r>
              <a:rPr lang="en-US" sz="2400" dirty="0">
                <a:solidFill>
                  <a:srgbClr val="00B050"/>
                </a:solidFill>
                <a:effectLst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x = </a:t>
            </a:r>
            <a:r>
              <a:rPr lang="en-US" sz="2400" dirty="0">
                <a:solidFill>
                  <a:srgbClr val="FF0000"/>
                </a:solidFill>
              </a:rPr>
              <a:t>0b001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y = </a:t>
            </a:r>
            <a:r>
              <a:rPr lang="en-US" sz="2400" dirty="0">
                <a:solidFill>
                  <a:srgbClr val="FF0000"/>
                </a:solidFill>
                <a:effectLst/>
              </a:rPr>
              <a:t>0b010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0000"/>
                </a:solidFill>
                <a:effectLst/>
              </a:rPr>
              <a:t>z =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x+y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3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5508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Expresiones y operadores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382286"/>
            <a:ext cx="81660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Las expresiones son una combinación válida de símbolos de operaciones, constantes literales, variables, paréntesis  y  llamadas a funciones.</a:t>
            </a:r>
          </a:p>
          <a:p>
            <a:pPr algn="just"/>
            <a:endParaRPr lang="es-PY" sz="2000" dirty="0"/>
          </a:p>
          <a:p>
            <a:pPr algn="just"/>
            <a:r>
              <a:rPr lang="es-PY" sz="2000" dirty="0"/>
              <a:t>	</a:t>
            </a:r>
            <a:r>
              <a:rPr lang="es-PY" sz="2400" dirty="0"/>
              <a:t>Por ejemplo:</a:t>
            </a:r>
          </a:p>
          <a:p>
            <a:pPr algn="just"/>
            <a:r>
              <a:rPr lang="es-PY" sz="2000" dirty="0"/>
              <a:t>		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&gt;&gt;&gt; a + (b + 3) + c**2</a:t>
            </a:r>
          </a:p>
          <a:p>
            <a:pPr algn="just"/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		&gt;&gt;&gt; apellido + “, ” + nombre</a:t>
            </a:r>
          </a:p>
          <a:p>
            <a:pPr algn="just"/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		&gt;&gt;&gt; (a – 2) &lt; (b + 4)</a:t>
            </a:r>
          </a:p>
          <a:p>
            <a:pPr algn="just"/>
            <a:endParaRPr lang="es-PY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Los operadores son símbolos que usamos para indicar operaciones sobre los datos u operandos. Tienen significado de acuerdo al tipo de dato sobre los que operan.</a:t>
            </a:r>
          </a:p>
        </p:txBody>
      </p:sp>
    </p:spTree>
    <p:extLst>
      <p:ext uri="{BB962C8B-B14F-4D97-AF65-F5344CB8AC3E}">
        <p14:creationId xmlns:p14="http://schemas.microsoft.com/office/powerpoint/2010/main" val="3585177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C492FB8-FD35-4DB0-9D28-F3332B4DF494}"/>
              </a:ext>
            </a:extLst>
          </p:cNvPr>
          <p:cNvSpPr/>
          <p:nvPr/>
        </p:nvSpPr>
        <p:spPr>
          <a:xfrm>
            <a:off x="525379" y="1467143"/>
            <a:ext cx="8093242" cy="4318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Y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Aritméticos: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Suma: +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Resta: -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Multiplicación: *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División: /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División entera: //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Resto: %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Y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Asignación: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de igualdad: = (puede emplearse de manera múltiple)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Operadores +=, -=, *= y /= . Es lo mismo poner a+=1; que a=a+1; (y análogamente para los demás casos).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3 CuadroTexto">
            <a:extLst>
              <a:ext uri="{FF2B5EF4-FFF2-40B4-BE49-F238E27FC236}">
                <a16:creationId xmlns:a16="http://schemas.microsoft.com/office/drawing/2014/main" id="{29231D8F-322E-4D0F-ACBF-94348E4CED15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52A002-216B-4ED6-8733-AD47601F7976}"/>
              </a:ext>
            </a:extLst>
          </p:cNvPr>
          <p:cNvSpPr txBox="1"/>
          <p:nvPr/>
        </p:nvSpPr>
        <p:spPr>
          <a:xfrm>
            <a:off x="478300" y="267288"/>
            <a:ext cx="5605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Operadores más comunes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EE52889-8F82-32CC-D821-AA998B622E0F}"/>
              </a:ext>
            </a:extLst>
          </p:cNvPr>
          <p:cNvSpPr txBox="1"/>
          <p:nvPr/>
        </p:nvSpPr>
        <p:spPr>
          <a:xfrm>
            <a:off x="4965000" y="2124933"/>
            <a:ext cx="305059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  <a:t>&gt;&gt; edad = 20</a:t>
            </a:r>
            <a:b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  <a:t>&gt;&gt; nombre = </a:t>
            </a:r>
            <a:r>
              <a:rPr lang="es-MX" sz="1800" dirty="0">
                <a:latin typeface="Consolas" panose="020B0609020204030204" pitchFamily="49" charset="0"/>
                <a:ea typeface="Arial"/>
                <a:cs typeface="Courier New" panose="02070309020205020404" pitchFamily="49" charset="0"/>
                <a:sym typeface="Arial"/>
              </a:rPr>
              <a:t>“</a:t>
            </a:r>
            <a: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  <a:t>Luis”</a:t>
            </a:r>
            <a:b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  <a:t>&gt;&gt; a = 10.4 % 3.01</a:t>
            </a:r>
            <a:b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  <a:t>&gt;&gt; a = 10</a:t>
            </a:r>
            <a:b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  <a:t>&gt;&gt; b = -a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edad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+= 10</a:t>
            </a:r>
            <a:endParaRPr lang="es-PY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72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5605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Operadores más comunes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825B647-7AC2-4300-A4C8-BD05E10D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6" y="4194686"/>
            <a:ext cx="64389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38862C8B-C7D1-4D83-8820-3C8C17A94CA2}"/>
              </a:ext>
            </a:extLst>
          </p:cNvPr>
          <p:cNvSpPr/>
          <p:nvPr/>
        </p:nvSpPr>
        <p:spPr>
          <a:xfrm>
            <a:off x="478300" y="1175544"/>
            <a:ext cx="81523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400" b="1" dirty="0"/>
              <a:t>Asignación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Es la operación que permite acceder a cierta posición de memoria y cambiar el valor allí guardado.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/>
              <a:t>El operador de asignación </a:t>
            </a:r>
            <a:r>
              <a:rPr lang="es-PY" dirty="0"/>
              <a:t>está</a:t>
            </a:r>
            <a:r>
              <a:rPr lang="en-US" dirty="0"/>
              <a:t> </a:t>
            </a:r>
            <a:r>
              <a:rPr lang="es-ES" dirty="0"/>
              <a:t>definido por el símbolo “</a:t>
            </a:r>
            <a:r>
              <a:rPr lang="es-ES" dirty="0">
                <a:latin typeface="Consolas" panose="020B0609020204030204" pitchFamily="49" charset="0"/>
              </a:rPr>
              <a:t>=</a:t>
            </a:r>
            <a:r>
              <a:rPr lang="es-ES" dirty="0"/>
              <a:t>”. A la derecha debe aparecer una variable y a la izquierda una expresión.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u="sng" dirty="0"/>
              <a:t>Ejemplo</a:t>
            </a:r>
            <a:r>
              <a:rPr lang="es-ES" dirty="0"/>
              <a:t>: a = 10 + 5 . Indica que a la variable de nombre “a” se le asignará el resultado de evaluar 10 + 5.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CuadroTexto">
            <a:extLst>
              <a:ext uri="{FF2B5EF4-FFF2-40B4-BE49-F238E27FC236}">
                <a16:creationId xmlns:a16="http://schemas.microsoft.com/office/drawing/2014/main" id="{29231D8F-322E-4D0F-ACBF-94348E4CED15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942DEA1-A3A4-4D35-9FD3-0532B15D638D}"/>
              </a:ext>
            </a:extLst>
          </p:cNvPr>
          <p:cNvSpPr/>
          <p:nvPr/>
        </p:nvSpPr>
        <p:spPr>
          <a:xfrm>
            <a:off x="587326" y="1222457"/>
            <a:ext cx="7969348" cy="502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Y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Relacionales: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Igual que: ==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Menor que: &lt;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Mayor que: &gt;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Menor o igual que: &lt;=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Mayor o igual que: &gt;=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Distinto que: !=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PY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Lógicos: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Y: </a:t>
            </a:r>
            <a:r>
              <a:rPr lang="es-PY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O: </a:t>
            </a:r>
            <a:r>
              <a:rPr lang="es-PY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 negación lógica (</a:t>
            </a:r>
            <a:r>
              <a:rPr lang="es-PY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Este operador devuelve </a:t>
            </a:r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 se aplica a un valor </a:t>
            </a:r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True</a:t>
            </a: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y devuelve </a:t>
            </a:r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True</a:t>
            </a: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 se aplica a un valor </a:t>
            </a:r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False</a:t>
            </a:r>
            <a:r>
              <a:rPr lang="es-PY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Su forma general es: </a:t>
            </a:r>
            <a:r>
              <a:rPr lang="es-PY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PY" sz="20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PY" sz="20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expresion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501018-48C3-44B8-8679-8D1F71FBCA4D}"/>
              </a:ext>
            </a:extLst>
          </p:cNvPr>
          <p:cNvSpPr txBox="1"/>
          <p:nvPr/>
        </p:nvSpPr>
        <p:spPr>
          <a:xfrm>
            <a:off x="478300" y="267288"/>
            <a:ext cx="5605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Operadores más comunes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C9F3D8-5CD1-37BB-6B27-FB9906755642}"/>
              </a:ext>
            </a:extLst>
          </p:cNvPr>
          <p:cNvSpPr txBox="1"/>
          <p:nvPr/>
        </p:nvSpPr>
        <p:spPr>
          <a:xfrm>
            <a:off x="4317124" y="2351941"/>
            <a:ext cx="42395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  <a:t>&gt;&gt; 5&lt;4</a:t>
            </a:r>
          </a:p>
          <a:p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&gt;&gt; 10&gt;6</a:t>
            </a:r>
            <a:endParaRPr lang="es-MX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  <a:t>&gt;&gt; prueba = 100 &gt; 2000 </a:t>
            </a:r>
            <a:r>
              <a:rPr lang="es-MX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s-MX" sz="1800" dirty="0">
                <a:latin typeface="Consolas" panose="020B0609020204030204" pitchFamily="49" charset="0"/>
                <a:cs typeface="Courier New" panose="02070309020205020404" pitchFamily="49" charset="0"/>
              </a:rPr>
              <a:t> 1 &lt; 10</a:t>
            </a:r>
          </a:p>
          <a:p>
            <a:r>
              <a:rPr lang="es-MX" dirty="0">
                <a:latin typeface="Consolas" panose="020B0609020204030204" pitchFamily="49" charset="0"/>
                <a:cs typeface="Courier New" panose="02070309020205020404" pitchFamily="49" charset="0"/>
              </a:rPr>
              <a:t>&gt;&gt; 6==6</a:t>
            </a:r>
            <a:endParaRPr lang="es-PY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94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CuadroTexto">
            <a:extLst>
              <a:ext uri="{FF2B5EF4-FFF2-40B4-BE49-F238E27FC236}">
                <a16:creationId xmlns:a16="http://schemas.microsoft.com/office/drawing/2014/main" id="{29231D8F-322E-4D0F-ACBF-94348E4CED15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501018-48C3-44B8-8679-8D1F71FBCA4D}"/>
              </a:ext>
            </a:extLst>
          </p:cNvPr>
          <p:cNvSpPr txBox="1"/>
          <p:nvPr/>
        </p:nvSpPr>
        <p:spPr>
          <a:xfrm>
            <a:off x="478300" y="267288"/>
            <a:ext cx="6556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Precedencia de los operadores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1" name="Google Shape;245;p19">
            <a:extLst>
              <a:ext uri="{FF2B5EF4-FFF2-40B4-BE49-F238E27FC236}">
                <a16:creationId xmlns:a16="http://schemas.microsoft.com/office/drawing/2014/main" id="{14B63984-9D53-C899-0CD5-9336E104AB6D}"/>
              </a:ext>
            </a:extLst>
          </p:cNvPr>
          <p:cNvGraphicFramePr/>
          <p:nvPr/>
        </p:nvGraphicFramePr>
        <p:xfrm>
          <a:off x="239150" y="1078994"/>
          <a:ext cx="8665700" cy="55112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8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9075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Orden de Precedencia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92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Operador</a:t>
                      </a:r>
                      <a:endParaRPr sz="1800" b="1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975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u="none" strike="noStrike" cap="none" dirty="0">
                          <a:solidFill>
                            <a:schemeClr val="bg1"/>
                          </a:solidFill>
                          <a:sym typeface="Calibri"/>
                        </a:rPr>
                        <a:t>Significado</a:t>
                      </a:r>
                      <a:endParaRPr sz="180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975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u="none" strike="noStrike" cap="none" dirty="0">
                          <a:latin typeface="Consolas" panose="020B0609020204030204" pitchFamily="49" charset="0"/>
                          <a:sym typeface="Calibri"/>
                        </a:rPr>
                        <a:t>**</a:t>
                      </a:r>
                      <a:endParaRPr sz="1800" u="none" strike="noStrike" cap="none" dirty="0"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0" marR="0" marT="2795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Potenciación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2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0" u="none" strike="noStrike" cap="none" dirty="0">
                          <a:latin typeface="Consolas" panose="020B0609020204030204" pitchFamily="49" charset="0"/>
                          <a:sym typeface="Calibri"/>
                        </a:rPr>
                        <a:t>-,+ </a:t>
                      </a:r>
                      <a:r>
                        <a:rPr lang="es-MX" sz="1800" b="0" u="none" strike="noStrike" cap="none" dirty="0">
                          <a:latin typeface="+mj-lt"/>
                          <a:sym typeface="Calibri"/>
                        </a:rPr>
                        <a:t>(unarios)</a:t>
                      </a:r>
                      <a:endParaRPr sz="1800" b="0" u="none" strike="noStrike" cap="none" dirty="0">
                        <a:latin typeface="+mj-lt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0" marR="0" marT="2795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9744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Cambio de signo - Identidad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0" marR="0" marT="26675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0" u="none" strike="noStrike" cap="none" dirty="0">
                          <a:latin typeface="Consolas" panose="020B0609020204030204" pitchFamily="49" charset="0"/>
                          <a:sym typeface="Calibri"/>
                        </a:rPr>
                        <a:t>*, /, %,//</a:t>
                      </a:r>
                      <a:endParaRPr sz="1800" b="0" u="none" strike="noStrike" cap="none" dirty="0"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0" marR="0" marT="2795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Multiplicación – División (real) – </a:t>
                      </a:r>
                      <a:r>
                        <a:rPr lang="es-MX" sz="1800" b="0" u="none" strike="noStrike" cap="none" dirty="0">
                          <a:sym typeface="Calibri"/>
                        </a:rPr>
                        <a:t>Módulo (Resto) – División (entera)</a:t>
                      </a:r>
                      <a:endParaRPr sz="1800" b="0" u="none" strike="noStrike" cap="none" dirty="0"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26675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63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0" u="none" strike="noStrike" cap="none" dirty="0">
                          <a:latin typeface="Consolas" panose="020B0609020204030204" pitchFamily="49" charset="0"/>
                          <a:sym typeface="Calibri"/>
                        </a:rPr>
                        <a:t>+,-</a:t>
                      </a:r>
                      <a:endParaRPr sz="1800" b="0" u="none" strike="noStrike" cap="none" dirty="0"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0" marR="0" marT="2795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Suma – Resta</a:t>
                      </a:r>
                      <a:endParaRPr sz="1800" u="none" strike="noStrike" cap="none" dirty="0">
                        <a:latin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0" u="none" strike="noStrike" cap="none" dirty="0">
                          <a:latin typeface="Consolas" panose="020B0609020204030204" pitchFamily="49" charset="0"/>
                          <a:sym typeface="Calibri"/>
                        </a:rPr>
                        <a:t>&lt;=, &lt;, &gt;, &gt;=</a:t>
                      </a:r>
                      <a:endParaRPr sz="1800" b="0" u="none" strike="noStrike" cap="none" dirty="0"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0" marR="0" marT="26675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Operadores relacionales de comparación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6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0" u="none" strike="noStrike" cap="none" dirty="0">
                          <a:latin typeface="Consolas" panose="020B0609020204030204" pitchFamily="49" charset="0"/>
                          <a:sym typeface="Calibri"/>
                        </a:rPr>
                        <a:t>==, !=</a:t>
                      </a:r>
                      <a:endParaRPr sz="1800" b="0" u="none" strike="noStrike" cap="none" dirty="0"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0" marR="0" marT="2795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Operadores relacionales de igualdad</a:t>
                      </a:r>
                      <a:endParaRPr lang="es-MX"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7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0" u="none" strike="noStrike" cap="none" dirty="0" err="1">
                          <a:latin typeface="Consolas" panose="020B0609020204030204" pitchFamily="49" charset="0"/>
                          <a:sym typeface="Calibri"/>
                        </a:rPr>
                        <a:t>not</a:t>
                      </a:r>
                      <a:r>
                        <a:rPr lang="es-MX" sz="1800" b="0" u="none" strike="noStrike" cap="none" dirty="0">
                          <a:latin typeface="Consolas" panose="020B0609020204030204" pitchFamily="49" charset="0"/>
                          <a:sym typeface="Calibri"/>
                        </a:rPr>
                        <a:t>, </a:t>
                      </a:r>
                      <a:r>
                        <a:rPr lang="es-MX" sz="1800" b="0" u="none" strike="noStrike" cap="none" dirty="0" err="1">
                          <a:latin typeface="Consolas" panose="020B0609020204030204" pitchFamily="49" charset="0"/>
                          <a:sym typeface="Calibri"/>
                        </a:rPr>
                        <a:t>or</a:t>
                      </a:r>
                      <a:r>
                        <a:rPr lang="es-MX" sz="1800" b="0" u="none" strike="noStrike" cap="none" dirty="0">
                          <a:latin typeface="Consolas" panose="020B0609020204030204" pitchFamily="49" charset="0"/>
                          <a:sym typeface="Calibri"/>
                        </a:rPr>
                        <a:t>, and</a:t>
                      </a:r>
                      <a:endParaRPr sz="1800" b="0" u="none" strike="noStrike" cap="none" dirty="0"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0" marR="0" marT="26675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Operadores lógicos</a:t>
                      </a:r>
                      <a:endParaRPr dirty="0"/>
                    </a:p>
                  </a:txBody>
                  <a:tcPr marL="0" marR="0" marT="25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8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51125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Y" sz="1800" b="0" u="none" strike="noStrike" cap="none" dirty="0">
                          <a:latin typeface="Consolas" panose="020B0609020204030204" pitchFamily="49" charset="0"/>
                          <a:sym typeface="Calibri"/>
                        </a:rPr>
                        <a:t>=, %=, /=, //=, -=, +=, *=, **=</a:t>
                      </a:r>
                      <a:endParaRPr sz="1800" b="0" u="none" strike="noStrike" cap="none" dirty="0">
                        <a:latin typeface="Consolas" panose="020B0609020204030204" pitchFamily="49" charset="0"/>
                        <a:ea typeface="Calibri"/>
                        <a:cs typeface="Courier New" panose="02070309020205020404" pitchFamily="49" charset="0"/>
                        <a:sym typeface="Calibri"/>
                      </a:endParaRPr>
                    </a:p>
                  </a:txBody>
                  <a:tcPr marL="0" marR="0" marT="1524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Operadores de asignación</a:t>
                      </a:r>
                      <a:endParaRPr lang="es-MX" dirty="0"/>
                    </a:p>
                  </a:txBody>
                  <a:tcPr marL="0" marR="0" marT="29200" marB="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43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58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 dirty="0">
                          <a:sym typeface="Calibri"/>
                        </a:rPr>
                        <a:t>Todos los operadores en la misma línea tienen igual precedencia. Si aparecen en una expresión sin paréntesis, se </a:t>
                      </a:r>
                      <a:r>
                        <a:rPr lang="es-MX" sz="1800" dirty="0"/>
                        <a:t>evalúan</a:t>
                      </a:r>
                      <a:r>
                        <a:rPr lang="es-MX" sz="1800" u="none" strike="noStrike" cap="none" dirty="0">
                          <a:sym typeface="Calibri"/>
                        </a:rPr>
                        <a:t> de izquierda a derecha. El uso de paréntesis hace que las expresiones sean más legibles y altera el orden de precedencia. La abundancia de los mismos no tiene impacto negativo sobre la ejecución del programa. 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65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4737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La calculadora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274581"/>
            <a:ext cx="8143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Python es un lenguaje de scripting (o guiones) interpretado (se ejecuta línea a línea)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Cuando se ejecuta el intérprete se accede a un evaluador interactivo de expresiones Python.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AF8645-624E-9486-43C5-47474E60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3512981"/>
            <a:ext cx="7903029" cy="267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5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300" y="267288"/>
            <a:ext cx="713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Usando Python como calculadora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4212" y="6478115"/>
            <a:ext cx="40350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050" dirty="0"/>
              <a:t>Adaptación de </a:t>
            </a:r>
            <a:r>
              <a:rPr lang="es-PY" sz="1050" dirty="0" err="1"/>
              <a:t>slides</a:t>
            </a:r>
            <a:r>
              <a:rPr lang="es-PY" sz="1050" dirty="0"/>
              <a:t> de “Python </a:t>
            </a:r>
            <a:r>
              <a:rPr lang="es-PY" sz="1050" dirty="0" err="1"/>
              <a:t>for</a:t>
            </a:r>
            <a:r>
              <a:rPr lang="es-PY" sz="1050" dirty="0"/>
              <a:t> </a:t>
            </a:r>
            <a:r>
              <a:rPr lang="es-PY" sz="1050" dirty="0" err="1"/>
              <a:t>Genomic</a:t>
            </a:r>
            <a:r>
              <a:rPr lang="es-PY" sz="1050" dirty="0"/>
              <a:t> Data </a:t>
            </a:r>
            <a:r>
              <a:rPr lang="es-PY" sz="1050" dirty="0" err="1"/>
              <a:t>Science</a:t>
            </a:r>
            <a:r>
              <a:rPr lang="es-PY" sz="1050" dirty="0"/>
              <a:t>”, </a:t>
            </a:r>
            <a:r>
              <a:rPr lang="es-PY" sz="1050" dirty="0" err="1"/>
              <a:t>Coursera</a:t>
            </a:r>
            <a:r>
              <a:rPr lang="es-PY" sz="1050" dirty="0"/>
              <a:t>.</a:t>
            </a:r>
            <a:endParaRPr lang="en-US" sz="1050" dirty="0"/>
          </a:p>
        </p:txBody>
      </p:sp>
      <p:sp>
        <p:nvSpPr>
          <p:cNvPr id="5" name="Rectángulo 4"/>
          <p:cNvSpPr/>
          <p:nvPr/>
        </p:nvSpPr>
        <p:spPr>
          <a:xfrm>
            <a:off x="668314" y="1340447"/>
            <a:ext cx="816619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5+5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10.5-2*3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4.5</a:t>
            </a:r>
          </a:p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10**2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--&gt; 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** 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sirve para calcular potencias</a:t>
            </a:r>
            <a:endParaRPr lang="es-PY" sz="2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17.0 // 3  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--&gt; // descarta decimales</a:t>
            </a:r>
            <a:endParaRPr lang="es-PY" sz="2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5.0</a:t>
            </a:r>
          </a:p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17 % 3  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--&gt; % devuelve el resto de la división</a:t>
            </a:r>
            <a:endParaRPr lang="es-PY" sz="2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5 * 3 + 2 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--&gt; precedencia de operadores</a:t>
            </a:r>
            <a:endParaRPr lang="es-PY" sz="23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2529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3059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Instrucciones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683415"/>
            <a:ext cx="51336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Una instrucción (o sentencia) es una </a:t>
            </a:r>
            <a:r>
              <a:rPr lang="es-PY" sz="2400" dirty="0">
                <a:solidFill>
                  <a:srgbClr val="FF0000"/>
                </a:solidFill>
              </a:rPr>
              <a:t>acción</a:t>
            </a:r>
            <a:r>
              <a:rPr lang="es-PY" sz="2400" dirty="0"/>
              <a:t> que se indica a realizar a la computadora. Un programa puede  verse como un conjunto de instrucciones.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Las instrucciones se deben escribir y posteriormente almacenar en memoria RAM en el mismo orden en que han de ejecutarse, en una </a:t>
            </a:r>
            <a:r>
              <a:rPr lang="es-PY" sz="2400" dirty="0">
                <a:solidFill>
                  <a:srgbClr val="FF0000"/>
                </a:solidFill>
              </a:rPr>
              <a:t>secuencia</a:t>
            </a:r>
            <a:r>
              <a:rPr lang="es-PY" sz="240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0B86AC-B8E3-B112-2B47-655324BF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221" y="1647427"/>
            <a:ext cx="2121592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85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8300" y="267288"/>
            <a:ext cx="6928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Y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Tipos de datos – Uso de </a:t>
            </a:r>
            <a:r>
              <a:rPr kumimoji="0" lang="es-PY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</a:rPr>
              <a:t>type</a:t>
            </a:r>
            <a:r>
              <a:rPr lang="es-PY" sz="4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4212" y="6478115"/>
            <a:ext cx="40350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1050" dirty="0"/>
              <a:t>Adaptación de </a:t>
            </a:r>
            <a:r>
              <a:rPr lang="es-PY" sz="1050" dirty="0" err="1"/>
              <a:t>slides</a:t>
            </a:r>
            <a:r>
              <a:rPr lang="es-PY" sz="1050" dirty="0"/>
              <a:t> de “Python </a:t>
            </a:r>
            <a:r>
              <a:rPr lang="es-PY" sz="1050" dirty="0" err="1"/>
              <a:t>for</a:t>
            </a:r>
            <a:r>
              <a:rPr lang="es-PY" sz="1050" dirty="0"/>
              <a:t> </a:t>
            </a:r>
            <a:r>
              <a:rPr lang="es-PY" sz="1050" dirty="0" err="1"/>
              <a:t>Genomic</a:t>
            </a:r>
            <a:r>
              <a:rPr lang="es-PY" sz="1050" dirty="0"/>
              <a:t> Data </a:t>
            </a:r>
            <a:r>
              <a:rPr lang="es-PY" sz="1050" dirty="0" err="1"/>
              <a:t>Science</a:t>
            </a:r>
            <a:r>
              <a:rPr lang="es-PY" sz="1050" dirty="0"/>
              <a:t>”, </a:t>
            </a:r>
            <a:r>
              <a:rPr lang="es-PY" sz="1050" dirty="0" err="1"/>
              <a:t>Coursera</a:t>
            </a:r>
            <a:r>
              <a:rPr lang="es-PY" sz="1050" dirty="0"/>
              <a:t>.</a:t>
            </a:r>
            <a:endParaRPr lang="en-US" sz="1050" dirty="0"/>
          </a:p>
        </p:txBody>
      </p:sp>
      <p:sp>
        <p:nvSpPr>
          <p:cNvPr id="5" name="Rectángulo 4"/>
          <p:cNvSpPr/>
          <p:nvPr/>
        </p:nvSpPr>
        <p:spPr>
          <a:xfrm>
            <a:off x="866100" y="1869884"/>
            <a:ext cx="29155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type(4)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&lt;class ‘</a:t>
            </a:r>
            <a:r>
              <a:rPr lang="en-US" sz="2300" dirty="0" err="1">
                <a:solidFill>
                  <a:srgbClr val="3366FF"/>
                </a:solidFill>
                <a:latin typeface="Consolas" panose="020B0609020204030204" pitchFamily="49" charset="0"/>
              </a:rPr>
              <a:t>int</a:t>
            </a:r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’&gt;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61327" y="1319946"/>
            <a:ext cx="1408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b="1" dirty="0">
                <a:solidFill>
                  <a:schemeClr val="accent1">
                    <a:lumMod val="50000"/>
                  </a:schemeClr>
                </a:solidFill>
              </a:rPr>
              <a:t>Enteros: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61327" y="3111336"/>
            <a:ext cx="1251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b="1" dirty="0">
                <a:solidFill>
                  <a:schemeClr val="accent1">
                    <a:lumMod val="50000"/>
                  </a:schemeClr>
                </a:solidFill>
              </a:rPr>
              <a:t>Reales: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66100" y="3634556"/>
            <a:ext cx="291550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type(1.5)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&lt;class ‘float’&gt;</a:t>
            </a:r>
            <a:endParaRPr lang="en-US" sz="2300" dirty="0">
              <a:latin typeface="Consolas" panose="020B0609020204030204" pitchFamily="49" charset="0"/>
            </a:endParaRPr>
          </a:p>
          <a:p>
            <a:r>
              <a:rPr lang="en-US" sz="2300" dirty="0">
                <a:latin typeface="Consolas" panose="020B0609020204030204" pitchFamily="49" charset="0"/>
              </a:rPr>
              <a:t>&gt;&gt;&gt; 7/2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3.5</a:t>
            </a:r>
          </a:p>
          <a:p>
            <a:r>
              <a:rPr lang="en-US" sz="2300" dirty="0">
                <a:latin typeface="Consolas" panose="020B0609020204030204" pitchFamily="49" charset="0"/>
              </a:rPr>
              <a:t>&gt;&gt;&gt; float(12)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12.0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961321" y="1315985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b="1" dirty="0">
                <a:solidFill>
                  <a:schemeClr val="accent1">
                    <a:lumMod val="50000"/>
                  </a:schemeClr>
                </a:solidFill>
              </a:rPr>
              <a:t>Complejos: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961321" y="1839205"/>
            <a:ext cx="36365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type(3+2j)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&lt;class ‘complex’&gt;</a:t>
            </a:r>
          </a:p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(2+1j)**2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(3+4j)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3495D5-A51D-86DA-EA13-0F6C2251FEE8}"/>
              </a:ext>
            </a:extLst>
          </p:cNvPr>
          <p:cNvSpPr txBox="1"/>
          <p:nvPr/>
        </p:nvSpPr>
        <p:spPr>
          <a:xfrm>
            <a:off x="4961321" y="3401739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b="1" dirty="0">
                <a:solidFill>
                  <a:schemeClr val="accent1">
                    <a:lumMod val="50000"/>
                  </a:schemeClr>
                </a:solidFill>
              </a:rPr>
              <a:t>Booleanos: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9240AC4-BB3B-F78C-083F-7B6D1F4B6BDB}"/>
              </a:ext>
            </a:extLst>
          </p:cNvPr>
          <p:cNvSpPr/>
          <p:nvPr/>
        </p:nvSpPr>
        <p:spPr>
          <a:xfrm>
            <a:off x="4961321" y="3924959"/>
            <a:ext cx="36365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type(True)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&lt;class ‘bool’&gt;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D0FC27-A07C-AFF4-523A-1AACAF3EF192}"/>
              </a:ext>
            </a:extLst>
          </p:cNvPr>
          <p:cNvSpPr txBox="1"/>
          <p:nvPr/>
        </p:nvSpPr>
        <p:spPr>
          <a:xfrm>
            <a:off x="4961321" y="4909937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800" b="1" dirty="0">
                <a:solidFill>
                  <a:schemeClr val="accent1">
                    <a:lumMod val="50000"/>
                  </a:schemeClr>
                </a:solidFill>
              </a:rPr>
              <a:t>Cadenas: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4B10415-9159-3327-550D-F640DDA691D0}"/>
              </a:ext>
            </a:extLst>
          </p:cNvPr>
          <p:cNvSpPr/>
          <p:nvPr/>
        </p:nvSpPr>
        <p:spPr>
          <a:xfrm>
            <a:off x="4961321" y="5433157"/>
            <a:ext cx="36365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292934"/>
                </a:solidFill>
                <a:latin typeface="Consolas" panose="020B0609020204030204" pitchFamily="49" charset="0"/>
              </a:rPr>
              <a:t>&gt;&gt;&gt; type(“Hola”)</a:t>
            </a:r>
          </a:p>
          <a:p>
            <a:r>
              <a:rPr lang="en-US" sz="2300" dirty="0">
                <a:solidFill>
                  <a:srgbClr val="3366FF"/>
                </a:solidFill>
                <a:latin typeface="Consolas" panose="020B0609020204030204" pitchFamily="49" charset="0"/>
              </a:rPr>
              <a:t>&lt;class ‘str’&gt;</a:t>
            </a:r>
          </a:p>
        </p:txBody>
      </p:sp>
    </p:spTree>
    <p:extLst>
      <p:ext uri="{BB962C8B-B14F-4D97-AF65-F5344CB8AC3E}">
        <p14:creationId xmlns:p14="http://schemas.microsoft.com/office/powerpoint/2010/main" val="1998744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5632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Evaluación de expresiones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274581"/>
            <a:ext cx="8365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000" dirty="0"/>
              <a:t>Evaluar la siguiente expresión para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a=2</a:t>
            </a:r>
            <a:r>
              <a:rPr lang="es-PY" sz="2000" dirty="0"/>
              <a:t> y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b=5</a:t>
            </a:r>
            <a:r>
              <a:rPr lang="es-PY" sz="2000" dirty="0"/>
              <a:t> : </a:t>
            </a:r>
          </a:p>
          <a:p>
            <a:pPr algn="just"/>
            <a:r>
              <a:rPr lang="es-PY" sz="2000" dirty="0"/>
              <a:t>	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3 * a – 4 * b / a ** 2</a:t>
            </a:r>
          </a:p>
          <a:p>
            <a:pPr algn="just"/>
            <a:endParaRPr lang="es-PY" sz="2000" dirty="0"/>
          </a:p>
          <a:p>
            <a:pPr algn="just"/>
            <a:r>
              <a:rPr lang="es-PY" sz="2000" dirty="0"/>
              <a:t>Evaluar la expresión</a:t>
            </a:r>
          </a:p>
          <a:p>
            <a:pPr algn="just"/>
            <a:r>
              <a:rPr lang="es-PY" sz="2000" dirty="0"/>
              <a:t>	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4 / 2 * 3 / 6 + 6 / 2 / 1 / 5 ** 2 / 4 * 2</a:t>
            </a:r>
          </a:p>
          <a:p>
            <a:pPr algn="just"/>
            <a:endParaRPr lang="es-PY" sz="2000" dirty="0"/>
          </a:p>
          <a:p>
            <a:pPr algn="just"/>
            <a:r>
              <a:rPr lang="es-PY" sz="2000" dirty="0"/>
              <a:t>Escribir las siguientes expresiones algebraicas como expresiones algorítmicas: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923FEB-ACC8-3461-B32A-F0ADCFE848D1}"/>
              </a:ext>
            </a:extLst>
          </p:cNvPr>
          <p:cNvSpPr txBox="1"/>
          <p:nvPr/>
        </p:nvSpPr>
        <p:spPr>
          <a:xfrm>
            <a:off x="5692877" y="1012970"/>
            <a:ext cx="3161401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En la calculadora Python sería: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2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5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 * a – 4 * b / a ** 2</a:t>
            </a:r>
          </a:p>
          <a:p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s-PY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85FF788-CA92-FCD2-AB8C-9740F4A6CE72}"/>
              </a:ext>
            </a:extLst>
          </p:cNvPr>
          <p:cNvCxnSpPr>
            <a:cxnSpLocks/>
          </p:cNvCxnSpPr>
          <p:nvPr/>
        </p:nvCxnSpPr>
        <p:spPr>
          <a:xfrm>
            <a:off x="4254422" y="1789413"/>
            <a:ext cx="1253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255;p20">
            <a:extLst>
              <a:ext uri="{FF2B5EF4-FFF2-40B4-BE49-F238E27FC236}">
                <a16:creationId xmlns:a16="http://schemas.microsoft.com/office/drawing/2014/main" id="{FE4633A2-B1FD-D10D-E213-D0488DCB807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7916" y="3820757"/>
            <a:ext cx="7151060" cy="2567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087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/>
          <p:cNvSpPr txBox="1"/>
          <p:nvPr/>
        </p:nvSpPr>
        <p:spPr>
          <a:xfrm>
            <a:off x="304150" y="0"/>
            <a:ext cx="573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000" dirty="0">
                <a:solidFill>
                  <a:srgbClr val="D2533C"/>
                </a:solidFill>
              </a:rPr>
              <a:t>Tipos de errores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850F58-DD16-376F-EF9C-EE86CDEE6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20" y="714893"/>
            <a:ext cx="5308680" cy="48109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8BA5F2-9F9E-C91E-2AAA-4A1D395E1188}"/>
              </a:ext>
            </a:extLst>
          </p:cNvPr>
          <p:cNvSpPr txBox="1"/>
          <p:nvPr/>
        </p:nvSpPr>
        <p:spPr>
          <a:xfrm>
            <a:off x="304150" y="5204930"/>
            <a:ext cx="316795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effectLst/>
              </a:rPr>
              <a:t>try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(x)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except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NameError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“La variable no </a:t>
            </a:r>
            <a:r>
              <a:rPr lang="en-US" dirty="0" err="1">
                <a:solidFill>
                  <a:srgbClr val="A52A2A"/>
                </a:solidFill>
                <a:effectLst/>
              </a:rPr>
              <a:t>est</a:t>
            </a:r>
            <a:r>
              <a:rPr lang="pt-BR" dirty="0">
                <a:solidFill>
                  <a:srgbClr val="A52A2A"/>
                </a:solidFill>
              </a:rPr>
              <a:t>á</a:t>
            </a:r>
            <a:r>
              <a:rPr lang="en-US" dirty="0">
                <a:solidFill>
                  <a:srgbClr val="A52A2A"/>
                </a:solidFill>
                <a:effectLst/>
              </a:rPr>
              <a:t> </a:t>
            </a:r>
            <a:r>
              <a:rPr lang="en-US" dirty="0" err="1">
                <a:solidFill>
                  <a:srgbClr val="A52A2A"/>
                </a:solidFill>
                <a:effectLst/>
              </a:rPr>
              <a:t>definida</a:t>
            </a:r>
            <a:r>
              <a:rPr lang="en-US" dirty="0">
                <a:solidFill>
                  <a:srgbClr val="A52A2A"/>
                </a:solidFill>
                <a:effectLst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CD"/>
                </a:solidFill>
                <a:effectLst/>
              </a:rPr>
              <a:t>except</a:t>
            </a:r>
            <a:r>
              <a:rPr lang="en-US" dirty="0">
                <a:solidFill>
                  <a:srgbClr val="000000"/>
                </a:solidFill>
                <a:effectLst/>
              </a:rPr>
              <a:t>: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  </a:t>
            </a:r>
            <a:r>
              <a:rPr lang="en-US" dirty="0">
                <a:solidFill>
                  <a:srgbClr val="0000CD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A52A2A"/>
                </a:solidFill>
                <a:effectLst/>
              </a:rPr>
              <a:t>“</a:t>
            </a:r>
            <a:r>
              <a:rPr lang="en-US" dirty="0" err="1">
                <a:solidFill>
                  <a:srgbClr val="A52A2A"/>
                </a:solidFill>
                <a:effectLst/>
              </a:rPr>
              <a:t>Otro</a:t>
            </a:r>
            <a:r>
              <a:rPr lang="en-US" dirty="0">
                <a:solidFill>
                  <a:srgbClr val="A52A2A"/>
                </a:solidFill>
                <a:effectLst/>
              </a:rPr>
              <a:t> </a:t>
            </a:r>
            <a:r>
              <a:rPr lang="en-US" dirty="0" err="1">
                <a:solidFill>
                  <a:srgbClr val="A52A2A"/>
                </a:solidFill>
                <a:effectLst/>
              </a:rPr>
              <a:t>tipo</a:t>
            </a:r>
            <a:r>
              <a:rPr lang="en-US" dirty="0">
                <a:solidFill>
                  <a:srgbClr val="A52A2A"/>
                </a:solidFill>
                <a:effectLst/>
              </a:rPr>
              <a:t> de error"</a:t>
            </a:r>
            <a:r>
              <a:rPr lang="en-US" dirty="0">
                <a:solidFill>
                  <a:srgbClr val="000000"/>
                </a:solidFill>
                <a:effectLst/>
              </a:rPr>
              <a:t>) 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F65057-98B3-77A7-6ED8-CF18D4E08B69}"/>
              </a:ext>
            </a:extLst>
          </p:cNvPr>
          <p:cNvSpPr txBox="1"/>
          <p:nvPr/>
        </p:nvSpPr>
        <p:spPr>
          <a:xfrm>
            <a:off x="1016235" y="23607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5 % 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401A66-B3A1-16AE-EF9A-7A6E87D5AD4B}"/>
              </a:ext>
            </a:extLst>
          </p:cNvPr>
          <p:cNvSpPr txBox="1"/>
          <p:nvPr/>
        </p:nvSpPr>
        <p:spPr>
          <a:xfrm>
            <a:off x="6081570" y="42123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float(</a:t>
            </a:r>
            <a:r>
              <a:rPr lang="en-US" sz="1800" dirty="0">
                <a:solidFill>
                  <a:srgbClr val="A52A2A"/>
                </a:solidFill>
                <a:effectLst/>
              </a:rPr>
              <a:t>"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A52A2A"/>
                </a:solidFill>
                <a:effectLst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028A7C-5DF9-3C70-A613-E4BAE463922D}"/>
              </a:ext>
            </a:extLst>
          </p:cNvPr>
          <p:cNvSpPr txBox="1"/>
          <p:nvPr/>
        </p:nvSpPr>
        <p:spPr>
          <a:xfrm>
            <a:off x="6150843" y="39196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5+</a:t>
            </a:r>
            <a:r>
              <a:rPr lang="en-US" sz="1800" dirty="0">
                <a:solidFill>
                  <a:srgbClr val="A52A2A"/>
                </a:solidFill>
                <a:effectLst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texto</a:t>
            </a:r>
            <a:r>
              <a:rPr lang="en-US" sz="1800" dirty="0">
                <a:solidFill>
                  <a:srgbClr val="A52A2A"/>
                </a:solidFill>
                <a:effectLst/>
              </a:rPr>
              <a:t>"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4524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Ejercicios de práctica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579380"/>
            <a:ext cx="83653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000" dirty="0"/>
              <a:t>1) Escribir las siguientes expresiones algorítmicas como expresiones algebraicas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b ** 2 – 4 * a * c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3 * x ** 4 - 5 * x ** 3 + x * 12 - 17  (b + d) / (c + 4)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(x ** 2 + y ** 2) ** (1 / 2)</a:t>
            </a:r>
          </a:p>
          <a:p>
            <a:pPr algn="just"/>
            <a:endParaRPr lang="es-PY" sz="2000" dirty="0"/>
          </a:p>
          <a:p>
            <a:pPr algn="just"/>
            <a:r>
              <a:rPr lang="es-PY" sz="2000" dirty="0"/>
              <a:t>2) Si el valor de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a=4</a:t>
            </a:r>
            <a:r>
              <a:rPr lang="es-PY" sz="2000" dirty="0"/>
              <a:t>,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b=5</a:t>
            </a:r>
            <a:r>
              <a:rPr lang="es-PY" sz="2000" dirty="0"/>
              <a:t> y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c=1</a:t>
            </a:r>
            <a:r>
              <a:rPr lang="es-PY" sz="2000" dirty="0"/>
              <a:t>, evaluar las siguientes expresiones: 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b * a – b ** 2 / 4 * c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(a * b) / 3 ** 2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(((b + c) / 2 * a + 10) * 3 * b) - 6</a:t>
            </a:r>
          </a:p>
          <a:p>
            <a:pPr algn="just"/>
            <a:endParaRPr lang="es-PY" sz="2000" dirty="0"/>
          </a:p>
          <a:p>
            <a:pPr algn="just"/>
            <a:r>
              <a:rPr lang="es-PY" sz="2000" dirty="0"/>
              <a:t>3) Si el valor de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s-PY" sz="2000" dirty="0"/>
              <a:t> es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s-PY" sz="2000" dirty="0"/>
              <a:t>,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s-PY" sz="2000" dirty="0"/>
              <a:t> es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s-PY" sz="2000" dirty="0"/>
              <a:t> y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r>
              <a:rPr lang="es-PY" sz="2000" dirty="0"/>
              <a:t> es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s-PY" sz="2000" dirty="0"/>
              <a:t>, evaluar la expresión: 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a ** b ** c</a:t>
            </a:r>
          </a:p>
        </p:txBody>
      </p:sp>
    </p:spTree>
    <p:extLst>
      <p:ext uri="{BB962C8B-B14F-4D97-AF65-F5344CB8AC3E}">
        <p14:creationId xmlns:p14="http://schemas.microsoft.com/office/powerpoint/2010/main" val="115490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4100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Funciones internas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220151"/>
            <a:ext cx="83653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800" dirty="0"/>
              <a:t>Las operaciones que se requieren en los programas exigen en numerosas ocasiones, además de las operaciones aritméticas básicas ya tratadas, un número determinado de operadores especiales denominados </a:t>
            </a:r>
            <a:r>
              <a:rPr lang="es-PY" sz="2800" i="1" dirty="0"/>
              <a:t>funciones internas </a:t>
            </a:r>
            <a:r>
              <a:rPr lang="es-PY" sz="2800" dirty="0"/>
              <a:t>o incorporadas en el lenguaje.</a:t>
            </a:r>
          </a:p>
          <a:p>
            <a:pPr algn="just"/>
            <a:endParaRPr lang="es-PY" sz="2800" dirty="0"/>
          </a:p>
        </p:txBody>
      </p:sp>
    </p:spTree>
    <p:extLst>
      <p:ext uri="{BB962C8B-B14F-4D97-AF65-F5344CB8AC3E}">
        <p14:creationId xmlns:p14="http://schemas.microsoft.com/office/powerpoint/2010/main" val="3890776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6996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Funciones disponibles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382261"/>
            <a:ext cx="8428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Python tiene una cantidad importante de funciones disponibles por defecto y puede extenderse mediante el uso de módulos específicos.</a:t>
            </a:r>
          </a:p>
          <a:p>
            <a:pPr algn="just"/>
            <a:endParaRPr lang="es-PY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Algunas funciones importantes (una lista completa puede obtener de </a:t>
            </a:r>
            <a:r>
              <a:rPr lang="es-PY" sz="2400" dirty="0">
                <a:hlinkClick r:id="rId3"/>
              </a:rPr>
              <a:t>https://docs.python.org/3/library/functions.html</a:t>
            </a:r>
            <a:r>
              <a:rPr lang="es-PY" sz="2400" dirty="0"/>
              <a:t>)</a:t>
            </a:r>
          </a:p>
          <a:p>
            <a:r>
              <a:rPr lang="es-PY" sz="2400" dirty="0"/>
              <a:t>	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abs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input(),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print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chr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type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max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min(),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range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Y las funciones matemáticas en el  módulo 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math</a:t>
            </a:r>
            <a:r>
              <a:rPr lang="es-PY" sz="2400" dirty="0"/>
              <a:t>:</a:t>
            </a:r>
          </a:p>
          <a:p>
            <a:r>
              <a:rPr lang="es-PY" sz="2400" dirty="0"/>
              <a:t>	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cos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sin(),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ceil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floor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log(),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pow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trunc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(), round(), factorial(), </a:t>
            </a:r>
            <a:r>
              <a:rPr lang="es-PY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fmod</a:t>
            </a:r>
            <a:r>
              <a:rPr lang="es-PY" sz="2400" dirty="0">
                <a:solidFill>
                  <a:srgbClr val="002060"/>
                </a:solidFill>
                <a:latin typeface="Consolas" panose="020B06090202040302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340437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6002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Uso de funciones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416094"/>
            <a:ext cx="83653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abs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(-10)     </a:t>
            </a:r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</a:rPr>
              <a:t>#función incorporada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</a:p>
          <a:p>
            <a:pPr algn="just"/>
            <a:endParaRPr lang="es-PY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math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</a:rPr>
              <a:t>#utilizamos el módulo matemático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</a:p>
          <a:p>
            <a:pPr algn="just"/>
            <a:endParaRPr lang="es-PY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math.pi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</a:rPr>
              <a:t>#constante pi, se coloca el nombre del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3.14159265358979 </a:t>
            </a:r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</a:rPr>
              <a:t># módulo antes</a:t>
            </a:r>
            <a:endParaRPr lang="es-PY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endParaRPr lang="es-PY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math.cos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math.pi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-1.0</a:t>
            </a:r>
          </a:p>
          <a:p>
            <a:pPr algn="just"/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math.e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		</a:t>
            </a:r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</a:rPr>
              <a:t>#constante e</a:t>
            </a:r>
          </a:p>
          <a:p>
            <a:pPr algn="just"/>
            <a:r>
              <a:rPr lang="es-PY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2.718281828459</a:t>
            </a:r>
          </a:p>
        </p:txBody>
      </p:sp>
    </p:spTree>
    <p:extLst>
      <p:ext uri="{BB962C8B-B14F-4D97-AF65-F5344CB8AC3E}">
        <p14:creationId xmlns:p14="http://schemas.microsoft.com/office/powerpoint/2010/main" val="1188614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6721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Entrada y salida de información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113143"/>
            <a:ext cx="83653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Las operaciones de entrada permiten leer determinados valores y asignarlos a  determinadas variables.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Los datos de entrada se introducen al ordenador mediante dispositivos de entrada, siendo el teclado el utilizado por defecto.</a:t>
            </a:r>
          </a:p>
          <a:p>
            <a:pPr algn="just"/>
            <a:endParaRPr lang="es-PY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 =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(input('Enter 1st number: '))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b =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(input('Enter 2nd number: '))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400" dirty="0"/>
              <a:t>La salida se realiza mediante dispositivos de salida, donde la pantalla es la utilizada por defecto.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print(</a:t>
            </a:r>
            <a:r>
              <a:rPr lang="en-US" sz="2400" dirty="0" err="1">
                <a:solidFill>
                  <a:srgbClr val="00B050"/>
                </a:solidFill>
              </a:rPr>
              <a:t>f'Sum</a:t>
            </a:r>
            <a:r>
              <a:rPr lang="en-US" sz="2400" dirty="0">
                <a:solidFill>
                  <a:srgbClr val="00B050"/>
                </a:solidFill>
              </a:rPr>
              <a:t> of {a} and {b} is {sum(a, b)}')</a:t>
            </a:r>
            <a:endParaRPr lang="es-PY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24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AA7F3E5-27EA-655B-8EB2-0160BAF9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0" y="4447452"/>
            <a:ext cx="8365319" cy="1954804"/>
          </a:xfrm>
          <a:prstGeom prst="rect">
            <a:avLst/>
          </a:prstGeom>
        </p:spPr>
      </p:pic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594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Entrada de datos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074231"/>
            <a:ext cx="8583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400" dirty="0"/>
              <a:t>Python permite la entrada de datos mediante la función 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input()</a:t>
            </a:r>
            <a:r>
              <a:rPr lang="es-PY" sz="2400" dirty="0"/>
              <a:t>:</a:t>
            </a:r>
          </a:p>
          <a:p>
            <a:pPr algn="just"/>
            <a:r>
              <a:rPr lang="es-PY" sz="2400" dirty="0"/>
              <a:t>	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 = input(&lt;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msg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&gt;)</a:t>
            </a:r>
          </a:p>
          <a:p>
            <a:pPr algn="just"/>
            <a:endParaRPr lang="es-PY" sz="2400" dirty="0"/>
          </a:p>
          <a:p>
            <a:pPr algn="just"/>
            <a:r>
              <a:rPr lang="es-PY" sz="2400" dirty="0"/>
              <a:t>Donde 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PY" sz="2400" dirty="0"/>
              <a:t> es la variable que recibirá la entrada y 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msg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PY" sz="2400" dirty="0"/>
              <a:t> es un mensaje de información que aparecerá.</a:t>
            </a:r>
          </a:p>
          <a:p>
            <a:pPr algn="just"/>
            <a:endParaRPr lang="es-PY" sz="2400" dirty="0"/>
          </a:p>
          <a:p>
            <a:pPr algn="just"/>
            <a:r>
              <a:rPr lang="es-PY" sz="2400" dirty="0"/>
              <a:t>Ejemplo:	</a:t>
            </a:r>
          </a:p>
          <a:p>
            <a:pPr lvl="1"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a = input(“Ingrese un valor”) </a:t>
            </a:r>
          </a:p>
          <a:p>
            <a:pPr lvl="1"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Ingrese un valor __</a:t>
            </a:r>
          </a:p>
        </p:txBody>
      </p:sp>
    </p:spTree>
    <p:extLst>
      <p:ext uri="{BB962C8B-B14F-4D97-AF65-F5344CB8AC3E}">
        <p14:creationId xmlns:p14="http://schemas.microsoft.com/office/powerpoint/2010/main" val="3926628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594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Entrada de datos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219743"/>
            <a:ext cx="836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000" dirty="0"/>
              <a:t>Como puede notarse, la función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input()</a:t>
            </a:r>
            <a:r>
              <a:rPr lang="es-PY" sz="2000" dirty="0"/>
              <a:t> siempre retorna un valor de tipo cadena. Para nuestro ejemplo, podemos pasar a entero mediante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B92F9B4-5417-E2AA-FB34-0A92C1CD5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10"/>
          <a:stretch/>
        </p:blipFill>
        <p:spPr>
          <a:xfrm>
            <a:off x="2227240" y="2094378"/>
            <a:ext cx="4772025" cy="44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4793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Tipos de instrucciones</a:t>
            </a:r>
            <a:endParaRPr lang="en-US" sz="4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991AC9C-9C91-34B9-F458-BD0B728172A5}"/>
              </a:ext>
            </a:extLst>
          </p:cNvPr>
          <p:cNvSpPr txBox="1"/>
          <p:nvPr/>
        </p:nvSpPr>
        <p:spPr>
          <a:xfrm>
            <a:off x="488960" y="1195327"/>
            <a:ext cx="53099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Instrucciones de inicio/fin.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Instrucciones de asignación (=).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Instrucciones de lectura (leer o cargar).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Instrucciones de escritura (imprimir o escribir).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Instrucciones de bifurcación/selección</a:t>
            </a:r>
          </a:p>
        </p:txBody>
      </p:sp>
      <p:pic>
        <p:nvPicPr>
          <p:cNvPr id="13" name="Google Shape;132;p6">
            <a:extLst>
              <a:ext uri="{FF2B5EF4-FFF2-40B4-BE49-F238E27FC236}">
                <a16:creationId xmlns:a16="http://schemas.microsoft.com/office/drawing/2014/main" id="{69E09D05-D2FA-5E4C-6B9B-3F8F94C33F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9161" y="4304383"/>
            <a:ext cx="73056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3;p6">
            <a:extLst>
              <a:ext uri="{FF2B5EF4-FFF2-40B4-BE49-F238E27FC236}">
                <a16:creationId xmlns:a16="http://schemas.microsoft.com/office/drawing/2014/main" id="{C8A49E19-4FBE-3C1C-44DA-34F92876AF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20912"/>
          <a:stretch/>
        </p:blipFill>
        <p:spPr>
          <a:xfrm>
            <a:off x="5897411" y="674684"/>
            <a:ext cx="2047875" cy="32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34;p6">
            <a:extLst>
              <a:ext uri="{FF2B5EF4-FFF2-40B4-BE49-F238E27FC236}">
                <a16:creationId xmlns:a16="http://schemas.microsoft.com/office/drawing/2014/main" id="{4654295D-F304-F49B-EED1-742F9242EC2E}"/>
              </a:ext>
            </a:extLst>
          </p:cNvPr>
          <p:cNvSpPr/>
          <p:nvPr/>
        </p:nvSpPr>
        <p:spPr>
          <a:xfrm>
            <a:off x="7682410" y="2504758"/>
            <a:ext cx="525753" cy="101743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5;p6">
            <a:extLst>
              <a:ext uri="{FF2B5EF4-FFF2-40B4-BE49-F238E27FC236}">
                <a16:creationId xmlns:a16="http://schemas.microsoft.com/office/drawing/2014/main" id="{5DAEC30E-CF4F-C143-6DB7-279F2FDB09DD}"/>
              </a:ext>
            </a:extLst>
          </p:cNvPr>
          <p:cNvSpPr txBox="1"/>
          <p:nvPr/>
        </p:nvSpPr>
        <p:spPr>
          <a:xfrm>
            <a:off x="8306650" y="1576692"/>
            <a:ext cx="218941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Bifurcación</a:t>
            </a:r>
            <a:endParaRPr sz="18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449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5555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Salida de datos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219743"/>
            <a:ext cx="8365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400" dirty="0"/>
              <a:t>Python puede mostrar los datos mediante la función 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s-PY" sz="2400" dirty="0"/>
              <a:t>:</a:t>
            </a:r>
          </a:p>
          <a:p>
            <a:pPr algn="just"/>
            <a:r>
              <a:rPr lang="es-PY" sz="2400" dirty="0"/>
              <a:t>	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(&lt;expr1&gt;,&lt;expr2&gt;,..,&lt;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exprn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&gt;)</a:t>
            </a:r>
          </a:p>
          <a:p>
            <a:pPr algn="just"/>
            <a:endParaRPr lang="es-PY" sz="2400" dirty="0"/>
          </a:p>
          <a:p>
            <a:pPr algn="just"/>
            <a:r>
              <a:rPr lang="es-PY" sz="2400" dirty="0"/>
              <a:t>Donde 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expr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PY" sz="2400" dirty="0"/>
              <a:t> es  una expresión </a:t>
            </a:r>
          </a:p>
          <a:p>
            <a:pPr algn="just"/>
            <a:endParaRPr lang="es-PY" sz="2400" dirty="0"/>
          </a:p>
          <a:p>
            <a:pPr algn="just"/>
            <a:r>
              <a:rPr lang="es-PY" sz="2400" dirty="0"/>
              <a:t>Ejemplo:</a:t>
            </a:r>
          </a:p>
          <a:p>
            <a:pPr algn="just"/>
            <a:r>
              <a:rPr lang="es-PY" sz="2400" dirty="0"/>
              <a:t>	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a=10</a:t>
            </a:r>
          </a:p>
          <a:p>
            <a:pPr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	&gt;&gt;&gt; 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(“El valor ingresado es: ”,a) </a:t>
            </a:r>
          </a:p>
          <a:p>
            <a:pPr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	El valor ingresado es: 10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53985F-DEA7-70E5-A353-D3274DE2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06" y="4880632"/>
            <a:ext cx="5686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42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5A2D-0935-4826-6FA3-C2866E3B5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>
            <a:extLst>
              <a:ext uri="{FF2B5EF4-FFF2-40B4-BE49-F238E27FC236}">
                <a16:creationId xmlns:a16="http://schemas.microsoft.com/office/drawing/2014/main" id="{8CA99F9F-0720-E1B0-3B30-3BD3DF4B9FE9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F65641-E3A0-4521-2885-3097EC651516}"/>
              </a:ext>
            </a:extLst>
          </p:cNvPr>
          <p:cNvSpPr txBox="1"/>
          <p:nvPr/>
        </p:nvSpPr>
        <p:spPr>
          <a:xfrm>
            <a:off x="478300" y="267288"/>
            <a:ext cx="5555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Salida de datos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3D7A70-34D2-321E-F1EC-188C79A32B1E}"/>
              </a:ext>
            </a:extLst>
          </p:cNvPr>
          <p:cNvSpPr txBox="1"/>
          <p:nvPr/>
        </p:nvSpPr>
        <p:spPr>
          <a:xfrm>
            <a:off x="488960" y="1219743"/>
            <a:ext cx="83653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400" dirty="0"/>
              <a:t>Por defecto, la función 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s-PY" sz="2400" dirty="0"/>
              <a:t> inserta un salto de línea al final </a:t>
            </a:r>
            <a:r>
              <a:rPr lang="es-PY" sz="2000" dirty="0"/>
              <a:t>(como consecuencia, los mensajes de dos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s-PY" sz="2000" dirty="0"/>
              <a:t> consecutivos se mostrarán en líneas distintas)</a:t>
            </a:r>
            <a:r>
              <a:rPr lang="es-PY" sz="2400" dirty="0"/>
              <a:t>. La opción 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PY" sz="2400" dirty="0"/>
              <a:t> permite indicar la cadena al final del mensaje.</a:t>
            </a:r>
          </a:p>
          <a:p>
            <a:pPr algn="just"/>
            <a:endParaRPr lang="es-PY" sz="2400" dirty="0"/>
          </a:p>
          <a:p>
            <a:pPr algn="just"/>
            <a:r>
              <a:rPr lang="es-PY" sz="2400" dirty="0"/>
              <a:t>Por ejemplo, con las siguientes instrucciones:</a:t>
            </a:r>
          </a:p>
          <a:p>
            <a:pPr algn="just"/>
            <a:r>
              <a:rPr lang="es-PY" sz="2400" dirty="0"/>
              <a:t>	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(“Hola”, 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=“ - ”)</a:t>
            </a:r>
          </a:p>
          <a:p>
            <a:pPr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(“Mundo”) </a:t>
            </a:r>
          </a:p>
          <a:p>
            <a:pPr algn="just"/>
            <a:endParaRPr lang="es-PY" sz="2400" dirty="0"/>
          </a:p>
          <a:p>
            <a:pPr algn="just"/>
            <a:r>
              <a:rPr lang="es-PY" sz="2400" dirty="0"/>
              <a:t>Se mostrará:</a:t>
            </a:r>
            <a:endParaRPr lang="es-PY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PY" sz="2400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Hola - Mundo</a:t>
            </a:r>
          </a:p>
        </p:txBody>
      </p:sp>
    </p:spTree>
    <p:extLst>
      <p:ext uri="{BB962C8B-B14F-4D97-AF65-F5344CB8AC3E}">
        <p14:creationId xmlns:p14="http://schemas.microsoft.com/office/powerpoint/2010/main" val="3466630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2E699-1646-4F87-B73B-BDDBCB87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>
            <a:extLst>
              <a:ext uri="{FF2B5EF4-FFF2-40B4-BE49-F238E27FC236}">
                <a16:creationId xmlns:a16="http://schemas.microsoft.com/office/drawing/2014/main" id="{5C4D6871-1D7A-593D-075B-ADDB1BAC372A}"/>
              </a:ext>
            </a:extLst>
          </p:cNvPr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7AA5A3-BD1C-85D6-E5EF-F32BE6E3312D}"/>
              </a:ext>
            </a:extLst>
          </p:cNvPr>
          <p:cNvSpPr txBox="1"/>
          <p:nvPr/>
        </p:nvSpPr>
        <p:spPr>
          <a:xfrm>
            <a:off x="478300" y="267288"/>
            <a:ext cx="5555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Salida de datos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A171050-1452-9034-3A7C-C2E8EF07BC3A}"/>
              </a:ext>
            </a:extLst>
          </p:cNvPr>
          <p:cNvSpPr txBox="1"/>
          <p:nvPr/>
        </p:nvSpPr>
        <p:spPr>
          <a:xfrm>
            <a:off x="488960" y="1219743"/>
            <a:ext cx="83653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400" dirty="0"/>
              <a:t>Python puede mostrar los datos mediante la función 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  <a:r>
              <a:rPr lang="es-PY" sz="2400" dirty="0"/>
              <a:t>:</a:t>
            </a:r>
          </a:p>
          <a:p>
            <a:pPr algn="just"/>
            <a:r>
              <a:rPr lang="es-PY" sz="2400" dirty="0"/>
              <a:t>	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(&lt;expr1&gt;,&lt;expr2&gt;,..,&lt;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exprn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&gt;)</a:t>
            </a:r>
          </a:p>
          <a:p>
            <a:pPr algn="just"/>
            <a:endParaRPr lang="es-PY" sz="2400" dirty="0"/>
          </a:p>
          <a:p>
            <a:pPr algn="just"/>
            <a:r>
              <a:rPr lang="es-PY" sz="2400" dirty="0"/>
              <a:t>Donde 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expr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PY" sz="2400" dirty="0"/>
              <a:t> es  una expresión.</a:t>
            </a:r>
          </a:p>
          <a:p>
            <a:pPr algn="just"/>
            <a:endParaRPr lang="es-PY" sz="2400" dirty="0"/>
          </a:p>
          <a:p>
            <a:pPr algn="just"/>
            <a:r>
              <a:rPr lang="es-PY" sz="2400" dirty="0"/>
              <a:t>La opción </a:t>
            </a:r>
            <a:r>
              <a:rPr lang="es-PY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sep</a:t>
            </a:r>
            <a:r>
              <a:rPr lang="es-PY" sz="2400" dirty="0"/>
              <a:t> permite indicar cuál será la cadena de separación entre las expresiones. Por ejemplo:</a:t>
            </a:r>
          </a:p>
          <a:p>
            <a:pPr algn="just"/>
            <a:r>
              <a:rPr lang="es-PY" sz="2400" dirty="0"/>
              <a:t>	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a=5</a:t>
            </a:r>
          </a:p>
          <a:p>
            <a:pPr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	&gt;&gt;&gt; b=3</a:t>
            </a:r>
          </a:p>
          <a:p>
            <a:pPr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	&gt;&gt;&gt; c=1</a:t>
            </a:r>
          </a:p>
          <a:p>
            <a:pPr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a,b,c,sep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“ - ”)</a:t>
            </a:r>
          </a:p>
          <a:p>
            <a:pPr algn="just"/>
            <a:r>
              <a:rPr lang="es-PY" sz="2400" dirty="0"/>
              <a:t>Tendrá como salida en pantalla:</a:t>
            </a:r>
            <a:endParaRPr lang="es-PY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PY" sz="2400" dirty="0">
                <a:solidFill>
                  <a:srgbClr val="FF0000"/>
                </a:solidFill>
                <a:latin typeface="Consolas" panose="020B0609020204030204" pitchFamily="49" charset="0"/>
              </a:rPr>
              <a:t>5 - 3 - 1</a:t>
            </a:r>
          </a:p>
        </p:txBody>
      </p:sp>
    </p:spTree>
    <p:extLst>
      <p:ext uri="{BB962C8B-B14F-4D97-AF65-F5344CB8AC3E}">
        <p14:creationId xmlns:p14="http://schemas.microsoft.com/office/powerpoint/2010/main" val="8605776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0" y="267288"/>
            <a:ext cx="598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Salida de datos con f-</a:t>
            </a:r>
            <a:r>
              <a:rPr lang="es-PY" sz="4000" dirty="0" err="1"/>
              <a:t>strings</a:t>
            </a:r>
            <a:endParaRPr lang="en-US" sz="4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D55C14-0278-41E7-BD5D-6A0EA3CD84A3}"/>
              </a:ext>
            </a:extLst>
          </p:cNvPr>
          <p:cNvSpPr txBox="1"/>
          <p:nvPr/>
        </p:nvSpPr>
        <p:spPr>
          <a:xfrm>
            <a:off x="478300" y="1315453"/>
            <a:ext cx="781546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PY" sz="2400" dirty="0"/>
              <a:t>Python puede mostrar los datos mediante la función </a:t>
            </a:r>
            <a:r>
              <a:rPr lang="es-PY" sz="2400" dirty="0" err="1">
                <a:latin typeface="Consolas" panose="020B0609020204030204" pitchFamily="49" charset="0"/>
              </a:rPr>
              <a:t>print</a:t>
            </a:r>
            <a:r>
              <a:rPr lang="es-PY" sz="2400" dirty="0">
                <a:latin typeface="Consolas" panose="020B0609020204030204" pitchFamily="49" charset="0"/>
              </a:rPr>
              <a:t>()</a:t>
            </a:r>
            <a:r>
              <a:rPr lang="es-PY" sz="2400" dirty="0"/>
              <a:t>, pero utilizando un formato particular:</a:t>
            </a:r>
          </a:p>
          <a:p>
            <a:pPr algn="ctr"/>
            <a:r>
              <a:rPr lang="it-IT" sz="20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print(f’&lt;cadena_con_formato&gt;’)</a:t>
            </a:r>
            <a:endParaRPr lang="es-PY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D7386F-70F3-4912-2A3F-6D4630662305}"/>
              </a:ext>
            </a:extLst>
          </p:cNvPr>
          <p:cNvSpPr txBox="1"/>
          <p:nvPr/>
        </p:nvSpPr>
        <p:spPr>
          <a:xfrm>
            <a:off x="478300" y="851985"/>
            <a:ext cx="6484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1200" dirty="0"/>
              <a:t>Más </a:t>
            </a:r>
            <a:r>
              <a:rPr lang="es-PY" sz="1200" dirty="0" err="1"/>
              <a:t>info</a:t>
            </a:r>
            <a:r>
              <a:rPr lang="es-PY" sz="1200" dirty="0"/>
              <a:t> en: </a:t>
            </a:r>
            <a:r>
              <a:rPr lang="es-PY" sz="1200" dirty="0">
                <a:hlinkClick r:id="rId2"/>
              </a:rPr>
              <a:t>https://docs.python.org/es/3/tutorial/inputoutput.html#fancier-output-formatting</a:t>
            </a:r>
            <a:r>
              <a:rPr lang="es-PY" sz="1200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5877CE-62CE-AA1F-F503-3341E5A751A9}"/>
              </a:ext>
            </a:extLst>
          </p:cNvPr>
          <p:cNvSpPr txBox="1"/>
          <p:nvPr/>
        </p:nvSpPr>
        <p:spPr>
          <a:xfrm>
            <a:off x="478299" y="2798080"/>
            <a:ext cx="833140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PY" sz="2400" dirty="0"/>
              <a:t>Donde en dicha cadena se especifica cada expresión a imprimir mediante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&lt;expr&gt;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/>
              <a:t>. </a:t>
            </a:r>
            <a:r>
              <a:rPr lang="es-PY" sz="2400" dirty="0"/>
              <a:t>También es posible indicar un formato específico. </a:t>
            </a:r>
          </a:p>
          <a:p>
            <a:pPr algn="just"/>
            <a:endParaRPr lang="es-PY" sz="2400" dirty="0"/>
          </a:p>
          <a:p>
            <a:pPr algn="just"/>
            <a:r>
              <a:rPr lang="es-PY" sz="2400" dirty="0"/>
              <a:t>Ejemplos:</a:t>
            </a:r>
          </a:p>
          <a:p>
            <a:r>
              <a:rPr lang="es-PY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a = 10</a:t>
            </a:r>
          </a:p>
          <a:p>
            <a:r>
              <a:rPr lang="es-PY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</a:t>
            </a:r>
            <a:r>
              <a:rPr lang="es-PY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PY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f“El</a:t>
            </a:r>
            <a:r>
              <a:rPr lang="es-PY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valor ingresado es: {a}”)</a:t>
            </a:r>
          </a:p>
          <a:p>
            <a:r>
              <a:rPr lang="es-PY" sz="20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El valor ingresado es: 10</a:t>
            </a:r>
          </a:p>
          <a:p>
            <a:r>
              <a:rPr lang="es-PY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</a:t>
            </a:r>
            <a:r>
              <a:rPr lang="es-PY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PY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f“El</a:t>
            </a:r>
            <a:r>
              <a:rPr lang="es-PY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cuadrado del valor ingresado es: {a**2}”)</a:t>
            </a:r>
          </a:p>
          <a:p>
            <a:r>
              <a:rPr lang="es-PY" sz="20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El cuadrado del valor ingresado es: 100</a:t>
            </a:r>
            <a:endParaRPr lang="es-PY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16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0" y="267288"/>
            <a:ext cx="5988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Salida de datos con f-</a:t>
            </a:r>
            <a:r>
              <a:rPr lang="es-PY" sz="4000" dirty="0" err="1"/>
              <a:t>strings</a:t>
            </a:r>
            <a:endParaRPr lang="en-US" sz="4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D55C14-0278-41E7-BD5D-6A0EA3CD84A3}"/>
              </a:ext>
            </a:extLst>
          </p:cNvPr>
          <p:cNvSpPr txBox="1"/>
          <p:nvPr/>
        </p:nvSpPr>
        <p:spPr>
          <a:xfrm>
            <a:off x="478300" y="1315453"/>
            <a:ext cx="781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400" dirty="0"/>
              <a:t>Otro ejemplo se muestra a continuación: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D7386F-70F3-4912-2A3F-6D4630662305}"/>
              </a:ext>
            </a:extLst>
          </p:cNvPr>
          <p:cNvSpPr txBox="1"/>
          <p:nvPr/>
        </p:nvSpPr>
        <p:spPr>
          <a:xfrm>
            <a:off x="478300" y="851985"/>
            <a:ext cx="6484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1200" dirty="0"/>
              <a:t>Más </a:t>
            </a:r>
            <a:r>
              <a:rPr lang="es-PY" sz="1200" dirty="0" err="1"/>
              <a:t>info</a:t>
            </a:r>
            <a:r>
              <a:rPr lang="es-PY" sz="1200" dirty="0"/>
              <a:t> en: </a:t>
            </a:r>
            <a:r>
              <a:rPr lang="es-PY" sz="1200" dirty="0">
                <a:hlinkClick r:id="rId2"/>
              </a:rPr>
              <a:t>https://docs.python.org/es/3/tutorial/inputoutput.html#fancier-output-formatting</a:t>
            </a:r>
            <a:r>
              <a:rPr lang="es-PY" sz="1200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0831C5-6E2C-6960-766B-CC6036A22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8" y="1792592"/>
            <a:ext cx="7162708" cy="153060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6E187B7-1D51-7818-ABC6-E13112019365}"/>
              </a:ext>
            </a:extLst>
          </p:cNvPr>
          <p:cNvSpPr txBox="1"/>
          <p:nvPr/>
        </p:nvSpPr>
        <p:spPr>
          <a:xfrm>
            <a:off x="478300" y="3552904"/>
            <a:ext cx="781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400" dirty="0"/>
              <a:t>Podemos limitar la cantidad de decimales que se muestran: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9DDBD82-5E55-907D-5693-EE4B2C3A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98" y="4091225"/>
            <a:ext cx="8203568" cy="161322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05319C3-3DD2-F53B-D9D1-C963DCB2650D}"/>
              </a:ext>
            </a:extLst>
          </p:cNvPr>
          <p:cNvSpPr/>
          <p:nvPr/>
        </p:nvSpPr>
        <p:spPr>
          <a:xfrm>
            <a:off x="7830766" y="4795736"/>
            <a:ext cx="482458" cy="447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D81000E-5979-0284-4765-733C6A4E1D97}"/>
              </a:ext>
            </a:extLst>
          </p:cNvPr>
          <p:cNvCxnSpPr/>
          <p:nvPr/>
        </p:nvCxnSpPr>
        <p:spPr>
          <a:xfrm flipH="1">
            <a:off x="7704306" y="5136204"/>
            <a:ext cx="428017" cy="86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7A144CE-7B3C-68D7-C0B9-DE06379357C2}"/>
              </a:ext>
            </a:extLst>
          </p:cNvPr>
          <p:cNvSpPr txBox="1"/>
          <p:nvPr/>
        </p:nvSpPr>
        <p:spPr>
          <a:xfrm>
            <a:off x="6206247" y="6001966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/>
              <a:t>Cantidad de decimales</a:t>
            </a:r>
          </a:p>
        </p:txBody>
      </p:sp>
    </p:spTree>
    <p:extLst>
      <p:ext uri="{BB962C8B-B14F-4D97-AF65-F5344CB8AC3E}">
        <p14:creationId xmlns:p14="http://schemas.microsoft.com/office/powerpoint/2010/main" val="2135701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0" y="267288"/>
            <a:ext cx="4782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Salida de datos con %</a:t>
            </a:r>
            <a:endParaRPr lang="en-US" sz="4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D55C14-0278-41E7-BD5D-6A0EA3CD84A3}"/>
              </a:ext>
            </a:extLst>
          </p:cNvPr>
          <p:cNvSpPr txBox="1"/>
          <p:nvPr/>
        </p:nvSpPr>
        <p:spPr>
          <a:xfrm>
            <a:off x="478300" y="1315453"/>
            <a:ext cx="781546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PY" sz="2400" dirty="0"/>
              <a:t>Otra opción para mostrar datos con la función </a:t>
            </a:r>
            <a:r>
              <a:rPr lang="es-PY" sz="2400" dirty="0" err="1">
                <a:latin typeface="Consolas" panose="020B0609020204030204" pitchFamily="49" charset="0"/>
              </a:rPr>
              <a:t>print</a:t>
            </a:r>
            <a:r>
              <a:rPr lang="es-PY" sz="2400" dirty="0">
                <a:latin typeface="Consolas" panose="020B0609020204030204" pitchFamily="49" charset="0"/>
              </a:rPr>
              <a:t>()</a:t>
            </a:r>
            <a:r>
              <a:rPr lang="es-PY" sz="2400" dirty="0"/>
              <a:t> y el operador módulo (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s-PY" sz="2400" dirty="0"/>
              <a:t>), de la siguiente forma:</a:t>
            </a:r>
          </a:p>
          <a:p>
            <a:pPr algn="ctr"/>
            <a:r>
              <a:rPr lang="it-IT" sz="20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“</a:t>
            </a:r>
            <a:r>
              <a:rPr lang="it-IT" sz="20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cadena_con_formato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”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valores</a:t>
            </a:r>
            <a:r>
              <a:rPr lang="it-IT" sz="20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s-PY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D7386F-70F3-4912-2A3F-6D4630662305}"/>
              </a:ext>
            </a:extLst>
          </p:cNvPr>
          <p:cNvSpPr txBox="1"/>
          <p:nvPr/>
        </p:nvSpPr>
        <p:spPr>
          <a:xfrm>
            <a:off x="478300" y="851985"/>
            <a:ext cx="6484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1200" dirty="0"/>
              <a:t>Más </a:t>
            </a:r>
            <a:r>
              <a:rPr lang="es-PY" sz="1200" dirty="0" err="1"/>
              <a:t>info</a:t>
            </a:r>
            <a:r>
              <a:rPr lang="es-PY" sz="1200" dirty="0"/>
              <a:t> en: </a:t>
            </a:r>
            <a:r>
              <a:rPr lang="es-PY" sz="1200" dirty="0">
                <a:hlinkClick r:id="rId2"/>
              </a:rPr>
              <a:t>https://docs.python.org/es/3/tutorial/inputoutput.html#fancier-output-formatting</a:t>
            </a:r>
            <a:r>
              <a:rPr lang="es-PY" sz="1200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5877CE-62CE-AA1F-F503-3341E5A751A9}"/>
              </a:ext>
            </a:extLst>
          </p:cNvPr>
          <p:cNvSpPr txBox="1"/>
          <p:nvPr/>
        </p:nvSpPr>
        <p:spPr>
          <a:xfrm>
            <a:off x="478300" y="2798080"/>
            <a:ext cx="781546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PY" sz="2400" dirty="0"/>
              <a:t>Donde las apariciones de </a:t>
            </a:r>
            <a:r>
              <a:rPr lang="es-PY" sz="24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s-PY" sz="2400" dirty="0"/>
              <a:t> en la </a:t>
            </a:r>
            <a:r>
              <a:rPr lang="es-PY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cadena_con_formato</a:t>
            </a:r>
            <a:r>
              <a:rPr lang="es-PY" sz="2400" dirty="0"/>
              <a:t> se reemplazan con cero o más elementos de </a:t>
            </a:r>
            <a:r>
              <a:rPr lang="es-PY" sz="2400" dirty="0">
                <a:solidFill>
                  <a:srgbClr val="FF0000"/>
                </a:solidFill>
                <a:latin typeface="Consolas" panose="020B0609020204030204" pitchFamily="49" charset="0"/>
              </a:rPr>
              <a:t>valores</a:t>
            </a:r>
            <a:r>
              <a:rPr lang="es-PY" sz="2400" dirty="0"/>
              <a:t>.</a:t>
            </a:r>
          </a:p>
          <a:p>
            <a:pPr algn="just"/>
            <a:r>
              <a:rPr lang="es-PY" sz="2400" dirty="0"/>
              <a:t>Ejemplos:</a:t>
            </a:r>
          </a:p>
          <a:p>
            <a:r>
              <a:rPr lang="es-PY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a = 10</a:t>
            </a:r>
          </a:p>
          <a:p>
            <a:r>
              <a:rPr lang="es-PY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</a:t>
            </a:r>
            <a:r>
              <a:rPr lang="es-PY" sz="1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("El valor ingresado es: %d" % a)</a:t>
            </a:r>
          </a:p>
          <a:p>
            <a:r>
              <a:rPr lang="es-PY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El valor ingresado es: 10</a:t>
            </a:r>
          </a:p>
          <a:p>
            <a:r>
              <a:rPr lang="es-PY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&gt;&gt;&gt; </a:t>
            </a:r>
            <a:r>
              <a:rPr lang="es-PY" sz="1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("El cuadrado del valor ingresado es: %d" % (a**2))</a:t>
            </a:r>
          </a:p>
          <a:p>
            <a:r>
              <a:rPr lang="es-PY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El cuadrado del valor ingresado es: 100</a:t>
            </a:r>
            <a:endParaRPr lang="es-PY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BAD54C-597B-0136-9996-E6D2FF05BC93}"/>
              </a:ext>
            </a:extLst>
          </p:cNvPr>
          <p:cNvSpPr txBox="1"/>
          <p:nvPr/>
        </p:nvSpPr>
        <p:spPr>
          <a:xfrm>
            <a:off x="5869899" y="5219425"/>
            <a:ext cx="2726837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%d --&gt; </a:t>
            </a:r>
            <a:r>
              <a:rPr lang="en-US" sz="2000" dirty="0" err="1"/>
              <a:t>entero</a:t>
            </a:r>
            <a:r>
              <a:rPr lang="en-US" sz="2000" dirty="0"/>
              <a:t> (int)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%f --&gt; </a:t>
            </a:r>
            <a:r>
              <a:rPr lang="en-US" sz="2000" dirty="0"/>
              <a:t>real (float)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%s --&gt; </a:t>
            </a:r>
            <a:r>
              <a:rPr lang="en-US" sz="2000" dirty="0" err="1"/>
              <a:t>cadena</a:t>
            </a:r>
            <a:r>
              <a:rPr lang="en-US" sz="2000" dirty="0"/>
              <a:t> (string)</a:t>
            </a:r>
            <a:endParaRPr lang="es-PY" sz="2000" dirty="0"/>
          </a:p>
        </p:txBody>
      </p:sp>
    </p:spTree>
    <p:extLst>
      <p:ext uri="{BB962C8B-B14F-4D97-AF65-F5344CB8AC3E}">
        <p14:creationId xmlns:p14="http://schemas.microsoft.com/office/powerpoint/2010/main" val="294800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E8028605-A641-B033-FE34-5F7910DC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9" y="4082471"/>
            <a:ext cx="6326130" cy="1731225"/>
          </a:xfrm>
          <a:prstGeom prst="rect">
            <a:avLst/>
          </a:prstGeom>
        </p:spPr>
      </p:pic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0" y="267288"/>
            <a:ext cx="4667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Salida de datos con %</a:t>
            </a:r>
            <a:endParaRPr lang="en-US" sz="4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D55C14-0278-41E7-BD5D-6A0EA3CD84A3}"/>
              </a:ext>
            </a:extLst>
          </p:cNvPr>
          <p:cNvSpPr txBox="1"/>
          <p:nvPr/>
        </p:nvSpPr>
        <p:spPr>
          <a:xfrm>
            <a:off x="478300" y="1315453"/>
            <a:ext cx="781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400" dirty="0"/>
              <a:t>Otro ejemplo se muestra a continuación: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D7386F-70F3-4912-2A3F-6D4630662305}"/>
              </a:ext>
            </a:extLst>
          </p:cNvPr>
          <p:cNvSpPr txBox="1"/>
          <p:nvPr/>
        </p:nvSpPr>
        <p:spPr>
          <a:xfrm>
            <a:off x="478300" y="851985"/>
            <a:ext cx="6484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1200" dirty="0"/>
              <a:t>Más </a:t>
            </a:r>
            <a:r>
              <a:rPr lang="es-PY" sz="1200" dirty="0" err="1"/>
              <a:t>info</a:t>
            </a:r>
            <a:r>
              <a:rPr lang="es-PY" sz="1200" dirty="0"/>
              <a:t> en: </a:t>
            </a:r>
            <a:r>
              <a:rPr lang="es-PY" sz="1200" dirty="0">
                <a:hlinkClick r:id="rId3"/>
              </a:rPr>
              <a:t>https://docs.python.org/es/3/tutorial/inputoutput.html#fancier-output-formatting</a:t>
            </a:r>
            <a:r>
              <a:rPr lang="es-PY" sz="1200" dirty="0"/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6E187B7-1D51-7818-ABC6-E13112019365}"/>
              </a:ext>
            </a:extLst>
          </p:cNvPr>
          <p:cNvSpPr txBox="1"/>
          <p:nvPr/>
        </p:nvSpPr>
        <p:spPr>
          <a:xfrm>
            <a:off x="478300" y="3552904"/>
            <a:ext cx="781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400" dirty="0"/>
              <a:t>Podemos limitar la cantidad de decimales que se muestran: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05319C3-3DD2-F53B-D9D1-C963DCB2650D}"/>
              </a:ext>
            </a:extLst>
          </p:cNvPr>
          <p:cNvSpPr/>
          <p:nvPr/>
        </p:nvSpPr>
        <p:spPr>
          <a:xfrm>
            <a:off x="4596184" y="4857890"/>
            <a:ext cx="482458" cy="447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D81000E-5979-0284-4765-733C6A4E1D97}"/>
              </a:ext>
            </a:extLst>
          </p:cNvPr>
          <p:cNvCxnSpPr/>
          <p:nvPr/>
        </p:nvCxnSpPr>
        <p:spPr>
          <a:xfrm flipH="1">
            <a:off x="4459996" y="5198358"/>
            <a:ext cx="428017" cy="865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7A144CE-7B3C-68D7-C0B9-DE06379357C2}"/>
              </a:ext>
            </a:extLst>
          </p:cNvPr>
          <p:cNvSpPr txBox="1"/>
          <p:nvPr/>
        </p:nvSpPr>
        <p:spPr>
          <a:xfrm>
            <a:off x="2961937" y="6064120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/>
              <a:t>Cantidad de decimales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6C43FB-AA08-CAA9-5980-855D7251A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98" y="1793194"/>
            <a:ext cx="7590725" cy="12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604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6033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Ayuda interactiva en Python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219743"/>
            <a:ext cx="8404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Y" sz="2000" dirty="0"/>
              <a:t>Siempre puede obtener ayuda en la calculadora haciendo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help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(&lt;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topico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&gt;) </a:t>
            </a:r>
          </a:p>
          <a:p>
            <a:pPr algn="just"/>
            <a:endParaRPr lang="es-PY" sz="2000" dirty="0"/>
          </a:p>
          <a:p>
            <a:pPr algn="just"/>
            <a:r>
              <a:rPr lang="es-PY" sz="2000" dirty="0"/>
              <a:t>En el ejemplo mostrado se pide ayuda de la función 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input()</a:t>
            </a:r>
            <a:r>
              <a:rPr lang="es-PY" sz="2000" dirty="0"/>
              <a:t> y luego de </a:t>
            </a:r>
            <a:r>
              <a:rPr lang="es-PY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s-PY" sz="20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3C1625-8783-CBBD-3FEA-8ECBE7E4C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54" y="2338968"/>
            <a:ext cx="6270982" cy="407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375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11960303-4D7A-F101-D092-E3550E49E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>
            <a:extLst>
              <a:ext uri="{FF2B5EF4-FFF2-40B4-BE49-F238E27FC236}">
                <a16:creationId xmlns:a16="http://schemas.microsoft.com/office/drawing/2014/main" id="{F6857EE9-93A2-FFF7-F362-BA0AAACEE543}"/>
              </a:ext>
            </a:extLst>
          </p:cNvPr>
          <p:cNvSpPr txBox="1"/>
          <p:nvPr/>
        </p:nvSpPr>
        <p:spPr>
          <a:xfrm>
            <a:off x="304150" y="0"/>
            <a:ext cx="573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000" dirty="0">
                <a:solidFill>
                  <a:srgbClr val="D2533C"/>
                </a:solidFill>
              </a:rPr>
              <a:t>Depuración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F20606-1C2B-AC50-986A-564A7C68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46" y="1105593"/>
            <a:ext cx="8545704" cy="48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7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1B75CCCD-00BE-BDF9-180D-B3644DB0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7">
            <a:extLst>
              <a:ext uri="{FF2B5EF4-FFF2-40B4-BE49-F238E27FC236}">
                <a16:creationId xmlns:a16="http://schemas.microsoft.com/office/drawing/2014/main" id="{3D72AAC2-3A9B-71CC-8C48-92574D09F10D}"/>
              </a:ext>
            </a:extLst>
          </p:cNvPr>
          <p:cNvSpPr txBox="1"/>
          <p:nvPr/>
        </p:nvSpPr>
        <p:spPr>
          <a:xfrm>
            <a:off x="304150" y="343350"/>
            <a:ext cx="573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4000">
                <a:solidFill>
                  <a:srgbClr val="D2533C"/>
                </a:solidFill>
              </a:rPr>
              <a:t>Cadenas o Texto(str)</a:t>
            </a:r>
            <a:endParaRPr lang="es-PY" dirty="0">
              <a:solidFill>
                <a:schemeClr val="dk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CDB4D32-C44A-2C31-FC9A-66C3545A8D6A}"/>
              </a:ext>
            </a:extLst>
          </p:cNvPr>
          <p:cNvSpPr txBox="1"/>
          <p:nvPr/>
        </p:nvSpPr>
        <p:spPr>
          <a:xfrm>
            <a:off x="887350" y="2675770"/>
            <a:ext cx="2628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</a:rPr>
              <a:t>x=</a:t>
            </a:r>
            <a:r>
              <a:rPr lang="en-US" sz="1800" dirty="0">
                <a:solidFill>
                  <a:srgbClr val="A52A2A"/>
                </a:solidFill>
                <a:effectLst/>
              </a:rPr>
              <a:t> "Juan Perez"</a:t>
            </a:r>
            <a:br>
              <a:rPr lang="en-US" sz="1800" dirty="0">
                <a:solidFill>
                  <a:srgbClr val="000000"/>
                </a:solidFill>
                <a:effectLst/>
              </a:rPr>
            </a:br>
            <a:endParaRPr lang="en-US" sz="1800" dirty="0">
              <a:solidFill>
                <a:srgbClr val="000000"/>
              </a:solidFill>
              <a:effectLst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</a:rPr>
              <a:t>y =</a:t>
            </a:r>
            <a:r>
              <a:rPr lang="en-US" sz="1800" dirty="0">
                <a:solidFill>
                  <a:srgbClr val="A52A2A"/>
                </a:solidFill>
                <a:effectLst/>
              </a:rPr>
              <a:t> 'Juan Perez'</a:t>
            </a:r>
            <a:br>
              <a:rPr lang="en-US" sz="1800" dirty="0">
                <a:solidFill>
                  <a:srgbClr val="000000"/>
                </a:solidFill>
                <a:effectLst/>
              </a:rPr>
            </a:br>
            <a:endParaRPr lang="en-US" sz="1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0622445-F6B8-A996-C0AD-0EB8B7F73D01}"/>
              </a:ext>
            </a:extLst>
          </p:cNvPr>
          <p:cNvSpPr txBox="1"/>
          <p:nvPr/>
        </p:nvSpPr>
        <p:spPr>
          <a:xfrm>
            <a:off x="3756550" y="258963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z</a:t>
            </a:r>
            <a:r>
              <a:rPr lang="en-US" sz="1800" dirty="0">
                <a:solidFill>
                  <a:srgbClr val="000000"/>
                </a:solidFill>
                <a:effectLst/>
              </a:rPr>
              <a:t> = </a:t>
            </a:r>
            <a:r>
              <a:rPr lang="en-US" sz="1800" dirty="0">
                <a:solidFill>
                  <a:srgbClr val="A52A2A"/>
                </a:solidFill>
                <a:effectLst/>
              </a:rPr>
              <a:t>"""Lorem ipsum dolor sit </a:t>
            </a:r>
            <a:r>
              <a:rPr lang="en-US" sz="1800" dirty="0" err="1">
                <a:solidFill>
                  <a:srgbClr val="A52A2A"/>
                </a:solidFill>
                <a:effectLst/>
              </a:rPr>
              <a:t>amet</a:t>
            </a:r>
            <a:r>
              <a:rPr lang="en-US" sz="1800" dirty="0">
                <a:solidFill>
                  <a:srgbClr val="A52A2A"/>
                </a:solidFill>
                <a:effectLst/>
              </a:rPr>
              <a:t>,</a:t>
            </a:r>
            <a:br>
              <a:rPr lang="en-US" sz="1800" dirty="0">
                <a:solidFill>
                  <a:srgbClr val="A52A2A"/>
                </a:solidFill>
                <a:effectLst/>
              </a:rPr>
            </a:br>
            <a:r>
              <a:rPr lang="en-US" sz="1800" dirty="0" err="1">
                <a:solidFill>
                  <a:srgbClr val="A52A2A"/>
                </a:solidFill>
                <a:effectLst/>
              </a:rPr>
              <a:t>consectetur</a:t>
            </a:r>
            <a:r>
              <a:rPr lang="en-US" sz="1800" dirty="0">
                <a:solidFill>
                  <a:srgbClr val="A52A2A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A52A2A"/>
                </a:solidFill>
                <a:effectLst/>
              </a:rPr>
              <a:t>adipiscing</a:t>
            </a:r>
            <a:r>
              <a:rPr lang="en-US" sz="1800" dirty="0">
                <a:solidFill>
                  <a:srgbClr val="A52A2A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A52A2A"/>
                </a:solidFill>
                <a:effectLst/>
              </a:rPr>
              <a:t>elit</a:t>
            </a:r>
            <a:r>
              <a:rPr lang="en-US" sz="1800" dirty="0">
                <a:solidFill>
                  <a:srgbClr val="A52A2A"/>
                </a:solidFill>
                <a:effectLst/>
              </a:rPr>
              <a:t>,</a:t>
            </a:r>
            <a:br>
              <a:rPr lang="en-US" sz="1800" dirty="0">
                <a:solidFill>
                  <a:srgbClr val="A52A2A"/>
                </a:solidFill>
                <a:effectLst/>
              </a:rPr>
            </a:br>
            <a:r>
              <a:rPr lang="en-US" sz="1800" dirty="0">
                <a:solidFill>
                  <a:srgbClr val="A52A2A"/>
                </a:solidFill>
                <a:effectLst/>
              </a:rPr>
              <a:t>sed do </a:t>
            </a:r>
            <a:r>
              <a:rPr lang="en-US" sz="1800" dirty="0" err="1">
                <a:solidFill>
                  <a:srgbClr val="A52A2A"/>
                </a:solidFill>
                <a:effectLst/>
              </a:rPr>
              <a:t>eiusmod</a:t>
            </a:r>
            <a:r>
              <a:rPr lang="en-US" sz="1800" dirty="0">
                <a:solidFill>
                  <a:srgbClr val="A52A2A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A52A2A"/>
                </a:solidFill>
                <a:effectLst/>
              </a:rPr>
              <a:t>tempor</a:t>
            </a:r>
            <a:r>
              <a:rPr lang="en-US" sz="1800" dirty="0">
                <a:solidFill>
                  <a:srgbClr val="A52A2A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A52A2A"/>
                </a:solidFill>
                <a:effectLst/>
              </a:rPr>
              <a:t>incididunt</a:t>
            </a:r>
            <a:br>
              <a:rPr lang="en-US" sz="1800" dirty="0">
                <a:solidFill>
                  <a:srgbClr val="A52A2A"/>
                </a:solidFill>
                <a:effectLst/>
              </a:rPr>
            </a:br>
            <a:r>
              <a:rPr lang="en-US" sz="1800" dirty="0" err="1">
                <a:solidFill>
                  <a:srgbClr val="A52A2A"/>
                </a:solidFill>
                <a:effectLst/>
              </a:rPr>
              <a:t>ut</a:t>
            </a:r>
            <a:r>
              <a:rPr lang="en-US" sz="1800" dirty="0">
                <a:solidFill>
                  <a:srgbClr val="A52A2A"/>
                </a:solidFill>
                <a:effectLst/>
              </a:rPr>
              <a:t> labore et dolore magna </a:t>
            </a:r>
            <a:r>
              <a:rPr lang="en-US" sz="1800" dirty="0" err="1">
                <a:solidFill>
                  <a:srgbClr val="A52A2A"/>
                </a:solidFill>
                <a:effectLst/>
              </a:rPr>
              <a:t>aliqua</a:t>
            </a:r>
            <a:r>
              <a:rPr lang="en-US" sz="1800" dirty="0">
                <a:solidFill>
                  <a:srgbClr val="A52A2A"/>
                </a:solidFill>
                <a:effectLst/>
              </a:rPr>
              <a:t>."""</a:t>
            </a:r>
            <a:endParaRPr lang="en-US" sz="1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65F8167-836A-4945-0981-8445F75FCFC1}"/>
              </a:ext>
            </a:extLst>
          </p:cNvPr>
          <p:cNvSpPr txBox="1"/>
          <p:nvPr/>
        </p:nvSpPr>
        <p:spPr>
          <a:xfrm>
            <a:off x="1117259" y="1200766"/>
            <a:ext cx="65055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s-E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 un tipo </a:t>
            </a:r>
            <a:r>
              <a:rPr lang="es-E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secuencialen</a:t>
            </a:r>
            <a:r>
              <a:rPr lang="es-E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Python (elementos accesibles por un índice)</a:t>
            </a:r>
          </a:p>
          <a:p>
            <a:r>
              <a:rPr lang="es-E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s-E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 inmutable y esta delimitado por </a:t>
            </a:r>
            <a:r>
              <a:rPr lang="es-E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comillassimples</a:t>
            </a:r>
            <a:r>
              <a:rPr lang="es-E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 dobles 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Cada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elemento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es de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tipo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UniCode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codificación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caracteres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Son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comparables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8CACF1-B57F-FD90-59C9-D946B80FECE6}"/>
              </a:ext>
            </a:extLst>
          </p:cNvPr>
          <p:cNvSpPr txBox="1"/>
          <p:nvPr/>
        </p:nvSpPr>
        <p:spPr>
          <a:xfrm>
            <a:off x="822015" y="4657885"/>
            <a:ext cx="2628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x</a:t>
            </a:r>
            <a:r>
              <a:rPr lang="en-US" sz="1800" dirty="0">
                <a:solidFill>
                  <a:srgbClr val="000000"/>
                </a:solidFill>
                <a:effectLst/>
              </a:rPr>
              <a:t>*5 # que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imprimiría</a:t>
            </a:r>
            <a:r>
              <a:rPr lang="en-US" sz="1800" dirty="0"/>
              <a:t>?</a:t>
            </a:r>
            <a:endParaRPr lang="en-US" sz="180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0F1B0D-84FA-0695-B394-B507C9DA7289}"/>
              </a:ext>
            </a:extLst>
          </p:cNvPr>
          <p:cNvSpPr txBox="1"/>
          <p:nvPr/>
        </p:nvSpPr>
        <p:spPr>
          <a:xfrm>
            <a:off x="3180057" y="4686234"/>
            <a:ext cx="2628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tema</a:t>
            </a:r>
            <a:r>
              <a:rPr lang="en-US" sz="1800" b="1" dirty="0">
                <a:solidFill>
                  <a:srgbClr val="FF0000"/>
                </a:solidFill>
              </a:rPr>
              <a:t> de examen </a:t>
            </a:r>
            <a:endParaRPr lang="en-US" sz="18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9E9503C-F709-15B7-06A8-761FE01EDD3B}"/>
              </a:ext>
            </a:extLst>
          </p:cNvPr>
          <p:cNvSpPr txBox="1"/>
          <p:nvPr/>
        </p:nvSpPr>
        <p:spPr>
          <a:xfrm>
            <a:off x="822015" y="3891179"/>
            <a:ext cx="4796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/>
              </a:rPr>
              <a:t>z= " La </a:t>
            </a:r>
            <a:r>
              <a:rPr lang="en-US" b="1" dirty="0" err="1">
                <a:solidFill>
                  <a:schemeClr val="tx1"/>
                </a:solidFill>
                <a:effectLst/>
              </a:rPr>
              <a:t>Facultad</a:t>
            </a:r>
            <a:r>
              <a:rPr lang="en-US" b="1" dirty="0">
                <a:solidFill>
                  <a:schemeClr val="tx1"/>
                </a:solidFill>
                <a:effectLst/>
              </a:rPr>
              <a:t> de </a:t>
            </a:r>
            <a:r>
              <a:rPr lang="en-US" b="1" dirty="0" err="1">
                <a:solidFill>
                  <a:schemeClr val="tx1"/>
                </a:solidFill>
                <a:effectLst/>
              </a:rPr>
              <a:t>Ingenie</a:t>
            </a:r>
            <a:r>
              <a:rPr lang="en-US" b="1" dirty="0" err="1">
                <a:solidFill>
                  <a:schemeClr val="tx1"/>
                </a:solidFill>
              </a:rPr>
              <a:t>ría</a:t>
            </a:r>
            <a:r>
              <a:rPr lang="en-US" b="1" dirty="0">
                <a:solidFill>
                  <a:schemeClr val="tx1"/>
                </a:solidFill>
              </a:rPr>
              <a:t> es la </a:t>
            </a:r>
            <a:r>
              <a:rPr lang="en-US" b="1" dirty="0">
                <a:solidFill>
                  <a:schemeClr val="tx1"/>
                </a:solidFill>
                <a:effectLst/>
              </a:rPr>
              <a:t>"</a:t>
            </a:r>
            <a:r>
              <a:rPr lang="en-US" b="1" dirty="0" err="1">
                <a:solidFill>
                  <a:schemeClr val="tx1"/>
                </a:solidFill>
              </a:rPr>
              <a:t>mejor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effectLst/>
              </a:rPr>
              <a:t>“ </a:t>
            </a:r>
            <a:r>
              <a:rPr lang="en-US" b="1" dirty="0" err="1">
                <a:solidFill>
                  <a:schemeClr val="tx1"/>
                </a:solidFill>
                <a:effectLst/>
              </a:rPr>
              <a:t>facultad</a:t>
            </a:r>
            <a:r>
              <a:rPr lang="en-US" b="1" dirty="0">
                <a:solidFill>
                  <a:schemeClr val="tx1"/>
                </a:solidFill>
                <a:effectLst/>
              </a:rPr>
              <a:t> "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9C151BE-E616-6668-4BAF-A40320A976EF}"/>
              </a:ext>
            </a:extLst>
          </p:cNvPr>
          <p:cNvSpPr txBox="1"/>
          <p:nvPr/>
        </p:nvSpPr>
        <p:spPr>
          <a:xfrm>
            <a:off x="2650304" y="4177374"/>
            <a:ext cx="5112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</a:rPr>
              <a:t>z= " La 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Facultad</a:t>
            </a:r>
            <a:r>
              <a:rPr lang="en-US" b="1" dirty="0">
                <a:solidFill>
                  <a:srgbClr val="FF0000"/>
                </a:solidFill>
                <a:effectLst/>
              </a:rPr>
              <a:t> de 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Ingenie</a:t>
            </a:r>
            <a:r>
              <a:rPr lang="en-US" b="1" dirty="0" err="1">
                <a:solidFill>
                  <a:srgbClr val="FF0000"/>
                </a:solidFill>
              </a:rPr>
              <a:t>ría</a:t>
            </a:r>
            <a:r>
              <a:rPr lang="en-US" b="1" dirty="0">
                <a:solidFill>
                  <a:srgbClr val="FF0000"/>
                </a:solidFill>
              </a:rPr>
              <a:t> es la </a:t>
            </a:r>
            <a:r>
              <a:rPr lang="en-US" dirty="0">
                <a:solidFill>
                  <a:srgbClr val="A52A2A"/>
                </a:solidFill>
                <a:effectLst/>
              </a:rPr>
              <a:t>\</a:t>
            </a:r>
            <a:r>
              <a:rPr lang="en-US" b="1" dirty="0">
                <a:solidFill>
                  <a:srgbClr val="FF0000"/>
                </a:solidFill>
                <a:effectLst/>
              </a:rPr>
              <a:t>"</a:t>
            </a:r>
            <a:r>
              <a:rPr lang="en-US" b="1" dirty="0" err="1">
                <a:solidFill>
                  <a:srgbClr val="FF0000"/>
                </a:solidFill>
              </a:rPr>
              <a:t>mejor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A52A2A"/>
                </a:solidFill>
                <a:effectLst/>
              </a:rPr>
              <a:t>\ </a:t>
            </a:r>
            <a:r>
              <a:rPr lang="en-US" b="1" dirty="0">
                <a:solidFill>
                  <a:srgbClr val="FF0000"/>
                </a:solidFill>
                <a:effectLst/>
              </a:rPr>
              <a:t>" 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facultad</a:t>
            </a:r>
            <a:r>
              <a:rPr lang="en-US" b="1" dirty="0">
                <a:solidFill>
                  <a:srgbClr val="FF0000"/>
                </a:solidFill>
                <a:effectLst/>
              </a:rPr>
              <a:t> "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5" grpId="0"/>
      <p:bldP spid="16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7437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Elementos básicos de un programa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374440"/>
            <a:ext cx="816607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400" b="1" dirty="0"/>
              <a:t>Palabras reservadas</a:t>
            </a:r>
            <a:r>
              <a:rPr lang="es-PY" sz="2400" dirty="0"/>
              <a:t> (</a:t>
            </a:r>
            <a:r>
              <a:rPr lang="es-PY" sz="2400" dirty="0" err="1"/>
              <a:t>if</a:t>
            </a:r>
            <a:r>
              <a:rPr lang="es-PY" sz="2400" dirty="0"/>
              <a:t>, </a:t>
            </a:r>
            <a:r>
              <a:rPr lang="es-PY" sz="2400" dirty="0" err="1"/>
              <a:t>else</a:t>
            </a:r>
            <a:r>
              <a:rPr lang="es-PY" sz="2400" dirty="0"/>
              <a:t>, </a:t>
            </a:r>
            <a:r>
              <a:rPr lang="es-PY" sz="2400" dirty="0" err="1"/>
              <a:t>elif</a:t>
            </a:r>
            <a:r>
              <a:rPr lang="es-PY" sz="2400" dirty="0"/>
              <a:t>, </a:t>
            </a:r>
            <a:r>
              <a:rPr lang="es-PY" sz="2400" dirty="0" err="1"/>
              <a:t>while</a:t>
            </a:r>
            <a:r>
              <a:rPr lang="es-PY" sz="2400" dirty="0"/>
              <a:t>, </a:t>
            </a:r>
            <a:r>
              <a:rPr lang="es-PY" sz="2400" dirty="0" err="1"/>
              <a:t>for</a:t>
            </a:r>
            <a:r>
              <a:rPr lang="es-PY" sz="2400" dirty="0"/>
              <a:t>, </a:t>
            </a:r>
            <a:r>
              <a:rPr lang="es-PY" sz="2400" dirty="0" err="1"/>
              <a:t>print</a:t>
            </a:r>
            <a:r>
              <a:rPr lang="es-PY" sz="2400" dirty="0"/>
              <a:t>, </a:t>
            </a:r>
            <a:r>
              <a:rPr lang="es-PY" sz="2400" dirty="0" err="1"/>
              <a:t>int</a:t>
            </a:r>
            <a:r>
              <a:rPr lang="es-PY" sz="2400" dirty="0"/>
              <a:t>, </a:t>
            </a:r>
            <a:r>
              <a:rPr lang="es-PY" sz="2400" dirty="0" err="1"/>
              <a:t>etc</a:t>
            </a:r>
            <a:r>
              <a:rPr lang="es-PY" sz="2400" dirty="0"/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400" b="1" dirty="0"/>
              <a:t>Identificadores</a:t>
            </a:r>
            <a:r>
              <a:rPr lang="es-PY" sz="2400" dirty="0"/>
              <a:t> (nombres de variables, nombre de constantes, nombre de tipo de dato estructurado, nombre del programa, subprograma: procedimientos, funciones ...)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400" b="1" dirty="0"/>
              <a:t>Caracteres especiales</a:t>
            </a:r>
            <a:r>
              <a:rPr lang="es-PY" sz="2400" dirty="0"/>
              <a:t> (coma, apóstrofo, ...)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400" b="1" dirty="0"/>
              <a:t>Variables</a:t>
            </a:r>
            <a:r>
              <a:rPr lang="es-PY" sz="2400" dirty="0"/>
              <a:t> (a, b, c, peso, edad, nombre, _fecha ...)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400" b="1" dirty="0"/>
              <a:t>Constantes</a:t>
            </a:r>
            <a:r>
              <a:rPr lang="es-PY" sz="2400" dirty="0"/>
              <a:t> (PI, IVA, ...)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400" b="1" dirty="0"/>
              <a:t>Expresiones</a:t>
            </a:r>
            <a:r>
              <a:rPr lang="es-PY" sz="2400" dirty="0"/>
              <a:t> ((a + b / c), A&gt;B, </a:t>
            </a:r>
            <a:r>
              <a:rPr lang="es-PY" sz="2400" dirty="0" err="1"/>
              <a:t>not</a:t>
            </a:r>
            <a:r>
              <a:rPr lang="es-PY" sz="2400" dirty="0"/>
              <a:t> True, c == d)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400" b="1" dirty="0"/>
              <a:t>Instrucciones</a:t>
            </a:r>
            <a:r>
              <a:rPr lang="es-PY" sz="2400" dirty="0"/>
              <a:t> (x=10; x+= 1; input(“edad: ”);  </a:t>
            </a:r>
            <a:r>
              <a:rPr lang="es-PY" sz="2400" dirty="0" err="1"/>
              <a:t>print</a:t>
            </a:r>
            <a:r>
              <a:rPr lang="es-PY" sz="2400" dirty="0"/>
              <a:t>(nombre);...)</a:t>
            </a:r>
          </a:p>
        </p:txBody>
      </p:sp>
    </p:spTree>
    <p:extLst>
      <p:ext uri="{BB962C8B-B14F-4D97-AF65-F5344CB8AC3E}">
        <p14:creationId xmlns:p14="http://schemas.microsoft.com/office/powerpoint/2010/main" val="2167434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A7078-0AAC-709F-0F07-8ACD17BB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DAD95-F4BF-D662-B572-16CEC505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" y="0"/>
            <a:ext cx="8229600" cy="1143000"/>
          </a:xfrm>
        </p:spPr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B05C4CD1-F301-98F7-A7D6-A03896448B9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ES" sz="2800" dirty="0"/>
                  <a:t>Escribir un programa que evalúe la siguiente función</a:t>
                </a:r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" sz="2800" dirty="0"/>
              </a:p>
              <a:p>
                <a:pPr marL="114300" indent="0" algn="just">
                  <a:buNone/>
                </a:pPr>
                <a:r>
                  <a:rPr lang="es-ES" sz="2800" dirty="0"/>
                  <a:t>Dado: a = 2 y b = 5</a:t>
                </a:r>
              </a:p>
              <a:p>
                <a:pPr algn="just"/>
                <a:r>
                  <a:rPr lang="es-ES" sz="2800" dirty="0"/>
                  <a:t>Escriba un programa que calcule la circunferencia de un círculo, dado su radio. Asuma </a:t>
                </a:r>
                <a14:m>
                  <m:oMath xmlns:m="http://schemas.openxmlformats.org/officeDocument/2006/math">
                    <m:r>
                      <a:rPr lang="es-E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=3,14</m:t>
                    </m:r>
                  </m:oMath>
                </a14:m>
                <a:r>
                  <a:rPr lang="es-ES" sz="2800" dirty="0"/>
                  <a:t>.</a:t>
                </a:r>
              </a:p>
              <a:p>
                <a:pPr algn="just"/>
                <a:r>
                  <a:rPr lang="es-ES" sz="2800" dirty="0"/>
                  <a:t>Dado un valor de Temperatura en grados Centígrados, imprima el valor en grados Fahrenheit:</a:t>
                </a:r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℉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+32</m:t>
                      </m:r>
                    </m:oMath>
                  </m:oMathPara>
                </a14:m>
                <a:endParaRPr lang="es-ES" sz="2800" dirty="0"/>
              </a:p>
              <a:p>
                <a:pPr marL="114300" indent="0" algn="just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B05C4CD1-F301-98F7-A7D6-A03896448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8" t="-270" r="-14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3958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466" y="0"/>
            <a:ext cx="8229600" cy="1143000"/>
          </a:xfrm>
        </p:spPr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5419C6-2E9A-FB15-9A11-A0C1DAB7A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800" dirty="0"/>
              <a:t>Escribir una variable </a:t>
            </a:r>
            <a:r>
              <a:rPr lang="es-ES" sz="2800" dirty="0" err="1"/>
              <a:t>nombre_compañero</a:t>
            </a:r>
            <a:r>
              <a:rPr lang="es-ES" sz="2800" dirty="0"/>
              <a:t> y asignar el nombre del compañero de al lado. Imprimir un saludo</a:t>
            </a:r>
          </a:p>
          <a:p>
            <a:pPr algn="just"/>
            <a:r>
              <a:rPr lang="es-ES" sz="2800" dirty="0"/>
              <a:t>Escribe un programa que pida al usuario su nombre y lo salude por su nombre.</a:t>
            </a:r>
          </a:p>
          <a:p>
            <a:pPr algn="just"/>
            <a:r>
              <a:rPr lang="es-ES" sz="2800" dirty="0"/>
              <a:t>Asignar el nombre y el apellido de tu compañera/o a las variables nombre y apellido. Luego, imprimir una frase, utilizando las variables. EJEMPLO: "Hola, Juan Pérez! Bienvenido a la segunda clase de Fundamentos de Programación"</a:t>
            </a:r>
          </a:p>
          <a:p>
            <a:pPr marL="11430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63396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83D4E-72CF-0C06-7193-855C4983F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FFD91-DB59-10DC-CD42-DFE3A057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" y="0"/>
            <a:ext cx="8229600" cy="1143000"/>
          </a:xfrm>
        </p:spPr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A906A0-0FC6-A548-24BC-9A94E158F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2800" dirty="0"/>
              <a:t>Solicitar al usuario un número de 5 cifras e imprimir el digito de la centena.</a:t>
            </a:r>
          </a:p>
          <a:p>
            <a:pPr algn="just"/>
            <a:r>
              <a:rPr lang="es-ES" sz="2800" dirty="0"/>
              <a:t>Calcula el promedio de tres números ingresados por el usuario.</a:t>
            </a:r>
          </a:p>
          <a:p>
            <a:pPr algn="just"/>
            <a:r>
              <a:rPr lang="es-ES" sz="2800" dirty="0"/>
              <a:t>Calcula la longitud de la hipotenusa de un triángulo rectángulo dado sus catetos.</a:t>
            </a:r>
          </a:p>
          <a:p>
            <a:pPr algn="just"/>
            <a:r>
              <a:rPr lang="es-ES" sz="2800" dirty="0"/>
              <a:t>Dada una lista de palabras, utiliza </a:t>
            </a:r>
            <a:r>
              <a:rPr lang="es-ES" sz="2800" dirty="0" err="1"/>
              <a:t>join</a:t>
            </a:r>
            <a:r>
              <a:rPr lang="es-ES" sz="2800" dirty="0"/>
              <a:t>() para convertirlas en una oración completa, mostrando el resultado al usuario.</a:t>
            </a:r>
          </a:p>
          <a:p>
            <a:pPr algn="just"/>
            <a:endParaRPr lang="es-ES" sz="2800" dirty="0"/>
          </a:p>
          <a:p>
            <a:pPr marL="11430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8717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F8938-1B56-54BC-F05F-6ABD2A744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E7278-40F6-0C3E-39FC-9A27B0E9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" y="0"/>
            <a:ext cx="8229600" cy="1143000"/>
          </a:xfrm>
        </p:spPr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E6E07C-5147-5C4B-4978-868B6E3B3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2800" dirty="0"/>
              <a:t>Pide al usuario que ingrese una palabra y determina si es un palíndromo (se lee igual de adelante hacia atrás que de atrás hacia adelante). El programa debe devolver True o False, sin usar estructuras de control condicional (</a:t>
            </a:r>
            <a:r>
              <a:rPr lang="es-ES" sz="2800" dirty="0" err="1"/>
              <a:t>if</a:t>
            </a:r>
            <a:r>
              <a:rPr lang="es-ES" sz="2800" dirty="0"/>
              <a:t>).</a:t>
            </a:r>
          </a:p>
          <a:p>
            <a:pPr algn="just"/>
            <a:r>
              <a:rPr lang="es-ES" sz="2800" dirty="0"/>
              <a:t>Escribe un programa en Python que lea tres números (enteros o flotantes) desde la entrada del usuario y muestre la suma, el promedio, el número más alto y el más bajo.</a:t>
            </a:r>
          </a:p>
          <a:p>
            <a:pPr marL="11430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95409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C9AC0-EF21-3908-2095-B675B0C81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1CCDF-9F9B-ADFA-F150-29FA4E14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" y="0"/>
            <a:ext cx="8229600" cy="1143000"/>
          </a:xfrm>
        </p:spPr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35BDFE75-7A09-6DF4-FB9D-C1466D08BA5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sz="2800" dirty="0"/>
                  <a:t>Pide al usuario que introduzca un número de horas y conviértelo en segundos. Muestra el resultado.</a:t>
                </a:r>
              </a:p>
              <a:p>
                <a:pPr algn="just"/>
                <a:r>
                  <a:rPr lang="es-ES" sz="2800" dirty="0"/>
                  <a:t>Escribe un programa que convierta dólares a euros. El usuario debe ingresar la cantidad en dólares y el programa debe mostrar la cantidad equivalente en euros. Considera una tasa de conversión fija.</a:t>
                </a:r>
              </a:p>
              <a:p>
                <a:pPr algn="just"/>
                <a:r>
                  <a:rPr lang="es-ES" sz="2800" dirty="0"/>
                  <a:t> Solicita al usuario su peso en kilogramos y su altura en metros. Calcula y muestra su Índice de Masa Corporal (IMC).</a:t>
                </a:r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𝐼𝑀𝐶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𝑃𝑒𝑠𝑜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𝐾𝑔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𝐴𝑙𝑡𝑢𝑟𝑎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35BDFE75-7A09-6DF4-FB9D-C1466D08B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11" t="-215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033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18605-9132-CED9-E078-702BFC4B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EC04A-0F2A-E86B-B83D-B1C3DDF4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" y="0"/>
            <a:ext cx="8229600" cy="1143000"/>
          </a:xfrm>
        </p:spPr>
        <p:txBody>
          <a:bodyPr/>
          <a:lstStyle/>
          <a:p>
            <a:r>
              <a:rPr lang="en-US" dirty="0" err="1"/>
              <a:t>Ejercicios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AF7A3BB4-1F81-F7C9-30D8-11F35262CC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/>
                <a:r>
                  <a:rPr lang="es-ES" sz="2800" dirty="0"/>
                  <a:t>Solicita al usuario el capital inicial, la tasa de interés anual (como un porcentaje) y el tiempo en años. Calcula y muestra el interés simple ganado.</a:t>
                </a:r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  <a:p>
                <a:pPr marL="114300" indent="0" algn="just">
                  <a:buNone/>
                </a:pPr>
                <a:r>
                  <a:rPr lang="es-ES" sz="2800" dirty="0"/>
                  <a:t>Donde:</a:t>
                </a:r>
              </a:p>
              <a:p>
                <a:pPr algn="just"/>
                <a:r>
                  <a:rPr lang="es-ES" sz="2400" dirty="0"/>
                  <a:t>I es el interés simple,</a:t>
                </a:r>
              </a:p>
              <a:p>
                <a:pPr algn="just"/>
                <a:r>
                  <a:rPr lang="es-ES" sz="2400" dirty="0"/>
                  <a:t>P es el capital inicial (principal),</a:t>
                </a:r>
              </a:p>
              <a:p>
                <a:pPr algn="just"/>
                <a:r>
                  <a:rPr lang="es-ES" sz="2400" dirty="0"/>
                  <a:t>r es la tasa de interés anual en forma decimal (por ejemplo, una tasa del 5% se expresaría como 0.05),</a:t>
                </a:r>
              </a:p>
              <a:p>
                <a:pPr algn="just"/>
                <a:r>
                  <a:rPr lang="es-ES" sz="2400" dirty="0"/>
                  <a:t>t es el tiempo en años.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AF7A3BB4-1F81-F7C9-30D8-11F35262C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8" t="-270" r="-14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578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547664" y="1916832"/>
            <a:ext cx="6264696" cy="1077122"/>
          </a:xfrm>
        </p:spPr>
        <p:txBody>
          <a:bodyPr>
            <a:noAutofit/>
          </a:bodyPr>
          <a:lstStyle/>
          <a:p>
            <a:r>
              <a:rPr lang="es-PY" sz="4800" b="1" dirty="0"/>
              <a:t>Gracias por la atención</a:t>
            </a:r>
            <a:endParaRPr lang="es-MX" sz="4800" b="1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12" y="3068960"/>
            <a:ext cx="1477236" cy="18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9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6559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Datos – Tipos de datos simples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478134"/>
            <a:ext cx="816607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800" dirty="0"/>
              <a:t>Un </a:t>
            </a:r>
            <a:r>
              <a:rPr lang="es-PY" sz="2800" b="1" dirty="0"/>
              <a:t>dato</a:t>
            </a:r>
            <a:r>
              <a:rPr lang="es-PY" sz="2800" dirty="0"/>
              <a:t> es la expresión general que describe los objetos con los cuales opera una computadora.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800" dirty="0"/>
              <a:t>El </a:t>
            </a:r>
            <a:r>
              <a:rPr lang="es-PY" sz="2800" b="1" dirty="0"/>
              <a:t>tipo de dato</a:t>
            </a:r>
            <a:r>
              <a:rPr lang="es-PY" sz="2800" dirty="0"/>
              <a:t> indica la naturaleza del dato. Delimita el rango posible de valores (dominio) y las operaciones posibles aplicables al dato.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800" dirty="0"/>
              <a:t>Los tipos de datos básicos son (en pseudocódigo):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Y" sz="2400" b="1" dirty="0"/>
              <a:t>Numérico</a:t>
            </a:r>
            <a:r>
              <a:rPr lang="es-PY" sz="2400" dirty="0"/>
              <a:t> (enteros, reales)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Y" sz="2400" b="1" dirty="0"/>
              <a:t>Lógico</a:t>
            </a:r>
            <a:r>
              <a:rPr lang="es-PY" sz="2400" dirty="0"/>
              <a:t> o </a:t>
            </a:r>
            <a:r>
              <a:rPr lang="es-PY" sz="2400" b="1" dirty="0"/>
              <a:t>booleano</a:t>
            </a:r>
            <a:r>
              <a:rPr lang="es-PY" sz="2400" dirty="0"/>
              <a:t> (falso, verdadero)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Y" sz="2400" b="1" dirty="0"/>
              <a:t>Carácter</a:t>
            </a:r>
            <a:r>
              <a:rPr lang="es-PY" sz="2400" dirty="0"/>
              <a:t> (carácter, cadena)</a:t>
            </a:r>
          </a:p>
        </p:txBody>
      </p:sp>
    </p:spTree>
    <p:extLst>
      <p:ext uri="{BB962C8B-B14F-4D97-AF65-F5344CB8AC3E}">
        <p14:creationId xmlns:p14="http://schemas.microsoft.com/office/powerpoint/2010/main" val="181512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2076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Variables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123926"/>
            <a:ext cx="8166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Una variable es un espacio de memoria reservado para almacenar valores, cuyo contenido puede variar durante el desarrollo del algoritmo o la  ejecución del programa.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Las variables pueden ser de tipo numérica, cadena o lógica (en pseudocódigo), o ser variables complejas o estructuradas.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En general, una variable se identifica por su nombre y tipo.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En general, una variable que es de un cierto tipo puede tomar únicamente valores de ese tipo.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046420-1FF9-D690-B4D8-C3D038F7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41" y="4889393"/>
            <a:ext cx="23717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300" y="267288"/>
            <a:ext cx="2489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Constantes</a:t>
            </a:r>
            <a:endParaRPr lang="en-US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4455B-F896-4FC4-B644-204F15A711F0}"/>
              </a:ext>
            </a:extLst>
          </p:cNvPr>
          <p:cNvSpPr txBox="1"/>
          <p:nvPr/>
        </p:nvSpPr>
        <p:spPr>
          <a:xfrm>
            <a:off x="488960" y="1406028"/>
            <a:ext cx="81660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800" dirty="0"/>
              <a:t>Una constante es un valor que permanece inalterado durante todo el desarrollo del algoritmo o durante la ejecución del  programa. Recibe un valor en el momento de la compilación y este permanece inalterado durante todo el programa.</a:t>
            </a:r>
          </a:p>
          <a:p>
            <a:pPr algn="just"/>
            <a:endParaRPr lang="es-PY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800" dirty="0"/>
              <a:t>La constante puede ser de tipos simples o estructurados.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Y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Y" sz="2800" dirty="0"/>
              <a:t>E = 2,71828182845904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800" dirty="0"/>
              <a:t>SALUDO = “Hola”</a:t>
            </a:r>
            <a:endParaRPr lang="es-PY" sz="2800" dirty="0"/>
          </a:p>
        </p:txBody>
      </p:sp>
    </p:spTree>
    <p:extLst>
      <p:ext uri="{BB962C8B-B14F-4D97-AF65-F5344CB8AC3E}">
        <p14:creationId xmlns:p14="http://schemas.microsoft.com/office/powerpoint/2010/main" val="336283795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9413</TotalTime>
  <Words>4768</Words>
  <Application>Microsoft Office PowerPoint</Application>
  <PresentationFormat>Presentación en pantalla (4:3)</PresentationFormat>
  <Paragraphs>625</Paragraphs>
  <Slides>66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Consolas</vt:lpstr>
      <vt:lpstr>Courier New</vt:lpstr>
      <vt:lpstr>Rasa</vt:lpstr>
      <vt:lpstr>Symbol</vt:lpstr>
      <vt:lpstr>Wingdings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 qué aprender Python?  Su popularidad </vt:lpstr>
      <vt:lpstr>The Top Programming Languages 2023</vt:lpstr>
      <vt:lpstr>Python Developer Salaries by Degree Level </vt:lpstr>
      <vt:lpstr>HackerRank Developer Skills Report 2023</vt:lpstr>
      <vt:lpstr>HackerRank Developer Skills Report 2023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Ejercicios</vt:lpstr>
      <vt:lpstr>Ejercicios</vt:lpstr>
      <vt:lpstr>Ejercicios</vt:lpstr>
      <vt:lpstr>Ejercicios</vt:lpstr>
      <vt:lpstr>Ejercicios</vt:lpstr>
      <vt:lpstr>Gracias por la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Domingo Colbes Sanabria</dc:creator>
  <cp:lastModifiedBy>Diego Stalder</cp:lastModifiedBy>
  <cp:revision>969</cp:revision>
  <dcterms:created xsi:type="dcterms:W3CDTF">2016-12-29T20:25:54Z</dcterms:created>
  <dcterms:modified xsi:type="dcterms:W3CDTF">2025-02-11T16:17:13Z</dcterms:modified>
</cp:coreProperties>
</file>