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12" r:id="rId2"/>
    <p:sldId id="305" r:id="rId3"/>
    <p:sldId id="306" r:id="rId4"/>
    <p:sldId id="307" r:id="rId5"/>
    <p:sldId id="271" r:id="rId6"/>
    <p:sldId id="272" r:id="rId7"/>
    <p:sldId id="273" r:id="rId8"/>
    <p:sldId id="274" r:id="rId9"/>
    <p:sldId id="275" r:id="rId10"/>
    <p:sldId id="258"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60" r:id="rId25"/>
    <p:sldId id="292" r:id="rId26"/>
    <p:sldId id="293" r:id="rId27"/>
    <p:sldId id="269" r:id="rId28"/>
    <p:sldId id="294" r:id="rId29"/>
    <p:sldId id="295" r:id="rId30"/>
    <p:sldId id="296" r:id="rId31"/>
    <p:sldId id="261" r:id="rId32"/>
    <p:sldId id="289" r:id="rId33"/>
    <p:sldId id="290" r:id="rId34"/>
    <p:sldId id="291" r:id="rId35"/>
    <p:sldId id="265" r:id="rId36"/>
    <p:sldId id="266" r:id="rId37"/>
    <p:sldId id="262" r:id="rId38"/>
    <p:sldId id="270" r:id="rId39"/>
    <p:sldId id="309" r:id="rId40"/>
    <p:sldId id="263" r:id="rId41"/>
    <p:sldId id="297" r:id="rId42"/>
    <p:sldId id="298" r:id="rId43"/>
    <p:sldId id="299" r:id="rId44"/>
    <p:sldId id="300" r:id="rId45"/>
    <p:sldId id="301" r:id="rId46"/>
    <p:sldId id="302" r:id="rId47"/>
    <p:sldId id="308" r:id="rId48"/>
    <p:sldId id="310" r:id="rId49"/>
    <p:sldId id="311" r:id="rId50"/>
    <p:sldId id="303" r:id="rId51"/>
  </p:sldIdLst>
  <p:sldSz cx="12192000" cy="6858000"/>
  <p:notesSz cx="6858000" cy="9144000"/>
  <p:defaultText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5B8492-A960-4E9F-9389-EA0701741BD3}" type="datetimeFigureOut">
              <a:rPr lang="en-US" smtClean="0"/>
              <a:t>4/21/2025</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A7F68A-4872-49D1-B09D-F3289FB21A5F}" type="slidenum">
              <a:rPr lang="en-US" smtClean="0"/>
              <a:t>‹Nº›</a:t>
            </a:fld>
            <a:endParaRPr lang="en-US"/>
          </a:p>
        </p:txBody>
      </p:sp>
    </p:spTree>
    <p:extLst>
      <p:ext uri="{BB962C8B-B14F-4D97-AF65-F5344CB8AC3E}">
        <p14:creationId xmlns:p14="http://schemas.microsoft.com/office/powerpoint/2010/main" val="1794833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notes"/>
          <p:cNvSpPr txBox="1">
            <a:spLocks noGrp="1"/>
          </p:cNvSpPr>
          <p:nvPr>
            <p:ph type="body" idx="1"/>
          </p:nvPr>
        </p:nvSpPr>
        <p:spPr>
          <a:xfrm>
            <a:off x="685800" y="4343400"/>
            <a:ext cx="5486040" cy="411444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100"/>
              <a:buNone/>
            </a:pPr>
            <a:endParaRPr dirty="0"/>
          </a:p>
        </p:txBody>
      </p:sp>
      <p:sp>
        <p:nvSpPr>
          <p:cNvPr id="136" name="Google Shape;136;p1:notes"/>
          <p:cNvSpPr txBox="1"/>
          <p:nvPr/>
        </p:nvSpPr>
        <p:spPr>
          <a:xfrm>
            <a:off x="3884760" y="8685360"/>
            <a:ext cx="2971440" cy="4568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PY" sz="1200" b="0" i="0" u="none" strike="noStrike" cap="none">
                <a:solidFill>
                  <a:srgbClr val="000000"/>
                </a:solidFill>
                <a:latin typeface="Arial"/>
                <a:ea typeface="Arial"/>
                <a:cs typeface="Arial"/>
                <a:sym typeface="Arial"/>
              </a:rPr>
              <a:t>1</a:t>
            </a:fld>
            <a:endParaRPr sz="1800" b="0" i="0" u="none" strike="noStrike" cap="none">
              <a:solidFill>
                <a:schemeClr val="dk1"/>
              </a:solidFill>
              <a:latin typeface="Arial"/>
              <a:ea typeface="Arial"/>
              <a:cs typeface="Arial"/>
              <a:sym typeface="Arial"/>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585cda751a_2_50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8" name="Google Shape;638;g585cda751a_2_50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9" name="Google Shape;639;g585cda751a_2_50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14</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585cda751a_2_5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1" name="Google Shape;671;g585cda751a_2_5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g585cda751a_2_5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15</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585cda751a_2_5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6" name="Google Shape;696;g585cda751a_2_56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7" name="Google Shape;697;g585cda751a_2_56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16</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585cda751a_2_5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8" name="Google Shape;718;g585cda751a_2_58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9" name="Google Shape;719;g585cda751a_2_58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17</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585cda751a_2_6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4" name="Google Shape;744;g585cda751a_2_6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5" name="Google Shape;745;g585cda751a_2_6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18</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585cda751a_2_6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4" name="Google Shape;764;g585cda751a_2_6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5" name="Google Shape;765;g585cda751a_2_6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19</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585cda751a_2_6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3" name="Google Shape;783;g585cda751a_2_6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4" name="Google Shape;784;g585cda751a_2_6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20</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585cda751a_2_6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6" name="Google Shape;796;g585cda751a_2_6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7" name="Google Shape;797;g585cda751a_2_65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21</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585cda751a_2_6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6" name="Google Shape;816;g585cda751a_2_67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7" name="Google Shape;817;g585cda751a_2_67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22</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585cda751a_2_6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5" name="Google Shape;835;g585cda751a_2_69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6" name="Google Shape;836;g585cda751a_2_69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23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85cda751a_2_7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585cda751a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585cda751a_2_2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g585cda751a_2_2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g585cda751a_2_2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25</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585cda751a_2_2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2" name="Google Shape;392;g585cda751a_2_27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g585cda751a_2_27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26</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585cda751a_2_2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9" name="Google Shape;419;g585cda751a_2_29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g585cda751a_2_29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27</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585cda751a_2_3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5" name="Google Shape;465;g585cda751a_2_3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g585cda751a_2_3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28</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85cda751a_2_3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1" name="Google Shape;501;g585cda751a_2_37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g585cda751a_2_37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29</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585cda751a_2_4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8" name="Google Shape;528;g585cda751a_2_40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g585cda751a_2_40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30</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85cda751a_2_1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g585cda751a_2_1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g585cda751a_2_1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32</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85cda751a_2_1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g585cda751a_2_1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585cda751a_2_1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33</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585cda751a_2_1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g585cda751a_2_19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g585cda751a_2_19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34</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585cda751a_2_2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g585cda751a_2_2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g585cda751a_2_2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35</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85cda751a_2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585cda751a_2_8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585cda751a_2_8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6</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585cda751a_2_2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7" name="Google Shape;357;g585cda751a_2_2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g585cda751a_2_2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36</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585cda751a_2_6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5" name="Google Shape;835;g585cda751a_2_69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6" name="Google Shape;836;g585cda751a_2_69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41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585cda751a_2_7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3" name="Google Shape;853;g585cda751a_2_7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4" name="Google Shape;854;g585cda751a_2_7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42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585cda751a_2_7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5" name="Google Shape;875;g585cda751a_2_7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6" name="Google Shape;876;g585cda751a_2_7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43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585cda751a_2_7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6" name="Google Shape;896;g585cda751a_2_7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7" name="Google Shape;897;g585cda751a_2_7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44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585cda751a_2_77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7" name="Google Shape;917;g585cda751a_2_77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8" name="Google Shape;918;g585cda751a_2_77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45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585cda751a_2_7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8" name="Google Shape;938;g585cda751a_2_7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9" name="Google Shape;939;g585cda751a_2_7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46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585cda751a_2_7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8" name="Google Shape;938;g585cda751a_2_79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9" name="Google Shape;939;g585cda751a_2_79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47</a:t>
            </a:fld>
            <a:endParaRPr/>
          </a:p>
        </p:txBody>
      </p:sp>
    </p:spTree>
    <p:extLst>
      <p:ext uri="{BB962C8B-B14F-4D97-AF65-F5344CB8AC3E}">
        <p14:creationId xmlns:p14="http://schemas.microsoft.com/office/powerpoint/2010/main" val="567690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585cda751a_2_8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9" name="Google Shape;959;g585cda751a_2_8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0" name="Google Shape;960;g585cda751a_2_8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50</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85cda751a_2_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g585cda751a_2_10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585cda751a_2_10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7</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585cda751a_2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g585cda751a_2_1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585cda751a_2_1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585cda751a_2_1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g585cda751a_2_1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g585cda751a_2_1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585cda751a_2_4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1" name="Google Shape;551;g585cda751a_2_4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2" name="Google Shape;552;g585cda751a_2_4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585cda751a_2_4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1" name="Google Shape;571;g585cda751a_2_4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g585cda751a_2_4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12</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585cda751a_2_4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5" name="Google Shape;605;g585cda751a_2_4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6" name="Google Shape;606;g585cda751a_2_47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PY"/>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3553FB-399A-5CCF-B1DD-44057BA6D71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Y"/>
          </a:p>
        </p:txBody>
      </p:sp>
      <p:sp>
        <p:nvSpPr>
          <p:cNvPr id="3" name="Subtítulo 2">
            <a:extLst>
              <a:ext uri="{FF2B5EF4-FFF2-40B4-BE49-F238E27FC236}">
                <a16:creationId xmlns:a16="http://schemas.microsoft.com/office/drawing/2014/main" id="{E653DEF8-3698-9138-65F9-2ABC484B35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Y"/>
          </a:p>
        </p:txBody>
      </p:sp>
      <p:sp>
        <p:nvSpPr>
          <p:cNvPr id="4" name="Marcador de fecha 3">
            <a:extLst>
              <a:ext uri="{FF2B5EF4-FFF2-40B4-BE49-F238E27FC236}">
                <a16:creationId xmlns:a16="http://schemas.microsoft.com/office/drawing/2014/main" id="{1CD27229-5633-02A4-A0B2-EF85AAB281DE}"/>
              </a:ext>
            </a:extLst>
          </p:cNvPr>
          <p:cNvSpPr>
            <a:spLocks noGrp="1"/>
          </p:cNvSpPr>
          <p:nvPr>
            <p:ph type="dt" sz="half" idx="10"/>
          </p:nvPr>
        </p:nvSpPr>
        <p:spPr/>
        <p:txBody>
          <a:bodyPr/>
          <a:lstStyle/>
          <a:p>
            <a:fld id="{55905FDD-9D8C-4AD6-A929-12EABD337951}" type="datetimeFigureOut">
              <a:rPr lang="es-PY" smtClean="0"/>
              <a:t>21/4/2025</a:t>
            </a:fld>
            <a:endParaRPr lang="es-PY"/>
          </a:p>
        </p:txBody>
      </p:sp>
      <p:sp>
        <p:nvSpPr>
          <p:cNvPr id="5" name="Marcador de pie de página 4">
            <a:extLst>
              <a:ext uri="{FF2B5EF4-FFF2-40B4-BE49-F238E27FC236}">
                <a16:creationId xmlns:a16="http://schemas.microsoft.com/office/drawing/2014/main" id="{57B34EE1-F124-0E07-0A30-CA169B8187FC}"/>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B406FC8E-CA1C-1E69-95B3-59538EBE0824}"/>
              </a:ext>
            </a:extLst>
          </p:cNvPr>
          <p:cNvSpPr>
            <a:spLocks noGrp="1"/>
          </p:cNvSpPr>
          <p:nvPr>
            <p:ph type="sldNum" sz="quarter" idx="12"/>
          </p:nvPr>
        </p:nvSpPr>
        <p:spPr/>
        <p:txBody>
          <a:bodyPr/>
          <a:lstStyle/>
          <a:p>
            <a:fld id="{C9FA9993-15E1-4176-A2D3-911F5C10DB75}" type="slidenum">
              <a:rPr lang="es-PY" smtClean="0"/>
              <a:t>‹Nº›</a:t>
            </a:fld>
            <a:endParaRPr lang="es-PY"/>
          </a:p>
        </p:txBody>
      </p:sp>
    </p:spTree>
    <p:extLst>
      <p:ext uri="{BB962C8B-B14F-4D97-AF65-F5344CB8AC3E}">
        <p14:creationId xmlns:p14="http://schemas.microsoft.com/office/powerpoint/2010/main" val="4263148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ADEFA4-6627-05BD-ADF8-39D7F0DBE5E1}"/>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texto vertical 2">
            <a:extLst>
              <a:ext uri="{FF2B5EF4-FFF2-40B4-BE49-F238E27FC236}">
                <a16:creationId xmlns:a16="http://schemas.microsoft.com/office/drawing/2014/main" id="{80A8A6EC-FAED-6EA1-FA13-A31BF03D868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F3E4C89B-659C-BC09-564D-0D2B15687A2E}"/>
              </a:ext>
            </a:extLst>
          </p:cNvPr>
          <p:cNvSpPr>
            <a:spLocks noGrp="1"/>
          </p:cNvSpPr>
          <p:nvPr>
            <p:ph type="dt" sz="half" idx="10"/>
          </p:nvPr>
        </p:nvSpPr>
        <p:spPr/>
        <p:txBody>
          <a:bodyPr/>
          <a:lstStyle/>
          <a:p>
            <a:fld id="{55905FDD-9D8C-4AD6-A929-12EABD337951}" type="datetimeFigureOut">
              <a:rPr lang="es-PY" smtClean="0"/>
              <a:t>21/4/2025</a:t>
            </a:fld>
            <a:endParaRPr lang="es-PY"/>
          </a:p>
        </p:txBody>
      </p:sp>
      <p:sp>
        <p:nvSpPr>
          <p:cNvPr id="5" name="Marcador de pie de página 4">
            <a:extLst>
              <a:ext uri="{FF2B5EF4-FFF2-40B4-BE49-F238E27FC236}">
                <a16:creationId xmlns:a16="http://schemas.microsoft.com/office/drawing/2014/main" id="{4F611420-DDBD-E674-70C2-C9DA397699C7}"/>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416B6C64-BCAB-1B18-0450-439374FC30A8}"/>
              </a:ext>
            </a:extLst>
          </p:cNvPr>
          <p:cNvSpPr>
            <a:spLocks noGrp="1"/>
          </p:cNvSpPr>
          <p:nvPr>
            <p:ph type="sldNum" sz="quarter" idx="12"/>
          </p:nvPr>
        </p:nvSpPr>
        <p:spPr/>
        <p:txBody>
          <a:bodyPr/>
          <a:lstStyle/>
          <a:p>
            <a:fld id="{C9FA9993-15E1-4176-A2D3-911F5C10DB75}" type="slidenum">
              <a:rPr lang="es-PY" smtClean="0"/>
              <a:t>‹Nº›</a:t>
            </a:fld>
            <a:endParaRPr lang="es-PY"/>
          </a:p>
        </p:txBody>
      </p:sp>
    </p:spTree>
    <p:extLst>
      <p:ext uri="{BB962C8B-B14F-4D97-AF65-F5344CB8AC3E}">
        <p14:creationId xmlns:p14="http://schemas.microsoft.com/office/powerpoint/2010/main" val="246313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489E106-0566-1013-C853-5622A04CB08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Y"/>
          </a:p>
        </p:txBody>
      </p:sp>
      <p:sp>
        <p:nvSpPr>
          <p:cNvPr id="3" name="Marcador de texto vertical 2">
            <a:extLst>
              <a:ext uri="{FF2B5EF4-FFF2-40B4-BE49-F238E27FC236}">
                <a16:creationId xmlns:a16="http://schemas.microsoft.com/office/drawing/2014/main" id="{89F3530C-DC4B-8460-D4E2-BCE12DE6BB5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013A35CC-E4D9-ACE2-BF19-E798F071F511}"/>
              </a:ext>
            </a:extLst>
          </p:cNvPr>
          <p:cNvSpPr>
            <a:spLocks noGrp="1"/>
          </p:cNvSpPr>
          <p:nvPr>
            <p:ph type="dt" sz="half" idx="10"/>
          </p:nvPr>
        </p:nvSpPr>
        <p:spPr/>
        <p:txBody>
          <a:bodyPr/>
          <a:lstStyle/>
          <a:p>
            <a:fld id="{55905FDD-9D8C-4AD6-A929-12EABD337951}" type="datetimeFigureOut">
              <a:rPr lang="es-PY" smtClean="0"/>
              <a:t>21/4/2025</a:t>
            </a:fld>
            <a:endParaRPr lang="es-PY"/>
          </a:p>
        </p:txBody>
      </p:sp>
      <p:sp>
        <p:nvSpPr>
          <p:cNvPr id="5" name="Marcador de pie de página 4">
            <a:extLst>
              <a:ext uri="{FF2B5EF4-FFF2-40B4-BE49-F238E27FC236}">
                <a16:creationId xmlns:a16="http://schemas.microsoft.com/office/drawing/2014/main" id="{E62888F9-3C98-B216-EB0A-485E4E1AF918}"/>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0122893B-70BE-35D5-E4A6-DF28B4FB61F1}"/>
              </a:ext>
            </a:extLst>
          </p:cNvPr>
          <p:cNvSpPr>
            <a:spLocks noGrp="1"/>
          </p:cNvSpPr>
          <p:nvPr>
            <p:ph type="sldNum" sz="quarter" idx="12"/>
          </p:nvPr>
        </p:nvSpPr>
        <p:spPr/>
        <p:txBody>
          <a:bodyPr/>
          <a:lstStyle/>
          <a:p>
            <a:fld id="{C9FA9993-15E1-4176-A2D3-911F5C10DB75}" type="slidenum">
              <a:rPr lang="es-PY" smtClean="0"/>
              <a:t>‹Nº›</a:t>
            </a:fld>
            <a:endParaRPr lang="es-PY"/>
          </a:p>
        </p:txBody>
      </p:sp>
    </p:spTree>
    <p:extLst>
      <p:ext uri="{BB962C8B-B14F-4D97-AF65-F5344CB8AC3E}">
        <p14:creationId xmlns:p14="http://schemas.microsoft.com/office/powerpoint/2010/main" val="2988978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x">
  <p:cSld name="Title Slide">
    <p:spTree>
      <p:nvGrpSpPr>
        <p:cNvPr id="1" name="Shape 14"/>
        <p:cNvGrpSpPr/>
        <p:nvPr/>
      </p:nvGrpSpPr>
      <p:grpSpPr>
        <a:xfrm>
          <a:off x="0" y="0"/>
          <a:ext cx="0" cy="0"/>
          <a:chOff x="0" y="0"/>
          <a:chExt cx="0" cy="0"/>
        </a:xfrm>
      </p:grpSpPr>
      <p:sp>
        <p:nvSpPr>
          <p:cNvPr id="15" name="Google Shape;15;p37"/>
          <p:cNvSpPr txBox="1">
            <a:spLocks noGrp="1"/>
          </p:cNvSpPr>
          <p:nvPr>
            <p:ph type="title"/>
          </p:nvPr>
        </p:nvSpPr>
        <p:spPr>
          <a:xfrm>
            <a:off x="609600" y="533520"/>
            <a:ext cx="10972320" cy="9907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7"/>
          <p:cNvSpPr txBox="1">
            <a:spLocks noGrp="1"/>
          </p:cNvSpPr>
          <p:nvPr>
            <p:ph type="subTitle" idx="1"/>
          </p:nvPr>
        </p:nvSpPr>
        <p:spPr>
          <a:xfrm>
            <a:off x="609600" y="1600200"/>
            <a:ext cx="10972320" cy="487692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53927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F0A21C-E197-B3C2-2532-64BF1FAD38E6}"/>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contenido 2">
            <a:extLst>
              <a:ext uri="{FF2B5EF4-FFF2-40B4-BE49-F238E27FC236}">
                <a16:creationId xmlns:a16="http://schemas.microsoft.com/office/drawing/2014/main" id="{EE5D279B-3C61-689B-539B-17A10B9CFF5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EF932C07-F323-C051-8143-D64C6DBA1979}"/>
              </a:ext>
            </a:extLst>
          </p:cNvPr>
          <p:cNvSpPr>
            <a:spLocks noGrp="1"/>
          </p:cNvSpPr>
          <p:nvPr>
            <p:ph type="dt" sz="half" idx="10"/>
          </p:nvPr>
        </p:nvSpPr>
        <p:spPr/>
        <p:txBody>
          <a:bodyPr/>
          <a:lstStyle/>
          <a:p>
            <a:fld id="{55905FDD-9D8C-4AD6-A929-12EABD337951}" type="datetimeFigureOut">
              <a:rPr lang="es-PY" smtClean="0"/>
              <a:t>21/4/2025</a:t>
            </a:fld>
            <a:endParaRPr lang="es-PY"/>
          </a:p>
        </p:txBody>
      </p:sp>
      <p:sp>
        <p:nvSpPr>
          <p:cNvPr id="5" name="Marcador de pie de página 4">
            <a:extLst>
              <a:ext uri="{FF2B5EF4-FFF2-40B4-BE49-F238E27FC236}">
                <a16:creationId xmlns:a16="http://schemas.microsoft.com/office/drawing/2014/main" id="{E90C9D90-177A-2F5B-AB18-2DE284792D0B}"/>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D458B0C7-1150-0143-5FB1-C6674231E651}"/>
              </a:ext>
            </a:extLst>
          </p:cNvPr>
          <p:cNvSpPr>
            <a:spLocks noGrp="1"/>
          </p:cNvSpPr>
          <p:nvPr>
            <p:ph type="sldNum" sz="quarter" idx="12"/>
          </p:nvPr>
        </p:nvSpPr>
        <p:spPr/>
        <p:txBody>
          <a:bodyPr/>
          <a:lstStyle/>
          <a:p>
            <a:fld id="{C9FA9993-15E1-4176-A2D3-911F5C10DB75}" type="slidenum">
              <a:rPr lang="es-PY" smtClean="0"/>
              <a:t>‹Nº›</a:t>
            </a:fld>
            <a:endParaRPr lang="es-PY"/>
          </a:p>
        </p:txBody>
      </p:sp>
    </p:spTree>
    <p:extLst>
      <p:ext uri="{BB962C8B-B14F-4D97-AF65-F5344CB8AC3E}">
        <p14:creationId xmlns:p14="http://schemas.microsoft.com/office/powerpoint/2010/main" val="2756067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709187-0C73-A203-4818-06CFC2DF8AA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Y"/>
          </a:p>
        </p:txBody>
      </p:sp>
      <p:sp>
        <p:nvSpPr>
          <p:cNvPr id="3" name="Marcador de texto 2">
            <a:extLst>
              <a:ext uri="{FF2B5EF4-FFF2-40B4-BE49-F238E27FC236}">
                <a16:creationId xmlns:a16="http://schemas.microsoft.com/office/drawing/2014/main" id="{64E7E83F-D7BC-E58D-385C-333FC060E2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A6757BB-19D2-44EC-7CF7-664D9831812E}"/>
              </a:ext>
            </a:extLst>
          </p:cNvPr>
          <p:cNvSpPr>
            <a:spLocks noGrp="1"/>
          </p:cNvSpPr>
          <p:nvPr>
            <p:ph type="dt" sz="half" idx="10"/>
          </p:nvPr>
        </p:nvSpPr>
        <p:spPr/>
        <p:txBody>
          <a:bodyPr/>
          <a:lstStyle/>
          <a:p>
            <a:fld id="{55905FDD-9D8C-4AD6-A929-12EABD337951}" type="datetimeFigureOut">
              <a:rPr lang="es-PY" smtClean="0"/>
              <a:t>21/4/2025</a:t>
            </a:fld>
            <a:endParaRPr lang="es-PY"/>
          </a:p>
        </p:txBody>
      </p:sp>
      <p:sp>
        <p:nvSpPr>
          <p:cNvPr id="5" name="Marcador de pie de página 4">
            <a:extLst>
              <a:ext uri="{FF2B5EF4-FFF2-40B4-BE49-F238E27FC236}">
                <a16:creationId xmlns:a16="http://schemas.microsoft.com/office/drawing/2014/main" id="{D93CE446-7667-43AA-17FE-55D6B6EF99B0}"/>
              </a:ext>
            </a:extLst>
          </p:cNvPr>
          <p:cNvSpPr>
            <a:spLocks noGrp="1"/>
          </p:cNvSpPr>
          <p:nvPr>
            <p:ph type="ftr" sz="quarter" idx="11"/>
          </p:nvPr>
        </p:nvSpPr>
        <p:spPr/>
        <p:txBody>
          <a:bodyPr/>
          <a:lstStyle/>
          <a:p>
            <a:endParaRPr lang="es-PY"/>
          </a:p>
        </p:txBody>
      </p:sp>
      <p:sp>
        <p:nvSpPr>
          <p:cNvPr id="6" name="Marcador de número de diapositiva 5">
            <a:extLst>
              <a:ext uri="{FF2B5EF4-FFF2-40B4-BE49-F238E27FC236}">
                <a16:creationId xmlns:a16="http://schemas.microsoft.com/office/drawing/2014/main" id="{78E3AF55-DCA8-D16E-8983-A700C6E11E51}"/>
              </a:ext>
            </a:extLst>
          </p:cNvPr>
          <p:cNvSpPr>
            <a:spLocks noGrp="1"/>
          </p:cNvSpPr>
          <p:nvPr>
            <p:ph type="sldNum" sz="quarter" idx="12"/>
          </p:nvPr>
        </p:nvSpPr>
        <p:spPr/>
        <p:txBody>
          <a:bodyPr/>
          <a:lstStyle/>
          <a:p>
            <a:fld id="{C9FA9993-15E1-4176-A2D3-911F5C10DB75}" type="slidenum">
              <a:rPr lang="es-PY" smtClean="0"/>
              <a:t>‹Nº›</a:t>
            </a:fld>
            <a:endParaRPr lang="es-PY"/>
          </a:p>
        </p:txBody>
      </p:sp>
    </p:spTree>
    <p:extLst>
      <p:ext uri="{BB962C8B-B14F-4D97-AF65-F5344CB8AC3E}">
        <p14:creationId xmlns:p14="http://schemas.microsoft.com/office/powerpoint/2010/main" val="273703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558A10-1B1D-5A7D-2254-D72B3AB74C48}"/>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contenido 2">
            <a:extLst>
              <a:ext uri="{FF2B5EF4-FFF2-40B4-BE49-F238E27FC236}">
                <a16:creationId xmlns:a16="http://schemas.microsoft.com/office/drawing/2014/main" id="{948D2624-DD84-8E43-3B15-51ECFABB115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contenido 3">
            <a:extLst>
              <a:ext uri="{FF2B5EF4-FFF2-40B4-BE49-F238E27FC236}">
                <a16:creationId xmlns:a16="http://schemas.microsoft.com/office/drawing/2014/main" id="{533B4CFD-9047-B46F-E9ED-F423AF28A3C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5" name="Marcador de fecha 4">
            <a:extLst>
              <a:ext uri="{FF2B5EF4-FFF2-40B4-BE49-F238E27FC236}">
                <a16:creationId xmlns:a16="http://schemas.microsoft.com/office/drawing/2014/main" id="{D136EDDB-F722-AA49-C555-630402443E32}"/>
              </a:ext>
            </a:extLst>
          </p:cNvPr>
          <p:cNvSpPr>
            <a:spLocks noGrp="1"/>
          </p:cNvSpPr>
          <p:nvPr>
            <p:ph type="dt" sz="half" idx="10"/>
          </p:nvPr>
        </p:nvSpPr>
        <p:spPr/>
        <p:txBody>
          <a:bodyPr/>
          <a:lstStyle/>
          <a:p>
            <a:fld id="{55905FDD-9D8C-4AD6-A929-12EABD337951}" type="datetimeFigureOut">
              <a:rPr lang="es-PY" smtClean="0"/>
              <a:t>21/4/2025</a:t>
            </a:fld>
            <a:endParaRPr lang="es-PY"/>
          </a:p>
        </p:txBody>
      </p:sp>
      <p:sp>
        <p:nvSpPr>
          <p:cNvPr id="6" name="Marcador de pie de página 5">
            <a:extLst>
              <a:ext uri="{FF2B5EF4-FFF2-40B4-BE49-F238E27FC236}">
                <a16:creationId xmlns:a16="http://schemas.microsoft.com/office/drawing/2014/main" id="{E5403327-3E0F-C2CD-014E-07D53D5164B5}"/>
              </a:ext>
            </a:extLst>
          </p:cNvPr>
          <p:cNvSpPr>
            <a:spLocks noGrp="1"/>
          </p:cNvSpPr>
          <p:nvPr>
            <p:ph type="ftr" sz="quarter" idx="11"/>
          </p:nvPr>
        </p:nvSpPr>
        <p:spPr/>
        <p:txBody>
          <a:bodyPr/>
          <a:lstStyle/>
          <a:p>
            <a:endParaRPr lang="es-PY"/>
          </a:p>
        </p:txBody>
      </p:sp>
      <p:sp>
        <p:nvSpPr>
          <p:cNvPr id="7" name="Marcador de número de diapositiva 6">
            <a:extLst>
              <a:ext uri="{FF2B5EF4-FFF2-40B4-BE49-F238E27FC236}">
                <a16:creationId xmlns:a16="http://schemas.microsoft.com/office/drawing/2014/main" id="{588F4947-A21B-66ED-7CD8-C0A27F2960EA}"/>
              </a:ext>
            </a:extLst>
          </p:cNvPr>
          <p:cNvSpPr>
            <a:spLocks noGrp="1"/>
          </p:cNvSpPr>
          <p:nvPr>
            <p:ph type="sldNum" sz="quarter" idx="12"/>
          </p:nvPr>
        </p:nvSpPr>
        <p:spPr/>
        <p:txBody>
          <a:bodyPr/>
          <a:lstStyle/>
          <a:p>
            <a:fld id="{C9FA9993-15E1-4176-A2D3-911F5C10DB75}" type="slidenum">
              <a:rPr lang="es-PY" smtClean="0"/>
              <a:t>‹Nº›</a:t>
            </a:fld>
            <a:endParaRPr lang="es-PY"/>
          </a:p>
        </p:txBody>
      </p:sp>
    </p:spTree>
    <p:extLst>
      <p:ext uri="{BB962C8B-B14F-4D97-AF65-F5344CB8AC3E}">
        <p14:creationId xmlns:p14="http://schemas.microsoft.com/office/powerpoint/2010/main" val="170835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26187-F767-CFAF-81AC-29719999407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Y"/>
          </a:p>
        </p:txBody>
      </p:sp>
      <p:sp>
        <p:nvSpPr>
          <p:cNvPr id="3" name="Marcador de texto 2">
            <a:extLst>
              <a:ext uri="{FF2B5EF4-FFF2-40B4-BE49-F238E27FC236}">
                <a16:creationId xmlns:a16="http://schemas.microsoft.com/office/drawing/2014/main" id="{73E62009-B493-58E5-A61A-E019D3EC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817F8F8-0A13-2FF9-CB36-A6750988B69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5" name="Marcador de texto 4">
            <a:extLst>
              <a:ext uri="{FF2B5EF4-FFF2-40B4-BE49-F238E27FC236}">
                <a16:creationId xmlns:a16="http://schemas.microsoft.com/office/drawing/2014/main" id="{F22407B1-D865-9B5C-0EA7-E62E2C6A2B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AC83A0B-FF50-8077-4ED5-741C2CC0EC0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7" name="Marcador de fecha 6">
            <a:extLst>
              <a:ext uri="{FF2B5EF4-FFF2-40B4-BE49-F238E27FC236}">
                <a16:creationId xmlns:a16="http://schemas.microsoft.com/office/drawing/2014/main" id="{1F42D5A4-0676-9457-1925-E9F5ADD773E1}"/>
              </a:ext>
            </a:extLst>
          </p:cNvPr>
          <p:cNvSpPr>
            <a:spLocks noGrp="1"/>
          </p:cNvSpPr>
          <p:nvPr>
            <p:ph type="dt" sz="half" idx="10"/>
          </p:nvPr>
        </p:nvSpPr>
        <p:spPr/>
        <p:txBody>
          <a:bodyPr/>
          <a:lstStyle/>
          <a:p>
            <a:fld id="{55905FDD-9D8C-4AD6-A929-12EABD337951}" type="datetimeFigureOut">
              <a:rPr lang="es-PY" smtClean="0"/>
              <a:t>21/4/2025</a:t>
            </a:fld>
            <a:endParaRPr lang="es-PY"/>
          </a:p>
        </p:txBody>
      </p:sp>
      <p:sp>
        <p:nvSpPr>
          <p:cNvPr id="8" name="Marcador de pie de página 7">
            <a:extLst>
              <a:ext uri="{FF2B5EF4-FFF2-40B4-BE49-F238E27FC236}">
                <a16:creationId xmlns:a16="http://schemas.microsoft.com/office/drawing/2014/main" id="{88B31F49-F2B1-A8DC-C153-F46791731148}"/>
              </a:ext>
            </a:extLst>
          </p:cNvPr>
          <p:cNvSpPr>
            <a:spLocks noGrp="1"/>
          </p:cNvSpPr>
          <p:nvPr>
            <p:ph type="ftr" sz="quarter" idx="11"/>
          </p:nvPr>
        </p:nvSpPr>
        <p:spPr/>
        <p:txBody>
          <a:bodyPr/>
          <a:lstStyle/>
          <a:p>
            <a:endParaRPr lang="es-PY"/>
          </a:p>
        </p:txBody>
      </p:sp>
      <p:sp>
        <p:nvSpPr>
          <p:cNvPr id="9" name="Marcador de número de diapositiva 8">
            <a:extLst>
              <a:ext uri="{FF2B5EF4-FFF2-40B4-BE49-F238E27FC236}">
                <a16:creationId xmlns:a16="http://schemas.microsoft.com/office/drawing/2014/main" id="{D5745D2B-D3D1-8BC9-67D9-7D5F4505A1A5}"/>
              </a:ext>
            </a:extLst>
          </p:cNvPr>
          <p:cNvSpPr>
            <a:spLocks noGrp="1"/>
          </p:cNvSpPr>
          <p:nvPr>
            <p:ph type="sldNum" sz="quarter" idx="12"/>
          </p:nvPr>
        </p:nvSpPr>
        <p:spPr/>
        <p:txBody>
          <a:bodyPr/>
          <a:lstStyle/>
          <a:p>
            <a:fld id="{C9FA9993-15E1-4176-A2D3-911F5C10DB75}" type="slidenum">
              <a:rPr lang="es-PY" smtClean="0"/>
              <a:t>‹Nº›</a:t>
            </a:fld>
            <a:endParaRPr lang="es-PY"/>
          </a:p>
        </p:txBody>
      </p:sp>
    </p:spTree>
    <p:extLst>
      <p:ext uri="{BB962C8B-B14F-4D97-AF65-F5344CB8AC3E}">
        <p14:creationId xmlns:p14="http://schemas.microsoft.com/office/powerpoint/2010/main" val="1332255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1AF47E-E8C6-8368-5032-B5FA88A9F813}"/>
              </a:ext>
            </a:extLst>
          </p:cNvPr>
          <p:cNvSpPr>
            <a:spLocks noGrp="1"/>
          </p:cNvSpPr>
          <p:nvPr>
            <p:ph type="title"/>
          </p:nvPr>
        </p:nvSpPr>
        <p:spPr/>
        <p:txBody>
          <a:bodyPr/>
          <a:lstStyle/>
          <a:p>
            <a:r>
              <a:rPr lang="es-ES"/>
              <a:t>Haga clic para modificar el estilo de título del patrón</a:t>
            </a:r>
            <a:endParaRPr lang="es-PY"/>
          </a:p>
        </p:txBody>
      </p:sp>
      <p:sp>
        <p:nvSpPr>
          <p:cNvPr id="3" name="Marcador de fecha 2">
            <a:extLst>
              <a:ext uri="{FF2B5EF4-FFF2-40B4-BE49-F238E27FC236}">
                <a16:creationId xmlns:a16="http://schemas.microsoft.com/office/drawing/2014/main" id="{A9B79D87-5F9F-152F-75A8-32C3CC1041C8}"/>
              </a:ext>
            </a:extLst>
          </p:cNvPr>
          <p:cNvSpPr>
            <a:spLocks noGrp="1"/>
          </p:cNvSpPr>
          <p:nvPr>
            <p:ph type="dt" sz="half" idx="10"/>
          </p:nvPr>
        </p:nvSpPr>
        <p:spPr/>
        <p:txBody>
          <a:bodyPr/>
          <a:lstStyle/>
          <a:p>
            <a:fld id="{55905FDD-9D8C-4AD6-A929-12EABD337951}" type="datetimeFigureOut">
              <a:rPr lang="es-PY" smtClean="0"/>
              <a:t>21/4/2025</a:t>
            </a:fld>
            <a:endParaRPr lang="es-PY"/>
          </a:p>
        </p:txBody>
      </p:sp>
      <p:sp>
        <p:nvSpPr>
          <p:cNvPr id="4" name="Marcador de pie de página 3">
            <a:extLst>
              <a:ext uri="{FF2B5EF4-FFF2-40B4-BE49-F238E27FC236}">
                <a16:creationId xmlns:a16="http://schemas.microsoft.com/office/drawing/2014/main" id="{F7C0497F-E193-DA9D-7C61-56DC3B6CB6BA}"/>
              </a:ext>
            </a:extLst>
          </p:cNvPr>
          <p:cNvSpPr>
            <a:spLocks noGrp="1"/>
          </p:cNvSpPr>
          <p:nvPr>
            <p:ph type="ftr" sz="quarter" idx="11"/>
          </p:nvPr>
        </p:nvSpPr>
        <p:spPr/>
        <p:txBody>
          <a:bodyPr/>
          <a:lstStyle/>
          <a:p>
            <a:endParaRPr lang="es-PY"/>
          </a:p>
        </p:txBody>
      </p:sp>
      <p:sp>
        <p:nvSpPr>
          <p:cNvPr id="5" name="Marcador de número de diapositiva 4">
            <a:extLst>
              <a:ext uri="{FF2B5EF4-FFF2-40B4-BE49-F238E27FC236}">
                <a16:creationId xmlns:a16="http://schemas.microsoft.com/office/drawing/2014/main" id="{4F7D166F-AFBB-31DA-3774-D7FBAB19CDA2}"/>
              </a:ext>
            </a:extLst>
          </p:cNvPr>
          <p:cNvSpPr>
            <a:spLocks noGrp="1"/>
          </p:cNvSpPr>
          <p:nvPr>
            <p:ph type="sldNum" sz="quarter" idx="12"/>
          </p:nvPr>
        </p:nvSpPr>
        <p:spPr/>
        <p:txBody>
          <a:bodyPr/>
          <a:lstStyle/>
          <a:p>
            <a:fld id="{C9FA9993-15E1-4176-A2D3-911F5C10DB75}" type="slidenum">
              <a:rPr lang="es-PY" smtClean="0"/>
              <a:t>‹Nº›</a:t>
            </a:fld>
            <a:endParaRPr lang="es-PY"/>
          </a:p>
        </p:txBody>
      </p:sp>
    </p:spTree>
    <p:extLst>
      <p:ext uri="{BB962C8B-B14F-4D97-AF65-F5344CB8AC3E}">
        <p14:creationId xmlns:p14="http://schemas.microsoft.com/office/powerpoint/2010/main" val="4803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89A9120-8B62-A3C4-0A56-86BBA0A35EC7}"/>
              </a:ext>
            </a:extLst>
          </p:cNvPr>
          <p:cNvSpPr>
            <a:spLocks noGrp="1"/>
          </p:cNvSpPr>
          <p:nvPr>
            <p:ph type="dt" sz="half" idx="10"/>
          </p:nvPr>
        </p:nvSpPr>
        <p:spPr/>
        <p:txBody>
          <a:bodyPr/>
          <a:lstStyle/>
          <a:p>
            <a:fld id="{55905FDD-9D8C-4AD6-A929-12EABD337951}" type="datetimeFigureOut">
              <a:rPr lang="es-PY" smtClean="0"/>
              <a:t>21/4/2025</a:t>
            </a:fld>
            <a:endParaRPr lang="es-PY"/>
          </a:p>
        </p:txBody>
      </p:sp>
      <p:sp>
        <p:nvSpPr>
          <p:cNvPr id="3" name="Marcador de pie de página 2">
            <a:extLst>
              <a:ext uri="{FF2B5EF4-FFF2-40B4-BE49-F238E27FC236}">
                <a16:creationId xmlns:a16="http://schemas.microsoft.com/office/drawing/2014/main" id="{8B2FD93A-ED0D-2B12-B262-0CF89B8856C0}"/>
              </a:ext>
            </a:extLst>
          </p:cNvPr>
          <p:cNvSpPr>
            <a:spLocks noGrp="1"/>
          </p:cNvSpPr>
          <p:nvPr>
            <p:ph type="ftr" sz="quarter" idx="11"/>
          </p:nvPr>
        </p:nvSpPr>
        <p:spPr/>
        <p:txBody>
          <a:bodyPr/>
          <a:lstStyle/>
          <a:p>
            <a:endParaRPr lang="es-PY"/>
          </a:p>
        </p:txBody>
      </p:sp>
      <p:sp>
        <p:nvSpPr>
          <p:cNvPr id="4" name="Marcador de número de diapositiva 3">
            <a:extLst>
              <a:ext uri="{FF2B5EF4-FFF2-40B4-BE49-F238E27FC236}">
                <a16:creationId xmlns:a16="http://schemas.microsoft.com/office/drawing/2014/main" id="{9BD8A94A-BEAF-AA34-8CB8-602816D7516F}"/>
              </a:ext>
            </a:extLst>
          </p:cNvPr>
          <p:cNvSpPr>
            <a:spLocks noGrp="1"/>
          </p:cNvSpPr>
          <p:nvPr>
            <p:ph type="sldNum" sz="quarter" idx="12"/>
          </p:nvPr>
        </p:nvSpPr>
        <p:spPr/>
        <p:txBody>
          <a:bodyPr/>
          <a:lstStyle/>
          <a:p>
            <a:fld id="{C9FA9993-15E1-4176-A2D3-911F5C10DB75}" type="slidenum">
              <a:rPr lang="es-PY" smtClean="0"/>
              <a:t>‹Nº›</a:t>
            </a:fld>
            <a:endParaRPr lang="es-PY"/>
          </a:p>
        </p:txBody>
      </p:sp>
    </p:spTree>
    <p:extLst>
      <p:ext uri="{BB962C8B-B14F-4D97-AF65-F5344CB8AC3E}">
        <p14:creationId xmlns:p14="http://schemas.microsoft.com/office/powerpoint/2010/main" val="4240986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A310E4-786C-8694-A9AC-82797DBE9AA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Y"/>
          </a:p>
        </p:txBody>
      </p:sp>
      <p:sp>
        <p:nvSpPr>
          <p:cNvPr id="3" name="Marcador de contenido 2">
            <a:extLst>
              <a:ext uri="{FF2B5EF4-FFF2-40B4-BE49-F238E27FC236}">
                <a16:creationId xmlns:a16="http://schemas.microsoft.com/office/drawing/2014/main" id="{FEEFD74D-C267-83D2-5EC1-7494E0E484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texto 3">
            <a:extLst>
              <a:ext uri="{FF2B5EF4-FFF2-40B4-BE49-F238E27FC236}">
                <a16:creationId xmlns:a16="http://schemas.microsoft.com/office/drawing/2014/main" id="{81679355-3C44-9ACE-DB7A-2D2AF7D1D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2327CB2-E06A-69EE-BE4E-827C6B477608}"/>
              </a:ext>
            </a:extLst>
          </p:cNvPr>
          <p:cNvSpPr>
            <a:spLocks noGrp="1"/>
          </p:cNvSpPr>
          <p:nvPr>
            <p:ph type="dt" sz="half" idx="10"/>
          </p:nvPr>
        </p:nvSpPr>
        <p:spPr/>
        <p:txBody>
          <a:bodyPr/>
          <a:lstStyle/>
          <a:p>
            <a:fld id="{55905FDD-9D8C-4AD6-A929-12EABD337951}" type="datetimeFigureOut">
              <a:rPr lang="es-PY" smtClean="0"/>
              <a:t>21/4/2025</a:t>
            </a:fld>
            <a:endParaRPr lang="es-PY"/>
          </a:p>
        </p:txBody>
      </p:sp>
      <p:sp>
        <p:nvSpPr>
          <p:cNvPr id="6" name="Marcador de pie de página 5">
            <a:extLst>
              <a:ext uri="{FF2B5EF4-FFF2-40B4-BE49-F238E27FC236}">
                <a16:creationId xmlns:a16="http://schemas.microsoft.com/office/drawing/2014/main" id="{04EA46DB-140F-E62F-41B6-8EA00DED0F37}"/>
              </a:ext>
            </a:extLst>
          </p:cNvPr>
          <p:cNvSpPr>
            <a:spLocks noGrp="1"/>
          </p:cNvSpPr>
          <p:nvPr>
            <p:ph type="ftr" sz="quarter" idx="11"/>
          </p:nvPr>
        </p:nvSpPr>
        <p:spPr/>
        <p:txBody>
          <a:bodyPr/>
          <a:lstStyle/>
          <a:p>
            <a:endParaRPr lang="es-PY"/>
          </a:p>
        </p:txBody>
      </p:sp>
      <p:sp>
        <p:nvSpPr>
          <p:cNvPr id="7" name="Marcador de número de diapositiva 6">
            <a:extLst>
              <a:ext uri="{FF2B5EF4-FFF2-40B4-BE49-F238E27FC236}">
                <a16:creationId xmlns:a16="http://schemas.microsoft.com/office/drawing/2014/main" id="{DCA258A0-6A62-AAA5-4F06-758FBE07E5BB}"/>
              </a:ext>
            </a:extLst>
          </p:cNvPr>
          <p:cNvSpPr>
            <a:spLocks noGrp="1"/>
          </p:cNvSpPr>
          <p:nvPr>
            <p:ph type="sldNum" sz="quarter" idx="12"/>
          </p:nvPr>
        </p:nvSpPr>
        <p:spPr/>
        <p:txBody>
          <a:bodyPr/>
          <a:lstStyle/>
          <a:p>
            <a:fld id="{C9FA9993-15E1-4176-A2D3-911F5C10DB75}" type="slidenum">
              <a:rPr lang="es-PY" smtClean="0"/>
              <a:t>‹Nº›</a:t>
            </a:fld>
            <a:endParaRPr lang="es-PY"/>
          </a:p>
        </p:txBody>
      </p:sp>
    </p:spTree>
    <p:extLst>
      <p:ext uri="{BB962C8B-B14F-4D97-AF65-F5344CB8AC3E}">
        <p14:creationId xmlns:p14="http://schemas.microsoft.com/office/powerpoint/2010/main" val="2483664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09E9E9-9865-C8B1-B800-8783419407B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Y"/>
          </a:p>
        </p:txBody>
      </p:sp>
      <p:sp>
        <p:nvSpPr>
          <p:cNvPr id="3" name="Marcador de posición de imagen 2">
            <a:extLst>
              <a:ext uri="{FF2B5EF4-FFF2-40B4-BE49-F238E27FC236}">
                <a16:creationId xmlns:a16="http://schemas.microsoft.com/office/drawing/2014/main" id="{61E63474-1A79-2713-D5A7-E3781A8097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Y"/>
          </a:p>
        </p:txBody>
      </p:sp>
      <p:sp>
        <p:nvSpPr>
          <p:cNvPr id="4" name="Marcador de texto 3">
            <a:extLst>
              <a:ext uri="{FF2B5EF4-FFF2-40B4-BE49-F238E27FC236}">
                <a16:creationId xmlns:a16="http://schemas.microsoft.com/office/drawing/2014/main" id="{3E198543-CC9B-F9E1-5A9F-8488DB62E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BE14E8F-E079-6112-1322-E7D91E342D37}"/>
              </a:ext>
            </a:extLst>
          </p:cNvPr>
          <p:cNvSpPr>
            <a:spLocks noGrp="1"/>
          </p:cNvSpPr>
          <p:nvPr>
            <p:ph type="dt" sz="half" idx="10"/>
          </p:nvPr>
        </p:nvSpPr>
        <p:spPr/>
        <p:txBody>
          <a:bodyPr/>
          <a:lstStyle/>
          <a:p>
            <a:fld id="{55905FDD-9D8C-4AD6-A929-12EABD337951}" type="datetimeFigureOut">
              <a:rPr lang="es-PY" smtClean="0"/>
              <a:t>21/4/2025</a:t>
            </a:fld>
            <a:endParaRPr lang="es-PY"/>
          </a:p>
        </p:txBody>
      </p:sp>
      <p:sp>
        <p:nvSpPr>
          <p:cNvPr id="6" name="Marcador de pie de página 5">
            <a:extLst>
              <a:ext uri="{FF2B5EF4-FFF2-40B4-BE49-F238E27FC236}">
                <a16:creationId xmlns:a16="http://schemas.microsoft.com/office/drawing/2014/main" id="{586A6A5D-220B-5789-13B8-A843E9705C6A}"/>
              </a:ext>
            </a:extLst>
          </p:cNvPr>
          <p:cNvSpPr>
            <a:spLocks noGrp="1"/>
          </p:cNvSpPr>
          <p:nvPr>
            <p:ph type="ftr" sz="quarter" idx="11"/>
          </p:nvPr>
        </p:nvSpPr>
        <p:spPr/>
        <p:txBody>
          <a:bodyPr/>
          <a:lstStyle/>
          <a:p>
            <a:endParaRPr lang="es-PY"/>
          </a:p>
        </p:txBody>
      </p:sp>
      <p:sp>
        <p:nvSpPr>
          <p:cNvPr id="7" name="Marcador de número de diapositiva 6">
            <a:extLst>
              <a:ext uri="{FF2B5EF4-FFF2-40B4-BE49-F238E27FC236}">
                <a16:creationId xmlns:a16="http://schemas.microsoft.com/office/drawing/2014/main" id="{4D1998B0-98DC-B0C4-6FD2-704488B8BC73}"/>
              </a:ext>
            </a:extLst>
          </p:cNvPr>
          <p:cNvSpPr>
            <a:spLocks noGrp="1"/>
          </p:cNvSpPr>
          <p:nvPr>
            <p:ph type="sldNum" sz="quarter" idx="12"/>
          </p:nvPr>
        </p:nvSpPr>
        <p:spPr/>
        <p:txBody>
          <a:bodyPr/>
          <a:lstStyle/>
          <a:p>
            <a:fld id="{C9FA9993-15E1-4176-A2D3-911F5C10DB75}" type="slidenum">
              <a:rPr lang="es-PY" smtClean="0"/>
              <a:t>‹Nº›</a:t>
            </a:fld>
            <a:endParaRPr lang="es-PY"/>
          </a:p>
        </p:txBody>
      </p:sp>
    </p:spTree>
    <p:extLst>
      <p:ext uri="{BB962C8B-B14F-4D97-AF65-F5344CB8AC3E}">
        <p14:creationId xmlns:p14="http://schemas.microsoft.com/office/powerpoint/2010/main" val="1226370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E844F6A-EDEB-E792-58D0-5789D49FEE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Y"/>
          </a:p>
        </p:txBody>
      </p:sp>
      <p:sp>
        <p:nvSpPr>
          <p:cNvPr id="3" name="Marcador de texto 2">
            <a:extLst>
              <a:ext uri="{FF2B5EF4-FFF2-40B4-BE49-F238E27FC236}">
                <a16:creationId xmlns:a16="http://schemas.microsoft.com/office/drawing/2014/main" id="{383288E9-4F60-E99D-D918-34366C743B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Y"/>
          </a:p>
        </p:txBody>
      </p:sp>
      <p:sp>
        <p:nvSpPr>
          <p:cNvPr id="4" name="Marcador de fecha 3">
            <a:extLst>
              <a:ext uri="{FF2B5EF4-FFF2-40B4-BE49-F238E27FC236}">
                <a16:creationId xmlns:a16="http://schemas.microsoft.com/office/drawing/2014/main" id="{07D9C6A1-E6A3-AAE1-B493-5EDF2CA1E2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05FDD-9D8C-4AD6-A929-12EABD337951}" type="datetimeFigureOut">
              <a:rPr lang="es-PY" smtClean="0"/>
              <a:t>21/4/2025</a:t>
            </a:fld>
            <a:endParaRPr lang="es-PY"/>
          </a:p>
        </p:txBody>
      </p:sp>
      <p:sp>
        <p:nvSpPr>
          <p:cNvPr id="5" name="Marcador de pie de página 4">
            <a:extLst>
              <a:ext uri="{FF2B5EF4-FFF2-40B4-BE49-F238E27FC236}">
                <a16:creationId xmlns:a16="http://schemas.microsoft.com/office/drawing/2014/main" id="{3147F183-8A31-6B3C-FC28-8715417870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Y"/>
          </a:p>
        </p:txBody>
      </p:sp>
      <p:sp>
        <p:nvSpPr>
          <p:cNvPr id="6" name="Marcador de número de diapositiva 5">
            <a:extLst>
              <a:ext uri="{FF2B5EF4-FFF2-40B4-BE49-F238E27FC236}">
                <a16:creationId xmlns:a16="http://schemas.microsoft.com/office/drawing/2014/main" id="{2F38C149-C47E-C194-B82C-E2C8350AFE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FA9993-15E1-4176-A2D3-911F5C10DB75}" type="slidenum">
              <a:rPr lang="es-PY" smtClean="0"/>
              <a:t>‹Nº›</a:t>
            </a:fld>
            <a:endParaRPr lang="es-PY"/>
          </a:p>
        </p:txBody>
      </p:sp>
    </p:spTree>
    <p:extLst>
      <p:ext uri="{BB962C8B-B14F-4D97-AF65-F5344CB8AC3E}">
        <p14:creationId xmlns:p14="http://schemas.microsoft.com/office/powerpoint/2010/main" val="2064291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gi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1.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p:nvPr/>
        </p:nvSpPr>
        <p:spPr>
          <a:xfrm>
            <a:off x="1679520" y="-144360"/>
            <a:ext cx="304560" cy="304560"/>
          </a:xfrm>
          <a:prstGeom prst="rect">
            <a:avLst/>
          </a:prstGeom>
          <a:no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140" name="Google Shape;140;p1"/>
          <p:cNvSpPr/>
          <p:nvPr/>
        </p:nvSpPr>
        <p:spPr>
          <a:xfrm>
            <a:off x="1831800" y="7920"/>
            <a:ext cx="304560" cy="304560"/>
          </a:xfrm>
          <a:prstGeom prst="rect">
            <a:avLst/>
          </a:prstGeom>
          <a:no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pic>
        <p:nvPicPr>
          <p:cNvPr id="141" name="Google Shape;141;p1"/>
          <p:cNvPicPr preferRelativeResize="0"/>
          <p:nvPr/>
        </p:nvPicPr>
        <p:blipFill rotWithShape="1">
          <a:blip r:embed="rId3">
            <a:alphaModFix/>
          </a:blip>
          <a:srcRect/>
          <a:stretch/>
        </p:blipFill>
        <p:spPr>
          <a:xfrm>
            <a:off x="1984440" y="544320"/>
            <a:ext cx="1904760" cy="1904760"/>
          </a:xfrm>
          <a:prstGeom prst="rect">
            <a:avLst/>
          </a:prstGeom>
          <a:noFill/>
          <a:ln>
            <a:noFill/>
          </a:ln>
        </p:spPr>
      </p:pic>
      <p:sp>
        <p:nvSpPr>
          <p:cNvPr id="142" name="Google Shape;142;p1"/>
          <p:cNvSpPr/>
          <p:nvPr/>
        </p:nvSpPr>
        <p:spPr>
          <a:xfrm>
            <a:off x="1984440" y="160200"/>
            <a:ext cx="304560" cy="304560"/>
          </a:xfrm>
          <a:prstGeom prst="rect">
            <a:avLst/>
          </a:prstGeom>
          <a:no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143" name="Google Shape;143;p1"/>
          <p:cNvSpPr/>
          <p:nvPr/>
        </p:nvSpPr>
        <p:spPr>
          <a:xfrm>
            <a:off x="2136720" y="312840"/>
            <a:ext cx="304560" cy="304560"/>
          </a:xfrm>
          <a:prstGeom prst="rect">
            <a:avLst/>
          </a:prstGeom>
          <a:noFill/>
          <a:ln>
            <a:noFill/>
          </a:ln>
        </p:spPr>
        <p:txBody>
          <a:bodyPr spcFirstLastPara="1" wrap="square" lIns="91425" tIns="91425" rIns="91425" bIns="91425" anchor="ctr" anchorCtr="0">
            <a:noAutofit/>
          </a:bodyPr>
          <a:lstStyle/>
          <a:p>
            <a:pPr>
              <a:buClr>
                <a:srgbClr val="000000"/>
              </a:buClr>
              <a:buSzPts val="1400"/>
            </a:pPr>
            <a:endParaRPr sz="1400">
              <a:solidFill>
                <a:srgbClr val="000000"/>
              </a:solidFill>
              <a:latin typeface="Arial"/>
              <a:ea typeface="Arial"/>
              <a:cs typeface="Arial"/>
              <a:sym typeface="Arial"/>
            </a:endParaRPr>
          </a:p>
        </p:txBody>
      </p:sp>
      <p:sp>
        <p:nvSpPr>
          <p:cNvPr id="144" name="Google Shape;144;p1"/>
          <p:cNvSpPr txBox="1"/>
          <p:nvPr/>
        </p:nvSpPr>
        <p:spPr>
          <a:xfrm>
            <a:off x="2289000" y="2063102"/>
            <a:ext cx="7848360" cy="1365898"/>
          </a:xfrm>
          <a:prstGeom prst="rect">
            <a:avLst/>
          </a:prstGeom>
          <a:noFill/>
          <a:ln>
            <a:noFill/>
          </a:ln>
        </p:spPr>
        <p:txBody>
          <a:bodyPr spcFirstLastPara="1" wrap="square" lIns="91425" tIns="45700" rIns="91425" bIns="45700" anchor="b" anchorCtr="0">
            <a:noAutofit/>
          </a:bodyPr>
          <a:lstStyle/>
          <a:p>
            <a:pPr algn="ctr">
              <a:buClr>
                <a:srgbClr val="000000"/>
              </a:buClr>
              <a:buSzPts val="4000"/>
            </a:pPr>
            <a:r>
              <a:rPr lang="es-ES" sz="4000" dirty="0">
                <a:solidFill>
                  <a:srgbClr val="D2533C"/>
                </a:solidFill>
                <a:latin typeface="Arial"/>
                <a:ea typeface="Arial"/>
                <a:cs typeface="Arial"/>
                <a:sym typeface="Arial"/>
              </a:rPr>
              <a:t>Ordenamiento y B</a:t>
            </a:r>
            <a:r>
              <a:rPr lang="pt-BR" sz="4000" dirty="0">
                <a:solidFill>
                  <a:srgbClr val="D2533C"/>
                </a:solidFill>
                <a:latin typeface="Arial"/>
                <a:ea typeface="Arial"/>
                <a:cs typeface="Arial"/>
                <a:sym typeface="Arial"/>
              </a:rPr>
              <a:t>ú</a:t>
            </a:r>
            <a:r>
              <a:rPr lang="es-ES" sz="4000" dirty="0" err="1">
                <a:solidFill>
                  <a:srgbClr val="D2533C"/>
                </a:solidFill>
                <a:latin typeface="Arial"/>
                <a:ea typeface="Arial"/>
                <a:cs typeface="Arial"/>
                <a:sym typeface="Arial"/>
              </a:rPr>
              <a:t>squeda</a:t>
            </a:r>
            <a:endParaRPr lang="es-PY" sz="4000" dirty="0">
              <a:solidFill>
                <a:srgbClr val="D2533C"/>
              </a:solidFill>
              <a:latin typeface="Arial"/>
              <a:ea typeface="Arial"/>
              <a:cs typeface="Arial"/>
              <a:sym typeface="Arial"/>
            </a:endParaRPr>
          </a:p>
        </p:txBody>
      </p:sp>
      <p:sp>
        <p:nvSpPr>
          <p:cNvPr id="145" name="Google Shape;145;p1"/>
          <p:cNvSpPr/>
          <p:nvPr/>
        </p:nvSpPr>
        <p:spPr>
          <a:xfrm>
            <a:off x="3575640" y="980640"/>
            <a:ext cx="6400440" cy="1752120"/>
          </a:xfrm>
          <a:prstGeom prst="rect">
            <a:avLst/>
          </a:prstGeom>
          <a:noFill/>
          <a:ln>
            <a:noFill/>
          </a:ln>
        </p:spPr>
        <p:txBody>
          <a:bodyPr spcFirstLastPara="1" wrap="square" lIns="91425" tIns="45700" rIns="91425" bIns="45700" anchor="t" anchorCtr="0">
            <a:noAutofit/>
          </a:bodyPr>
          <a:lstStyle/>
          <a:p>
            <a:pPr algn="r">
              <a:buClr>
                <a:srgbClr val="000000"/>
              </a:buClr>
              <a:buSzPts val="2400"/>
            </a:pPr>
            <a:r>
              <a:rPr lang="es-PY" sz="2400" dirty="0">
                <a:solidFill>
                  <a:srgbClr val="57576E"/>
                </a:solidFill>
                <a:latin typeface="Arial"/>
                <a:ea typeface="Arial"/>
                <a:cs typeface="Arial"/>
                <a:sym typeface="Arial"/>
              </a:rPr>
              <a:t>Cursos Básicos </a:t>
            </a:r>
            <a:endParaRPr dirty="0">
              <a:solidFill>
                <a:schemeClr val="dk1"/>
              </a:solidFill>
              <a:latin typeface="Arial"/>
              <a:ea typeface="Arial"/>
              <a:cs typeface="Arial"/>
              <a:sym typeface="Arial"/>
            </a:endParaRPr>
          </a:p>
        </p:txBody>
      </p:sp>
      <p:pic>
        <p:nvPicPr>
          <p:cNvPr id="4" name="Imagen 3">
            <a:extLst>
              <a:ext uri="{FF2B5EF4-FFF2-40B4-BE49-F238E27FC236}">
                <a16:creationId xmlns:a16="http://schemas.microsoft.com/office/drawing/2014/main" id="{ECE1D209-862A-AC5E-DD2E-A8D2E4B9B1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4060" y="4523869"/>
            <a:ext cx="5356475" cy="1635702"/>
          </a:xfrm>
          <a:prstGeom prst="rect">
            <a:avLst/>
          </a:prstGeom>
        </p:spPr>
      </p:pic>
      <p:pic>
        <p:nvPicPr>
          <p:cNvPr id="8" name="Imagen 7">
            <a:extLst>
              <a:ext uri="{FF2B5EF4-FFF2-40B4-BE49-F238E27FC236}">
                <a16:creationId xmlns:a16="http://schemas.microsoft.com/office/drawing/2014/main" id="{9329A27B-78AF-B512-AF38-24E5E00168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4823" y="3933080"/>
            <a:ext cx="2963286" cy="274933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FF20B43-C55D-6211-EAD9-EA6467E87B4B}"/>
              </a:ext>
            </a:extLst>
          </p:cNvPr>
          <p:cNvSpPr>
            <a:spLocks noGrp="1"/>
          </p:cNvSpPr>
          <p:nvPr>
            <p:ph type="title"/>
          </p:nvPr>
        </p:nvSpPr>
        <p:spPr>
          <a:xfrm>
            <a:off x="630936" y="640080"/>
            <a:ext cx="5919154" cy="1481328"/>
          </a:xfrm>
        </p:spPr>
        <p:txBody>
          <a:bodyPr anchor="b">
            <a:normAutofit fontScale="90000"/>
          </a:bodyPr>
          <a:lstStyle/>
          <a:p>
            <a:r>
              <a:rPr lang="es-PY" sz="5000" dirty="0"/>
              <a:t>Algoritmos de Ordenamiento - Burbuja</a:t>
            </a:r>
          </a:p>
        </p:txBody>
      </p:sp>
      <p:sp>
        <p:nvSpPr>
          <p:cNvPr id="205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8BCDF929-C65F-728D-FA0F-07E485FCC001}"/>
              </a:ext>
            </a:extLst>
          </p:cNvPr>
          <p:cNvSpPr>
            <a:spLocks noGrp="1"/>
          </p:cNvSpPr>
          <p:nvPr>
            <p:ph idx="1"/>
          </p:nvPr>
        </p:nvSpPr>
        <p:spPr>
          <a:xfrm>
            <a:off x="630936" y="2660904"/>
            <a:ext cx="4818888" cy="3547872"/>
          </a:xfrm>
        </p:spPr>
        <p:txBody>
          <a:bodyPr anchor="t">
            <a:normAutofit/>
          </a:bodyPr>
          <a:lstStyle/>
          <a:p>
            <a:pPr marL="0" indent="0">
              <a:buNone/>
            </a:pPr>
            <a:r>
              <a:rPr lang="es-MX" sz="2200" dirty="0"/>
              <a:t>Consiste en realizar ciclos repetidamente a través de la lista, comparando elementos adyacentes de dos en dos. </a:t>
            </a:r>
          </a:p>
          <a:p>
            <a:pPr marL="0" indent="0">
              <a:buNone/>
            </a:pPr>
            <a:r>
              <a:rPr lang="es-MX" sz="2200" dirty="0"/>
              <a:t>Si un elemento es mayor que el que está en la siguiente posición se intercambian.</a:t>
            </a:r>
            <a:endParaRPr lang="es-PY" sz="2200" dirty="0"/>
          </a:p>
        </p:txBody>
      </p:sp>
      <p:pic>
        <p:nvPicPr>
          <p:cNvPr id="2050" name="Picture 2">
            <a:extLst>
              <a:ext uri="{FF2B5EF4-FFF2-40B4-BE49-F238E27FC236}">
                <a16:creationId xmlns:a16="http://schemas.microsoft.com/office/drawing/2014/main" id="{7F9AC092-A9AD-1E03-DB52-970C103F2D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20346" y="2372868"/>
            <a:ext cx="5458968" cy="327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88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43"/>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11</a:t>
            </a:fld>
            <a:endParaRPr sz="2800" b="1">
              <a:solidFill>
                <a:srgbClr val="1F497D"/>
              </a:solidFill>
              <a:latin typeface="Calibri"/>
              <a:ea typeface="Calibri"/>
              <a:cs typeface="Calibri"/>
              <a:sym typeface="Calibri"/>
            </a:endParaRPr>
          </a:p>
        </p:txBody>
      </p:sp>
      <p:sp>
        <p:nvSpPr>
          <p:cNvPr id="555" name="Google Shape;555;p43"/>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Ordenamiento por burbuja</a:t>
            </a:r>
            <a:endParaRPr sz="4000">
              <a:solidFill>
                <a:schemeClr val="dk1"/>
              </a:solidFill>
              <a:latin typeface="Calibri"/>
              <a:ea typeface="Calibri"/>
              <a:cs typeface="Calibri"/>
              <a:sym typeface="Calibri"/>
            </a:endParaRPr>
          </a:p>
        </p:txBody>
      </p:sp>
      <p:sp>
        <p:nvSpPr>
          <p:cNvPr id="556" name="Google Shape;556;p43"/>
          <p:cNvSpPr/>
          <p:nvPr/>
        </p:nvSpPr>
        <p:spPr>
          <a:xfrm>
            <a:off x="2002301" y="1074729"/>
            <a:ext cx="8299939" cy="1323439"/>
          </a:xfrm>
          <a:prstGeom prst="rect">
            <a:avLst/>
          </a:prstGeom>
          <a:noFill/>
          <a:ln>
            <a:noFill/>
          </a:ln>
        </p:spPr>
        <p:txBody>
          <a:bodyPr spcFirstLastPara="1" wrap="square" lIns="91425" tIns="45700" rIns="91425" bIns="45700" anchor="t" anchorCtr="0">
            <a:noAutofit/>
          </a:bodyPr>
          <a:lstStyle/>
          <a:p>
            <a:r>
              <a:rPr lang="es-PY" sz="2000">
                <a:solidFill>
                  <a:schemeClr val="dk1"/>
                </a:solidFill>
                <a:latin typeface="Calibri"/>
                <a:ea typeface="Calibri"/>
                <a:cs typeface="Calibri"/>
                <a:sym typeface="Calibri"/>
              </a:rPr>
              <a:t>En cada iteración del algoritmo, se comparan parejas sucesivas de elementos. Si una pareja está en orden creciente (o los valores son idénticos), se dejan como están. Si una pareja está en orden decreciente, sus valores se intercambian en el arreglo. </a:t>
            </a:r>
            <a:endParaRPr/>
          </a:p>
        </p:txBody>
      </p:sp>
      <p:graphicFrame>
        <p:nvGraphicFramePr>
          <p:cNvPr id="557" name="Google Shape;557;p43"/>
          <p:cNvGraphicFramePr/>
          <p:nvPr/>
        </p:nvGraphicFramePr>
        <p:xfrm>
          <a:off x="5858058" y="3009023"/>
          <a:ext cx="576850" cy="347478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s-PY" sz="3200" b="0" u="none" strike="noStrike" cap="none"/>
                        <a:t>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s-PY" sz="3200" b="0" u="none" strike="noStrike" cap="none"/>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2D59B"/>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s-PY" sz="3200" b="0" u="none" strike="noStrike" cap="none"/>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2D59B"/>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s-PY" sz="3200" b="0" u="none" strike="noStrike" cap="none"/>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s-PY" sz="3200" b="0" u="none" strike="noStrike" cap="none"/>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558" name="Google Shape;558;p43"/>
          <p:cNvSpPr/>
          <p:nvPr/>
        </p:nvSpPr>
        <p:spPr>
          <a:xfrm>
            <a:off x="5875801" y="2355654"/>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cxnSp>
        <p:nvCxnSpPr>
          <p:cNvPr id="559" name="Google Shape;559;p43"/>
          <p:cNvCxnSpPr/>
          <p:nvPr/>
        </p:nvCxnSpPr>
        <p:spPr>
          <a:xfrm rot="10800000">
            <a:off x="5645834" y="3277772"/>
            <a:ext cx="212224" cy="0"/>
          </a:xfrm>
          <a:prstGeom prst="straightConnector1">
            <a:avLst/>
          </a:prstGeom>
          <a:noFill/>
          <a:ln w="28575" cap="flat" cmpd="sng">
            <a:solidFill>
              <a:srgbClr val="4A7DBA"/>
            </a:solidFill>
            <a:prstDash val="solid"/>
            <a:round/>
            <a:headEnd type="none" w="sm" len="sm"/>
            <a:tailEnd type="none" w="sm" len="sm"/>
          </a:ln>
        </p:spPr>
      </p:cxnSp>
      <p:cxnSp>
        <p:nvCxnSpPr>
          <p:cNvPr id="560" name="Google Shape;560;p43"/>
          <p:cNvCxnSpPr/>
          <p:nvPr/>
        </p:nvCxnSpPr>
        <p:spPr>
          <a:xfrm rot="10800000">
            <a:off x="5645834" y="3860333"/>
            <a:ext cx="212224" cy="0"/>
          </a:xfrm>
          <a:prstGeom prst="straightConnector1">
            <a:avLst/>
          </a:prstGeom>
          <a:noFill/>
          <a:ln w="28575" cap="flat" cmpd="sng">
            <a:solidFill>
              <a:srgbClr val="4A7DBA"/>
            </a:solidFill>
            <a:prstDash val="solid"/>
            <a:round/>
            <a:headEnd type="none" w="sm" len="sm"/>
            <a:tailEnd type="none" w="sm" len="sm"/>
          </a:ln>
        </p:spPr>
      </p:cxnSp>
      <p:cxnSp>
        <p:nvCxnSpPr>
          <p:cNvPr id="561" name="Google Shape;561;p43"/>
          <p:cNvCxnSpPr/>
          <p:nvPr/>
        </p:nvCxnSpPr>
        <p:spPr>
          <a:xfrm rot="10800000">
            <a:off x="5645834" y="3277773"/>
            <a:ext cx="0" cy="582560"/>
          </a:xfrm>
          <a:prstGeom prst="straightConnector1">
            <a:avLst/>
          </a:prstGeom>
          <a:noFill/>
          <a:ln w="28575" cap="flat" cmpd="sng">
            <a:solidFill>
              <a:srgbClr val="4A7DBA"/>
            </a:solidFill>
            <a:prstDash val="solid"/>
            <a:round/>
            <a:headEnd type="none" w="sm" len="sm"/>
            <a:tailEnd type="none" w="sm" len="sm"/>
          </a:ln>
        </p:spPr>
      </p:cxnSp>
      <p:cxnSp>
        <p:nvCxnSpPr>
          <p:cNvPr id="562" name="Google Shape;562;p43"/>
          <p:cNvCxnSpPr/>
          <p:nvPr/>
        </p:nvCxnSpPr>
        <p:spPr>
          <a:xfrm rot="10800000">
            <a:off x="5645834" y="4465018"/>
            <a:ext cx="212224" cy="0"/>
          </a:xfrm>
          <a:prstGeom prst="straightConnector1">
            <a:avLst/>
          </a:prstGeom>
          <a:noFill/>
          <a:ln w="28575" cap="flat" cmpd="sng">
            <a:solidFill>
              <a:srgbClr val="00B050"/>
            </a:solidFill>
            <a:prstDash val="solid"/>
            <a:round/>
            <a:headEnd type="none" w="sm" len="sm"/>
            <a:tailEnd type="none" w="sm" len="sm"/>
          </a:ln>
        </p:spPr>
      </p:cxnSp>
      <p:cxnSp>
        <p:nvCxnSpPr>
          <p:cNvPr id="563" name="Google Shape;563;p43"/>
          <p:cNvCxnSpPr/>
          <p:nvPr/>
        </p:nvCxnSpPr>
        <p:spPr>
          <a:xfrm rot="10800000">
            <a:off x="5645834" y="5047579"/>
            <a:ext cx="212224" cy="0"/>
          </a:xfrm>
          <a:prstGeom prst="straightConnector1">
            <a:avLst/>
          </a:prstGeom>
          <a:noFill/>
          <a:ln w="28575" cap="flat" cmpd="sng">
            <a:solidFill>
              <a:srgbClr val="00B050"/>
            </a:solidFill>
            <a:prstDash val="solid"/>
            <a:round/>
            <a:headEnd type="none" w="sm" len="sm"/>
            <a:tailEnd type="none" w="sm" len="sm"/>
          </a:ln>
        </p:spPr>
      </p:cxnSp>
      <p:cxnSp>
        <p:nvCxnSpPr>
          <p:cNvPr id="564" name="Google Shape;564;p43"/>
          <p:cNvCxnSpPr/>
          <p:nvPr/>
        </p:nvCxnSpPr>
        <p:spPr>
          <a:xfrm rot="10800000">
            <a:off x="5645834" y="4465019"/>
            <a:ext cx="0" cy="582560"/>
          </a:xfrm>
          <a:prstGeom prst="straightConnector1">
            <a:avLst/>
          </a:prstGeom>
          <a:noFill/>
          <a:ln w="28575" cap="flat" cmpd="sng">
            <a:solidFill>
              <a:srgbClr val="00B050"/>
            </a:solidFill>
            <a:prstDash val="solid"/>
            <a:round/>
            <a:headEnd type="none" w="sm" len="sm"/>
            <a:tailEnd type="none" w="sm" len="sm"/>
          </a:ln>
        </p:spPr>
      </p:cxnSp>
      <p:sp>
        <p:nvSpPr>
          <p:cNvPr id="565" name="Google Shape;565;p43"/>
          <p:cNvSpPr txBox="1"/>
          <p:nvPr/>
        </p:nvSpPr>
        <p:spPr>
          <a:xfrm>
            <a:off x="6695608" y="3277773"/>
            <a:ext cx="2691571"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alibri"/>
                <a:ea typeface="Calibri"/>
                <a:cs typeface="Calibri"/>
                <a:sym typeface="Calibri"/>
              </a:rPr>
              <a:t>Quedan como están</a:t>
            </a:r>
            <a:endParaRPr/>
          </a:p>
        </p:txBody>
      </p:sp>
      <p:sp>
        <p:nvSpPr>
          <p:cNvPr id="566" name="Google Shape;566;p43"/>
          <p:cNvSpPr txBox="1"/>
          <p:nvPr/>
        </p:nvSpPr>
        <p:spPr>
          <a:xfrm>
            <a:off x="6695607" y="4525467"/>
            <a:ext cx="3577774"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alibri"/>
                <a:ea typeface="Calibri"/>
                <a:cs typeface="Calibri"/>
                <a:sym typeface="Calibri"/>
              </a:rPr>
              <a:t>Se intercambian posiciones</a:t>
            </a:r>
            <a:endParaRPr/>
          </a:p>
        </p:txBody>
      </p:sp>
      <p:sp>
        <p:nvSpPr>
          <p:cNvPr id="567" name="Google Shape;567;p43"/>
          <p:cNvSpPr txBox="1"/>
          <p:nvPr/>
        </p:nvSpPr>
        <p:spPr>
          <a:xfrm>
            <a:off x="4472686" y="3355115"/>
            <a:ext cx="1162498" cy="400110"/>
          </a:xfrm>
          <a:prstGeom prst="rect">
            <a:avLst/>
          </a:prstGeom>
          <a:noFill/>
          <a:ln>
            <a:noFill/>
          </a:ln>
        </p:spPr>
        <p:txBody>
          <a:bodyPr spcFirstLastPara="1" wrap="square" lIns="91425" tIns="45700" rIns="91425" bIns="45700" anchor="t" anchorCtr="0">
            <a:noAutofit/>
          </a:bodyPr>
          <a:lstStyle/>
          <a:p>
            <a:r>
              <a:rPr lang="es-PY" sz="2000">
                <a:solidFill>
                  <a:schemeClr val="dk1"/>
                </a:solidFill>
                <a:latin typeface="Calibri"/>
                <a:ea typeface="Calibri"/>
                <a:cs typeface="Calibri"/>
                <a:sym typeface="Calibri"/>
              </a:rPr>
              <a:t>Ejemplo1</a:t>
            </a:r>
            <a:endParaRPr/>
          </a:p>
        </p:txBody>
      </p:sp>
      <p:sp>
        <p:nvSpPr>
          <p:cNvPr id="568" name="Google Shape;568;p43"/>
          <p:cNvSpPr txBox="1"/>
          <p:nvPr/>
        </p:nvSpPr>
        <p:spPr>
          <a:xfrm>
            <a:off x="4472686" y="4556642"/>
            <a:ext cx="1162498" cy="400110"/>
          </a:xfrm>
          <a:prstGeom prst="rect">
            <a:avLst/>
          </a:prstGeom>
          <a:noFill/>
          <a:ln>
            <a:noFill/>
          </a:ln>
        </p:spPr>
        <p:txBody>
          <a:bodyPr spcFirstLastPara="1" wrap="square" lIns="91425" tIns="45700" rIns="91425" bIns="45700" anchor="t" anchorCtr="0">
            <a:noAutofit/>
          </a:bodyPr>
          <a:lstStyle/>
          <a:p>
            <a:r>
              <a:rPr lang="es-PY" sz="2000">
                <a:solidFill>
                  <a:schemeClr val="dk1"/>
                </a:solidFill>
                <a:latin typeface="Calibri"/>
                <a:ea typeface="Calibri"/>
                <a:cs typeface="Calibri"/>
                <a:sym typeface="Calibri"/>
              </a:rPr>
              <a:t>Ejemplo2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44"/>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12</a:t>
            </a:fld>
            <a:endParaRPr sz="2800" b="1">
              <a:solidFill>
                <a:srgbClr val="1F497D"/>
              </a:solidFill>
              <a:latin typeface="Calibri"/>
              <a:ea typeface="Calibri"/>
              <a:cs typeface="Calibri"/>
              <a:sym typeface="Calibri"/>
            </a:endParaRPr>
          </a:p>
        </p:txBody>
      </p:sp>
      <p:sp>
        <p:nvSpPr>
          <p:cNvPr id="575" name="Google Shape;575;p44"/>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Ordenamiento por burbuja</a:t>
            </a:r>
            <a:endParaRPr sz="4000">
              <a:solidFill>
                <a:schemeClr val="dk1"/>
              </a:solidFill>
              <a:latin typeface="Calibri"/>
              <a:ea typeface="Calibri"/>
              <a:cs typeface="Calibri"/>
              <a:sym typeface="Calibri"/>
            </a:endParaRPr>
          </a:p>
        </p:txBody>
      </p:sp>
      <p:sp>
        <p:nvSpPr>
          <p:cNvPr id="576" name="Google Shape;576;p44"/>
          <p:cNvSpPr/>
          <p:nvPr/>
        </p:nvSpPr>
        <p:spPr>
          <a:xfrm>
            <a:off x="2002301" y="1074729"/>
            <a:ext cx="8299939" cy="2246769"/>
          </a:xfrm>
          <a:prstGeom prst="rect">
            <a:avLst/>
          </a:prstGeom>
          <a:noFill/>
          <a:ln>
            <a:noFill/>
          </a:ln>
        </p:spPr>
        <p:txBody>
          <a:bodyPr spcFirstLastPara="1" wrap="square" lIns="91425" tIns="45700" rIns="91425" bIns="45700" anchor="t" anchorCtr="0">
            <a:noAutofit/>
          </a:bodyPr>
          <a:lstStyle/>
          <a:p>
            <a:r>
              <a:rPr lang="es-PY" sz="2000">
                <a:solidFill>
                  <a:schemeClr val="dk1"/>
                </a:solidFill>
                <a:latin typeface="Calibri"/>
                <a:ea typeface="Calibri"/>
                <a:cs typeface="Calibri"/>
                <a:sym typeface="Calibri"/>
              </a:rPr>
              <a:t>El ordenamiento por burbuja requiere hasta </a:t>
            </a:r>
            <a:r>
              <a:rPr lang="es-PY" sz="2000">
                <a:solidFill>
                  <a:schemeClr val="dk1"/>
                </a:solidFill>
                <a:latin typeface="Consolas"/>
                <a:ea typeface="Consolas"/>
                <a:cs typeface="Consolas"/>
                <a:sym typeface="Consolas"/>
              </a:rPr>
              <a:t>N-1</a:t>
            </a:r>
            <a:r>
              <a:rPr lang="es-PY" sz="2000">
                <a:solidFill>
                  <a:schemeClr val="dk1"/>
                </a:solidFill>
                <a:latin typeface="Calibri"/>
                <a:ea typeface="Calibri"/>
                <a:cs typeface="Calibri"/>
                <a:sym typeface="Calibri"/>
              </a:rPr>
              <a:t> iteraciones. En cada iteración se comparan elementos adyacentes y se intercambian sus valores cuando el</a:t>
            </a:r>
            <a:endParaRPr/>
          </a:p>
          <a:p>
            <a:r>
              <a:rPr lang="es-PY" sz="2000">
                <a:solidFill>
                  <a:schemeClr val="dk1"/>
                </a:solidFill>
                <a:latin typeface="Calibri"/>
                <a:ea typeface="Calibri"/>
                <a:cs typeface="Calibri"/>
                <a:sym typeface="Calibri"/>
              </a:rPr>
              <a:t>primer elemento es mayor que el segundo elemento. Al final de cada pasada, el elemento mayor se ha “hundido” hasta el fondo del sub-arreglo.</a:t>
            </a:r>
            <a:endParaRPr/>
          </a:p>
          <a:p>
            <a:endParaRPr sz="2000">
              <a:solidFill>
                <a:schemeClr val="dk1"/>
              </a:solidFill>
              <a:latin typeface="Calibri"/>
              <a:ea typeface="Calibri"/>
              <a:cs typeface="Calibri"/>
              <a:sym typeface="Calibri"/>
            </a:endParaRPr>
          </a:p>
          <a:p>
            <a:r>
              <a:rPr lang="es-PY" sz="2000">
                <a:solidFill>
                  <a:schemeClr val="dk1"/>
                </a:solidFill>
                <a:latin typeface="Calibri"/>
                <a:ea typeface="Calibri"/>
                <a:cs typeface="Calibri"/>
                <a:sym typeface="Calibri"/>
              </a:rPr>
              <a:t>Por ejemplo, en la primera iteración se comparan los elementos adyacentes </a:t>
            </a:r>
            <a:r>
              <a:rPr lang="es-PY" sz="2000">
                <a:solidFill>
                  <a:schemeClr val="dk1"/>
                </a:solidFill>
                <a:latin typeface="Consolas"/>
                <a:ea typeface="Consolas"/>
                <a:cs typeface="Consolas"/>
                <a:sym typeface="Consolas"/>
              </a:rPr>
              <a:t>(A[0],A[1]),(A[1],A[2]),(A[2],A[3]),...,(A[n-2],A[n-1])</a:t>
            </a:r>
            <a:r>
              <a:rPr lang="es-PY" sz="2000">
                <a:solidFill>
                  <a:schemeClr val="dk1"/>
                </a:solidFill>
                <a:latin typeface="Calibri"/>
                <a:ea typeface="Calibri"/>
                <a:cs typeface="Calibri"/>
                <a:sym typeface="Calibri"/>
              </a:rPr>
              <a:t>:</a:t>
            </a:r>
            <a:endParaRPr/>
          </a:p>
        </p:txBody>
      </p:sp>
      <p:graphicFrame>
        <p:nvGraphicFramePr>
          <p:cNvPr id="577" name="Google Shape;577;p44"/>
          <p:cNvGraphicFramePr/>
          <p:nvPr/>
        </p:nvGraphicFramePr>
        <p:xfrm>
          <a:off x="4259287" y="3880713"/>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6</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578" name="Google Shape;578;p44"/>
          <p:cNvSpPr/>
          <p:nvPr/>
        </p:nvSpPr>
        <p:spPr>
          <a:xfrm>
            <a:off x="3577243" y="3875059"/>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579" name="Google Shape;579;p44"/>
          <p:cNvSpPr txBox="1"/>
          <p:nvPr/>
        </p:nvSpPr>
        <p:spPr>
          <a:xfrm>
            <a:off x="4259288" y="3536504"/>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580" name="Google Shape;580;p44"/>
          <p:cNvSpPr txBox="1"/>
          <p:nvPr/>
        </p:nvSpPr>
        <p:spPr>
          <a:xfrm>
            <a:off x="4822455" y="3536504"/>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581" name="Google Shape;581;p44"/>
          <p:cNvSpPr txBox="1"/>
          <p:nvPr/>
        </p:nvSpPr>
        <p:spPr>
          <a:xfrm>
            <a:off x="5426677" y="3536504"/>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582" name="Google Shape;582;p44"/>
          <p:cNvSpPr txBox="1"/>
          <p:nvPr/>
        </p:nvSpPr>
        <p:spPr>
          <a:xfrm>
            <a:off x="5989844" y="3536504"/>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583" name="Google Shape;583;p44"/>
          <p:cNvSpPr txBox="1"/>
          <p:nvPr/>
        </p:nvSpPr>
        <p:spPr>
          <a:xfrm>
            <a:off x="6594066" y="3536504"/>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584" name="Google Shape;584;p44"/>
          <p:cNvSpPr txBox="1"/>
          <p:nvPr/>
        </p:nvSpPr>
        <p:spPr>
          <a:xfrm>
            <a:off x="7157233" y="3536504"/>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cxnSp>
        <p:nvCxnSpPr>
          <p:cNvPr id="585" name="Google Shape;585;p44"/>
          <p:cNvCxnSpPr/>
          <p:nvPr/>
        </p:nvCxnSpPr>
        <p:spPr>
          <a:xfrm>
            <a:off x="4522694" y="4459833"/>
            <a:ext cx="0" cy="140894"/>
          </a:xfrm>
          <a:prstGeom prst="straightConnector1">
            <a:avLst/>
          </a:prstGeom>
          <a:noFill/>
          <a:ln w="28575" cap="flat" cmpd="sng">
            <a:solidFill>
              <a:srgbClr val="4A7DBA"/>
            </a:solidFill>
            <a:prstDash val="solid"/>
            <a:round/>
            <a:headEnd type="none" w="sm" len="sm"/>
            <a:tailEnd type="none" w="sm" len="sm"/>
          </a:ln>
        </p:spPr>
      </p:cxnSp>
      <p:cxnSp>
        <p:nvCxnSpPr>
          <p:cNvPr id="586" name="Google Shape;586;p44"/>
          <p:cNvCxnSpPr/>
          <p:nvPr/>
        </p:nvCxnSpPr>
        <p:spPr>
          <a:xfrm>
            <a:off x="5114365" y="4459833"/>
            <a:ext cx="0" cy="140894"/>
          </a:xfrm>
          <a:prstGeom prst="straightConnector1">
            <a:avLst/>
          </a:prstGeom>
          <a:noFill/>
          <a:ln w="28575" cap="flat" cmpd="sng">
            <a:solidFill>
              <a:srgbClr val="4A7DBA"/>
            </a:solidFill>
            <a:prstDash val="solid"/>
            <a:round/>
            <a:headEnd type="none" w="sm" len="sm"/>
            <a:tailEnd type="none" w="sm" len="sm"/>
          </a:ln>
        </p:spPr>
      </p:cxnSp>
      <p:cxnSp>
        <p:nvCxnSpPr>
          <p:cNvPr id="587" name="Google Shape;587;p44"/>
          <p:cNvCxnSpPr/>
          <p:nvPr/>
        </p:nvCxnSpPr>
        <p:spPr>
          <a:xfrm rot="10800000">
            <a:off x="4522695" y="4600729"/>
            <a:ext cx="591671" cy="7527"/>
          </a:xfrm>
          <a:prstGeom prst="straightConnector1">
            <a:avLst/>
          </a:prstGeom>
          <a:noFill/>
          <a:ln w="28575" cap="flat" cmpd="sng">
            <a:solidFill>
              <a:srgbClr val="4A7DBA"/>
            </a:solidFill>
            <a:prstDash val="solid"/>
            <a:round/>
            <a:headEnd type="none" w="sm" len="sm"/>
            <a:tailEnd type="none" w="sm" len="sm"/>
          </a:ln>
        </p:spPr>
      </p:cxnSp>
      <p:cxnSp>
        <p:nvCxnSpPr>
          <p:cNvPr id="588" name="Google Shape;588;p44"/>
          <p:cNvCxnSpPr/>
          <p:nvPr/>
        </p:nvCxnSpPr>
        <p:spPr>
          <a:xfrm>
            <a:off x="5114365" y="4688433"/>
            <a:ext cx="0" cy="140894"/>
          </a:xfrm>
          <a:prstGeom prst="straightConnector1">
            <a:avLst/>
          </a:prstGeom>
          <a:noFill/>
          <a:ln w="28575" cap="flat" cmpd="sng">
            <a:solidFill>
              <a:srgbClr val="E36C09"/>
            </a:solidFill>
            <a:prstDash val="solid"/>
            <a:round/>
            <a:headEnd type="none" w="sm" len="sm"/>
            <a:tailEnd type="none" w="sm" len="sm"/>
          </a:ln>
        </p:spPr>
      </p:cxnSp>
      <p:cxnSp>
        <p:nvCxnSpPr>
          <p:cNvPr id="589" name="Google Shape;589;p44"/>
          <p:cNvCxnSpPr/>
          <p:nvPr/>
        </p:nvCxnSpPr>
        <p:spPr>
          <a:xfrm>
            <a:off x="5706036" y="4688433"/>
            <a:ext cx="0" cy="140894"/>
          </a:xfrm>
          <a:prstGeom prst="straightConnector1">
            <a:avLst/>
          </a:prstGeom>
          <a:noFill/>
          <a:ln w="28575" cap="flat" cmpd="sng">
            <a:solidFill>
              <a:srgbClr val="E36C09"/>
            </a:solidFill>
            <a:prstDash val="solid"/>
            <a:round/>
            <a:headEnd type="none" w="sm" len="sm"/>
            <a:tailEnd type="none" w="sm" len="sm"/>
          </a:ln>
        </p:spPr>
      </p:cxnSp>
      <p:cxnSp>
        <p:nvCxnSpPr>
          <p:cNvPr id="590" name="Google Shape;590;p44"/>
          <p:cNvCxnSpPr/>
          <p:nvPr/>
        </p:nvCxnSpPr>
        <p:spPr>
          <a:xfrm rot="10800000">
            <a:off x="5114366" y="4829329"/>
            <a:ext cx="591671" cy="7527"/>
          </a:xfrm>
          <a:prstGeom prst="straightConnector1">
            <a:avLst/>
          </a:prstGeom>
          <a:noFill/>
          <a:ln w="28575" cap="flat" cmpd="sng">
            <a:solidFill>
              <a:srgbClr val="E36C09"/>
            </a:solidFill>
            <a:prstDash val="solid"/>
            <a:round/>
            <a:headEnd type="none" w="sm" len="sm"/>
            <a:tailEnd type="none" w="sm" len="sm"/>
          </a:ln>
        </p:spPr>
      </p:cxnSp>
      <p:cxnSp>
        <p:nvCxnSpPr>
          <p:cNvPr id="591" name="Google Shape;591;p44"/>
          <p:cNvCxnSpPr/>
          <p:nvPr/>
        </p:nvCxnSpPr>
        <p:spPr>
          <a:xfrm>
            <a:off x="5694007" y="4459833"/>
            <a:ext cx="0" cy="140894"/>
          </a:xfrm>
          <a:prstGeom prst="straightConnector1">
            <a:avLst/>
          </a:prstGeom>
          <a:noFill/>
          <a:ln w="28575" cap="flat" cmpd="sng">
            <a:solidFill>
              <a:srgbClr val="4A7DBA"/>
            </a:solidFill>
            <a:prstDash val="solid"/>
            <a:round/>
            <a:headEnd type="none" w="sm" len="sm"/>
            <a:tailEnd type="none" w="sm" len="sm"/>
          </a:ln>
        </p:spPr>
      </p:cxnSp>
      <p:cxnSp>
        <p:nvCxnSpPr>
          <p:cNvPr id="592" name="Google Shape;592;p44"/>
          <p:cNvCxnSpPr/>
          <p:nvPr/>
        </p:nvCxnSpPr>
        <p:spPr>
          <a:xfrm>
            <a:off x="6285678" y="4459833"/>
            <a:ext cx="0" cy="140894"/>
          </a:xfrm>
          <a:prstGeom prst="straightConnector1">
            <a:avLst/>
          </a:prstGeom>
          <a:noFill/>
          <a:ln w="28575" cap="flat" cmpd="sng">
            <a:solidFill>
              <a:srgbClr val="4A7DBA"/>
            </a:solidFill>
            <a:prstDash val="solid"/>
            <a:round/>
            <a:headEnd type="none" w="sm" len="sm"/>
            <a:tailEnd type="none" w="sm" len="sm"/>
          </a:ln>
        </p:spPr>
      </p:cxnSp>
      <p:cxnSp>
        <p:nvCxnSpPr>
          <p:cNvPr id="593" name="Google Shape;593;p44"/>
          <p:cNvCxnSpPr/>
          <p:nvPr/>
        </p:nvCxnSpPr>
        <p:spPr>
          <a:xfrm rot="10800000">
            <a:off x="5694008" y="4600729"/>
            <a:ext cx="591671" cy="7527"/>
          </a:xfrm>
          <a:prstGeom prst="straightConnector1">
            <a:avLst/>
          </a:prstGeom>
          <a:noFill/>
          <a:ln w="28575" cap="flat" cmpd="sng">
            <a:solidFill>
              <a:srgbClr val="4A7DBA"/>
            </a:solidFill>
            <a:prstDash val="solid"/>
            <a:round/>
            <a:headEnd type="none" w="sm" len="sm"/>
            <a:tailEnd type="none" w="sm" len="sm"/>
          </a:ln>
        </p:spPr>
      </p:cxnSp>
      <p:cxnSp>
        <p:nvCxnSpPr>
          <p:cNvPr id="594" name="Google Shape;594;p44"/>
          <p:cNvCxnSpPr/>
          <p:nvPr/>
        </p:nvCxnSpPr>
        <p:spPr>
          <a:xfrm>
            <a:off x="6285678" y="4688433"/>
            <a:ext cx="0" cy="140894"/>
          </a:xfrm>
          <a:prstGeom prst="straightConnector1">
            <a:avLst/>
          </a:prstGeom>
          <a:noFill/>
          <a:ln w="28575" cap="flat" cmpd="sng">
            <a:solidFill>
              <a:srgbClr val="E36C09"/>
            </a:solidFill>
            <a:prstDash val="solid"/>
            <a:round/>
            <a:headEnd type="none" w="sm" len="sm"/>
            <a:tailEnd type="none" w="sm" len="sm"/>
          </a:ln>
        </p:spPr>
      </p:cxnSp>
      <p:cxnSp>
        <p:nvCxnSpPr>
          <p:cNvPr id="595" name="Google Shape;595;p44"/>
          <p:cNvCxnSpPr/>
          <p:nvPr/>
        </p:nvCxnSpPr>
        <p:spPr>
          <a:xfrm>
            <a:off x="6877349" y="4688433"/>
            <a:ext cx="0" cy="140894"/>
          </a:xfrm>
          <a:prstGeom prst="straightConnector1">
            <a:avLst/>
          </a:prstGeom>
          <a:noFill/>
          <a:ln w="28575" cap="flat" cmpd="sng">
            <a:solidFill>
              <a:srgbClr val="E36C09"/>
            </a:solidFill>
            <a:prstDash val="solid"/>
            <a:round/>
            <a:headEnd type="none" w="sm" len="sm"/>
            <a:tailEnd type="none" w="sm" len="sm"/>
          </a:ln>
        </p:spPr>
      </p:cxnSp>
      <p:cxnSp>
        <p:nvCxnSpPr>
          <p:cNvPr id="596" name="Google Shape;596;p44"/>
          <p:cNvCxnSpPr/>
          <p:nvPr/>
        </p:nvCxnSpPr>
        <p:spPr>
          <a:xfrm rot="10800000">
            <a:off x="6285679" y="4829329"/>
            <a:ext cx="591671" cy="7527"/>
          </a:xfrm>
          <a:prstGeom prst="straightConnector1">
            <a:avLst/>
          </a:prstGeom>
          <a:noFill/>
          <a:ln w="28575" cap="flat" cmpd="sng">
            <a:solidFill>
              <a:srgbClr val="E36C09"/>
            </a:solidFill>
            <a:prstDash val="solid"/>
            <a:round/>
            <a:headEnd type="none" w="sm" len="sm"/>
            <a:tailEnd type="none" w="sm" len="sm"/>
          </a:ln>
        </p:spPr>
      </p:cxnSp>
      <p:cxnSp>
        <p:nvCxnSpPr>
          <p:cNvPr id="597" name="Google Shape;597;p44"/>
          <p:cNvCxnSpPr/>
          <p:nvPr/>
        </p:nvCxnSpPr>
        <p:spPr>
          <a:xfrm>
            <a:off x="6877348" y="4459833"/>
            <a:ext cx="0" cy="140894"/>
          </a:xfrm>
          <a:prstGeom prst="straightConnector1">
            <a:avLst/>
          </a:prstGeom>
          <a:noFill/>
          <a:ln w="28575" cap="flat" cmpd="sng">
            <a:solidFill>
              <a:srgbClr val="4A7DBA"/>
            </a:solidFill>
            <a:prstDash val="solid"/>
            <a:round/>
            <a:headEnd type="none" w="sm" len="sm"/>
            <a:tailEnd type="none" w="sm" len="sm"/>
          </a:ln>
        </p:spPr>
      </p:cxnSp>
      <p:cxnSp>
        <p:nvCxnSpPr>
          <p:cNvPr id="598" name="Google Shape;598;p44"/>
          <p:cNvCxnSpPr/>
          <p:nvPr/>
        </p:nvCxnSpPr>
        <p:spPr>
          <a:xfrm>
            <a:off x="7469019" y="4459833"/>
            <a:ext cx="0" cy="140894"/>
          </a:xfrm>
          <a:prstGeom prst="straightConnector1">
            <a:avLst/>
          </a:prstGeom>
          <a:noFill/>
          <a:ln w="28575" cap="flat" cmpd="sng">
            <a:solidFill>
              <a:srgbClr val="4A7DBA"/>
            </a:solidFill>
            <a:prstDash val="solid"/>
            <a:round/>
            <a:headEnd type="none" w="sm" len="sm"/>
            <a:tailEnd type="none" w="sm" len="sm"/>
          </a:ln>
        </p:spPr>
      </p:cxnSp>
      <p:cxnSp>
        <p:nvCxnSpPr>
          <p:cNvPr id="599" name="Google Shape;599;p44"/>
          <p:cNvCxnSpPr/>
          <p:nvPr/>
        </p:nvCxnSpPr>
        <p:spPr>
          <a:xfrm rot="10800000">
            <a:off x="6877349" y="4600729"/>
            <a:ext cx="591671" cy="7527"/>
          </a:xfrm>
          <a:prstGeom prst="straightConnector1">
            <a:avLst/>
          </a:prstGeom>
          <a:noFill/>
          <a:ln w="28575" cap="flat" cmpd="sng">
            <a:solidFill>
              <a:srgbClr val="4A7DBA"/>
            </a:solidFill>
            <a:prstDash val="solid"/>
            <a:round/>
            <a:headEnd type="none" w="sm" len="sm"/>
            <a:tailEnd type="none" w="sm" len="sm"/>
          </a:ln>
        </p:spPr>
      </p:cxnSp>
      <p:graphicFrame>
        <p:nvGraphicFramePr>
          <p:cNvPr id="600" name="Google Shape;600;p44"/>
          <p:cNvGraphicFramePr/>
          <p:nvPr/>
        </p:nvGraphicFramePr>
        <p:xfrm>
          <a:off x="4259287" y="5119133"/>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4</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chemeClr val="lt1"/>
                          </a:solidFill>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extLst>
                  <a:ext uri="{0D108BD9-81ED-4DB2-BD59-A6C34878D82A}">
                    <a16:rowId xmlns:a16="http://schemas.microsoft.com/office/drawing/2014/main" val="10000"/>
                  </a:ext>
                </a:extLst>
              </a:tr>
            </a:tbl>
          </a:graphicData>
        </a:graphic>
      </p:graphicFrame>
      <p:sp>
        <p:nvSpPr>
          <p:cNvPr id="601" name="Google Shape;601;p44"/>
          <p:cNvSpPr/>
          <p:nvPr/>
        </p:nvSpPr>
        <p:spPr>
          <a:xfrm>
            <a:off x="3577243" y="5113479"/>
            <a:ext cx="541367" cy="584775"/>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602" name="Google Shape;602;p44"/>
          <p:cNvSpPr/>
          <p:nvPr/>
        </p:nvSpPr>
        <p:spPr>
          <a:xfrm>
            <a:off x="2002301" y="5855483"/>
            <a:ext cx="8299939" cy="707886"/>
          </a:xfrm>
          <a:prstGeom prst="rect">
            <a:avLst/>
          </a:prstGeom>
          <a:noFill/>
          <a:ln>
            <a:noFill/>
          </a:ln>
        </p:spPr>
        <p:txBody>
          <a:bodyPr spcFirstLastPara="1" wrap="square" lIns="91425" tIns="45700" rIns="91425" bIns="45700" anchor="t" anchorCtr="0">
            <a:noAutofit/>
          </a:bodyPr>
          <a:lstStyle/>
          <a:p>
            <a:r>
              <a:rPr lang="es-PY" sz="2000">
                <a:solidFill>
                  <a:schemeClr val="dk1"/>
                </a:solidFill>
                <a:latin typeface="Calibri"/>
                <a:ea typeface="Calibri"/>
                <a:cs typeface="Calibri"/>
                <a:sym typeface="Calibri"/>
              </a:rPr>
              <a:t>Al final de esta iteración, el elemento máximo del arreglo se encuentra en el extremo derecho. Este proceso se repite con el sub-arreglo “desordenado”.</a:t>
            </a:r>
            <a:endParaRPr sz="2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0"/>
                                        </p:tgtEl>
                                        <p:attrNameLst>
                                          <p:attrName>style.visibility</p:attrName>
                                        </p:attrNameLst>
                                      </p:cBhvr>
                                      <p:to>
                                        <p:strVal val="visible"/>
                                      </p:to>
                                    </p:set>
                                    <p:animEffect transition="in" filter="fade">
                                      <p:cBhvr>
                                        <p:cTn id="7" dur="500"/>
                                        <p:tgtEl>
                                          <p:spTgt spid="600"/>
                                        </p:tgtEl>
                                      </p:cBhvr>
                                    </p:animEffect>
                                  </p:childTnLst>
                                </p:cTn>
                              </p:par>
                              <p:par>
                                <p:cTn id="8" presetID="10" presetClass="entr" presetSubtype="0" fill="hold" nodeType="withEffect">
                                  <p:stCondLst>
                                    <p:cond delay="0"/>
                                  </p:stCondLst>
                                  <p:childTnLst>
                                    <p:set>
                                      <p:cBhvr>
                                        <p:cTn id="9" dur="1" fill="hold">
                                          <p:stCondLst>
                                            <p:cond delay="0"/>
                                          </p:stCondLst>
                                        </p:cTn>
                                        <p:tgtEl>
                                          <p:spTgt spid="601"/>
                                        </p:tgtEl>
                                        <p:attrNameLst>
                                          <p:attrName>style.visibility</p:attrName>
                                        </p:attrNameLst>
                                      </p:cBhvr>
                                      <p:to>
                                        <p:strVal val="visible"/>
                                      </p:to>
                                    </p:set>
                                    <p:animEffect transition="in" filter="fade">
                                      <p:cBhvr>
                                        <p:cTn id="10" dur="500"/>
                                        <p:tgtEl>
                                          <p:spTgt spid="601"/>
                                        </p:tgtEl>
                                      </p:cBhvr>
                                    </p:animEffect>
                                  </p:childTnLst>
                                </p:cTn>
                              </p:par>
                              <p:par>
                                <p:cTn id="11" presetID="10" presetClass="entr" presetSubtype="0" fill="hold" nodeType="withEffect">
                                  <p:stCondLst>
                                    <p:cond delay="0"/>
                                  </p:stCondLst>
                                  <p:childTnLst>
                                    <p:set>
                                      <p:cBhvr>
                                        <p:cTn id="12" dur="1" fill="hold">
                                          <p:stCondLst>
                                            <p:cond delay="0"/>
                                          </p:stCondLst>
                                        </p:cTn>
                                        <p:tgtEl>
                                          <p:spTgt spid="602"/>
                                        </p:tgtEl>
                                        <p:attrNameLst>
                                          <p:attrName>style.visibility</p:attrName>
                                        </p:attrNameLst>
                                      </p:cBhvr>
                                      <p:to>
                                        <p:strVal val="visible"/>
                                      </p:to>
                                    </p:set>
                                    <p:animEffect transition="in" filter="fade">
                                      <p:cBhvr>
                                        <p:cTn id="13" dur="500"/>
                                        <p:tgtEl>
                                          <p:spTgt spid="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45"/>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13</a:t>
            </a:fld>
            <a:endParaRPr sz="2800" b="1">
              <a:solidFill>
                <a:srgbClr val="1F497D"/>
              </a:solidFill>
              <a:latin typeface="Calibri"/>
              <a:ea typeface="Calibri"/>
              <a:cs typeface="Calibri"/>
              <a:sym typeface="Calibri"/>
            </a:endParaRPr>
          </a:p>
        </p:txBody>
      </p:sp>
      <p:sp>
        <p:nvSpPr>
          <p:cNvPr id="609" name="Google Shape;609;p45"/>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Ejemplo – Burbuja</a:t>
            </a:r>
            <a:endParaRPr sz="4000">
              <a:solidFill>
                <a:schemeClr val="dk1"/>
              </a:solidFill>
              <a:latin typeface="Calibri"/>
              <a:ea typeface="Calibri"/>
              <a:cs typeface="Calibri"/>
              <a:sym typeface="Calibri"/>
            </a:endParaRPr>
          </a:p>
        </p:txBody>
      </p:sp>
      <p:graphicFrame>
        <p:nvGraphicFramePr>
          <p:cNvPr id="610" name="Google Shape;610;p45"/>
          <p:cNvGraphicFramePr/>
          <p:nvPr/>
        </p:nvGraphicFramePr>
        <p:xfrm>
          <a:off x="3465035" y="1317954"/>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t>6</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chemeClr val="dk1"/>
                          </a:solidFill>
                        </a:rPr>
                        <a:t>2</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611" name="Google Shape;611;p45"/>
          <p:cNvSpPr/>
          <p:nvPr/>
        </p:nvSpPr>
        <p:spPr>
          <a:xfrm>
            <a:off x="2782991" y="1312300"/>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612" name="Google Shape;612;p45"/>
          <p:cNvSpPr txBox="1"/>
          <p:nvPr/>
        </p:nvSpPr>
        <p:spPr>
          <a:xfrm>
            <a:off x="3465036"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613" name="Google Shape;613;p45"/>
          <p:cNvSpPr txBox="1"/>
          <p:nvPr/>
        </p:nvSpPr>
        <p:spPr>
          <a:xfrm>
            <a:off x="4028203"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614" name="Google Shape;614;p45"/>
          <p:cNvSpPr txBox="1"/>
          <p:nvPr/>
        </p:nvSpPr>
        <p:spPr>
          <a:xfrm>
            <a:off x="4632425"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615" name="Google Shape;615;p45"/>
          <p:cNvSpPr txBox="1"/>
          <p:nvPr/>
        </p:nvSpPr>
        <p:spPr>
          <a:xfrm>
            <a:off x="5195592"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616" name="Google Shape;616;p45"/>
          <p:cNvSpPr txBox="1"/>
          <p:nvPr/>
        </p:nvSpPr>
        <p:spPr>
          <a:xfrm>
            <a:off x="5799814"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617" name="Google Shape;617;p45"/>
          <p:cNvSpPr txBox="1"/>
          <p:nvPr/>
        </p:nvSpPr>
        <p:spPr>
          <a:xfrm>
            <a:off x="6362981"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618" name="Google Shape;618;p45"/>
          <p:cNvSpPr txBox="1"/>
          <p:nvPr/>
        </p:nvSpPr>
        <p:spPr>
          <a:xfrm>
            <a:off x="7798186" y="313995"/>
            <a:ext cx="944489" cy="646331"/>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r>
              <a:rPr lang="es-PY" sz="3600">
                <a:solidFill>
                  <a:schemeClr val="dk1"/>
                </a:solidFill>
                <a:latin typeface="Consolas"/>
                <a:ea typeface="Consolas"/>
                <a:cs typeface="Consolas"/>
                <a:sym typeface="Consolas"/>
              </a:rPr>
              <a:t>i=0</a:t>
            </a:r>
            <a:endParaRPr sz="3600">
              <a:solidFill>
                <a:schemeClr val="dk1"/>
              </a:solidFill>
              <a:latin typeface="Consolas"/>
              <a:ea typeface="Consolas"/>
              <a:cs typeface="Consolas"/>
              <a:sym typeface="Consolas"/>
            </a:endParaRPr>
          </a:p>
        </p:txBody>
      </p:sp>
      <p:sp>
        <p:nvSpPr>
          <p:cNvPr id="619" name="Google Shape;619;p45"/>
          <p:cNvSpPr txBox="1"/>
          <p:nvPr/>
        </p:nvSpPr>
        <p:spPr>
          <a:xfrm>
            <a:off x="7355244" y="1373854"/>
            <a:ext cx="2053767"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j=0 y j+1=1</a:t>
            </a:r>
            <a:endParaRPr sz="2400">
              <a:solidFill>
                <a:schemeClr val="dk1"/>
              </a:solidFill>
              <a:latin typeface="Consolas"/>
              <a:ea typeface="Consolas"/>
              <a:cs typeface="Consolas"/>
              <a:sym typeface="Consolas"/>
            </a:endParaRPr>
          </a:p>
        </p:txBody>
      </p:sp>
      <p:sp>
        <p:nvSpPr>
          <p:cNvPr id="620" name="Google Shape;620;p45"/>
          <p:cNvSpPr/>
          <p:nvPr/>
        </p:nvSpPr>
        <p:spPr>
          <a:xfrm>
            <a:off x="3753454" y="1451550"/>
            <a:ext cx="541368" cy="855552"/>
          </a:xfrm>
          <a:prstGeom prst="arc">
            <a:avLst>
              <a:gd name="adj1" fmla="val 143098"/>
              <a:gd name="adj2" fmla="val 10744765"/>
            </a:avLst>
          </a:prstGeom>
          <a:noFill/>
          <a:ln w="38100" cap="flat" cmpd="sng">
            <a:solidFill>
              <a:srgbClr val="FF0000"/>
            </a:solidFill>
            <a:prstDash val="solid"/>
            <a:round/>
            <a:headEnd type="triangle" w="med" len="med"/>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graphicFrame>
        <p:nvGraphicFramePr>
          <p:cNvPr id="621" name="Google Shape;621;p45"/>
          <p:cNvGraphicFramePr/>
          <p:nvPr/>
        </p:nvGraphicFramePr>
        <p:xfrm>
          <a:off x="3465035" y="2419149"/>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t>6</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solidFill>
                            <a:schemeClr val="dk1"/>
                          </a:solidFill>
                        </a:rPr>
                        <a:t>2</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622" name="Google Shape;622;p45"/>
          <p:cNvSpPr/>
          <p:nvPr/>
        </p:nvSpPr>
        <p:spPr>
          <a:xfrm>
            <a:off x="2782991" y="2413495"/>
            <a:ext cx="541367" cy="584775"/>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623" name="Google Shape;623;p45"/>
          <p:cNvSpPr txBox="1"/>
          <p:nvPr/>
        </p:nvSpPr>
        <p:spPr>
          <a:xfrm>
            <a:off x="7355244" y="2475049"/>
            <a:ext cx="2053767"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j=1 y j+1=2</a:t>
            </a:r>
            <a:endParaRPr sz="2400">
              <a:solidFill>
                <a:schemeClr val="dk1"/>
              </a:solidFill>
              <a:latin typeface="Consolas"/>
              <a:ea typeface="Consolas"/>
              <a:cs typeface="Consolas"/>
              <a:sym typeface="Consolas"/>
            </a:endParaRPr>
          </a:p>
        </p:txBody>
      </p:sp>
      <p:graphicFrame>
        <p:nvGraphicFramePr>
          <p:cNvPr id="624" name="Google Shape;624;p45"/>
          <p:cNvGraphicFramePr/>
          <p:nvPr/>
        </p:nvGraphicFramePr>
        <p:xfrm>
          <a:off x="3465035" y="3515121"/>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6</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solidFill>
                            <a:schemeClr val="dk1"/>
                          </a:solidFill>
                        </a:rPr>
                        <a:t>2</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625" name="Google Shape;625;p45"/>
          <p:cNvSpPr/>
          <p:nvPr/>
        </p:nvSpPr>
        <p:spPr>
          <a:xfrm>
            <a:off x="2782991" y="3509467"/>
            <a:ext cx="541367" cy="584775"/>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626" name="Google Shape;626;p45"/>
          <p:cNvSpPr txBox="1"/>
          <p:nvPr/>
        </p:nvSpPr>
        <p:spPr>
          <a:xfrm>
            <a:off x="7355244" y="3571021"/>
            <a:ext cx="2053767"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j=2 y j+1=3</a:t>
            </a:r>
            <a:endParaRPr sz="2400">
              <a:solidFill>
                <a:schemeClr val="dk1"/>
              </a:solidFill>
              <a:latin typeface="Consolas"/>
              <a:ea typeface="Consolas"/>
              <a:cs typeface="Consolas"/>
              <a:sym typeface="Consolas"/>
            </a:endParaRPr>
          </a:p>
        </p:txBody>
      </p:sp>
      <p:sp>
        <p:nvSpPr>
          <p:cNvPr id="627" name="Google Shape;627;p45"/>
          <p:cNvSpPr/>
          <p:nvPr/>
        </p:nvSpPr>
        <p:spPr>
          <a:xfrm>
            <a:off x="4927800" y="3652397"/>
            <a:ext cx="541368" cy="855552"/>
          </a:xfrm>
          <a:prstGeom prst="arc">
            <a:avLst>
              <a:gd name="adj1" fmla="val 143098"/>
              <a:gd name="adj2" fmla="val 10744765"/>
            </a:avLst>
          </a:prstGeom>
          <a:noFill/>
          <a:ln w="38100" cap="flat" cmpd="sng">
            <a:solidFill>
              <a:srgbClr val="FF0000"/>
            </a:solidFill>
            <a:prstDash val="solid"/>
            <a:round/>
            <a:headEnd type="triangle" w="med" len="med"/>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graphicFrame>
        <p:nvGraphicFramePr>
          <p:cNvPr id="628" name="Google Shape;628;p45"/>
          <p:cNvGraphicFramePr/>
          <p:nvPr/>
        </p:nvGraphicFramePr>
        <p:xfrm>
          <a:off x="3465035" y="4604401"/>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chemeClr val="dk1"/>
                          </a:solidFill>
                        </a:rPr>
                        <a:t>6</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629" name="Google Shape;629;p45"/>
          <p:cNvSpPr/>
          <p:nvPr/>
        </p:nvSpPr>
        <p:spPr>
          <a:xfrm>
            <a:off x="2782991" y="4598747"/>
            <a:ext cx="541367" cy="584775"/>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630" name="Google Shape;630;p45"/>
          <p:cNvSpPr txBox="1"/>
          <p:nvPr/>
        </p:nvSpPr>
        <p:spPr>
          <a:xfrm>
            <a:off x="7355244" y="4660301"/>
            <a:ext cx="2053767"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j=3 y j+1=4</a:t>
            </a:r>
            <a:endParaRPr sz="2400">
              <a:solidFill>
                <a:schemeClr val="dk1"/>
              </a:solidFill>
              <a:latin typeface="Consolas"/>
              <a:ea typeface="Consolas"/>
              <a:cs typeface="Consolas"/>
              <a:sym typeface="Consolas"/>
            </a:endParaRPr>
          </a:p>
        </p:txBody>
      </p:sp>
      <p:sp>
        <p:nvSpPr>
          <p:cNvPr id="631" name="Google Shape;631;p45"/>
          <p:cNvSpPr/>
          <p:nvPr/>
        </p:nvSpPr>
        <p:spPr>
          <a:xfrm>
            <a:off x="5519157" y="4741677"/>
            <a:ext cx="541368" cy="855552"/>
          </a:xfrm>
          <a:prstGeom prst="arc">
            <a:avLst>
              <a:gd name="adj1" fmla="val 143098"/>
              <a:gd name="adj2" fmla="val 10744765"/>
            </a:avLst>
          </a:prstGeom>
          <a:noFill/>
          <a:ln w="38100" cap="flat" cmpd="sng">
            <a:solidFill>
              <a:srgbClr val="FF0000"/>
            </a:solidFill>
            <a:prstDash val="solid"/>
            <a:round/>
            <a:headEnd type="triangle" w="med" len="med"/>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graphicFrame>
        <p:nvGraphicFramePr>
          <p:cNvPr id="632" name="Google Shape;632;p45"/>
          <p:cNvGraphicFramePr/>
          <p:nvPr/>
        </p:nvGraphicFramePr>
        <p:xfrm>
          <a:off x="3465035" y="5702098"/>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chemeClr val="dk1"/>
                          </a:solidFill>
                        </a:rPr>
                        <a:t>1</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6</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bl>
          </a:graphicData>
        </a:graphic>
      </p:graphicFrame>
      <p:sp>
        <p:nvSpPr>
          <p:cNvPr id="633" name="Google Shape;633;p45"/>
          <p:cNvSpPr/>
          <p:nvPr/>
        </p:nvSpPr>
        <p:spPr>
          <a:xfrm>
            <a:off x="2782991" y="5696444"/>
            <a:ext cx="541367" cy="584775"/>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634" name="Google Shape;634;p45"/>
          <p:cNvSpPr txBox="1"/>
          <p:nvPr/>
        </p:nvSpPr>
        <p:spPr>
          <a:xfrm>
            <a:off x="7355244" y="5757998"/>
            <a:ext cx="2053767"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j=4 y j+1=5</a:t>
            </a:r>
            <a:endParaRPr sz="2400">
              <a:solidFill>
                <a:schemeClr val="dk1"/>
              </a:solidFill>
              <a:latin typeface="Consolas"/>
              <a:ea typeface="Consolas"/>
              <a:cs typeface="Consolas"/>
              <a:sym typeface="Consolas"/>
            </a:endParaRPr>
          </a:p>
        </p:txBody>
      </p:sp>
      <p:sp>
        <p:nvSpPr>
          <p:cNvPr id="635" name="Google Shape;635;p45"/>
          <p:cNvSpPr/>
          <p:nvPr/>
        </p:nvSpPr>
        <p:spPr>
          <a:xfrm>
            <a:off x="6060525" y="5839374"/>
            <a:ext cx="541368" cy="855552"/>
          </a:xfrm>
          <a:prstGeom prst="arc">
            <a:avLst>
              <a:gd name="adj1" fmla="val 143098"/>
              <a:gd name="adj2" fmla="val 10744765"/>
            </a:avLst>
          </a:prstGeom>
          <a:noFill/>
          <a:ln w="38100" cap="flat" cmpd="sng">
            <a:solidFill>
              <a:srgbClr val="FF0000"/>
            </a:solidFill>
            <a:prstDash val="solid"/>
            <a:round/>
            <a:headEnd type="triangle" w="med" len="med"/>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1"/>
                                        </p:tgtEl>
                                        <p:attrNameLst>
                                          <p:attrName>style.visibility</p:attrName>
                                        </p:attrNameLst>
                                      </p:cBhvr>
                                      <p:to>
                                        <p:strVal val="visible"/>
                                      </p:to>
                                    </p:set>
                                    <p:animEffect transition="in" filter="fade">
                                      <p:cBhvr>
                                        <p:cTn id="7" dur="500"/>
                                        <p:tgtEl>
                                          <p:spTgt spid="621"/>
                                        </p:tgtEl>
                                      </p:cBhvr>
                                    </p:animEffect>
                                  </p:childTnLst>
                                </p:cTn>
                              </p:par>
                              <p:par>
                                <p:cTn id="8" presetID="10" presetClass="entr" presetSubtype="0" fill="hold" nodeType="withEffect">
                                  <p:stCondLst>
                                    <p:cond delay="0"/>
                                  </p:stCondLst>
                                  <p:childTnLst>
                                    <p:set>
                                      <p:cBhvr>
                                        <p:cTn id="9" dur="1" fill="hold">
                                          <p:stCondLst>
                                            <p:cond delay="0"/>
                                          </p:stCondLst>
                                        </p:cTn>
                                        <p:tgtEl>
                                          <p:spTgt spid="622"/>
                                        </p:tgtEl>
                                        <p:attrNameLst>
                                          <p:attrName>style.visibility</p:attrName>
                                        </p:attrNameLst>
                                      </p:cBhvr>
                                      <p:to>
                                        <p:strVal val="visible"/>
                                      </p:to>
                                    </p:set>
                                    <p:animEffect transition="in" filter="fade">
                                      <p:cBhvr>
                                        <p:cTn id="10" dur="500"/>
                                        <p:tgtEl>
                                          <p:spTgt spid="622"/>
                                        </p:tgtEl>
                                      </p:cBhvr>
                                    </p:animEffect>
                                  </p:childTnLst>
                                </p:cTn>
                              </p:par>
                              <p:par>
                                <p:cTn id="11" presetID="10" presetClass="entr" presetSubtype="0" fill="hold" nodeType="withEffect">
                                  <p:stCondLst>
                                    <p:cond delay="0"/>
                                  </p:stCondLst>
                                  <p:childTnLst>
                                    <p:set>
                                      <p:cBhvr>
                                        <p:cTn id="12" dur="1" fill="hold">
                                          <p:stCondLst>
                                            <p:cond delay="0"/>
                                          </p:stCondLst>
                                        </p:cTn>
                                        <p:tgtEl>
                                          <p:spTgt spid="623"/>
                                        </p:tgtEl>
                                        <p:attrNameLst>
                                          <p:attrName>style.visibility</p:attrName>
                                        </p:attrNameLst>
                                      </p:cBhvr>
                                      <p:to>
                                        <p:strVal val="visible"/>
                                      </p:to>
                                    </p:set>
                                    <p:animEffect transition="in" filter="fade">
                                      <p:cBhvr>
                                        <p:cTn id="13" dur="500"/>
                                        <p:tgtEl>
                                          <p:spTgt spid="6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24"/>
                                        </p:tgtEl>
                                        <p:attrNameLst>
                                          <p:attrName>style.visibility</p:attrName>
                                        </p:attrNameLst>
                                      </p:cBhvr>
                                      <p:to>
                                        <p:strVal val="visible"/>
                                      </p:to>
                                    </p:set>
                                    <p:animEffect transition="in" filter="fade">
                                      <p:cBhvr>
                                        <p:cTn id="18" dur="500"/>
                                        <p:tgtEl>
                                          <p:spTgt spid="624"/>
                                        </p:tgtEl>
                                      </p:cBhvr>
                                    </p:animEffect>
                                  </p:childTnLst>
                                </p:cTn>
                              </p:par>
                              <p:par>
                                <p:cTn id="19" presetID="10" presetClass="entr" presetSubtype="0" fill="hold" nodeType="withEffect">
                                  <p:stCondLst>
                                    <p:cond delay="0"/>
                                  </p:stCondLst>
                                  <p:childTnLst>
                                    <p:set>
                                      <p:cBhvr>
                                        <p:cTn id="20" dur="1" fill="hold">
                                          <p:stCondLst>
                                            <p:cond delay="0"/>
                                          </p:stCondLst>
                                        </p:cTn>
                                        <p:tgtEl>
                                          <p:spTgt spid="625"/>
                                        </p:tgtEl>
                                        <p:attrNameLst>
                                          <p:attrName>style.visibility</p:attrName>
                                        </p:attrNameLst>
                                      </p:cBhvr>
                                      <p:to>
                                        <p:strVal val="visible"/>
                                      </p:to>
                                    </p:set>
                                    <p:animEffect transition="in" filter="fade">
                                      <p:cBhvr>
                                        <p:cTn id="21" dur="500"/>
                                        <p:tgtEl>
                                          <p:spTgt spid="625"/>
                                        </p:tgtEl>
                                      </p:cBhvr>
                                    </p:animEffect>
                                  </p:childTnLst>
                                </p:cTn>
                              </p:par>
                              <p:par>
                                <p:cTn id="22" presetID="10" presetClass="entr" presetSubtype="0" fill="hold" nodeType="withEffect">
                                  <p:stCondLst>
                                    <p:cond delay="0"/>
                                  </p:stCondLst>
                                  <p:childTnLst>
                                    <p:set>
                                      <p:cBhvr>
                                        <p:cTn id="23" dur="1" fill="hold">
                                          <p:stCondLst>
                                            <p:cond delay="0"/>
                                          </p:stCondLst>
                                        </p:cTn>
                                        <p:tgtEl>
                                          <p:spTgt spid="626"/>
                                        </p:tgtEl>
                                        <p:attrNameLst>
                                          <p:attrName>style.visibility</p:attrName>
                                        </p:attrNameLst>
                                      </p:cBhvr>
                                      <p:to>
                                        <p:strVal val="visible"/>
                                      </p:to>
                                    </p:set>
                                    <p:animEffect transition="in" filter="fade">
                                      <p:cBhvr>
                                        <p:cTn id="24" dur="500"/>
                                        <p:tgtEl>
                                          <p:spTgt spid="626"/>
                                        </p:tgtEl>
                                      </p:cBhvr>
                                    </p:animEffect>
                                  </p:childTnLst>
                                </p:cTn>
                              </p:par>
                              <p:par>
                                <p:cTn id="25" presetID="10" presetClass="entr" presetSubtype="0" fill="hold" nodeType="withEffect">
                                  <p:stCondLst>
                                    <p:cond delay="0"/>
                                  </p:stCondLst>
                                  <p:childTnLst>
                                    <p:set>
                                      <p:cBhvr>
                                        <p:cTn id="26" dur="1" fill="hold">
                                          <p:stCondLst>
                                            <p:cond delay="0"/>
                                          </p:stCondLst>
                                        </p:cTn>
                                        <p:tgtEl>
                                          <p:spTgt spid="627"/>
                                        </p:tgtEl>
                                        <p:attrNameLst>
                                          <p:attrName>style.visibility</p:attrName>
                                        </p:attrNameLst>
                                      </p:cBhvr>
                                      <p:to>
                                        <p:strVal val="visible"/>
                                      </p:to>
                                    </p:set>
                                    <p:animEffect transition="in" filter="fade">
                                      <p:cBhvr>
                                        <p:cTn id="27" dur="500"/>
                                        <p:tgtEl>
                                          <p:spTgt spid="6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28"/>
                                        </p:tgtEl>
                                        <p:attrNameLst>
                                          <p:attrName>style.visibility</p:attrName>
                                        </p:attrNameLst>
                                      </p:cBhvr>
                                      <p:to>
                                        <p:strVal val="visible"/>
                                      </p:to>
                                    </p:set>
                                    <p:animEffect transition="in" filter="fade">
                                      <p:cBhvr>
                                        <p:cTn id="32" dur="500"/>
                                        <p:tgtEl>
                                          <p:spTgt spid="628"/>
                                        </p:tgtEl>
                                      </p:cBhvr>
                                    </p:animEffect>
                                  </p:childTnLst>
                                </p:cTn>
                              </p:par>
                              <p:par>
                                <p:cTn id="33" presetID="10" presetClass="entr" presetSubtype="0" fill="hold" nodeType="withEffect">
                                  <p:stCondLst>
                                    <p:cond delay="0"/>
                                  </p:stCondLst>
                                  <p:childTnLst>
                                    <p:set>
                                      <p:cBhvr>
                                        <p:cTn id="34" dur="1" fill="hold">
                                          <p:stCondLst>
                                            <p:cond delay="0"/>
                                          </p:stCondLst>
                                        </p:cTn>
                                        <p:tgtEl>
                                          <p:spTgt spid="629"/>
                                        </p:tgtEl>
                                        <p:attrNameLst>
                                          <p:attrName>style.visibility</p:attrName>
                                        </p:attrNameLst>
                                      </p:cBhvr>
                                      <p:to>
                                        <p:strVal val="visible"/>
                                      </p:to>
                                    </p:set>
                                    <p:animEffect transition="in" filter="fade">
                                      <p:cBhvr>
                                        <p:cTn id="35" dur="500"/>
                                        <p:tgtEl>
                                          <p:spTgt spid="629"/>
                                        </p:tgtEl>
                                      </p:cBhvr>
                                    </p:animEffect>
                                  </p:childTnLst>
                                </p:cTn>
                              </p:par>
                              <p:par>
                                <p:cTn id="36" presetID="10" presetClass="entr" presetSubtype="0" fill="hold" nodeType="withEffect">
                                  <p:stCondLst>
                                    <p:cond delay="0"/>
                                  </p:stCondLst>
                                  <p:childTnLst>
                                    <p:set>
                                      <p:cBhvr>
                                        <p:cTn id="37" dur="1" fill="hold">
                                          <p:stCondLst>
                                            <p:cond delay="0"/>
                                          </p:stCondLst>
                                        </p:cTn>
                                        <p:tgtEl>
                                          <p:spTgt spid="630"/>
                                        </p:tgtEl>
                                        <p:attrNameLst>
                                          <p:attrName>style.visibility</p:attrName>
                                        </p:attrNameLst>
                                      </p:cBhvr>
                                      <p:to>
                                        <p:strVal val="visible"/>
                                      </p:to>
                                    </p:set>
                                    <p:animEffect transition="in" filter="fade">
                                      <p:cBhvr>
                                        <p:cTn id="38" dur="500"/>
                                        <p:tgtEl>
                                          <p:spTgt spid="630"/>
                                        </p:tgtEl>
                                      </p:cBhvr>
                                    </p:animEffect>
                                  </p:childTnLst>
                                </p:cTn>
                              </p:par>
                              <p:par>
                                <p:cTn id="39" presetID="10" presetClass="entr" presetSubtype="0" fill="hold" nodeType="withEffect">
                                  <p:stCondLst>
                                    <p:cond delay="0"/>
                                  </p:stCondLst>
                                  <p:childTnLst>
                                    <p:set>
                                      <p:cBhvr>
                                        <p:cTn id="40" dur="1" fill="hold">
                                          <p:stCondLst>
                                            <p:cond delay="0"/>
                                          </p:stCondLst>
                                        </p:cTn>
                                        <p:tgtEl>
                                          <p:spTgt spid="631"/>
                                        </p:tgtEl>
                                        <p:attrNameLst>
                                          <p:attrName>style.visibility</p:attrName>
                                        </p:attrNameLst>
                                      </p:cBhvr>
                                      <p:to>
                                        <p:strVal val="visible"/>
                                      </p:to>
                                    </p:set>
                                    <p:animEffect transition="in" filter="fade">
                                      <p:cBhvr>
                                        <p:cTn id="41" dur="500"/>
                                        <p:tgtEl>
                                          <p:spTgt spid="63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32"/>
                                        </p:tgtEl>
                                        <p:attrNameLst>
                                          <p:attrName>style.visibility</p:attrName>
                                        </p:attrNameLst>
                                      </p:cBhvr>
                                      <p:to>
                                        <p:strVal val="visible"/>
                                      </p:to>
                                    </p:set>
                                    <p:animEffect transition="in" filter="fade">
                                      <p:cBhvr>
                                        <p:cTn id="46" dur="500"/>
                                        <p:tgtEl>
                                          <p:spTgt spid="632"/>
                                        </p:tgtEl>
                                      </p:cBhvr>
                                    </p:animEffect>
                                  </p:childTnLst>
                                </p:cTn>
                              </p:par>
                              <p:par>
                                <p:cTn id="47" presetID="10" presetClass="entr" presetSubtype="0" fill="hold" nodeType="withEffect">
                                  <p:stCondLst>
                                    <p:cond delay="0"/>
                                  </p:stCondLst>
                                  <p:childTnLst>
                                    <p:set>
                                      <p:cBhvr>
                                        <p:cTn id="48" dur="1" fill="hold">
                                          <p:stCondLst>
                                            <p:cond delay="0"/>
                                          </p:stCondLst>
                                        </p:cTn>
                                        <p:tgtEl>
                                          <p:spTgt spid="633"/>
                                        </p:tgtEl>
                                        <p:attrNameLst>
                                          <p:attrName>style.visibility</p:attrName>
                                        </p:attrNameLst>
                                      </p:cBhvr>
                                      <p:to>
                                        <p:strVal val="visible"/>
                                      </p:to>
                                    </p:set>
                                    <p:animEffect transition="in" filter="fade">
                                      <p:cBhvr>
                                        <p:cTn id="49" dur="500"/>
                                        <p:tgtEl>
                                          <p:spTgt spid="633"/>
                                        </p:tgtEl>
                                      </p:cBhvr>
                                    </p:animEffect>
                                  </p:childTnLst>
                                </p:cTn>
                              </p:par>
                              <p:par>
                                <p:cTn id="50" presetID="10" presetClass="entr" presetSubtype="0" fill="hold" nodeType="withEffect">
                                  <p:stCondLst>
                                    <p:cond delay="0"/>
                                  </p:stCondLst>
                                  <p:childTnLst>
                                    <p:set>
                                      <p:cBhvr>
                                        <p:cTn id="51" dur="1" fill="hold">
                                          <p:stCondLst>
                                            <p:cond delay="0"/>
                                          </p:stCondLst>
                                        </p:cTn>
                                        <p:tgtEl>
                                          <p:spTgt spid="634"/>
                                        </p:tgtEl>
                                        <p:attrNameLst>
                                          <p:attrName>style.visibility</p:attrName>
                                        </p:attrNameLst>
                                      </p:cBhvr>
                                      <p:to>
                                        <p:strVal val="visible"/>
                                      </p:to>
                                    </p:set>
                                    <p:animEffect transition="in" filter="fade">
                                      <p:cBhvr>
                                        <p:cTn id="52" dur="500"/>
                                        <p:tgtEl>
                                          <p:spTgt spid="634"/>
                                        </p:tgtEl>
                                      </p:cBhvr>
                                    </p:animEffect>
                                  </p:childTnLst>
                                </p:cTn>
                              </p:par>
                              <p:par>
                                <p:cTn id="53" presetID="10" presetClass="entr" presetSubtype="0" fill="hold" nodeType="withEffect">
                                  <p:stCondLst>
                                    <p:cond delay="0"/>
                                  </p:stCondLst>
                                  <p:childTnLst>
                                    <p:set>
                                      <p:cBhvr>
                                        <p:cTn id="54" dur="1" fill="hold">
                                          <p:stCondLst>
                                            <p:cond delay="0"/>
                                          </p:stCondLst>
                                        </p:cTn>
                                        <p:tgtEl>
                                          <p:spTgt spid="635"/>
                                        </p:tgtEl>
                                        <p:attrNameLst>
                                          <p:attrName>style.visibility</p:attrName>
                                        </p:attrNameLst>
                                      </p:cBhvr>
                                      <p:to>
                                        <p:strVal val="visible"/>
                                      </p:to>
                                    </p:set>
                                    <p:animEffect transition="in" filter="fade">
                                      <p:cBhvr>
                                        <p:cTn id="55" dur="500"/>
                                        <p:tgtEl>
                                          <p:spTgt spid="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46"/>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14</a:t>
            </a:fld>
            <a:endParaRPr sz="2800" b="1">
              <a:solidFill>
                <a:srgbClr val="1F497D"/>
              </a:solidFill>
              <a:latin typeface="Calibri"/>
              <a:ea typeface="Calibri"/>
              <a:cs typeface="Calibri"/>
              <a:sym typeface="Calibri"/>
            </a:endParaRPr>
          </a:p>
        </p:txBody>
      </p:sp>
      <p:sp>
        <p:nvSpPr>
          <p:cNvPr id="642" name="Google Shape;642;p46"/>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Ejemplo – Burbuja</a:t>
            </a:r>
            <a:endParaRPr sz="4000">
              <a:solidFill>
                <a:schemeClr val="dk1"/>
              </a:solidFill>
              <a:latin typeface="Calibri"/>
              <a:ea typeface="Calibri"/>
              <a:cs typeface="Calibri"/>
              <a:sym typeface="Calibri"/>
            </a:endParaRPr>
          </a:p>
        </p:txBody>
      </p:sp>
      <p:graphicFrame>
        <p:nvGraphicFramePr>
          <p:cNvPr id="643" name="Google Shape;643;p46"/>
          <p:cNvGraphicFramePr/>
          <p:nvPr/>
        </p:nvGraphicFramePr>
        <p:xfrm>
          <a:off x="3465035" y="1317954"/>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chemeClr val="dk1"/>
                          </a:solidFill>
                        </a:rPr>
                        <a:t>1</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4</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chemeClr val="lt1"/>
                          </a:solidFill>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extLst>
                  <a:ext uri="{0D108BD9-81ED-4DB2-BD59-A6C34878D82A}">
                    <a16:rowId xmlns:a16="http://schemas.microsoft.com/office/drawing/2014/main" val="10000"/>
                  </a:ext>
                </a:extLst>
              </a:tr>
            </a:tbl>
          </a:graphicData>
        </a:graphic>
      </p:graphicFrame>
      <p:sp>
        <p:nvSpPr>
          <p:cNvPr id="644" name="Google Shape;644;p46"/>
          <p:cNvSpPr/>
          <p:nvPr/>
        </p:nvSpPr>
        <p:spPr>
          <a:xfrm>
            <a:off x="2782991" y="1312300"/>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645" name="Google Shape;645;p46"/>
          <p:cNvSpPr txBox="1"/>
          <p:nvPr/>
        </p:nvSpPr>
        <p:spPr>
          <a:xfrm>
            <a:off x="3465036"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646" name="Google Shape;646;p46"/>
          <p:cNvSpPr txBox="1"/>
          <p:nvPr/>
        </p:nvSpPr>
        <p:spPr>
          <a:xfrm>
            <a:off x="4028203"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647" name="Google Shape;647;p46"/>
          <p:cNvSpPr txBox="1"/>
          <p:nvPr/>
        </p:nvSpPr>
        <p:spPr>
          <a:xfrm>
            <a:off x="4632425"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648" name="Google Shape;648;p46"/>
          <p:cNvSpPr txBox="1"/>
          <p:nvPr/>
        </p:nvSpPr>
        <p:spPr>
          <a:xfrm>
            <a:off x="5195592"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649" name="Google Shape;649;p46"/>
          <p:cNvSpPr txBox="1"/>
          <p:nvPr/>
        </p:nvSpPr>
        <p:spPr>
          <a:xfrm>
            <a:off x="5799814"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650" name="Google Shape;650;p46"/>
          <p:cNvSpPr txBox="1"/>
          <p:nvPr/>
        </p:nvSpPr>
        <p:spPr>
          <a:xfrm>
            <a:off x="6362981"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651" name="Google Shape;651;p46"/>
          <p:cNvSpPr txBox="1"/>
          <p:nvPr/>
        </p:nvSpPr>
        <p:spPr>
          <a:xfrm>
            <a:off x="7798186" y="313995"/>
            <a:ext cx="944489" cy="646331"/>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r>
              <a:rPr lang="es-PY" sz="3600">
                <a:solidFill>
                  <a:schemeClr val="dk1"/>
                </a:solidFill>
                <a:latin typeface="Consolas"/>
                <a:ea typeface="Consolas"/>
                <a:cs typeface="Consolas"/>
                <a:sym typeface="Consolas"/>
              </a:rPr>
              <a:t>i=1</a:t>
            </a:r>
            <a:endParaRPr sz="3600">
              <a:solidFill>
                <a:schemeClr val="dk1"/>
              </a:solidFill>
              <a:latin typeface="Consolas"/>
              <a:ea typeface="Consolas"/>
              <a:cs typeface="Consolas"/>
              <a:sym typeface="Consolas"/>
            </a:endParaRPr>
          </a:p>
        </p:txBody>
      </p:sp>
      <p:sp>
        <p:nvSpPr>
          <p:cNvPr id="652" name="Google Shape;652;p46"/>
          <p:cNvSpPr txBox="1"/>
          <p:nvPr/>
        </p:nvSpPr>
        <p:spPr>
          <a:xfrm>
            <a:off x="7355244" y="1373854"/>
            <a:ext cx="2053767"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j=0 y j+1=1</a:t>
            </a:r>
            <a:endParaRPr sz="2400">
              <a:solidFill>
                <a:schemeClr val="dk1"/>
              </a:solidFill>
              <a:latin typeface="Consolas"/>
              <a:ea typeface="Consolas"/>
              <a:cs typeface="Consolas"/>
              <a:sym typeface="Consolas"/>
            </a:endParaRPr>
          </a:p>
        </p:txBody>
      </p:sp>
      <p:sp>
        <p:nvSpPr>
          <p:cNvPr id="653" name="Google Shape;653;p46"/>
          <p:cNvSpPr/>
          <p:nvPr/>
        </p:nvSpPr>
        <p:spPr>
          <a:xfrm>
            <a:off x="4344955" y="2568768"/>
            <a:ext cx="541368" cy="855552"/>
          </a:xfrm>
          <a:prstGeom prst="arc">
            <a:avLst>
              <a:gd name="adj1" fmla="val 143098"/>
              <a:gd name="adj2" fmla="val 10744765"/>
            </a:avLst>
          </a:prstGeom>
          <a:noFill/>
          <a:ln w="38100" cap="flat" cmpd="sng">
            <a:solidFill>
              <a:srgbClr val="FF0000"/>
            </a:solidFill>
            <a:prstDash val="solid"/>
            <a:round/>
            <a:headEnd type="triangle" w="med" len="med"/>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graphicFrame>
        <p:nvGraphicFramePr>
          <p:cNvPr id="654" name="Google Shape;654;p46"/>
          <p:cNvGraphicFramePr/>
          <p:nvPr/>
        </p:nvGraphicFramePr>
        <p:xfrm>
          <a:off x="3465035" y="2419149"/>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solidFill>
                            <a:schemeClr val="dk1"/>
                          </a:solidFill>
                        </a:rPr>
                        <a:t>1</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4</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chemeClr val="lt1"/>
                          </a:solidFill>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extLst>
                  <a:ext uri="{0D108BD9-81ED-4DB2-BD59-A6C34878D82A}">
                    <a16:rowId xmlns:a16="http://schemas.microsoft.com/office/drawing/2014/main" val="10000"/>
                  </a:ext>
                </a:extLst>
              </a:tr>
            </a:tbl>
          </a:graphicData>
        </a:graphic>
      </p:graphicFrame>
      <p:sp>
        <p:nvSpPr>
          <p:cNvPr id="655" name="Google Shape;655;p46"/>
          <p:cNvSpPr/>
          <p:nvPr/>
        </p:nvSpPr>
        <p:spPr>
          <a:xfrm>
            <a:off x="2782991" y="2413495"/>
            <a:ext cx="541367" cy="584775"/>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656" name="Google Shape;656;p46"/>
          <p:cNvSpPr txBox="1"/>
          <p:nvPr/>
        </p:nvSpPr>
        <p:spPr>
          <a:xfrm>
            <a:off x="7355244" y="2475049"/>
            <a:ext cx="2053767"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j=1 y j+1=2</a:t>
            </a:r>
            <a:endParaRPr sz="2400">
              <a:solidFill>
                <a:schemeClr val="dk1"/>
              </a:solidFill>
              <a:latin typeface="Consolas"/>
              <a:ea typeface="Consolas"/>
              <a:cs typeface="Consolas"/>
              <a:sym typeface="Consolas"/>
            </a:endParaRPr>
          </a:p>
        </p:txBody>
      </p:sp>
      <p:graphicFrame>
        <p:nvGraphicFramePr>
          <p:cNvPr id="657" name="Google Shape;657;p46"/>
          <p:cNvGraphicFramePr/>
          <p:nvPr/>
        </p:nvGraphicFramePr>
        <p:xfrm>
          <a:off x="3465035" y="3515121"/>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solidFill>
                            <a:schemeClr val="dk1"/>
                          </a:solidFill>
                        </a:rPr>
                        <a:t>1</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u="none" strike="noStrike" cap="none"/>
                        <a:t>4</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chemeClr val="lt1"/>
                          </a:solidFill>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extLst>
                  <a:ext uri="{0D108BD9-81ED-4DB2-BD59-A6C34878D82A}">
                    <a16:rowId xmlns:a16="http://schemas.microsoft.com/office/drawing/2014/main" val="10000"/>
                  </a:ext>
                </a:extLst>
              </a:tr>
            </a:tbl>
          </a:graphicData>
        </a:graphic>
      </p:graphicFrame>
      <p:sp>
        <p:nvSpPr>
          <p:cNvPr id="658" name="Google Shape;658;p46"/>
          <p:cNvSpPr/>
          <p:nvPr/>
        </p:nvSpPr>
        <p:spPr>
          <a:xfrm>
            <a:off x="2782991" y="3509467"/>
            <a:ext cx="541367" cy="584775"/>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659" name="Google Shape;659;p46"/>
          <p:cNvSpPr txBox="1"/>
          <p:nvPr/>
        </p:nvSpPr>
        <p:spPr>
          <a:xfrm>
            <a:off x="7355244" y="3571021"/>
            <a:ext cx="2053767"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j=2 y j+1=3</a:t>
            </a:r>
            <a:endParaRPr sz="2400">
              <a:solidFill>
                <a:schemeClr val="dk1"/>
              </a:solidFill>
              <a:latin typeface="Consolas"/>
              <a:ea typeface="Consolas"/>
              <a:cs typeface="Consolas"/>
              <a:sym typeface="Consolas"/>
            </a:endParaRPr>
          </a:p>
        </p:txBody>
      </p:sp>
      <p:sp>
        <p:nvSpPr>
          <p:cNvPr id="660" name="Google Shape;660;p46"/>
          <p:cNvSpPr/>
          <p:nvPr/>
        </p:nvSpPr>
        <p:spPr>
          <a:xfrm>
            <a:off x="4927800" y="3652397"/>
            <a:ext cx="541368" cy="855552"/>
          </a:xfrm>
          <a:prstGeom prst="arc">
            <a:avLst>
              <a:gd name="adj1" fmla="val 143098"/>
              <a:gd name="adj2" fmla="val 10744765"/>
            </a:avLst>
          </a:prstGeom>
          <a:noFill/>
          <a:ln w="38100" cap="flat" cmpd="sng">
            <a:solidFill>
              <a:srgbClr val="FF0000"/>
            </a:solidFill>
            <a:prstDash val="solid"/>
            <a:round/>
            <a:headEnd type="triangle" w="med" len="med"/>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graphicFrame>
        <p:nvGraphicFramePr>
          <p:cNvPr id="661" name="Google Shape;661;p46"/>
          <p:cNvGraphicFramePr/>
          <p:nvPr/>
        </p:nvGraphicFramePr>
        <p:xfrm>
          <a:off x="3465035" y="4604401"/>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chemeClr val="dk1"/>
                          </a:solidFill>
                        </a:rPr>
                        <a:t>5</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u="none" strike="noStrike" cap="none"/>
                        <a:t>4</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solidFill>
                            <a:schemeClr val="lt1"/>
                          </a:solidFill>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extLst>
                  <a:ext uri="{0D108BD9-81ED-4DB2-BD59-A6C34878D82A}">
                    <a16:rowId xmlns:a16="http://schemas.microsoft.com/office/drawing/2014/main" val="10000"/>
                  </a:ext>
                </a:extLst>
              </a:tr>
            </a:tbl>
          </a:graphicData>
        </a:graphic>
      </p:graphicFrame>
      <p:sp>
        <p:nvSpPr>
          <p:cNvPr id="662" name="Google Shape;662;p46"/>
          <p:cNvSpPr/>
          <p:nvPr/>
        </p:nvSpPr>
        <p:spPr>
          <a:xfrm>
            <a:off x="2782991" y="4598747"/>
            <a:ext cx="541367" cy="584775"/>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663" name="Google Shape;663;p46"/>
          <p:cNvSpPr txBox="1"/>
          <p:nvPr/>
        </p:nvSpPr>
        <p:spPr>
          <a:xfrm>
            <a:off x="7355244" y="4660301"/>
            <a:ext cx="2053767"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j=3 y j+1=4</a:t>
            </a:r>
            <a:endParaRPr sz="2400">
              <a:solidFill>
                <a:schemeClr val="dk1"/>
              </a:solidFill>
              <a:latin typeface="Consolas"/>
              <a:ea typeface="Consolas"/>
              <a:cs typeface="Consolas"/>
              <a:sym typeface="Consolas"/>
            </a:endParaRPr>
          </a:p>
        </p:txBody>
      </p:sp>
      <p:sp>
        <p:nvSpPr>
          <p:cNvPr id="664" name="Google Shape;664;p46"/>
          <p:cNvSpPr/>
          <p:nvPr/>
        </p:nvSpPr>
        <p:spPr>
          <a:xfrm>
            <a:off x="5519157" y="4741677"/>
            <a:ext cx="541368" cy="855552"/>
          </a:xfrm>
          <a:prstGeom prst="arc">
            <a:avLst>
              <a:gd name="adj1" fmla="val 143098"/>
              <a:gd name="adj2" fmla="val 10744765"/>
            </a:avLst>
          </a:prstGeom>
          <a:noFill/>
          <a:ln w="38100" cap="flat" cmpd="sng">
            <a:solidFill>
              <a:srgbClr val="FF0000"/>
            </a:solidFill>
            <a:prstDash val="solid"/>
            <a:round/>
            <a:headEnd type="triangle" w="med" len="med"/>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graphicFrame>
        <p:nvGraphicFramePr>
          <p:cNvPr id="665" name="Google Shape;665;p46"/>
          <p:cNvGraphicFramePr/>
          <p:nvPr/>
        </p:nvGraphicFramePr>
        <p:xfrm>
          <a:off x="3465035" y="5702098"/>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chemeClr val="dk1"/>
                          </a:solidFill>
                        </a:rPr>
                        <a:t>4</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solidFill>
                            <a:schemeClr val="lt1"/>
                          </a:solidFill>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extLst>
                  <a:ext uri="{0D108BD9-81ED-4DB2-BD59-A6C34878D82A}">
                    <a16:rowId xmlns:a16="http://schemas.microsoft.com/office/drawing/2014/main" val="10000"/>
                  </a:ext>
                </a:extLst>
              </a:tr>
            </a:tbl>
          </a:graphicData>
        </a:graphic>
      </p:graphicFrame>
      <p:sp>
        <p:nvSpPr>
          <p:cNvPr id="666" name="Google Shape;666;p46"/>
          <p:cNvSpPr/>
          <p:nvPr/>
        </p:nvSpPr>
        <p:spPr>
          <a:xfrm>
            <a:off x="2782991" y="5696444"/>
            <a:ext cx="541367" cy="584775"/>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667" name="Google Shape;667;p46"/>
          <p:cNvSpPr txBox="1"/>
          <p:nvPr/>
        </p:nvSpPr>
        <p:spPr>
          <a:xfrm>
            <a:off x="7355244" y="5757998"/>
            <a:ext cx="2053767"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j=4 y j+1=5</a:t>
            </a:r>
            <a:endParaRPr sz="2400">
              <a:solidFill>
                <a:schemeClr val="dk1"/>
              </a:solidFill>
              <a:latin typeface="Consolas"/>
              <a:ea typeface="Consolas"/>
              <a:cs typeface="Consolas"/>
              <a:sym typeface="Consolas"/>
            </a:endParaRPr>
          </a:p>
        </p:txBody>
      </p:sp>
      <p:sp>
        <p:nvSpPr>
          <p:cNvPr id="668" name="Google Shape;668;p46"/>
          <p:cNvSpPr txBox="1"/>
          <p:nvPr/>
        </p:nvSpPr>
        <p:spPr>
          <a:xfrm>
            <a:off x="5710016" y="6306129"/>
            <a:ext cx="3942874" cy="369332"/>
          </a:xfrm>
          <a:prstGeom prst="rect">
            <a:avLst/>
          </a:prstGeom>
          <a:noFill/>
          <a:ln>
            <a:noFill/>
          </a:ln>
        </p:spPr>
        <p:txBody>
          <a:bodyPr spcFirstLastPara="1" wrap="square" lIns="91425" tIns="45700" rIns="91425" bIns="45700" anchor="t" anchorCtr="0">
            <a:noAutofit/>
          </a:bodyPr>
          <a:lstStyle/>
          <a:p>
            <a:r>
              <a:rPr lang="es-PY">
                <a:solidFill>
                  <a:schemeClr val="dk1"/>
                </a:solidFill>
                <a:latin typeface="Calibri"/>
                <a:ea typeface="Calibri"/>
                <a:cs typeface="Calibri"/>
                <a:sym typeface="Calibri"/>
              </a:rPr>
              <a:t>Fue necesaria esta última comparación?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3"/>
                                        </p:tgtEl>
                                        <p:attrNameLst>
                                          <p:attrName>style.visibility</p:attrName>
                                        </p:attrNameLst>
                                      </p:cBhvr>
                                      <p:to>
                                        <p:strVal val="visible"/>
                                      </p:to>
                                    </p:set>
                                    <p:animEffect transition="in" filter="fade">
                                      <p:cBhvr>
                                        <p:cTn id="7" dur="500"/>
                                        <p:tgtEl>
                                          <p:spTgt spid="653"/>
                                        </p:tgtEl>
                                      </p:cBhvr>
                                    </p:animEffect>
                                  </p:childTnLst>
                                </p:cTn>
                              </p:par>
                              <p:par>
                                <p:cTn id="8" presetID="10" presetClass="entr" presetSubtype="0" fill="hold" nodeType="withEffect">
                                  <p:stCondLst>
                                    <p:cond delay="0"/>
                                  </p:stCondLst>
                                  <p:childTnLst>
                                    <p:set>
                                      <p:cBhvr>
                                        <p:cTn id="9" dur="1" fill="hold">
                                          <p:stCondLst>
                                            <p:cond delay="0"/>
                                          </p:stCondLst>
                                        </p:cTn>
                                        <p:tgtEl>
                                          <p:spTgt spid="654"/>
                                        </p:tgtEl>
                                        <p:attrNameLst>
                                          <p:attrName>style.visibility</p:attrName>
                                        </p:attrNameLst>
                                      </p:cBhvr>
                                      <p:to>
                                        <p:strVal val="visible"/>
                                      </p:to>
                                    </p:set>
                                    <p:animEffect transition="in" filter="fade">
                                      <p:cBhvr>
                                        <p:cTn id="10" dur="500"/>
                                        <p:tgtEl>
                                          <p:spTgt spid="654"/>
                                        </p:tgtEl>
                                      </p:cBhvr>
                                    </p:animEffect>
                                  </p:childTnLst>
                                </p:cTn>
                              </p:par>
                              <p:par>
                                <p:cTn id="11" presetID="10" presetClass="entr" presetSubtype="0" fill="hold" nodeType="withEffect">
                                  <p:stCondLst>
                                    <p:cond delay="0"/>
                                  </p:stCondLst>
                                  <p:childTnLst>
                                    <p:set>
                                      <p:cBhvr>
                                        <p:cTn id="12" dur="1" fill="hold">
                                          <p:stCondLst>
                                            <p:cond delay="0"/>
                                          </p:stCondLst>
                                        </p:cTn>
                                        <p:tgtEl>
                                          <p:spTgt spid="655"/>
                                        </p:tgtEl>
                                        <p:attrNameLst>
                                          <p:attrName>style.visibility</p:attrName>
                                        </p:attrNameLst>
                                      </p:cBhvr>
                                      <p:to>
                                        <p:strVal val="visible"/>
                                      </p:to>
                                    </p:set>
                                    <p:animEffect transition="in" filter="fade">
                                      <p:cBhvr>
                                        <p:cTn id="13" dur="500"/>
                                        <p:tgtEl>
                                          <p:spTgt spid="655"/>
                                        </p:tgtEl>
                                      </p:cBhvr>
                                    </p:animEffect>
                                  </p:childTnLst>
                                </p:cTn>
                              </p:par>
                              <p:par>
                                <p:cTn id="14" presetID="10" presetClass="entr" presetSubtype="0" fill="hold" nodeType="withEffect">
                                  <p:stCondLst>
                                    <p:cond delay="0"/>
                                  </p:stCondLst>
                                  <p:childTnLst>
                                    <p:set>
                                      <p:cBhvr>
                                        <p:cTn id="15" dur="1" fill="hold">
                                          <p:stCondLst>
                                            <p:cond delay="0"/>
                                          </p:stCondLst>
                                        </p:cTn>
                                        <p:tgtEl>
                                          <p:spTgt spid="656"/>
                                        </p:tgtEl>
                                        <p:attrNameLst>
                                          <p:attrName>style.visibility</p:attrName>
                                        </p:attrNameLst>
                                      </p:cBhvr>
                                      <p:to>
                                        <p:strVal val="visible"/>
                                      </p:to>
                                    </p:set>
                                    <p:animEffect transition="in" filter="fade">
                                      <p:cBhvr>
                                        <p:cTn id="16" dur="500"/>
                                        <p:tgtEl>
                                          <p:spTgt spid="65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57"/>
                                        </p:tgtEl>
                                        <p:attrNameLst>
                                          <p:attrName>style.visibility</p:attrName>
                                        </p:attrNameLst>
                                      </p:cBhvr>
                                      <p:to>
                                        <p:strVal val="visible"/>
                                      </p:to>
                                    </p:set>
                                    <p:animEffect transition="in" filter="fade">
                                      <p:cBhvr>
                                        <p:cTn id="21" dur="500"/>
                                        <p:tgtEl>
                                          <p:spTgt spid="657"/>
                                        </p:tgtEl>
                                      </p:cBhvr>
                                    </p:animEffect>
                                  </p:childTnLst>
                                </p:cTn>
                              </p:par>
                              <p:par>
                                <p:cTn id="22" presetID="10" presetClass="entr" presetSubtype="0" fill="hold" nodeType="withEffect">
                                  <p:stCondLst>
                                    <p:cond delay="0"/>
                                  </p:stCondLst>
                                  <p:childTnLst>
                                    <p:set>
                                      <p:cBhvr>
                                        <p:cTn id="23" dur="1" fill="hold">
                                          <p:stCondLst>
                                            <p:cond delay="0"/>
                                          </p:stCondLst>
                                        </p:cTn>
                                        <p:tgtEl>
                                          <p:spTgt spid="658"/>
                                        </p:tgtEl>
                                        <p:attrNameLst>
                                          <p:attrName>style.visibility</p:attrName>
                                        </p:attrNameLst>
                                      </p:cBhvr>
                                      <p:to>
                                        <p:strVal val="visible"/>
                                      </p:to>
                                    </p:set>
                                    <p:animEffect transition="in" filter="fade">
                                      <p:cBhvr>
                                        <p:cTn id="24" dur="500"/>
                                        <p:tgtEl>
                                          <p:spTgt spid="658"/>
                                        </p:tgtEl>
                                      </p:cBhvr>
                                    </p:animEffect>
                                  </p:childTnLst>
                                </p:cTn>
                              </p:par>
                              <p:par>
                                <p:cTn id="25" presetID="10" presetClass="entr" presetSubtype="0" fill="hold" nodeType="withEffect">
                                  <p:stCondLst>
                                    <p:cond delay="0"/>
                                  </p:stCondLst>
                                  <p:childTnLst>
                                    <p:set>
                                      <p:cBhvr>
                                        <p:cTn id="26" dur="1" fill="hold">
                                          <p:stCondLst>
                                            <p:cond delay="0"/>
                                          </p:stCondLst>
                                        </p:cTn>
                                        <p:tgtEl>
                                          <p:spTgt spid="659"/>
                                        </p:tgtEl>
                                        <p:attrNameLst>
                                          <p:attrName>style.visibility</p:attrName>
                                        </p:attrNameLst>
                                      </p:cBhvr>
                                      <p:to>
                                        <p:strVal val="visible"/>
                                      </p:to>
                                    </p:set>
                                    <p:animEffect transition="in" filter="fade">
                                      <p:cBhvr>
                                        <p:cTn id="27" dur="500"/>
                                        <p:tgtEl>
                                          <p:spTgt spid="659"/>
                                        </p:tgtEl>
                                      </p:cBhvr>
                                    </p:animEffect>
                                  </p:childTnLst>
                                </p:cTn>
                              </p:par>
                              <p:par>
                                <p:cTn id="28" presetID="10" presetClass="entr" presetSubtype="0" fill="hold" nodeType="withEffect">
                                  <p:stCondLst>
                                    <p:cond delay="0"/>
                                  </p:stCondLst>
                                  <p:childTnLst>
                                    <p:set>
                                      <p:cBhvr>
                                        <p:cTn id="29" dur="1" fill="hold">
                                          <p:stCondLst>
                                            <p:cond delay="0"/>
                                          </p:stCondLst>
                                        </p:cTn>
                                        <p:tgtEl>
                                          <p:spTgt spid="660"/>
                                        </p:tgtEl>
                                        <p:attrNameLst>
                                          <p:attrName>style.visibility</p:attrName>
                                        </p:attrNameLst>
                                      </p:cBhvr>
                                      <p:to>
                                        <p:strVal val="visible"/>
                                      </p:to>
                                    </p:set>
                                    <p:animEffect transition="in" filter="fade">
                                      <p:cBhvr>
                                        <p:cTn id="30" dur="500"/>
                                        <p:tgtEl>
                                          <p:spTgt spid="66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61"/>
                                        </p:tgtEl>
                                        <p:attrNameLst>
                                          <p:attrName>style.visibility</p:attrName>
                                        </p:attrNameLst>
                                      </p:cBhvr>
                                      <p:to>
                                        <p:strVal val="visible"/>
                                      </p:to>
                                    </p:set>
                                    <p:animEffect transition="in" filter="fade">
                                      <p:cBhvr>
                                        <p:cTn id="35" dur="500"/>
                                        <p:tgtEl>
                                          <p:spTgt spid="661"/>
                                        </p:tgtEl>
                                      </p:cBhvr>
                                    </p:animEffect>
                                  </p:childTnLst>
                                </p:cTn>
                              </p:par>
                              <p:par>
                                <p:cTn id="36" presetID="10" presetClass="entr" presetSubtype="0" fill="hold" nodeType="withEffect">
                                  <p:stCondLst>
                                    <p:cond delay="0"/>
                                  </p:stCondLst>
                                  <p:childTnLst>
                                    <p:set>
                                      <p:cBhvr>
                                        <p:cTn id="37" dur="1" fill="hold">
                                          <p:stCondLst>
                                            <p:cond delay="0"/>
                                          </p:stCondLst>
                                        </p:cTn>
                                        <p:tgtEl>
                                          <p:spTgt spid="662"/>
                                        </p:tgtEl>
                                        <p:attrNameLst>
                                          <p:attrName>style.visibility</p:attrName>
                                        </p:attrNameLst>
                                      </p:cBhvr>
                                      <p:to>
                                        <p:strVal val="visible"/>
                                      </p:to>
                                    </p:set>
                                    <p:animEffect transition="in" filter="fade">
                                      <p:cBhvr>
                                        <p:cTn id="38" dur="500"/>
                                        <p:tgtEl>
                                          <p:spTgt spid="662"/>
                                        </p:tgtEl>
                                      </p:cBhvr>
                                    </p:animEffect>
                                  </p:childTnLst>
                                </p:cTn>
                              </p:par>
                              <p:par>
                                <p:cTn id="39" presetID="10" presetClass="entr" presetSubtype="0" fill="hold" nodeType="withEffect">
                                  <p:stCondLst>
                                    <p:cond delay="0"/>
                                  </p:stCondLst>
                                  <p:childTnLst>
                                    <p:set>
                                      <p:cBhvr>
                                        <p:cTn id="40" dur="1" fill="hold">
                                          <p:stCondLst>
                                            <p:cond delay="0"/>
                                          </p:stCondLst>
                                        </p:cTn>
                                        <p:tgtEl>
                                          <p:spTgt spid="663"/>
                                        </p:tgtEl>
                                        <p:attrNameLst>
                                          <p:attrName>style.visibility</p:attrName>
                                        </p:attrNameLst>
                                      </p:cBhvr>
                                      <p:to>
                                        <p:strVal val="visible"/>
                                      </p:to>
                                    </p:set>
                                    <p:animEffect transition="in" filter="fade">
                                      <p:cBhvr>
                                        <p:cTn id="41" dur="500"/>
                                        <p:tgtEl>
                                          <p:spTgt spid="663"/>
                                        </p:tgtEl>
                                      </p:cBhvr>
                                    </p:animEffect>
                                  </p:childTnLst>
                                </p:cTn>
                              </p:par>
                              <p:par>
                                <p:cTn id="42" presetID="10" presetClass="entr" presetSubtype="0" fill="hold" nodeType="withEffect">
                                  <p:stCondLst>
                                    <p:cond delay="0"/>
                                  </p:stCondLst>
                                  <p:childTnLst>
                                    <p:set>
                                      <p:cBhvr>
                                        <p:cTn id="43" dur="1" fill="hold">
                                          <p:stCondLst>
                                            <p:cond delay="0"/>
                                          </p:stCondLst>
                                        </p:cTn>
                                        <p:tgtEl>
                                          <p:spTgt spid="664"/>
                                        </p:tgtEl>
                                        <p:attrNameLst>
                                          <p:attrName>style.visibility</p:attrName>
                                        </p:attrNameLst>
                                      </p:cBhvr>
                                      <p:to>
                                        <p:strVal val="visible"/>
                                      </p:to>
                                    </p:set>
                                    <p:animEffect transition="in" filter="fade">
                                      <p:cBhvr>
                                        <p:cTn id="44" dur="500"/>
                                        <p:tgtEl>
                                          <p:spTgt spid="66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665"/>
                                        </p:tgtEl>
                                        <p:attrNameLst>
                                          <p:attrName>style.visibility</p:attrName>
                                        </p:attrNameLst>
                                      </p:cBhvr>
                                      <p:to>
                                        <p:strVal val="visible"/>
                                      </p:to>
                                    </p:set>
                                    <p:animEffect transition="in" filter="fade">
                                      <p:cBhvr>
                                        <p:cTn id="49" dur="500"/>
                                        <p:tgtEl>
                                          <p:spTgt spid="665"/>
                                        </p:tgtEl>
                                      </p:cBhvr>
                                    </p:animEffect>
                                  </p:childTnLst>
                                </p:cTn>
                              </p:par>
                              <p:par>
                                <p:cTn id="50" presetID="10" presetClass="entr" presetSubtype="0" fill="hold" nodeType="withEffect">
                                  <p:stCondLst>
                                    <p:cond delay="0"/>
                                  </p:stCondLst>
                                  <p:childTnLst>
                                    <p:set>
                                      <p:cBhvr>
                                        <p:cTn id="51" dur="1" fill="hold">
                                          <p:stCondLst>
                                            <p:cond delay="0"/>
                                          </p:stCondLst>
                                        </p:cTn>
                                        <p:tgtEl>
                                          <p:spTgt spid="666"/>
                                        </p:tgtEl>
                                        <p:attrNameLst>
                                          <p:attrName>style.visibility</p:attrName>
                                        </p:attrNameLst>
                                      </p:cBhvr>
                                      <p:to>
                                        <p:strVal val="visible"/>
                                      </p:to>
                                    </p:set>
                                    <p:animEffect transition="in" filter="fade">
                                      <p:cBhvr>
                                        <p:cTn id="52" dur="500"/>
                                        <p:tgtEl>
                                          <p:spTgt spid="666"/>
                                        </p:tgtEl>
                                      </p:cBhvr>
                                    </p:animEffect>
                                  </p:childTnLst>
                                </p:cTn>
                              </p:par>
                              <p:par>
                                <p:cTn id="53" presetID="10" presetClass="entr" presetSubtype="0" fill="hold" nodeType="withEffect">
                                  <p:stCondLst>
                                    <p:cond delay="0"/>
                                  </p:stCondLst>
                                  <p:childTnLst>
                                    <p:set>
                                      <p:cBhvr>
                                        <p:cTn id="54" dur="1" fill="hold">
                                          <p:stCondLst>
                                            <p:cond delay="0"/>
                                          </p:stCondLst>
                                        </p:cTn>
                                        <p:tgtEl>
                                          <p:spTgt spid="667"/>
                                        </p:tgtEl>
                                        <p:attrNameLst>
                                          <p:attrName>style.visibility</p:attrName>
                                        </p:attrNameLst>
                                      </p:cBhvr>
                                      <p:to>
                                        <p:strVal val="visible"/>
                                      </p:to>
                                    </p:set>
                                    <p:animEffect transition="in" filter="fade">
                                      <p:cBhvr>
                                        <p:cTn id="55" dur="500"/>
                                        <p:tgtEl>
                                          <p:spTgt spid="66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68"/>
                                        </p:tgtEl>
                                        <p:attrNameLst>
                                          <p:attrName>style.visibility</p:attrName>
                                        </p:attrNameLst>
                                      </p:cBhvr>
                                      <p:to>
                                        <p:strVal val="visible"/>
                                      </p:to>
                                    </p:set>
                                    <p:animEffect transition="in" filter="fade">
                                      <p:cBhvr>
                                        <p:cTn id="60" dur="500"/>
                                        <p:tgtEl>
                                          <p:spTgt spid="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47"/>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15</a:t>
            </a:fld>
            <a:endParaRPr sz="2800" b="1">
              <a:solidFill>
                <a:srgbClr val="1F497D"/>
              </a:solidFill>
              <a:latin typeface="Calibri"/>
              <a:ea typeface="Calibri"/>
              <a:cs typeface="Calibri"/>
              <a:sym typeface="Calibri"/>
            </a:endParaRPr>
          </a:p>
        </p:txBody>
      </p:sp>
      <p:sp>
        <p:nvSpPr>
          <p:cNvPr id="675" name="Google Shape;675;p47"/>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Ejemplo – Burbuja</a:t>
            </a:r>
            <a:endParaRPr sz="4000">
              <a:solidFill>
                <a:schemeClr val="dk1"/>
              </a:solidFill>
              <a:latin typeface="Calibri"/>
              <a:ea typeface="Calibri"/>
              <a:cs typeface="Calibri"/>
              <a:sym typeface="Calibri"/>
            </a:endParaRPr>
          </a:p>
        </p:txBody>
      </p:sp>
      <p:graphicFrame>
        <p:nvGraphicFramePr>
          <p:cNvPr id="676" name="Google Shape;676;p47"/>
          <p:cNvGraphicFramePr/>
          <p:nvPr/>
        </p:nvGraphicFramePr>
        <p:xfrm>
          <a:off x="3465035" y="1317954"/>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chemeClr val="dk1"/>
                          </a:solidFill>
                        </a:rPr>
                        <a:t>4</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solidFill>
                            <a:schemeClr val="lt1"/>
                          </a:solidFill>
                        </a:rPr>
                        <a:t>5</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chemeClr val="lt1"/>
                          </a:solidFill>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extLst>
                  <a:ext uri="{0D108BD9-81ED-4DB2-BD59-A6C34878D82A}">
                    <a16:rowId xmlns:a16="http://schemas.microsoft.com/office/drawing/2014/main" val="10000"/>
                  </a:ext>
                </a:extLst>
              </a:tr>
            </a:tbl>
          </a:graphicData>
        </a:graphic>
      </p:graphicFrame>
      <p:sp>
        <p:nvSpPr>
          <p:cNvPr id="677" name="Google Shape;677;p47"/>
          <p:cNvSpPr/>
          <p:nvPr/>
        </p:nvSpPr>
        <p:spPr>
          <a:xfrm>
            <a:off x="2782991" y="1312300"/>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678" name="Google Shape;678;p47"/>
          <p:cNvSpPr txBox="1"/>
          <p:nvPr/>
        </p:nvSpPr>
        <p:spPr>
          <a:xfrm>
            <a:off x="3465036"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679" name="Google Shape;679;p47"/>
          <p:cNvSpPr txBox="1"/>
          <p:nvPr/>
        </p:nvSpPr>
        <p:spPr>
          <a:xfrm>
            <a:off x="4028203"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680" name="Google Shape;680;p47"/>
          <p:cNvSpPr txBox="1"/>
          <p:nvPr/>
        </p:nvSpPr>
        <p:spPr>
          <a:xfrm>
            <a:off x="4632425"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681" name="Google Shape;681;p47"/>
          <p:cNvSpPr txBox="1"/>
          <p:nvPr/>
        </p:nvSpPr>
        <p:spPr>
          <a:xfrm>
            <a:off x="5195592"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682" name="Google Shape;682;p47"/>
          <p:cNvSpPr txBox="1"/>
          <p:nvPr/>
        </p:nvSpPr>
        <p:spPr>
          <a:xfrm>
            <a:off x="5799814"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683" name="Google Shape;683;p47"/>
          <p:cNvSpPr txBox="1"/>
          <p:nvPr/>
        </p:nvSpPr>
        <p:spPr>
          <a:xfrm>
            <a:off x="6362981"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684" name="Google Shape;684;p47"/>
          <p:cNvSpPr txBox="1"/>
          <p:nvPr/>
        </p:nvSpPr>
        <p:spPr>
          <a:xfrm>
            <a:off x="7798186" y="313995"/>
            <a:ext cx="944489" cy="646331"/>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r>
              <a:rPr lang="es-PY" sz="3600">
                <a:solidFill>
                  <a:schemeClr val="dk1"/>
                </a:solidFill>
                <a:latin typeface="Consolas"/>
                <a:ea typeface="Consolas"/>
                <a:cs typeface="Consolas"/>
                <a:sym typeface="Consolas"/>
              </a:rPr>
              <a:t>i=2</a:t>
            </a:r>
            <a:endParaRPr sz="3600">
              <a:solidFill>
                <a:schemeClr val="dk1"/>
              </a:solidFill>
              <a:latin typeface="Consolas"/>
              <a:ea typeface="Consolas"/>
              <a:cs typeface="Consolas"/>
              <a:sym typeface="Consolas"/>
            </a:endParaRPr>
          </a:p>
        </p:txBody>
      </p:sp>
      <p:sp>
        <p:nvSpPr>
          <p:cNvPr id="685" name="Google Shape;685;p47"/>
          <p:cNvSpPr txBox="1"/>
          <p:nvPr/>
        </p:nvSpPr>
        <p:spPr>
          <a:xfrm>
            <a:off x="7355244" y="1373854"/>
            <a:ext cx="2053767"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j=0 y j+1=1</a:t>
            </a:r>
            <a:endParaRPr sz="2400">
              <a:solidFill>
                <a:schemeClr val="dk1"/>
              </a:solidFill>
              <a:latin typeface="Consolas"/>
              <a:ea typeface="Consolas"/>
              <a:cs typeface="Consolas"/>
              <a:sym typeface="Consolas"/>
            </a:endParaRPr>
          </a:p>
        </p:txBody>
      </p:sp>
      <p:sp>
        <p:nvSpPr>
          <p:cNvPr id="686" name="Google Shape;686;p47"/>
          <p:cNvSpPr/>
          <p:nvPr/>
        </p:nvSpPr>
        <p:spPr>
          <a:xfrm>
            <a:off x="3757518" y="1455230"/>
            <a:ext cx="541368" cy="855552"/>
          </a:xfrm>
          <a:prstGeom prst="arc">
            <a:avLst>
              <a:gd name="adj1" fmla="val 143098"/>
              <a:gd name="adj2" fmla="val 10744765"/>
            </a:avLst>
          </a:prstGeom>
          <a:noFill/>
          <a:ln w="38100" cap="flat" cmpd="sng">
            <a:solidFill>
              <a:srgbClr val="FF0000"/>
            </a:solidFill>
            <a:prstDash val="solid"/>
            <a:round/>
            <a:headEnd type="triangle" w="med" len="med"/>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graphicFrame>
        <p:nvGraphicFramePr>
          <p:cNvPr id="687" name="Google Shape;687;p47"/>
          <p:cNvGraphicFramePr/>
          <p:nvPr/>
        </p:nvGraphicFramePr>
        <p:xfrm>
          <a:off x="3465035" y="2419149"/>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solidFill>
                            <a:schemeClr val="dk1"/>
                          </a:solidFill>
                        </a:rPr>
                        <a:t>4</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solidFill>
                            <a:schemeClr val="lt1"/>
                          </a:solidFill>
                        </a:rPr>
                        <a:t>5</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chemeClr val="lt1"/>
                          </a:solidFill>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extLst>
                  <a:ext uri="{0D108BD9-81ED-4DB2-BD59-A6C34878D82A}">
                    <a16:rowId xmlns:a16="http://schemas.microsoft.com/office/drawing/2014/main" val="10000"/>
                  </a:ext>
                </a:extLst>
              </a:tr>
            </a:tbl>
          </a:graphicData>
        </a:graphic>
      </p:graphicFrame>
      <p:sp>
        <p:nvSpPr>
          <p:cNvPr id="688" name="Google Shape;688;p47"/>
          <p:cNvSpPr/>
          <p:nvPr/>
        </p:nvSpPr>
        <p:spPr>
          <a:xfrm>
            <a:off x="2782991" y="2413495"/>
            <a:ext cx="541367" cy="584775"/>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689" name="Google Shape;689;p47"/>
          <p:cNvSpPr txBox="1"/>
          <p:nvPr/>
        </p:nvSpPr>
        <p:spPr>
          <a:xfrm>
            <a:off x="7355244" y="2475049"/>
            <a:ext cx="2053767"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j=1 y j+1=2</a:t>
            </a:r>
            <a:endParaRPr sz="2400">
              <a:solidFill>
                <a:schemeClr val="dk1"/>
              </a:solidFill>
              <a:latin typeface="Consolas"/>
              <a:ea typeface="Consolas"/>
              <a:cs typeface="Consolas"/>
              <a:sym typeface="Consolas"/>
            </a:endParaRPr>
          </a:p>
        </p:txBody>
      </p:sp>
      <p:graphicFrame>
        <p:nvGraphicFramePr>
          <p:cNvPr id="690" name="Google Shape;690;p47"/>
          <p:cNvGraphicFramePr/>
          <p:nvPr/>
        </p:nvGraphicFramePr>
        <p:xfrm>
          <a:off x="3465035" y="3515121"/>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solidFill>
                            <a:schemeClr val="dk1"/>
                          </a:solidFill>
                        </a:rPr>
                        <a:t>4</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u="none" strike="noStrike" cap="none">
                          <a:solidFill>
                            <a:schemeClr val="lt1"/>
                          </a:solidFill>
                        </a:rPr>
                        <a:t>5</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chemeClr val="lt1"/>
                          </a:solidFill>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extLst>
                  <a:ext uri="{0D108BD9-81ED-4DB2-BD59-A6C34878D82A}">
                    <a16:rowId xmlns:a16="http://schemas.microsoft.com/office/drawing/2014/main" val="10000"/>
                  </a:ext>
                </a:extLst>
              </a:tr>
            </a:tbl>
          </a:graphicData>
        </a:graphic>
      </p:graphicFrame>
      <p:sp>
        <p:nvSpPr>
          <p:cNvPr id="691" name="Google Shape;691;p47"/>
          <p:cNvSpPr/>
          <p:nvPr/>
        </p:nvSpPr>
        <p:spPr>
          <a:xfrm>
            <a:off x="2782991" y="3509467"/>
            <a:ext cx="541367" cy="584775"/>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692" name="Google Shape;692;p47"/>
          <p:cNvSpPr txBox="1"/>
          <p:nvPr/>
        </p:nvSpPr>
        <p:spPr>
          <a:xfrm>
            <a:off x="7355244" y="3571021"/>
            <a:ext cx="2053767"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j=2 y j+1=3</a:t>
            </a:r>
            <a:endParaRPr sz="2400">
              <a:solidFill>
                <a:schemeClr val="dk1"/>
              </a:solidFill>
              <a:latin typeface="Consolas"/>
              <a:ea typeface="Consolas"/>
              <a:cs typeface="Consolas"/>
              <a:sym typeface="Consolas"/>
            </a:endParaRPr>
          </a:p>
        </p:txBody>
      </p:sp>
      <p:sp>
        <p:nvSpPr>
          <p:cNvPr id="693" name="Google Shape;693;p47"/>
          <p:cNvSpPr/>
          <p:nvPr/>
        </p:nvSpPr>
        <p:spPr>
          <a:xfrm>
            <a:off x="4298886" y="2551141"/>
            <a:ext cx="541368" cy="855552"/>
          </a:xfrm>
          <a:prstGeom prst="arc">
            <a:avLst>
              <a:gd name="adj1" fmla="val 143098"/>
              <a:gd name="adj2" fmla="val 10744765"/>
            </a:avLst>
          </a:prstGeom>
          <a:noFill/>
          <a:ln w="38100" cap="flat" cmpd="sng">
            <a:solidFill>
              <a:srgbClr val="FF0000"/>
            </a:solidFill>
            <a:prstDash val="solid"/>
            <a:round/>
            <a:headEnd type="triangle" w="med" len="med"/>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7"/>
                                        </p:tgtEl>
                                        <p:attrNameLst>
                                          <p:attrName>style.visibility</p:attrName>
                                        </p:attrNameLst>
                                      </p:cBhvr>
                                      <p:to>
                                        <p:strVal val="visible"/>
                                      </p:to>
                                    </p:set>
                                    <p:animEffect transition="in" filter="fade">
                                      <p:cBhvr>
                                        <p:cTn id="7" dur="500"/>
                                        <p:tgtEl>
                                          <p:spTgt spid="687"/>
                                        </p:tgtEl>
                                      </p:cBhvr>
                                    </p:animEffect>
                                  </p:childTnLst>
                                </p:cTn>
                              </p:par>
                              <p:par>
                                <p:cTn id="8" presetID="10" presetClass="entr" presetSubtype="0" fill="hold" nodeType="withEffect">
                                  <p:stCondLst>
                                    <p:cond delay="0"/>
                                  </p:stCondLst>
                                  <p:childTnLst>
                                    <p:set>
                                      <p:cBhvr>
                                        <p:cTn id="9" dur="1" fill="hold">
                                          <p:stCondLst>
                                            <p:cond delay="0"/>
                                          </p:stCondLst>
                                        </p:cTn>
                                        <p:tgtEl>
                                          <p:spTgt spid="688"/>
                                        </p:tgtEl>
                                        <p:attrNameLst>
                                          <p:attrName>style.visibility</p:attrName>
                                        </p:attrNameLst>
                                      </p:cBhvr>
                                      <p:to>
                                        <p:strVal val="visible"/>
                                      </p:to>
                                    </p:set>
                                    <p:animEffect transition="in" filter="fade">
                                      <p:cBhvr>
                                        <p:cTn id="10" dur="500"/>
                                        <p:tgtEl>
                                          <p:spTgt spid="688"/>
                                        </p:tgtEl>
                                      </p:cBhvr>
                                    </p:animEffect>
                                  </p:childTnLst>
                                </p:cTn>
                              </p:par>
                              <p:par>
                                <p:cTn id="11" presetID="10" presetClass="entr" presetSubtype="0" fill="hold" nodeType="withEffect">
                                  <p:stCondLst>
                                    <p:cond delay="0"/>
                                  </p:stCondLst>
                                  <p:childTnLst>
                                    <p:set>
                                      <p:cBhvr>
                                        <p:cTn id="12" dur="1" fill="hold">
                                          <p:stCondLst>
                                            <p:cond delay="0"/>
                                          </p:stCondLst>
                                        </p:cTn>
                                        <p:tgtEl>
                                          <p:spTgt spid="689"/>
                                        </p:tgtEl>
                                        <p:attrNameLst>
                                          <p:attrName>style.visibility</p:attrName>
                                        </p:attrNameLst>
                                      </p:cBhvr>
                                      <p:to>
                                        <p:strVal val="visible"/>
                                      </p:to>
                                    </p:set>
                                    <p:animEffect transition="in" filter="fade">
                                      <p:cBhvr>
                                        <p:cTn id="13" dur="500"/>
                                        <p:tgtEl>
                                          <p:spTgt spid="689"/>
                                        </p:tgtEl>
                                      </p:cBhvr>
                                    </p:animEffect>
                                  </p:childTnLst>
                                </p:cTn>
                              </p:par>
                              <p:par>
                                <p:cTn id="14" presetID="10" presetClass="entr" presetSubtype="0" fill="hold" nodeType="withEffect">
                                  <p:stCondLst>
                                    <p:cond delay="0"/>
                                  </p:stCondLst>
                                  <p:childTnLst>
                                    <p:set>
                                      <p:cBhvr>
                                        <p:cTn id="15" dur="1" fill="hold">
                                          <p:stCondLst>
                                            <p:cond delay="0"/>
                                          </p:stCondLst>
                                        </p:cTn>
                                        <p:tgtEl>
                                          <p:spTgt spid="693"/>
                                        </p:tgtEl>
                                        <p:attrNameLst>
                                          <p:attrName>style.visibility</p:attrName>
                                        </p:attrNameLst>
                                      </p:cBhvr>
                                      <p:to>
                                        <p:strVal val="visible"/>
                                      </p:to>
                                    </p:set>
                                    <p:animEffect transition="in" filter="fade">
                                      <p:cBhvr>
                                        <p:cTn id="16" dur="500"/>
                                        <p:tgtEl>
                                          <p:spTgt spid="69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90"/>
                                        </p:tgtEl>
                                        <p:attrNameLst>
                                          <p:attrName>style.visibility</p:attrName>
                                        </p:attrNameLst>
                                      </p:cBhvr>
                                      <p:to>
                                        <p:strVal val="visible"/>
                                      </p:to>
                                    </p:set>
                                    <p:animEffect transition="in" filter="fade">
                                      <p:cBhvr>
                                        <p:cTn id="21" dur="500"/>
                                        <p:tgtEl>
                                          <p:spTgt spid="690"/>
                                        </p:tgtEl>
                                      </p:cBhvr>
                                    </p:animEffect>
                                  </p:childTnLst>
                                </p:cTn>
                              </p:par>
                              <p:par>
                                <p:cTn id="22" presetID="10" presetClass="entr" presetSubtype="0" fill="hold" nodeType="withEffect">
                                  <p:stCondLst>
                                    <p:cond delay="0"/>
                                  </p:stCondLst>
                                  <p:childTnLst>
                                    <p:set>
                                      <p:cBhvr>
                                        <p:cTn id="23" dur="1" fill="hold">
                                          <p:stCondLst>
                                            <p:cond delay="0"/>
                                          </p:stCondLst>
                                        </p:cTn>
                                        <p:tgtEl>
                                          <p:spTgt spid="691"/>
                                        </p:tgtEl>
                                        <p:attrNameLst>
                                          <p:attrName>style.visibility</p:attrName>
                                        </p:attrNameLst>
                                      </p:cBhvr>
                                      <p:to>
                                        <p:strVal val="visible"/>
                                      </p:to>
                                    </p:set>
                                    <p:animEffect transition="in" filter="fade">
                                      <p:cBhvr>
                                        <p:cTn id="24" dur="500"/>
                                        <p:tgtEl>
                                          <p:spTgt spid="691"/>
                                        </p:tgtEl>
                                      </p:cBhvr>
                                    </p:animEffect>
                                  </p:childTnLst>
                                </p:cTn>
                              </p:par>
                              <p:par>
                                <p:cTn id="25" presetID="10" presetClass="entr" presetSubtype="0" fill="hold" nodeType="withEffect">
                                  <p:stCondLst>
                                    <p:cond delay="0"/>
                                  </p:stCondLst>
                                  <p:childTnLst>
                                    <p:set>
                                      <p:cBhvr>
                                        <p:cTn id="26" dur="1" fill="hold">
                                          <p:stCondLst>
                                            <p:cond delay="0"/>
                                          </p:stCondLst>
                                        </p:cTn>
                                        <p:tgtEl>
                                          <p:spTgt spid="692"/>
                                        </p:tgtEl>
                                        <p:attrNameLst>
                                          <p:attrName>style.visibility</p:attrName>
                                        </p:attrNameLst>
                                      </p:cBhvr>
                                      <p:to>
                                        <p:strVal val="visible"/>
                                      </p:to>
                                    </p:set>
                                    <p:animEffect transition="in" filter="fade">
                                      <p:cBhvr>
                                        <p:cTn id="27" dur="500"/>
                                        <p:tgtEl>
                                          <p:spTgt spid="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48"/>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16</a:t>
            </a:fld>
            <a:endParaRPr sz="2800" b="1">
              <a:solidFill>
                <a:srgbClr val="1F497D"/>
              </a:solidFill>
              <a:latin typeface="Calibri"/>
              <a:ea typeface="Calibri"/>
              <a:cs typeface="Calibri"/>
              <a:sym typeface="Calibri"/>
            </a:endParaRPr>
          </a:p>
        </p:txBody>
      </p:sp>
      <p:sp>
        <p:nvSpPr>
          <p:cNvPr id="700" name="Google Shape;700;p48"/>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Ejemplo – Burbuja</a:t>
            </a:r>
            <a:endParaRPr sz="4000">
              <a:solidFill>
                <a:schemeClr val="dk1"/>
              </a:solidFill>
              <a:latin typeface="Calibri"/>
              <a:ea typeface="Calibri"/>
              <a:cs typeface="Calibri"/>
              <a:sym typeface="Calibri"/>
            </a:endParaRPr>
          </a:p>
        </p:txBody>
      </p:sp>
      <p:graphicFrame>
        <p:nvGraphicFramePr>
          <p:cNvPr id="701" name="Google Shape;701;p48"/>
          <p:cNvGraphicFramePr/>
          <p:nvPr/>
        </p:nvGraphicFramePr>
        <p:xfrm>
          <a:off x="3465035" y="1317954"/>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chemeClr val="lt1"/>
                          </a:solidFill>
                        </a:rPr>
                        <a:t>4</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u="none" strike="noStrike" cap="none">
                          <a:solidFill>
                            <a:schemeClr val="lt1"/>
                          </a:solidFill>
                        </a:rPr>
                        <a:t>5</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chemeClr val="lt1"/>
                          </a:solidFill>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extLst>
                  <a:ext uri="{0D108BD9-81ED-4DB2-BD59-A6C34878D82A}">
                    <a16:rowId xmlns:a16="http://schemas.microsoft.com/office/drawing/2014/main" val="10000"/>
                  </a:ext>
                </a:extLst>
              </a:tr>
            </a:tbl>
          </a:graphicData>
        </a:graphic>
      </p:graphicFrame>
      <p:sp>
        <p:nvSpPr>
          <p:cNvPr id="702" name="Google Shape;702;p48"/>
          <p:cNvSpPr/>
          <p:nvPr/>
        </p:nvSpPr>
        <p:spPr>
          <a:xfrm>
            <a:off x="2782991" y="1312300"/>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703" name="Google Shape;703;p48"/>
          <p:cNvSpPr txBox="1"/>
          <p:nvPr/>
        </p:nvSpPr>
        <p:spPr>
          <a:xfrm>
            <a:off x="3465036"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704" name="Google Shape;704;p48"/>
          <p:cNvSpPr txBox="1"/>
          <p:nvPr/>
        </p:nvSpPr>
        <p:spPr>
          <a:xfrm>
            <a:off x="4028203"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705" name="Google Shape;705;p48"/>
          <p:cNvSpPr txBox="1"/>
          <p:nvPr/>
        </p:nvSpPr>
        <p:spPr>
          <a:xfrm>
            <a:off x="4632425"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706" name="Google Shape;706;p48"/>
          <p:cNvSpPr txBox="1"/>
          <p:nvPr/>
        </p:nvSpPr>
        <p:spPr>
          <a:xfrm>
            <a:off x="5195592"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707" name="Google Shape;707;p48"/>
          <p:cNvSpPr txBox="1"/>
          <p:nvPr/>
        </p:nvSpPr>
        <p:spPr>
          <a:xfrm>
            <a:off x="5799814"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708" name="Google Shape;708;p48"/>
          <p:cNvSpPr txBox="1"/>
          <p:nvPr/>
        </p:nvSpPr>
        <p:spPr>
          <a:xfrm>
            <a:off x="6362981"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709" name="Google Shape;709;p48"/>
          <p:cNvSpPr txBox="1"/>
          <p:nvPr/>
        </p:nvSpPr>
        <p:spPr>
          <a:xfrm>
            <a:off x="7798186" y="313995"/>
            <a:ext cx="944489" cy="646331"/>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r>
              <a:rPr lang="es-PY" sz="3600">
                <a:solidFill>
                  <a:schemeClr val="dk1"/>
                </a:solidFill>
                <a:latin typeface="Consolas"/>
                <a:ea typeface="Consolas"/>
                <a:cs typeface="Consolas"/>
                <a:sym typeface="Consolas"/>
              </a:rPr>
              <a:t>i=3</a:t>
            </a:r>
            <a:endParaRPr sz="3600">
              <a:solidFill>
                <a:schemeClr val="dk1"/>
              </a:solidFill>
              <a:latin typeface="Consolas"/>
              <a:ea typeface="Consolas"/>
              <a:cs typeface="Consolas"/>
              <a:sym typeface="Consolas"/>
            </a:endParaRPr>
          </a:p>
        </p:txBody>
      </p:sp>
      <p:sp>
        <p:nvSpPr>
          <p:cNvPr id="710" name="Google Shape;710;p48"/>
          <p:cNvSpPr txBox="1"/>
          <p:nvPr/>
        </p:nvSpPr>
        <p:spPr>
          <a:xfrm>
            <a:off x="7355244" y="1373854"/>
            <a:ext cx="2053767"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j=0 y j+1=1</a:t>
            </a:r>
            <a:endParaRPr sz="2400">
              <a:solidFill>
                <a:schemeClr val="dk1"/>
              </a:solidFill>
              <a:latin typeface="Consolas"/>
              <a:ea typeface="Consolas"/>
              <a:cs typeface="Consolas"/>
              <a:sym typeface="Consolas"/>
            </a:endParaRPr>
          </a:p>
        </p:txBody>
      </p:sp>
      <p:sp>
        <p:nvSpPr>
          <p:cNvPr id="711" name="Google Shape;711;p48"/>
          <p:cNvSpPr/>
          <p:nvPr/>
        </p:nvSpPr>
        <p:spPr>
          <a:xfrm>
            <a:off x="3757518" y="1455230"/>
            <a:ext cx="541368" cy="855552"/>
          </a:xfrm>
          <a:prstGeom prst="arc">
            <a:avLst>
              <a:gd name="adj1" fmla="val 143098"/>
              <a:gd name="adj2" fmla="val 10744765"/>
            </a:avLst>
          </a:prstGeom>
          <a:noFill/>
          <a:ln w="38100" cap="flat" cmpd="sng">
            <a:solidFill>
              <a:srgbClr val="FF0000"/>
            </a:solidFill>
            <a:prstDash val="solid"/>
            <a:round/>
            <a:headEnd type="triangle" w="med" len="med"/>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graphicFrame>
        <p:nvGraphicFramePr>
          <p:cNvPr id="712" name="Google Shape;712;p48"/>
          <p:cNvGraphicFramePr/>
          <p:nvPr/>
        </p:nvGraphicFramePr>
        <p:xfrm>
          <a:off x="3465035" y="2419149"/>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solidFill>
                            <a:schemeClr val="lt1"/>
                          </a:solidFill>
                        </a:rPr>
                        <a:t>4</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u="none" strike="noStrike" cap="none">
                          <a:solidFill>
                            <a:schemeClr val="lt1"/>
                          </a:solidFill>
                        </a:rPr>
                        <a:t>5</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chemeClr val="lt1"/>
                          </a:solidFill>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extLst>
                  <a:ext uri="{0D108BD9-81ED-4DB2-BD59-A6C34878D82A}">
                    <a16:rowId xmlns:a16="http://schemas.microsoft.com/office/drawing/2014/main" val="10000"/>
                  </a:ext>
                </a:extLst>
              </a:tr>
            </a:tbl>
          </a:graphicData>
        </a:graphic>
      </p:graphicFrame>
      <p:sp>
        <p:nvSpPr>
          <p:cNvPr id="713" name="Google Shape;713;p48"/>
          <p:cNvSpPr/>
          <p:nvPr/>
        </p:nvSpPr>
        <p:spPr>
          <a:xfrm>
            <a:off x="2782991" y="2413495"/>
            <a:ext cx="541367" cy="584775"/>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714" name="Google Shape;714;p48"/>
          <p:cNvSpPr txBox="1"/>
          <p:nvPr/>
        </p:nvSpPr>
        <p:spPr>
          <a:xfrm>
            <a:off x="7355244" y="2475049"/>
            <a:ext cx="2053767"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j=1 y j+1=2</a:t>
            </a:r>
            <a:endParaRPr sz="2400">
              <a:solidFill>
                <a:schemeClr val="dk1"/>
              </a:solidFill>
              <a:latin typeface="Consolas"/>
              <a:ea typeface="Consolas"/>
              <a:cs typeface="Consolas"/>
              <a:sym typeface="Consolas"/>
            </a:endParaRPr>
          </a:p>
        </p:txBody>
      </p:sp>
      <p:sp>
        <p:nvSpPr>
          <p:cNvPr id="715" name="Google Shape;715;p48"/>
          <p:cNvSpPr txBox="1"/>
          <p:nvPr/>
        </p:nvSpPr>
        <p:spPr>
          <a:xfrm>
            <a:off x="3514196" y="3106636"/>
            <a:ext cx="3421834" cy="523220"/>
          </a:xfrm>
          <a:prstGeom prst="rect">
            <a:avLst/>
          </a:prstGeom>
          <a:noFill/>
          <a:ln>
            <a:noFill/>
          </a:ln>
        </p:spPr>
        <p:txBody>
          <a:bodyPr spcFirstLastPara="1" wrap="square" lIns="91425" tIns="45700" rIns="91425" bIns="45700" anchor="t" anchorCtr="0">
            <a:noAutofit/>
          </a:bodyPr>
          <a:lstStyle/>
          <a:p>
            <a:r>
              <a:rPr lang="es-PY" sz="2800">
                <a:solidFill>
                  <a:schemeClr val="dk1"/>
                </a:solidFill>
                <a:latin typeface="Calibri"/>
                <a:ea typeface="Calibri"/>
                <a:cs typeface="Calibri"/>
                <a:sym typeface="Calibri"/>
              </a:rPr>
              <a:t>Acá ya está ordenado!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2"/>
                                        </p:tgtEl>
                                        <p:attrNameLst>
                                          <p:attrName>style.visibility</p:attrName>
                                        </p:attrNameLst>
                                      </p:cBhvr>
                                      <p:to>
                                        <p:strVal val="visible"/>
                                      </p:to>
                                    </p:set>
                                    <p:animEffect transition="in" filter="fade">
                                      <p:cBhvr>
                                        <p:cTn id="7" dur="500"/>
                                        <p:tgtEl>
                                          <p:spTgt spid="712"/>
                                        </p:tgtEl>
                                      </p:cBhvr>
                                    </p:animEffect>
                                  </p:childTnLst>
                                </p:cTn>
                              </p:par>
                              <p:par>
                                <p:cTn id="8" presetID="10" presetClass="entr" presetSubtype="0" fill="hold" nodeType="withEffect">
                                  <p:stCondLst>
                                    <p:cond delay="0"/>
                                  </p:stCondLst>
                                  <p:childTnLst>
                                    <p:set>
                                      <p:cBhvr>
                                        <p:cTn id="9" dur="1" fill="hold">
                                          <p:stCondLst>
                                            <p:cond delay="0"/>
                                          </p:stCondLst>
                                        </p:cTn>
                                        <p:tgtEl>
                                          <p:spTgt spid="713"/>
                                        </p:tgtEl>
                                        <p:attrNameLst>
                                          <p:attrName>style.visibility</p:attrName>
                                        </p:attrNameLst>
                                      </p:cBhvr>
                                      <p:to>
                                        <p:strVal val="visible"/>
                                      </p:to>
                                    </p:set>
                                    <p:animEffect transition="in" filter="fade">
                                      <p:cBhvr>
                                        <p:cTn id="10" dur="500"/>
                                        <p:tgtEl>
                                          <p:spTgt spid="713"/>
                                        </p:tgtEl>
                                      </p:cBhvr>
                                    </p:animEffect>
                                  </p:childTnLst>
                                </p:cTn>
                              </p:par>
                              <p:par>
                                <p:cTn id="11" presetID="10" presetClass="entr" presetSubtype="0" fill="hold" nodeType="withEffect">
                                  <p:stCondLst>
                                    <p:cond delay="0"/>
                                  </p:stCondLst>
                                  <p:childTnLst>
                                    <p:set>
                                      <p:cBhvr>
                                        <p:cTn id="12" dur="1" fill="hold">
                                          <p:stCondLst>
                                            <p:cond delay="0"/>
                                          </p:stCondLst>
                                        </p:cTn>
                                        <p:tgtEl>
                                          <p:spTgt spid="714"/>
                                        </p:tgtEl>
                                        <p:attrNameLst>
                                          <p:attrName>style.visibility</p:attrName>
                                        </p:attrNameLst>
                                      </p:cBhvr>
                                      <p:to>
                                        <p:strVal val="visible"/>
                                      </p:to>
                                    </p:set>
                                    <p:animEffect transition="in" filter="fade">
                                      <p:cBhvr>
                                        <p:cTn id="13" dur="500"/>
                                        <p:tgtEl>
                                          <p:spTgt spid="7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15"/>
                                        </p:tgtEl>
                                        <p:attrNameLst>
                                          <p:attrName>style.visibility</p:attrName>
                                        </p:attrNameLst>
                                      </p:cBhvr>
                                      <p:to>
                                        <p:strVal val="visible"/>
                                      </p:to>
                                    </p:set>
                                    <p:animEffect transition="in" filter="fade">
                                      <p:cBhvr>
                                        <p:cTn id="18" dur="500"/>
                                        <p:tgtEl>
                                          <p:spTgt spid="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49"/>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17</a:t>
            </a:fld>
            <a:endParaRPr sz="2800" b="1">
              <a:solidFill>
                <a:srgbClr val="1F497D"/>
              </a:solidFill>
              <a:latin typeface="Calibri"/>
              <a:ea typeface="Calibri"/>
              <a:cs typeface="Calibri"/>
              <a:sym typeface="Calibri"/>
            </a:endParaRPr>
          </a:p>
        </p:txBody>
      </p:sp>
      <p:sp>
        <p:nvSpPr>
          <p:cNvPr id="722" name="Google Shape;722;p49"/>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Ejemplo – Burbuja</a:t>
            </a:r>
            <a:endParaRPr sz="4000">
              <a:solidFill>
                <a:schemeClr val="dk1"/>
              </a:solidFill>
              <a:latin typeface="Calibri"/>
              <a:ea typeface="Calibri"/>
              <a:cs typeface="Calibri"/>
              <a:sym typeface="Calibri"/>
            </a:endParaRPr>
          </a:p>
        </p:txBody>
      </p:sp>
      <p:graphicFrame>
        <p:nvGraphicFramePr>
          <p:cNvPr id="723" name="Google Shape;723;p49"/>
          <p:cNvGraphicFramePr/>
          <p:nvPr/>
        </p:nvGraphicFramePr>
        <p:xfrm>
          <a:off x="3465035" y="1317954"/>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solidFill>
                            <a:schemeClr val="lt1"/>
                          </a:solidFill>
                        </a:rPr>
                        <a:t>3</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chemeClr val="lt1"/>
                          </a:solidFill>
                        </a:rPr>
                        <a:t>4</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u="none" strike="noStrike" cap="none">
                          <a:solidFill>
                            <a:schemeClr val="lt1"/>
                          </a:solidFill>
                        </a:rPr>
                        <a:t>5</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chemeClr val="lt1"/>
                          </a:solidFill>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extLst>
                  <a:ext uri="{0D108BD9-81ED-4DB2-BD59-A6C34878D82A}">
                    <a16:rowId xmlns:a16="http://schemas.microsoft.com/office/drawing/2014/main" val="10000"/>
                  </a:ext>
                </a:extLst>
              </a:tr>
            </a:tbl>
          </a:graphicData>
        </a:graphic>
      </p:graphicFrame>
      <p:sp>
        <p:nvSpPr>
          <p:cNvPr id="724" name="Google Shape;724;p49"/>
          <p:cNvSpPr/>
          <p:nvPr/>
        </p:nvSpPr>
        <p:spPr>
          <a:xfrm>
            <a:off x="2782991" y="1312300"/>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725" name="Google Shape;725;p49"/>
          <p:cNvSpPr txBox="1"/>
          <p:nvPr/>
        </p:nvSpPr>
        <p:spPr>
          <a:xfrm>
            <a:off x="3465036"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726" name="Google Shape;726;p49"/>
          <p:cNvSpPr txBox="1"/>
          <p:nvPr/>
        </p:nvSpPr>
        <p:spPr>
          <a:xfrm>
            <a:off x="4028203"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727" name="Google Shape;727;p49"/>
          <p:cNvSpPr txBox="1"/>
          <p:nvPr/>
        </p:nvSpPr>
        <p:spPr>
          <a:xfrm>
            <a:off x="4632425"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728" name="Google Shape;728;p49"/>
          <p:cNvSpPr txBox="1"/>
          <p:nvPr/>
        </p:nvSpPr>
        <p:spPr>
          <a:xfrm>
            <a:off x="5195592"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729" name="Google Shape;729;p49"/>
          <p:cNvSpPr txBox="1"/>
          <p:nvPr/>
        </p:nvSpPr>
        <p:spPr>
          <a:xfrm>
            <a:off x="5799814"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730" name="Google Shape;730;p49"/>
          <p:cNvSpPr txBox="1"/>
          <p:nvPr/>
        </p:nvSpPr>
        <p:spPr>
          <a:xfrm>
            <a:off x="6362981" y="97374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731" name="Google Shape;731;p49"/>
          <p:cNvSpPr txBox="1"/>
          <p:nvPr/>
        </p:nvSpPr>
        <p:spPr>
          <a:xfrm>
            <a:off x="7798186" y="313995"/>
            <a:ext cx="944489" cy="646331"/>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r>
              <a:rPr lang="es-PY" sz="3600">
                <a:solidFill>
                  <a:schemeClr val="dk1"/>
                </a:solidFill>
                <a:latin typeface="Consolas"/>
                <a:ea typeface="Consolas"/>
                <a:cs typeface="Consolas"/>
                <a:sym typeface="Consolas"/>
              </a:rPr>
              <a:t>i=4</a:t>
            </a:r>
            <a:endParaRPr sz="3600">
              <a:solidFill>
                <a:schemeClr val="dk1"/>
              </a:solidFill>
              <a:latin typeface="Consolas"/>
              <a:ea typeface="Consolas"/>
              <a:cs typeface="Consolas"/>
              <a:sym typeface="Consolas"/>
            </a:endParaRPr>
          </a:p>
        </p:txBody>
      </p:sp>
      <p:sp>
        <p:nvSpPr>
          <p:cNvPr id="732" name="Google Shape;732;p49"/>
          <p:cNvSpPr txBox="1"/>
          <p:nvPr/>
        </p:nvSpPr>
        <p:spPr>
          <a:xfrm>
            <a:off x="7355244" y="1373854"/>
            <a:ext cx="2053767"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j=0 y j+1=1</a:t>
            </a:r>
            <a:endParaRPr sz="2400">
              <a:solidFill>
                <a:schemeClr val="dk1"/>
              </a:solidFill>
              <a:latin typeface="Consolas"/>
              <a:ea typeface="Consolas"/>
              <a:cs typeface="Consolas"/>
              <a:sym typeface="Consolas"/>
            </a:endParaRPr>
          </a:p>
        </p:txBody>
      </p:sp>
      <p:sp>
        <p:nvSpPr>
          <p:cNvPr id="733" name="Google Shape;733;p49"/>
          <p:cNvSpPr txBox="1"/>
          <p:nvPr/>
        </p:nvSpPr>
        <p:spPr>
          <a:xfrm>
            <a:off x="4469723" y="4117043"/>
            <a:ext cx="3055132" cy="523220"/>
          </a:xfrm>
          <a:prstGeom prst="rect">
            <a:avLst/>
          </a:prstGeom>
          <a:noFill/>
          <a:ln>
            <a:noFill/>
          </a:ln>
        </p:spPr>
        <p:txBody>
          <a:bodyPr spcFirstLastPara="1" wrap="square" lIns="91425" tIns="45700" rIns="91425" bIns="45700" anchor="t" anchorCtr="0">
            <a:noAutofit/>
          </a:bodyPr>
          <a:lstStyle/>
          <a:p>
            <a:r>
              <a:rPr lang="es-PY" sz="2800">
                <a:solidFill>
                  <a:schemeClr val="dk1"/>
                </a:solidFill>
                <a:latin typeface="Calibri"/>
                <a:ea typeface="Calibri"/>
                <a:cs typeface="Calibri"/>
                <a:sym typeface="Calibri"/>
              </a:rPr>
              <a:t>Proceso finalizado!!</a:t>
            </a:r>
            <a:endParaRPr/>
          </a:p>
        </p:txBody>
      </p:sp>
      <p:graphicFrame>
        <p:nvGraphicFramePr>
          <p:cNvPr id="734" name="Google Shape;734;p49"/>
          <p:cNvGraphicFramePr/>
          <p:nvPr/>
        </p:nvGraphicFramePr>
        <p:xfrm>
          <a:off x="4266733" y="3429000"/>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solidFill>
                            <a:schemeClr val="lt1"/>
                          </a:solidFill>
                        </a:rPr>
                        <a:t>1</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u="none" strike="noStrike" cap="none">
                          <a:solidFill>
                            <a:schemeClr val="lt1"/>
                          </a:solidFill>
                        </a:rPr>
                        <a:t>2</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chemeClr val="lt1"/>
                          </a:solidFill>
                        </a:rPr>
                        <a:t>3</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chemeClr val="lt1"/>
                          </a:solidFill>
                        </a:rPr>
                        <a:t>4</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u="none" strike="noStrike" cap="none">
                          <a:solidFill>
                            <a:schemeClr val="lt1"/>
                          </a:solidFill>
                        </a:rPr>
                        <a:t>5</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chemeClr val="lt1"/>
                          </a:solidFill>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extLst>
                  <a:ext uri="{0D108BD9-81ED-4DB2-BD59-A6C34878D82A}">
                    <a16:rowId xmlns:a16="http://schemas.microsoft.com/office/drawing/2014/main" val="10000"/>
                  </a:ext>
                </a:extLst>
              </a:tr>
            </a:tbl>
          </a:graphicData>
        </a:graphic>
      </p:graphicFrame>
      <p:sp>
        <p:nvSpPr>
          <p:cNvPr id="735" name="Google Shape;735;p49"/>
          <p:cNvSpPr/>
          <p:nvPr/>
        </p:nvSpPr>
        <p:spPr>
          <a:xfrm>
            <a:off x="3584689" y="3423346"/>
            <a:ext cx="541367" cy="584775"/>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736" name="Google Shape;736;p49"/>
          <p:cNvSpPr txBox="1"/>
          <p:nvPr/>
        </p:nvSpPr>
        <p:spPr>
          <a:xfrm>
            <a:off x="4266734" y="308479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737" name="Google Shape;737;p49"/>
          <p:cNvSpPr txBox="1"/>
          <p:nvPr/>
        </p:nvSpPr>
        <p:spPr>
          <a:xfrm>
            <a:off x="4829901" y="308479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738" name="Google Shape;738;p49"/>
          <p:cNvSpPr txBox="1"/>
          <p:nvPr/>
        </p:nvSpPr>
        <p:spPr>
          <a:xfrm>
            <a:off x="5434123" y="308479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739" name="Google Shape;739;p49"/>
          <p:cNvSpPr txBox="1"/>
          <p:nvPr/>
        </p:nvSpPr>
        <p:spPr>
          <a:xfrm>
            <a:off x="5997290" y="308479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740" name="Google Shape;740;p49"/>
          <p:cNvSpPr txBox="1"/>
          <p:nvPr/>
        </p:nvSpPr>
        <p:spPr>
          <a:xfrm>
            <a:off x="6601512" y="308479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741" name="Google Shape;741;p49"/>
          <p:cNvSpPr txBox="1"/>
          <p:nvPr/>
        </p:nvSpPr>
        <p:spPr>
          <a:xfrm>
            <a:off x="7164679" y="308479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4"/>
                                        </p:tgtEl>
                                        <p:attrNameLst>
                                          <p:attrName>style.visibility</p:attrName>
                                        </p:attrNameLst>
                                      </p:cBhvr>
                                      <p:to>
                                        <p:strVal val="visible"/>
                                      </p:to>
                                    </p:set>
                                    <p:animEffect transition="in" filter="fade">
                                      <p:cBhvr>
                                        <p:cTn id="7" dur="500"/>
                                        <p:tgtEl>
                                          <p:spTgt spid="734"/>
                                        </p:tgtEl>
                                      </p:cBhvr>
                                    </p:animEffect>
                                  </p:childTnLst>
                                </p:cTn>
                              </p:par>
                              <p:par>
                                <p:cTn id="8" presetID="10" presetClass="entr" presetSubtype="0" fill="hold" nodeType="withEffect">
                                  <p:stCondLst>
                                    <p:cond delay="0"/>
                                  </p:stCondLst>
                                  <p:childTnLst>
                                    <p:set>
                                      <p:cBhvr>
                                        <p:cTn id="9" dur="1" fill="hold">
                                          <p:stCondLst>
                                            <p:cond delay="0"/>
                                          </p:stCondLst>
                                        </p:cTn>
                                        <p:tgtEl>
                                          <p:spTgt spid="735"/>
                                        </p:tgtEl>
                                        <p:attrNameLst>
                                          <p:attrName>style.visibility</p:attrName>
                                        </p:attrNameLst>
                                      </p:cBhvr>
                                      <p:to>
                                        <p:strVal val="visible"/>
                                      </p:to>
                                    </p:set>
                                    <p:animEffect transition="in" filter="fade">
                                      <p:cBhvr>
                                        <p:cTn id="10" dur="500"/>
                                        <p:tgtEl>
                                          <p:spTgt spid="735"/>
                                        </p:tgtEl>
                                      </p:cBhvr>
                                    </p:animEffect>
                                  </p:childTnLst>
                                </p:cTn>
                              </p:par>
                              <p:par>
                                <p:cTn id="11" presetID="10" presetClass="entr" presetSubtype="0" fill="hold" nodeType="withEffect">
                                  <p:stCondLst>
                                    <p:cond delay="0"/>
                                  </p:stCondLst>
                                  <p:childTnLst>
                                    <p:set>
                                      <p:cBhvr>
                                        <p:cTn id="12" dur="1" fill="hold">
                                          <p:stCondLst>
                                            <p:cond delay="0"/>
                                          </p:stCondLst>
                                        </p:cTn>
                                        <p:tgtEl>
                                          <p:spTgt spid="736"/>
                                        </p:tgtEl>
                                        <p:attrNameLst>
                                          <p:attrName>style.visibility</p:attrName>
                                        </p:attrNameLst>
                                      </p:cBhvr>
                                      <p:to>
                                        <p:strVal val="visible"/>
                                      </p:to>
                                    </p:set>
                                    <p:animEffect transition="in" filter="fade">
                                      <p:cBhvr>
                                        <p:cTn id="13" dur="500"/>
                                        <p:tgtEl>
                                          <p:spTgt spid="736"/>
                                        </p:tgtEl>
                                      </p:cBhvr>
                                    </p:animEffect>
                                  </p:childTnLst>
                                </p:cTn>
                              </p:par>
                              <p:par>
                                <p:cTn id="14" presetID="10" presetClass="entr" presetSubtype="0" fill="hold" nodeType="withEffect">
                                  <p:stCondLst>
                                    <p:cond delay="0"/>
                                  </p:stCondLst>
                                  <p:childTnLst>
                                    <p:set>
                                      <p:cBhvr>
                                        <p:cTn id="15" dur="1" fill="hold">
                                          <p:stCondLst>
                                            <p:cond delay="0"/>
                                          </p:stCondLst>
                                        </p:cTn>
                                        <p:tgtEl>
                                          <p:spTgt spid="737"/>
                                        </p:tgtEl>
                                        <p:attrNameLst>
                                          <p:attrName>style.visibility</p:attrName>
                                        </p:attrNameLst>
                                      </p:cBhvr>
                                      <p:to>
                                        <p:strVal val="visible"/>
                                      </p:to>
                                    </p:set>
                                    <p:animEffect transition="in" filter="fade">
                                      <p:cBhvr>
                                        <p:cTn id="16" dur="500"/>
                                        <p:tgtEl>
                                          <p:spTgt spid="737"/>
                                        </p:tgtEl>
                                      </p:cBhvr>
                                    </p:animEffect>
                                  </p:childTnLst>
                                </p:cTn>
                              </p:par>
                              <p:par>
                                <p:cTn id="17" presetID="10" presetClass="entr" presetSubtype="0" fill="hold" nodeType="withEffect">
                                  <p:stCondLst>
                                    <p:cond delay="0"/>
                                  </p:stCondLst>
                                  <p:childTnLst>
                                    <p:set>
                                      <p:cBhvr>
                                        <p:cTn id="18" dur="1" fill="hold">
                                          <p:stCondLst>
                                            <p:cond delay="0"/>
                                          </p:stCondLst>
                                        </p:cTn>
                                        <p:tgtEl>
                                          <p:spTgt spid="738"/>
                                        </p:tgtEl>
                                        <p:attrNameLst>
                                          <p:attrName>style.visibility</p:attrName>
                                        </p:attrNameLst>
                                      </p:cBhvr>
                                      <p:to>
                                        <p:strVal val="visible"/>
                                      </p:to>
                                    </p:set>
                                    <p:animEffect transition="in" filter="fade">
                                      <p:cBhvr>
                                        <p:cTn id="19" dur="500"/>
                                        <p:tgtEl>
                                          <p:spTgt spid="738"/>
                                        </p:tgtEl>
                                      </p:cBhvr>
                                    </p:animEffect>
                                  </p:childTnLst>
                                </p:cTn>
                              </p:par>
                              <p:par>
                                <p:cTn id="20" presetID="10" presetClass="entr" presetSubtype="0" fill="hold" nodeType="withEffect">
                                  <p:stCondLst>
                                    <p:cond delay="0"/>
                                  </p:stCondLst>
                                  <p:childTnLst>
                                    <p:set>
                                      <p:cBhvr>
                                        <p:cTn id="21" dur="1" fill="hold">
                                          <p:stCondLst>
                                            <p:cond delay="0"/>
                                          </p:stCondLst>
                                        </p:cTn>
                                        <p:tgtEl>
                                          <p:spTgt spid="739"/>
                                        </p:tgtEl>
                                        <p:attrNameLst>
                                          <p:attrName>style.visibility</p:attrName>
                                        </p:attrNameLst>
                                      </p:cBhvr>
                                      <p:to>
                                        <p:strVal val="visible"/>
                                      </p:to>
                                    </p:set>
                                    <p:animEffect transition="in" filter="fade">
                                      <p:cBhvr>
                                        <p:cTn id="22" dur="500"/>
                                        <p:tgtEl>
                                          <p:spTgt spid="739"/>
                                        </p:tgtEl>
                                      </p:cBhvr>
                                    </p:animEffect>
                                  </p:childTnLst>
                                </p:cTn>
                              </p:par>
                              <p:par>
                                <p:cTn id="23" presetID="10" presetClass="entr" presetSubtype="0" fill="hold" nodeType="withEffect">
                                  <p:stCondLst>
                                    <p:cond delay="0"/>
                                  </p:stCondLst>
                                  <p:childTnLst>
                                    <p:set>
                                      <p:cBhvr>
                                        <p:cTn id="24" dur="1" fill="hold">
                                          <p:stCondLst>
                                            <p:cond delay="0"/>
                                          </p:stCondLst>
                                        </p:cTn>
                                        <p:tgtEl>
                                          <p:spTgt spid="740"/>
                                        </p:tgtEl>
                                        <p:attrNameLst>
                                          <p:attrName>style.visibility</p:attrName>
                                        </p:attrNameLst>
                                      </p:cBhvr>
                                      <p:to>
                                        <p:strVal val="visible"/>
                                      </p:to>
                                    </p:set>
                                    <p:animEffect transition="in" filter="fade">
                                      <p:cBhvr>
                                        <p:cTn id="25" dur="500"/>
                                        <p:tgtEl>
                                          <p:spTgt spid="740"/>
                                        </p:tgtEl>
                                      </p:cBhvr>
                                    </p:animEffect>
                                  </p:childTnLst>
                                </p:cTn>
                              </p:par>
                              <p:par>
                                <p:cTn id="26" presetID="10" presetClass="entr" presetSubtype="0" fill="hold" nodeType="withEffect">
                                  <p:stCondLst>
                                    <p:cond delay="0"/>
                                  </p:stCondLst>
                                  <p:childTnLst>
                                    <p:set>
                                      <p:cBhvr>
                                        <p:cTn id="27" dur="1" fill="hold">
                                          <p:stCondLst>
                                            <p:cond delay="0"/>
                                          </p:stCondLst>
                                        </p:cTn>
                                        <p:tgtEl>
                                          <p:spTgt spid="741"/>
                                        </p:tgtEl>
                                        <p:attrNameLst>
                                          <p:attrName>style.visibility</p:attrName>
                                        </p:attrNameLst>
                                      </p:cBhvr>
                                      <p:to>
                                        <p:strVal val="visible"/>
                                      </p:to>
                                    </p:set>
                                    <p:animEffect transition="in" filter="fade">
                                      <p:cBhvr>
                                        <p:cTn id="28" dur="500"/>
                                        <p:tgtEl>
                                          <p:spTgt spid="741"/>
                                        </p:tgtEl>
                                      </p:cBhvr>
                                    </p:animEffect>
                                  </p:childTnLst>
                                </p:cTn>
                              </p:par>
                              <p:par>
                                <p:cTn id="29" presetID="10" presetClass="entr" presetSubtype="0" fill="hold" nodeType="withEffect">
                                  <p:stCondLst>
                                    <p:cond delay="0"/>
                                  </p:stCondLst>
                                  <p:childTnLst>
                                    <p:set>
                                      <p:cBhvr>
                                        <p:cTn id="30" dur="1" fill="hold">
                                          <p:stCondLst>
                                            <p:cond delay="0"/>
                                          </p:stCondLst>
                                        </p:cTn>
                                        <p:tgtEl>
                                          <p:spTgt spid="733"/>
                                        </p:tgtEl>
                                        <p:attrNameLst>
                                          <p:attrName>style.visibility</p:attrName>
                                        </p:attrNameLst>
                                      </p:cBhvr>
                                      <p:to>
                                        <p:strVal val="visible"/>
                                      </p:to>
                                    </p:set>
                                    <p:animEffect transition="in" filter="fade">
                                      <p:cBhvr>
                                        <p:cTn id="31" dur="500"/>
                                        <p:tgtEl>
                                          <p:spTgt spid="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50"/>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18</a:t>
            </a:fld>
            <a:endParaRPr sz="2800" b="1">
              <a:solidFill>
                <a:srgbClr val="1F497D"/>
              </a:solidFill>
              <a:latin typeface="Calibri"/>
              <a:ea typeface="Calibri"/>
              <a:cs typeface="Calibri"/>
              <a:sym typeface="Calibri"/>
            </a:endParaRPr>
          </a:p>
        </p:txBody>
      </p:sp>
      <p:sp>
        <p:nvSpPr>
          <p:cNvPr id="748" name="Google Shape;748;p50"/>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Algoritmo – Burbuja</a:t>
            </a:r>
            <a:endParaRPr sz="4000">
              <a:solidFill>
                <a:schemeClr val="dk1"/>
              </a:solidFill>
              <a:latin typeface="Calibri"/>
              <a:ea typeface="Calibri"/>
              <a:cs typeface="Calibri"/>
              <a:sym typeface="Calibri"/>
            </a:endParaRPr>
          </a:p>
        </p:txBody>
      </p:sp>
      <p:sp>
        <p:nvSpPr>
          <p:cNvPr id="749" name="Google Shape;749;p50"/>
          <p:cNvSpPr txBox="1"/>
          <p:nvPr/>
        </p:nvSpPr>
        <p:spPr>
          <a:xfrm>
            <a:off x="2016370" y="1059584"/>
            <a:ext cx="1791003"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alibri"/>
                <a:ea typeface="Calibri"/>
                <a:cs typeface="Calibri"/>
                <a:sym typeface="Calibri"/>
              </a:rPr>
              <a:t>Seudocódigo</a:t>
            </a:r>
            <a:endParaRPr/>
          </a:p>
        </p:txBody>
      </p:sp>
      <p:sp>
        <p:nvSpPr>
          <p:cNvPr id="750" name="Google Shape;750;p50"/>
          <p:cNvSpPr txBox="1"/>
          <p:nvPr/>
        </p:nvSpPr>
        <p:spPr>
          <a:xfrm>
            <a:off x="2066901" y="1587180"/>
            <a:ext cx="8170741" cy="1554272"/>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r>
              <a:rPr lang="es-PY" sz="2000">
                <a:solidFill>
                  <a:schemeClr val="dk1"/>
                </a:solidFill>
                <a:latin typeface="Consolas"/>
                <a:ea typeface="Consolas"/>
                <a:cs typeface="Consolas"/>
                <a:sym typeface="Consolas"/>
              </a:rPr>
              <a:t>Desde i=0 hasta N-2:</a:t>
            </a:r>
            <a:endParaRPr/>
          </a:p>
          <a:p>
            <a:pPr>
              <a:spcBef>
                <a:spcPts val="600"/>
              </a:spcBef>
            </a:pPr>
            <a:r>
              <a:rPr lang="es-PY" sz="2000">
                <a:solidFill>
                  <a:schemeClr val="dk1"/>
                </a:solidFill>
                <a:latin typeface="Consolas"/>
                <a:ea typeface="Consolas"/>
                <a:cs typeface="Consolas"/>
                <a:sym typeface="Consolas"/>
              </a:rPr>
              <a:t>	Desde j=0 hasta N-i-2:</a:t>
            </a:r>
            <a:endParaRPr/>
          </a:p>
          <a:p>
            <a:pPr>
              <a:spcBef>
                <a:spcPts val="600"/>
              </a:spcBef>
            </a:pPr>
            <a:r>
              <a:rPr lang="es-PY" sz="2000">
                <a:solidFill>
                  <a:schemeClr val="dk1"/>
                </a:solidFill>
                <a:latin typeface="Consolas"/>
                <a:ea typeface="Consolas"/>
                <a:cs typeface="Consolas"/>
                <a:sym typeface="Consolas"/>
              </a:rPr>
              <a:t>		Si A[j]&gt;A[j+1]:</a:t>
            </a:r>
            <a:endParaRPr/>
          </a:p>
          <a:p>
            <a:pPr>
              <a:spcBef>
                <a:spcPts val="600"/>
              </a:spcBef>
            </a:pPr>
            <a:r>
              <a:rPr lang="es-PY" sz="2000">
                <a:solidFill>
                  <a:schemeClr val="dk1"/>
                </a:solidFill>
                <a:latin typeface="Consolas"/>
                <a:ea typeface="Consolas"/>
                <a:cs typeface="Consolas"/>
                <a:sym typeface="Consolas"/>
              </a:rPr>
              <a:t>			Intercambiar A[j] y A[j+1]</a:t>
            </a:r>
            <a:endParaRPr/>
          </a:p>
        </p:txBody>
      </p:sp>
      <p:graphicFrame>
        <p:nvGraphicFramePr>
          <p:cNvPr id="751" name="Google Shape;751;p50"/>
          <p:cNvGraphicFramePr/>
          <p:nvPr/>
        </p:nvGraphicFramePr>
        <p:xfrm>
          <a:off x="3436900" y="3946262"/>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solidFill>
                            <a:schemeClr val="dk1"/>
                          </a:solidFill>
                        </a:rPr>
                        <a:t>1</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u="none" strike="noStrike" cap="none"/>
                        <a:t>4</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chemeClr val="lt1"/>
                          </a:solidFill>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extLst>
                  <a:ext uri="{0D108BD9-81ED-4DB2-BD59-A6C34878D82A}">
                    <a16:rowId xmlns:a16="http://schemas.microsoft.com/office/drawing/2014/main" val="10000"/>
                  </a:ext>
                </a:extLst>
              </a:tr>
            </a:tbl>
          </a:graphicData>
        </a:graphic>
      </p:graphicFrame>
      <p:sp>
        <p:nvSpPr>
          <p:cNvPr id="752" name="Google Shape;752;p50"/>
          <p:cNvSpPr/>
          <p:nvPr/>
        </p:nvSpPr>
        <p:spPr>
          <a:xfrm>
            <a:off x="2754856" y="3940608"/>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753" name="Google Shape;753;p50"/>
          <p:cNvSpPr txBox="1"/>
          <p:nvPr/>
        </p:nvSpPr>
        <p:spPr>
          <a:xfrm>
            <a:off x="7327109" y="4241311"/>
            <a:ext cx="2053767"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j=2 y j+1=3</a:t>
            </a:r>
            <a:endParaRPr sz="2400">
              <a:solidFill>
                <a:schemeClr val="dk1"/>
              </a:solidFill>
              <a:latin typeface="Consolas"/>
              <a:ea typeface="Consolas"/>
              <a:cs typeface="Consolas"/>
              <a:sym typeface="Consolas"/>
            </a:endParaRPr>
          </a:p>
        </p:txBody>
      </p:sp>
      <p:sp>
        <p:nvSpPr>
          <p:cNvPr id="754" name="Google Shape;754;p50"/>
          <p:cNvSpPr/>
          <p:nvPr/>
        </p:nvSpPr>
        <p:spPr>
          <a:xfrm>
            <a:off x="4899665" y="4083538"/>
            <a:ext cx="541368" cy="855552"/>
          </a:xfrm>
          <a:prstGeom prst="arc">
            <a:avLst>
              <a:gd name="adj1" fmla="val 143098"/>
              <a:gd name="adj2" fmla="val 10744765"/>
            </a:avLst>
          </a:prstGeom>
          <a:noFill/>
          <a:ln w="38100" cap="flat" cmpd="sng">
            <a:solidFill>
              <a:srgbClr val="FF0000"/>
            </a:solidFill>
            <a:prstDash val="solid"/>
            <a:round/>
            <a:headEnd type="triangle" w="med" len="med"/>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755" name="Google Shape;755;p50"/>
          <p:cNvSpPr txBox="1"/>
          <p:nvPr/>
        </p:nvSpPr>
        <p:spPr>
          <a:xfrm>
            <a:off x="7327109" y="3792338"/>
            <a:ext cx="694421"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i=1</a:t>
            </a:r>
            <a:endParaRPr sz="2400">
              <a:solidFill>
                <a:schemeClr val="dk1"/>
              </a:solidFill>
              <a:latin typeface="Consolas"/>
              <a:ea typeface="Consolas"/>
              <a:cs typeface="Consolas"/>
              <a:sym typeface="Consolas"/>
            </a:endParaRPr>
          </a:p>
        </p:txBody>
      </p:sp>
      <p:sp>
        <p:nvSpPr>
          <p:cNvPr id="756" name="Google Shape;756;p50"/>
          <p:cNvSpPr txBox="1"/>
          <p:nvPr/>
        </p:nvSpPr>
        <p:spPr>
          <a:xfrm>
            <a:off x="3404025" y="358418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757" name="Google Shape;757;p50"/>
          <p:cNvSpPr txBox="1"/>
          <p:nvPr/>
        </p:nvSpPr>
        <p:spPr>
          <a:xfrm>
            <a:off x="3967192" y="358418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758" name="Google Shape;758;p50"/>
          <p:cNvSpPr txBox="1"/>
          <p:nvPr/>
        </p:nvSpPr>
        <p:spPr>
          <a:xfrm>
            <a:off x="4571414" y="358418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759" name="Google Shape;759;p50"/>
          <p:cNvSpPr txBox="1"/>
          <p:nvPr/>
        </p:nvSpPr>
        <p:spPr>
          <a:xfrm>
            <a:off x="5134581" y="358418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760" name="Google Shape;760;p50"/>
          <p:cNvSpPr txBox="1"/>
          <p:nvPr/>
        </p:nvSpPr>
        <p:spPr>
          <a:xfrm>
            <a:off x="5738803" y="358418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761" name="Google Shape;761;p50"/>
          <p:cNvSpPr txBox="1"/>
          <p:nvPr/>
        </p:nvSpPr>
        <p:spPr>
          <a:xfrm>
            <a:off x="6301970" y="358418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51"/>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19</a:t>
            </a:fld>
            <a:endParaRPr sz="2800" b="1">
              <a:solidFill>
                <a:srgbClr val="1F497D"/>
              </a:solidFill>
              <a:latin typeface="Calibri"/>
              <a:ea typeface="Calibri"/>
              <a:cs typeface="Calibri"/>
              <a:sym typeface="Calibri"/>
            </a:endParaRPr>
          </a:p>
        </p:txBody>
      </p:sp>
      <p:sp>
        <p:nvSpPr>
          <p:cNvPr id="768" name="Google Shape;768;p51"/>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Programa – Burbuja</a:t>
            </a:r>
            <a:endParaRPr sz="4000">
              <a:solidFill>
                <a:schemeClr val="dk1"/>
              </a:solidFill>
              <a:latin typeface="Calibri"/>
              <a:ea typeface="Calibri"/>
              <a:cs typeface="Calibri"/>
              <a:sym typeface="Calibri"/>
            </a:endParaRPr>
          </a:p>
        </p:txBody>
      </p:sp>
      <p:sp>
        <p:nvSpPr>
          <p:cNvPr id="769" name="Google Shape;769;p51"/>
          <p:cNvSpPr/>
          <p:nvPr/>
        </p:nvSpPr>
        <p:spPr>
          <a:xfrm>
            <a:off x="1414084" y="1019067"/>
            <a:ext cx="8407081" cy="2616558"/>
          </a:xfrm>
          <a:prstGeom prst="rect">
            <a:avLst/>
          </a:prstGeom>
          <a:noFill/>
          <a:ln>
            <a:noFill/>
          </a:ln>
        </p:spPr>
        <p:txBody>
          <a:bodyPr spcFirstLastPara="1" wrap="square" lIns="91425" tIns="45700" rIns="91425" bIns="45700" anchor="t" anchorCtr="0">
            <a:noAutofit/>
          </a:bodyPr>
          <a:lstStyle/>
          <a:p>
            <a:r>
              <a:rPr lang="pt-BR" dirty="0" err="1">
                <a:solidFill>
                  <a:srgbClr val="0000FF"/>
                </a:solidFill>
                <a:highlight>
                  <a:srgbClr val="FFFFFF"/>
                </a:highlight>
                <a:latin typeface="Consolas" panose="020B0609020204030204" pitchFamily="49" charset="0"/>
              </a:rPr>
              <a:t>def</a:t>
            </a:r>
            <a:r>
              <a:rPr lang="pt-BR" dirty="0">
                <a:solidFill>
                  <a:srgbClr val="000000"/>
                </a:solidFill>
                <a:highlight>
                  <a:srgbClr val="FFFFFF"/>
                </a:highlight>
                <a:latin typeface="Consolas" panose="020B0609020204030204" pitchFamily="49" charset="0"/>
              </a:rPr>
              <a:t> </a:t>
            </a:r>
            <a:r>
              <a:rPr lang="pt-BR" dirty="0" err="1">
                <a:solidFill>
                  <a:srgbClr val="74531F"/>
                </a:solidFill>
                <a:highlight>
                  <a:srgbClr val="FFFFFF"/>
                </a:highlight>
                <a:latin typeface="Consolas" panose="020B0609020204030204" pitchFamily="49" charset="0"/>
              </a:rPr>
              <a:t>ordenar_vec_burbuja</a:t>
            </a:r>
            <a:r>
              <a:rPr lang="pt-BR" dirty="0">
                <a:solidFill>
                  <a:srgbClr val="000000"/>
                </a:solidFill>
                <a:highlight>
                  <a:srgbClr val="FFFFFF"/>
                </a:highlight>
                <a:latin typeface="Consolas" panose="020B0609020204030204" pitchFamily="49" charset="0"/>
              </a:rPr>
              <a:t>(</a:t>
            </a:r>
            <a:r>
              <a:rPr lang="pt-BR" dirty="0">
                <a:solidFill>
                  <a:srgbClr val="808080"/>
                </a:solidFill>
                <a:highlight>
                  <a:srgbClr val="FFFFFF"/>
                </a:highlight>
                <a:latin typeface="Consolas" panose="020B0609020204030204" pitchFamily="49" charset="0"/>
              </a:rPr>
              <a:t>A</a:t>
            </a:r>
            <a:r>
              <a:rPr lang="pt-BR" dirty="0">
                <a:solidFill>
                  <a:srgbClr val="000000"/>
                </a:solidFill>
                <a:highlight>
                  <a:srgbClr val="FFFFFF"/>
                </a:highlight>
                <a:latin typeface="Consolas" panose="020B0609020204030204" pitchFamily="49" charset="0"/>
              </a:rPr>
              <a:t>):</a:t>
            </a:r>
          </a:p>
          <a:p>
            <a:r>
              <a:rPr lang="pt-BR" dirty="0">
                <a:solidFill>
                  <a:srgbClr val="000000"/>
                </a:solidFill>
                <a:highlight>
                  <a:srgbClr val="FFFFFF"/>
                </a:highlight>
                <a:latin typeface="Consolas" panose="020B0609020204030204" pitchFamily="49" charset="0"/>
              </a:rPr>
              <a:t>    </a:t>
            </a:r>
            <a:r>
              <a:rPr lang="pt-BR" dirty="0">
                <a:solidFill>
                  <a:srgbClr val="1F377F"/>
                </a:solidFill>
                <a:highlight>
                  <a:srgbClr val="FFFFFF"/>
                </a:highlight>
                <a:latin typeface="Consolas" panose="020B0609020204030204" pitchFamily="49" charset="0"/>
              </a:rPr>
              <a:t>n</a:t>
            </a:r>
            <a:r>
              <a:rPr lang="pt-BR" dirty="0">
                <a:solidFill>
                  <a:srgbClr val="000000"/>
                </a:solidFill>
                <a:highlight>
                  <a:srgbClr val="FFFFFF"/>
                </a:highlight>
                <a:latin typeface="Consolas" panose="020B0609020204030204" pitchFamily="49" charset="0"/>
              </a:rPr>
              <a:t> = </a:t>
            </a:r>
            <a:r>
              <a:rPr lang="pt-BR" dirty="0" err="1">
                <a:solidFill>
                  <a:srgbClr val="74531F"/>
                </a:solidFill>
                <a:highlight>
                  <a:srgbClr val="FFFFFF"/>
                </a:highlight>
                <a:latin typeface="Consolas" panose="020B0609020204030204" pitchFamily="49" charset="0"/>
              </a:rPr>
              <a:t>len</a:t>
            </a:r>
            <a:r>
              <a:rPr lang="pt-BR" dirty="0">
                <a:solidFill>
                  <a:srgbClr val="000000"/>
                </a:solidFill>
                <a:highlight>
                  <a:srgbClr val="FFFFFF"/>
                </a:highlight>
                <a:latin typeface="Consolas" panose="020B0609020204030204" pitchFamily="49" charset="0"/>
              </a:rPr>
              <a:t>(</a:t>
            </a:r>
            <a:r>
              <a:rPr lang="pt-BR" dirty="0">
                <a:solidFill>
                  <a:srgbClr val="808080"/>
                </a:solidFill>
                <a:highlight>
                  <a:srgbClr val="FFFFFF"/>
                </a:highlight>
                <a:latin typeface="Consolas" panose="020B0609020204030204" pitchFamily="49" charset="0"/>
              </a:rPr>
              <a:t>A</a:t>
            </a:r>
            <a:r>
              <a:rPr lang="pt-BR" dirty="0">
                <a:solidFill>
                  <a:srgbClr val="000000"/>
                </a:solidFill>
                <a:highlight>
                  <a:srgbClr val="FFFFFF"/>
                </a:highlight>
                <a:latin typeface="Consolas" panose="020B0609020204030204" pitchFamily="49" charset="0"/>
              </a:rPr>
              <a:t>)</a:t>
            </a:r>
          </a:p>
          <a:p>
            <a:r>
              <a:rPr lang="pt-BR" dirty="0">
                <a:solidFill>
                  <a:srgbClr val="000000"/>
                </a:solidFill>
                <a:highlight>
                  <a:srgbClr val="FFFFFF"/>
                </a:highlight>
                <a:latin typeface="Consolas" panose="020B0609020204030204" pitchFamily="49" charset="0"/>
              </a:rPr>
              <a:t>    </a:t>
            </a:r>
            <a:r>
              <a:rPr lang="pt-BR" dirty="0">
                <a:solidFill>
                  <a:srgbClr val="8F08C4"/>
                </a:solidFill>
                <a:highlight>
                  <a:srgbClr val="FFFFFF"/>
                </a:highlight>
                <a:latin typeface="Consolas" panose="020B0609020204030204" pitchFamily="49" charset="0"/>
              </a:rPr>
              <a:t>for</a:t>
            </a:r>
            <a:r>
              <a:rPr lang="pt-BR" dirty="0">
                <a:solidFill>
                  <a:srgbClr val="000000"/>
                </a:solidFill>
                <a:highlight>
                  <a:srgbClr val="FFFFFF"/>
                </a:highlight>
                <a:latin typeface="Consolas" panose="020B0609020204030204" pitchFamily="49" charset="0"/>
              </a:rPr>
              <a:t> </a:t>
            </a:r>
            <a:r>
              <a:rPr lang="pt-BR" dirty="0">
                <a:solidFill>
                  <a:srgbClr val="1F377F"/>
                </a:solidFill>
                <a:highlight>
                  <a:srgbClr val="FFFFFF"/>
                </a:highlight>
                <a:latin typeface="Consolas" panose="020B0609020204030204" pitchFamily="49" charset="0"/>
              </a:rPr>
              <a:t>i</a:t>
            </a:r>
            <a:r>
              <a:rPr lang="pt-BR" dirty="0">
                <a:solidFill>
                  <a:srgbClr val="000000"/>
                </a:solidFill>
                <a:highlight>
                  <a:srgbClr val="FFFFFF"/>
                </a:highlight>
                <a:latin typeface="Consolas" panose="020B0609020204030204" pitchFamily="49" charset="0"/>
              </a:rPr>
              <a:t> </a:t>
            </a:r>
            <a:r>
              <a:rPr lang="pt-BR" dirty="0">
                <a:solidFill>
                  <a:srgbClr val="8F08C4"/>
                </a:solidFill>
                <a:highlight>
                  <a:srgbClr val="FFFFFF"/>
                </a:highlight>
                <a:latin typeface="Consolas" panose="020B0609020204030204" pitchFamily="49" charset="0"/>
              </a:rPr>
              <a:t>in</a:t>
            </a:r>
            <a:r>
              <a:rPr lang="pt-BR" dirty="0">
                <a:solidFill>
                  <a:srgbClr val="000000"/>
                </a:solidFill>
                <a:highlight>
                  <a:srgbClr val="FFFFFF"/>
                </a:highlight>
                <a:latin typeface="Consolas" panose="020B0609020204030204" pitchFamily="49" charset="0"/>
              </a:rPr>
              <a:t> </a:t>
            </a:r>
            <a:r>
              <a:rPr lang="pt-BR" dirty="0">
                <a:solidFill>
                  <a:srgbClr val="2B91AF"/>
                </a:solidFill>
                <a:highlight>
                  <a:srgbClr val="FFFFFF"/>
                </a:highlight>
                <a:latin typeface="Consolas" panose="020B0609020204030204" pitchFamily="49" charset="0"/>
              </a:rPr>
              <a:t>range</a:t>
            </a:r>
            <a:r>
              <a:rPr lang="pt-BR" dirty="0">
                <a:solidFill>
                  <a:srgbClr val="000000"/>
                </a:solidFill>
                <a:highlight>
                  <a:srgbClr val="FFFFFF"/>
                </a:highlight>
                <a:latin typeface="Consolas" panose="020B0609020204030204" pitchFamily="49" charset="0"/>
              </a:rPr>
              <a:t>(</a:t>
            </a:r>
            <a:r>
              <a:rPr lang="pt-BR" dirty="0">
                <a:solidFill>
                  <a:srgbClr val="1F377F"/>
                </a:solidFill>
                <a:highlight>
                  <a:srgbClr val="FFFFFF"/>
                </a:highlight>
                <a:latin typeface="Consolas" panose="020B0609020204030204" pitchFamily="49" charset="0"/>
              </a:rPr>
              <a:t>n</a:t>
            </a:r>
            <a:r>
              <a:rPr lang="pt-BR" dirty="0">
                <a:solidFill>
                  <a:srgbClr val="000000"/>
                </a:solidFill>
                <a:highlight>
                  <a:srgbClr val="FFFFFF"/>
                </a:highlight>
                <a:latin typeface="Consolas" panose="020B0609020204030204" pitchFamily="49" charset="0"/>
              </a:rPr>
              <a:t> - </a:t>
            </a:r>
            <a:r>
              <a:rPr lang="pt-BR" dirty="0">
                <a:solidFill>
                  <a:srgbClr val="098658"/>
                </a:solidFill>
                <a:highlight>
                  <a:srgbClr val="FFFFFF"/>
                </a:highlight>
                <a:latin typeface="Consolas" panose="020B0609020204030204" pitchFamily="49" charset="0"/>
              </a:rPr>
              <a:t>1</a:t>
            </a:r>
            <a:r>
              <a:rPr lang="pt-BR" dirty="0">
                <a:solidFill>
                  <a:srgbClr val="000000"/>
                </a:solidFill>
                <a:highlight>
                  <a:srgbClr val="FFFFFF"/>
                </a:highlight>
                <a:latin typeface="Consolas" panose="020B0609020204030204" pitchFamily="49" charset="0"/>
              </a:rPr>
              <a:t>):</a:t>
            </a:r>
          </a:p>
          <a:p>
            <a:r>
              <a:rPr lang="pt-BR" dirty="0">
                <a:solidFill>
                  <a:srgbClr val="000000"/>
                </a:solidFill>
                <a:highlight>
                  <a:srgbClr val="FFFFFF"/>
                </a:highlight>
                <a:latin typeface="Consolas" panose="020B0609020204030204" pitchFamily="49" charset="0"/>
              </a:rPr>
              <a:t>        </a:t>
            </a:r>
            <a:r>
              <a:rPr lang="pt-BR" dirty="0">
                <a:solidFill>
                  <a:srgbClr val="8F08C4"/>
                </a:solidFill>
                <a:highlight>
                  <a:srgbClr val="FFFFFF"/>
                </a:highlight>
                <a:latin typeface="Consolas" panose="020B0609020204030204" pitchFamily="49" charset="0"/>
              </a:rPr>
              <a:t>for</a:t>
            </a:r>
            <a:r>
              <a:rPr lang="pt-BR" dirty="0">
                <a:solidFill>
                  <a:srgbClr val="000000"/>
                </a:solidFill>
                <a:highlight>
                  <a:srgbClr val="FFFFFF"/>
                </a:highlight>
                <a:latin typeface="Consolas" panose="020B0609020204030204" pitchFamily="49" charset="0"/>
              </a:rPr>
              <a:t> </a:t>
            </a:r>
            <a:r>
              <a:rPr lang="pt-BR" dirty="0">
                <a:solidFill>
                  <a:srgbClr val="1F377F"/>
                </a:solidFill>
                <a:highlight>
                  <a:srgbClr val="FFFFFF"/>
                </a:highlight>
                <a:latin typeface="Consolas" panose="020B0609020204030204" pitchFamily="49" charset="0"/>
              </a:rPr>
              <a:t>j</a:t>
            </a:r>
            <a:r>
              <a:rPr lang="pt-BR" dirty="0">
                <a:solidFill>
                  <a:srgbClr val="000000"/>
                </a:solidFill>
                <a:highlight>
                  <a:srgbClr val="FFFFFF"/>
                </a:highlight>
                <a:latin typeface="Consolas" panose="020B0609020204030204" pitchFamily="49" charset="0"/>
              </a:rPr>
              <a:t> </a:t>
            </a:r>
            <a:r>
              <a:rPr lang="pt-BR" dirty="0">
                <a:solidFill>
                  <a:srgbClr val="8F08C4"/>
                </a:solidFill>
                <a:highlight>
                  <a:srgbClr val="FFFFFF"/>
                </a:highlight>
                <a:latin typeface="Consolas" panose="020B0609020204030204" pitchFamily="49" charset="0"/>
              </a:rPr>
              <a:t>in</a:t>
            </a:r>
            <a:r>
              <a:rPr lang="pt-BR" dirty="0">
                <a:solidFill>
                  <a:srgbClr val="000000"/>
                </a:solidFill>
                <a:highlight>
                  <a:srgbClr val="FFFFFF"/>
                </a:highlight>
                <a:latin typeface="Consolas" panose="020B0609020204030204" pitchFamily="49" charset="0"/>
              </a:rPr>
              <a:t> </a:t>
            </a:r>
            <a:r>
              <a:rPr lang="pt-BR" dirty="0">
                <a:solidFill>
                  <a:srgbClr val="2B91AF"/>
                </a:solidFill>
                <a:highlight>
                  <a:srgbClr val="FFFFFF"/>
                </a:highlight>
                <a:latin typeface="Consolas" panose="020B0609020204030204" pitchFamily="49" charset="0"/>
              </a:rPr>
              <a:t>range</a:t>
            </a:r>
            <a:r>
              <a:rPr lang="pt-BR" dirty="0">
                <a:solidFill>
                  <a:srgbClr val="000000"/>
                </a:solidFill>
                <a:highlight>
                  <a:srgbClr val="FFFFFF"/>
                </a:highlight>
                <a:latin typeface="Consolas" panose="020B0609020204030204" pitchFamily="49" charset="0"/>
              </a:rPr>
              <a:t>(</a:t>
            </a:r>
            <a:r>
              <a:rPr lang="pt-BR" dirty="0">
                <a:solidFill>
                  <a:srgbClr val="1F377F"/>
                </a:solidFill>
                <a:highlight>
                  <a:srgbClr val="FFFFFF"/>
                </a:highlight>
                <a:latin typeface="Consolas" panose="020B0609020204030204" pitchFamily="49" charset="0"/>
              </a:rPr>
              <a:t>n</a:t>
            </a:r>
            <a:r>
              <a:rPr lang="pt-BR" dirty="0">
                <a:solidFill>
                  <a:srgbClr val="000000"/>
                </a:solidFill>
                <a:highlight>
                  <a:srgbClr val="FFFFFF"/>
                </a:highlight>
                <a:latin typeface="Consolas" panose="020B0609020204030204" pitchFamily="49" charset="0"/>
              </a:rPr>
              <a:t> - </a:t>
            </a:r>
            <a:r>
              <a:rPr lang="pt-BR" dirty="0">
                <a:solidFill>
                  <a:srgbClr val="1F377F"/>
                </a:solidFill>
                <a:highlight>
                  <a:srgbClr val="FFFFFF"/>
                </a:highlight>
                <a:latin typeface="Consolas" panose="020B0609020204030204" pitchFamily="49" charset="0"/>
              </a:rPr>
              <a:t>i</a:t>
            </a:r>
            <a:r>
              <a:rPr lang="pt-BR" dirty="0">
                <a:solidFill>
                  <a:srgbClr val="000000"/>
                </a:solidFill>
                <a:highlight>
                  <a:srgbClr val="FFFFFF"/>
                </a:highlight>
                <a:latin typeface="Consolas" panose="020B0609020204030204" pitchFamily="49" charset="0"/>
              </a:rPr>
              <a:t> - </a:t>
            </a:r>
            <a:r>
              <a:rPr lang="pt-BR" dirty="0">
                <a:solidFill>
                  <a:srgbClr val="098658"/>
                </a:solidFill>
                <a:highlight>
                  <a:srgbClr val="FFFFFF"/>
                </a:highlight>
                <a:latin typeface="Consolas" panose="020B0609020204030204" pitchFamily="49" charset="0"/>
              </a:rPr>
              <a:t>1</a:t>
            </a:r>
            <a:r>
              <a:rPr lang="pt-BR" dirty="0">
                <a:solidFill>
                  <a:srgbClr val="000000"/>
                </a:solidFill>
                <a:highlight>
                  <a:srgbClr val="FFFFFF"/>
                </a:highlight>
                <a:latin typeface="Consolas" panose="020B0609020204030204" pitchFamily="49" charset="0"/>
              </a:rPr>
              <a:t>):</a:t>
            </a:r>
          </a:p>
          <a:p>
            <a:r>
              <a:rPr lang="pt-BR" dirty="0">
                <a:solidFill>
                  <a:srgbClr val="000000"/>
                </a:solidFill>
                <a:highlight>
                  <a:srgbClr val="FFFFFF"/>
                </a:highlight>
                <a:latin typeface="Consolas" panose="020B0609020204030204" pitchFamily="49" charset="0"/>
              </a:rPr>
              <a:t>            </a:t>
            </a:r>
            <a:r>
              <a:rPr lang="pt-BR" dirty="0" err="1">
                <a:solidFill>
                  <a:srgbClr val="8F08C4"/>
                </a:solidFill>
                <a:highlight>
                  <a:srgbClr val="FFFFFF"/>
                </a:highlight>
                <a:latin typeface="Consolas" panose="020B0609020204030204" pitchFamily="49" charset="0"/>
              </a:rPr>
              <a:t>if</a:t>
            </a:r>
            <a:r>
              <a:rPr lang="pt-BR" dirty="0">
                <a:solidFill>
                  <a:srgbClr val="000000"/>
                </a:solidFill>
                <a:highlight>
                  <a:srgbClr val="FFFFFF"/>
                </a:highlight>
                <a:latin typeface="Consolas" panose="020B0609020204030204" pitchFamily="49" charset="0"/>
              </a:rPr>
              <a:t> </a:t>
            </a:r>
            <a:r>
              <a:rPr lang="pt-BR" dirty="0">
                <a:solidFill>
                  <a:srgbClr val="808080"/>
                </a:solidFill>
                <a:highlight>
                  <a:srgbClr val="FFFFFF"/>
                </a:highlight>
                <a:latin typeface="Consolas" panose="020B0609020204030204" pitchFamily="49" charset="0"/>
              </a:rPr>
              <a:t>A</a:t>
            </a:r>
            <a:r>
              <a:rPr lang="pt-BR" dirty="0">
                <a:solidFill>
                  <a:srgbClr val="000000"/>
                </a:solidFill>
                <a:highlight>
                  <a:srgbClr val="FFFFFF"/>
                </a:highlight>
                <a:latin typeface="Consolas" panose="020B0609020204030204" pitchFamily="49" charset="0"/>
              </a:rPr>
              <a:t>[</a:t>
            </a:r>
            <a:r>
              <a:rPr lang="pt-BR" dirty="0">
                <a:solidFill>
                  <a:srgbClr val="1F377F"/>
                </a:solidFill>
                <a:highlight>
                  <a:srgbClr val="FFFFFF"/>
                </a:highlight>
                <a:latin typeface="Consolas" panose="020B0609020204030204" pitchFamily="49" charset="0"/>
              </a:rPr>
              <a:t>j</a:t>
            </a:r>
            <a:r>
              <a:rPr lang="pt-BR" dirty="0">
                <a:solidFill>
                  <a:srgbClr val="000000"/>
                </a:solidFill>
                <a:highlight>
                  <a:srgbClr val="FFFFFF"/>
                </a:highlight>
                <a:latin typeface="Consolas" panose="020B0609020204030204" pitchFamily="49" charset="0"/>
              </a:rPr>
              <a:t>] &gt; </a:t>
            </a:r>
            <a:r>
              <a:rPr lang="pt-BR" dirty="0">
                <a:solidFill>
                  <a:srgbClr val="808080"/>
                </a:solidFill>
                <a:highlight>
                  <a:srgbClr val="FFFFFF"/>
                </a:highlight>
                <a:latin typeface="Consolas" panose="020B0609020204030204" pitchFamily="49" charset="0"/>
              </a:rPr>
              <a:t>A</a:t>
            </a:r>
            <a:r>
              <a:rPr lang="pt-BR" dirty="0">
                <a:solidFill>
                  <a:srgbClr val="000000"/>
                </a:solidFill>
                <a:highlight>
                  <a:srgbClr val="FFFFFF"/>
                </a:highlight>
                <a:latin typeface="Consolas" panose="020B0609020204030204" pitchFamily="49" charset="0"/>
              </a:rPr>
              <a:t>[</a:t>
            </a:r>
            <a:r>
              <a:rPr lang="pt-BR" dirty="0">
                <a:solidFill>
                  <a:srgbClr val="1F377F"/>
                </a:solidFill>
                <a:highlight>
                  <a:srgbClr val="FFFFFF"/>
                </a:highlight>
                <a:latin typeface="Consolas" panose="020B0609020204030204" pitchFamily="49" charset="0"/>
              </a:rPr>
              <a:t>j</a:t>
            </a:r>
            <a:r>
              <a:rPr lang="pt-BR" dirty="0">
                <a:solidFill>
                  <a:srgbClr val="000000"/>
                </a:solidFill>
                <a:highlight>
                  <a:srgbClr val="FFFFFF"/>
                </a:highlight>
                <a:latin typeface="Consolas" panose="020B0609020204030204" pitchFamily="49" charset="0"/>
              </a:rPr>
              <a:t> + </a:t>
            </a:r>
            <a:r>
              <a:rPr lang="pt-BR" dirty="0">
                <a:solidFill>
                  <a:srgbClr val="098658"/>
                </a:solidFill>
                <a:highlight>
                  <a:srgbClr val="FFFFFF"/>
                </a:highlight>
                <a:latin typeface="Consolas" panose="020B0609020204030204" pitchFamily="49" charset="0"/>
              </a:rPr>
              <a:t>1</a:t>
            </a:r>
            <a:r>
              <a:rPr lang="pt-BR" dirty="0">
                <a:solidFill>
                  <a:srgbClr val="000000"/>
                </a:solidFill>
                <a:highlight>
                  <a:srgbClr val="FFFFFF"/>
                </a:highlight>
                <a:latin typeface="Consolas" panose="020B0609020204030204" pitchFamily="49" charset="0"/>
              </a:rPr>
              <a:t>]:</a:t>
            </a:r>
          </a:p>
          <a:p>
            <a:r>
              <a:rPr lang="pt-BR" dirty="0">
                <a:solidFill>
                  <a:srgbClr val="000000"/>
                </a:solidFill>
                <a:highlight>
                  <a:srgbClr val="FFFFFF"/>
                </a:highlight>
                <a:latin typeface="Consolas" panose="020B0609020204030204" pitchFamily="49" charset="0"/>
              </a:rPr>
              <a:t>                </a:t>
            </a:r>
            <a:r>
              <a:rPr lang="pt-BR" dirty="0">
                <a:solidFill>
                  <a:srgbClr val="008000"/>
                </a:solidFill>
                <a:highlight>
                  <a:srgbClr val="FFFFFF"/>
                </a:highlight>
                <a:latin typeface="Consolas" panose="020B0609020204030204" pitchFamily="49" charset="0"/>
              </a:rPr>
              <a:t># Intercambiar A[j] y A[j+1]</a:t>
            </a:r>
            <a:endParaRPr lang="pt-BR" dirty="0">
              <a:solidFill>
                <a:srgbClr val="000000"/>
              </a:solidFill>
              <a:highlight>
                <a:srgbClr val="FFFFFF"/>
              </a:highlight>
              <a:latin typeface="Consolas" panose="020B0609020204030204" pitchFamily="49" charset="0"/>
            </a:endParaRPr>
          </a:p>
          <a:p>
            <a:r>
              <a:rPr lang="pt-BR" dirty="0">
                <a:solidFill>
                  <a:srgbClr val="000000"/>
                </a:solidFill>
                <a:highlight>
                  <a:srgbClr val="FFFFFF"/>
                </a:highlight>
                <a:latin typeface="Consolas" panose="020B0609020204030204" pitchFamily="49" charset="0"/>
              </a:rPr>
              <a:t>                </a:t>
            </a:r>
            <a:r>
              <a:rPr lang="pt-BR" dirty="0">
                <a:solidFill>
                  <a:srgbClr val="808080"/>
                </a:solidFill>
                <a:highlight>
                  <a:srgbClr val="FFFFFF"/>
                </a:highlight>
                <a:latin typeface="Consolas" panose="020B0609020204030204" pitchFamily="49" charset="0"/>
              </a:rPr>
              <a:t>A</a:t>
            </a:r>
            <a:r>
              <a:rPr lang="pt-BR" dirty="0">
                <a:solidFill>
                  <a:srgbClr val="000000"/>
                </a:solidFill>
                <a:highlight>
                  <a:srgbClr val="FFFFFF"/>
                </a:highlight>
                <a:latin typeface="Consolas" panose="020B0609020204030204" pitchFamily="49" charset="0"/>
              </a:rPr>
              <a:t>[</a:t>
            </a:r>
            <a:r>
              <a:rPr lang="pt-BR" dirty="0">
                <a:solidFill>
                  <a:srgbClr val="1F377F"/>
                </a:solidFill>
                <a:highlight>
                  <a:srgbClr val="FFFFFF"/>
                </a:highlight>
                <a:latin typeface="Consolas" panose="020B0609020204030204" pitchFamily="49" charset="0"/>
              </a:rPr>
              <a:t>j</a:t>
            </a:r>
            <a:r>
              <a:rPr lang="pt-BR" dirty="0">
                <a:solidFill>
                  <a:srgbClr val="000000"/>
                </a:solidFill>
                <a:highlight>
                  <a:srgbClr val="FFFFFF"/>
                </a:highlight>
                <a:latin typeface="Consolas" panose="020B0609020204030204" pitchFamily="49" charset="0"/>
              </a:rPr>
              <a:t>], </a:t>
            </a:r>
            <a:r>
              <a:rPr lang="pt-BR" dirty="0">
                <a:solidFill>
                  <a:srgbClr val="808080"/>
                </a:solidFill>
                <a:highlight>
                  <a:srgbClr val="FFFFFF"/>
                </a:highlight>
                <a:latin typeface="Consolas" panose="020B0609020204030204" pitchFamily="49" charset="0"/>
              </a:rPr>
              <a:t>A</a:t>
            </a:r>
            <a:r>
              <a:rPr lang="pt-BR" dirty="0">
                <a:solidFill>
                  <a:srgbClr val="000000"/>
                </a:solidFill>
                <a:highlight>
                  <a:srgbClr val="FFFFFF"/>
                </a:highlight>
                <a:latin typeface="Consolas" panose="020B0609020204030204" pitchFamily="49" charset="0"/>
              </a:rPr>
              <a:t>[</a:t>
            </a:r>
            <a:r>
              <a:rPr lang="pt-BR" dirty="0">
                <a:solidFill>
                  <a:srgbClr val="1F377F"/>
                </a:solidFill>
                <a:highlight>
                  <a:srgbClr val="FFFFFF"/>
                </a:highlight>
                <a:latin typeface="Consolas" panose="020B0609020204030204" pitchFamily="49" charset="0"/>
              </a:rPr>
              <a:t>j</a:t>
            </a:r>
            <a:r>
              <a:rPr lang="pt-BR" dirty="0">
                <a:solidFill>
                  <a:srgbClr val="000000"/>
                </a:solidFill>
                <a:highlight>
                  <a:srgbClr val="FFFFFF"/>
                </a:highlight>
                <a:latin typeface="Consolas" panose="020B0609020204030204" pitchFamily="49" charset="0"/>
              </a:rPr>
              <a:t> + </a:t>
            </a:r>
            <a:r>
              <a:rPr lang="pt-BR" dirty="0">
                <a:solidFill>
                  <a:srgbClr val="098658"/>
                </a:solidFill>
                <a:highlight>
                  <a:srgbClr val="FFFFFF"/>
                </a:highlight>
                <a:latin typeface="Consolas" panose="020B0609020204030204" pitchFamily="49" charset="0"/>
              </a:rPr>
              <a:t>1</a:t>
            </a:r>
            <a:r>
              <a:rPr lang="pt-BR" dirty="0">
                <a:solidFill>
                  <a:srgbClr val="000000"/>
                </a:solidFill>
                <a:highlight>
                  <a:srgbClr val="FFFFFF"/>
                </a:highlight>
                <a:latin typeface="Consolas" panose="020B0609020204030204" pitchFamily="49" charset="0"/>
              </a:rPr>
              <a:t>] = </a:t>
            </a:r>
            <a:r>
              <a:rPr lang="pt-BR" dirty="0">
                <a:solidFill>
                  <a:srgbClr val="808080"/>
                </a:solidFill>
                <a:highlight>
                  <a:srgbClr val="FFFFFF"/>
                </a:highlight>
                <a:latin typeface="Consolas" panose="020B0609020204030204" pitchFamily="49" charset="0"/>
              </a:rPr>
              <a:t>A</a:t>
            </a:r>
            <a:r>
              <a:rPr lang="pt-BR" dirty="0">
                <a:solidFill>
                  <a:srgbClr val="000000"/>
                </a:solidFill>
                <a:highlight>
                  <a:srgbClr val="FFFFFF"/>
                </a:highlight>
                <a:latin typeface="Consolas" panose="020B0609020204030204" pitchFamily="49" charset="0"/>
              </a:rPr>
              <a:t>[</a:t>
            </a:r>
            <a:r>
              <a:rPr lang="pt-BR" dirty="0">
                <a:solidFill>
                  <a:srgbClr val="1F377F"/>
                </a:solidFill>
                <a:highlight>
                  <a:srgbClr val="FFFFFF"/>
                </a:highlight>
                <a:latin typeface="Consolas" panose="020B0609020204030204" pitchFamily="49" charset="0"/>
              </a:rPr>
              <a:t>j</a:t>
            </a:r>
            <a:r>
              <a:rPr lang="pt-BR" dirty="0">
                <a:solidFill>
                  <a:srgbClr val="000000"/>
                </a:solidFill>
                <a:highlight>
                  <a:srgbClr val="FFFFFF"/>
                </a:highlight>
                <a:latin typeface="Consolas" panose="020B0609020204030204" pitchFamily="49" charset="0"/>
              </a:rPr>
              <a:t> + </a:t>
            </a:r>
            <a:r>
              <a:rPr lang="pt-BR" dirty="0">
                <a:solidFill>
                  <a:srgbClr val="098658"/>
                </a:solidFill>
                <a:highlight>
                  <a:srgbClr val="FFFFFF"/>
                </a:highlight>
                <a:latin typeface="Consolas" panose="020B0609020204030204" pitchFamily="49" charset="0"/>
              </a:rPr>
              <a:t>1</a:t>
            </a:r>
            <a:r>
              <a:rPr lang="pt-BR" dirty="0">
                <a:solidFill>
                  <a:srgbClr val="000000"/>
                </a:solidFill>
                <a:highlight>
                  <a:srgbClr val="FFFFFF"/>
                </a:highlight>
                <a:latin typeface="Consolas" panose="020B0609020204030204" pitchFamily="49" charset="0"/>
              </a:rPr>
              <a:t>], </a:t>
            </a:r>
            <a:r>
              <a:rPr lang="pt-BR" dirty="0">
                <a:solidFill>
                  <a:srgbClr val="808080"/>
                </a:solidFill>
                <a:highlight>
                  <a:srgbClr val="FFFFFF"/>
                </a:highlight>
                <a:latin typeface="Consolas" panose="020B0609020204030204" pitchFamily="49" charset="0"/>
              </a:rPr>
              <a:t>A</a:t>
            </a:r>
            <a:r>
              <a:rPr lang="pt-BR" dirty="0">
                <a:solidFill>
                  <a:srgbClr val="000000"/>
                </a:solidFill>
                <a:highlight>
                  <a:srgbClr val="FFFFFF"/>
                </a:highlight>
                <a:latin typeface="Consolas" panose="020B0609020204030204" pitchFamily="49" charset="0"/>
              </a:rPr>
              <a:t>[</a:t>
            </a:r>
            <a:r>
              <a:rPr lang="pt-BR" dirty="0">
                <a:solidFill>
                  <a:srgbClr val="1F377F"/>
                </a:solidFill>
                <a:highlight>
                  <a:srgbClr val="FFFFFF"/>
                </a:highlight>
                <a:latin typeface="Consolas" panose="020B0609020204030204" pitchFamily="49" charset="0"/>
              </a:rPr>
              <a:t>j</a:t>
            </a:r>
            <a:r>
              <a:rPr lang="pt-BR" dirty="0">
                <a:solidFill>
                  <a:srgbClr val="000000"/>
                </a:solidFill>
                <a:highlight>
                  <a:srgbClr val="FFFFFF"/>
                </a:highlight>
                <a:latin typeface="Consolas" panose="020B0609020204030204" pitchFamily="49" charset="0"/>
              </a:rPr>
              <a:t>]</a:t>
            </a:r>
          </a:p>
          <a:p>
            <a:br>
              <a:rPr lang="pt-BR" dirty="0">
                <a:solidFill>
                  <a:srgbClr val="000000"/>
                </a:solidFill>
                <a:highlight>
                  <a:srgbClr val="FFFFFF"/>
                </a:highlight>
                <a:latin typeface="Consolas" panose="020B0609020204030204" pitchFamily="49" charset="0"/>
              </a:rPr>
            </a:br>
            <a:endParaRPr lang="pt-BR" dirty="0">
              <a:solidFill>
                <a:srgbClr val="000000"/>
              </a:solidFill>
              <a:highlight>
                <a:srgbClr val="FFFFFF"/>
              </a:highlight>
              <a:latin typeface="Consolas" panose="020B0609020204030204" pitchFamily="49" charset="0"/>
            </a:endParaRPr>
          </a:p>
          <a:p>
            <a:br>
              <a:rPr lang="pt-BR" dirty="0"/>
            </a:br>
            <a:endParaRPr lang="pt-BR" dirty="0"/>
          </a:p>
        </p:txBody>
      </p:sp>
      <p:graphicFrame>
        <p:nvGraphicFramePr>
          <p:cNvPr id="770" name="Google Shape;770;p51"/>
          <p:cNvGraphicFramePr/>
          <p:nvPr/>
        </p:nvGraphicFramePr>
        <p:xfrm>
          <a:off x="3830796" y="4742710"/>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solidFill>
                            <a:schemeClr val="dk1"/>
                          </a:solidFill>
                        </a:rPr>
                        <a:t>1</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u="none" strike="noStrike" cap="none"/>
                        <a:t>4</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chemeClr val="lt1"/>
                          </a:solidFill>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extLst>
                  <a:ext uri="{0D108BD9-81ED-4DB2-BD59-A6C34878D82A}">
                    <a16:rowId xmlns:a16="http://schemas.microsoft.com/office/drawing/2014/main" val="10000"/>
                  </a:ext>
                </a:extLst>
              </a:tr>
            </a:tbl>
          </a:graphicData>
        </a:graphic>
      </p:graphicFrame>
      <p:sp>
        <p:nvSpPr>
          <p:cNvPr id="771" name="Google Shape;771;p51"/>
          <p:cNvSpPr/>
          <p:nvPr/>
        </p:nvSpPr>
        <p:spPr>
          <a:xfrm>
            <a:off x="3148752" y="4737056"/>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772" name="Google Shape;772;p51"/>
          <p:cNvSpPr txBox="1"/>
          <p:nvPr/>
        </p:nvSpPr>
        <p:spPr>
          <a:xfrm>
            <a:off x="7721005" y="5037759"/>
            <a:ext cx="2053767"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j=2 y j+1=3</a:t>
            </a:r>
            <a:endParaRPr sz="2400">
              <a:solidFill>
                <a:schemeClr val="dk1"/>
              </a:solidFill>
              <a:latin typeface="Consolas"/>
              <a:ea typeface="Consolas"/>
              <a:cs typeface="Consolas"/>
              <a:sym typeface="Consolas"/>
            </a:endParaRPr>
          </a:p>
        </p:txBody>
      </p:sp>
      <p:sp>
        <p:nvSpPr>
          <p:cNvPr id="773" name="Google Shape;773;p51"/>
          <p:cNvSpPr/>
          <p:nvPr/>
        </p:nvSpPr>
        <p:spPr>
          <a:xfrm>
            <a:off x="5293561" y="4879986"/>
            <a:ext cx="541368" cy="855552"/>
          </a:xfrm>
          <a:prstGeom prst="arc">
            <a:avLst>
              <a:gd name="adj1" fmla="val 143098"/>
              <a:gd name="adj2" fmla="val 10744765"/>
            </a:avLst>
          </a:prstGeom>
          <a:noFill/>
          <a:ln w="38100" cap="flat" cmpd="sng">
            <a:solidFill>
              <a:srgbClr val="FF0000"/>
            </a:solidFill>
            <a:prstDash val="solid"/>
            <a:round/>
            <a:headEnd type="triangle" w="med" len="med"/>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774" name="Google Shape;774;p51"/>
          <p:cNvSpPr txBox="1"/>
          <p:nvPr/>
        </p:nvSpPr>
        <p:spPr>
          <a:xfrm>
            <a:off x="7721005" y="4588786"/>
            <a:ext cx="694421"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i=1</a:t>
            </a:r>
            <a:endParaRPr sz="2400">
              <a:solidFill>
                <a:schemeClr val="dk1"/>
              </a:solidFill>
              <a:latin typeface="Consolas"/>
              <a:ea typeface="Consolas"/>
              <a:cs typeface="Consolas"/>
              <a:sym typeface="Consolas"/>
            </a:endParaRPr>
          </a:p>
        </p:txBody>
      </p:sp>
      <p:sp>
        <p:nvSpPr>
          <p:cNvPr id="775" name="Google Shape;775;p51"/>
          <p:cNvSpPr txBox="1"/>
          <p:nvPr/>
        </p:nvSpPr>
        <p:spPr>
          <a:xfrm>
            <a:off x="3816729" y="439850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776" name="Google Shape;776;p51"/>
          <p:cNvSpPr txBox="1"/>
          <p:nvPr/>
        </p:nvSpPr>
        <p:spPr>
          <a:xfrm>
            <a:off x="4379896" y="439850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777" name="Google Shape;777;p51"/>
          <p:cNvSpPr txBox="1"/>
          <p:nvPr/>
        </p:nvSpPr>
        <p:spPr>
          <a:xfrm>
            <a:off x="4984118" y="439850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778" name="Google Shape;778;p51"/>
          <p:cNvSpPr txBox="1"/>
          <p:nvPr/>
        </p:nvSpPr>
        <p:spPr>
          <a:xfrm>
            <a:off x="5547285" y="439850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779" name="Google Shape;779;p51"/>
          <p:cNvSpPr txBox="1"/>
          <p:nvPr/>
        </p:nvSpPr>
        <p:spPr>
          <a:xfrm>
            <a:off x="6151507" y="439850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780" name="Google Shape;780;p51"/>
          <p:cNvSpPr txBox="1"/>
          <p:nvPr/>
        </p:nvSpPr>
        <p:spPr>
          <a:xfrm>
            <a:off x="6714674" y="439850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4" name="Rectangle 3">
            <a:extLst>
              <a:ext uri="{FF2B5EF4-FFF2-40B4-BE49-F238E27FC236}">
                <a16:creationId xmlns:a16="http://schemas.microsoft.com/office/drawing/2014/main" id="{F0DC80A2-3F3E-76BB-9D3D-DD924A42C07E}"/>
              </a:ext>
            </a:extLst>
          </p:cNvPr>
          <p:cNvSpPr>
            <a:spLocks noChangeArrowheads="1"/>
          </p:cNvSpPr>
          <p:nvPr/>
        </p:nvSpPr>
        <p:spPr bwMode="auto">
          <a:xfrm>
            <a:off x="1477061" y="3034237"/>
            <a:ext cx="523761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solidFill>
                  <a:srgbClr val="008000"/>
                </a:solidFill>
                <a:highlight>
                  <a:srgbClr val="FFFFFF"/>
                </a:highlight>
                <a:latin typeface="Consolas" panose="020B0609020204030204" pitchFamily="49" charset="0"/>
              </a:rPr>
              <a:t># </a:t>
            </a:r>
            <a:r>
              <a:rPr lang="en-US" dirty="0" err="1">
                <a:solidFill>
                  <a:srgbClr val="008000"/>
                </a:solidFill>
                <a:highlight>
                  <a:srgbClr val="FFFFFF"/>
                </a:highlight>
                <a:latin typeface="Consolas" panose="020B0609020204030204" pitchFamily="49" charset="0"/>
              </a:rPr>
              <a:t>Ejemplo</a:t>
            </a:r>
            <a:r>
              <a:rPr lang="en-US" dirty="0">
                <a:solidFill>
                  <a:srgbClr val="008000"/>
                </a:solidFill>
                <a:highlight>
                  <a:srgbClr val="FFFFFF"/>
                </a:highlight>
                <a:latin typeface="Consolas" panose="020B0609020204030204" pitchFamily="49" charset="0"/>
              </a:rPr>
              <a:t> de </a:t>
            </a:r>
            <a:r>
              <a:rPr lang="en-US" dirty="0" err="1">
                <a:solidFill>
                  <a:srgbClr val="008000"/>
                </a:solidFill>
                <a:highlight>
                  <a:srgbClr val="FFFFFF"/>
                </a:highlight>
                <a:latin typeface="Consolas" panose="020B0609020204030204" pitchFamily="49" charset="0"/>
              </a:rPr>
              <a:t>uso</a:t>
            </a:r>
            <a:endParaRPr lang="en-US" dirty="0">
              <a:solidFill>
                <a:srgbClr val="000000"/>
              </a:solidFill>
              <a:highlight>
                <a:srgbClr val="FFFFFF"/>
              </a:highlight>
              <a:latin typeface="Consolas" panose="020B0609020204030204" pitchFamily="49" charset="0"/>
            </a:endParaRPr>
          </a:p>
          <a:p>
            <a:r>
              <a:rPr lang="en-US" dirty="0">
                <a:solidFill>
                  <a:srgbClr val="000000"/>
                </a:solidFill>
                <a:highlight>
                  <a:srgbClr val="FFFFFF"/>
                </a:highlight>
                <a:latin typeface="Consolas" panose="020B0609020204030204" pitchFamily="49" charset="0"/>
              </a:rPr>
              <a:t>A = [</a:t>
            </a:r>
            <a:r>
              <a:rPr lang="en-US" dirty="0">
                <a:solidFill>
                  <a:srgbClr val="098658"/>
                </a:solidFill>
                <a:highlight>
                  <a:srgbClr val="FFFFFF"/>
                </a:highlight>
                <a:latin typeface="Consolas" panose="020B0609020204030204" pitchFamily="49" charset="0"/>
              </a:rPr>
              <a:t>64</a:t>
            </a:r>
            <a:r>
              <a:rPr lang="en-US" dirty="0">
                <a:solidFill>
                  <a:srgbClr val="000000"/>
                </a:solidFill>
                <a:highlight>
                  <a:srgbClr val="FFFFFF"/>
                </a:highlight>
                <a:latin typeface="Consolas" panose="020B0609020204030204" pitchFamily="49" charset="0"/>
              </a:rPr>
              <a:t>, </a:t>
            </a:r>
            <a:r>
              <a:rPr lang="en-US" dirty="0">
                <a:solidFill>
                  <a:srgbClr val="098658"/>
                </a:solidFill>
                <a:highlight>
                  <a:srgbClr val="FFFFFF"/>
                </a:highlight>
                <a:latin typeface="Consolas" panose="020B0609020204030204" pitchFamily="49" charset="0"/>
              </a:rPr>
              <a:t>34</a:t>
            </a:r>
            <a:r>
              <a:rPr lang="en-US" dirty="0">
                <a:solidFill>
                  <a:srgbClr val="000000"/>
                </a:solidFill>
                <a:highlight>
                  <a:srgbClr val="FFFFFF"/>
                </a:highlight>
                <a:latin typeface="Consolas" panose="020B0609020204030204" pitchFamily="49" charset="0"/>
              </a:rPr>
              <a:t>, </a:t>
            </a:r>
            <a:r>
              <a:rPr lang="en-US" dirty="0">
                <a:solidFill>
                  <a:srgbClr val="098658"/>
                </a:solidFill>
                <a:highlight>
                  <a:srgbClr val="FFFFFF"/>
                </a:highlight>
                <a:latin typeface="Consolas" panose="020B0609020204030204" pitchFamily="49" charset="0"/>
              </a:rPr>
              <a:t>25</a:t>
            </a:r>
            <a:r>
              <a:rPr lang="en-US" dirty="0">
                <a:solidFill>
                  <a:srgbClr val="000000"/>
                </a:solidFill>
                <a:highlight>
                  <a:srgbClr val="FFFFFF"/>
                </a:highlight>
                <a:latin typeface="Consolas" panose="020B0609020204030204" pitchFamily="49" charset="0"/>
              </a:rPr>
              <a:t>, </a:t>
            </a:r>
            <a:r>
              <a:rPr lang="en-US" dirty="0">
                <a:solidFill>
                  <a:srgbClr val="098658"/>
                </a:solidFill>
                <a:highlight>
                  <a:srgbClr val="FFFFFF"/>
                </a:highlight>
                <a:latin typeface="Consolas" panose="020B0609020204030204" pitchFamily="49" charset="0"/>
              </a:rPr>
              <a:t>12</a:t>
            </a:r>
            <a:r>
              <a:rPr lang="en-US" dirty="0">
                <a:solidFill>
                  <a:srgbClr val="000000"/>
                </a:solidFill>
                <a:highlight>
                  <a:srgbClr val="FFFFFF"/>
                </a:highlight>
                <a:latin typeface="Consolas" panose="020B0609020204030204" pitchFamily="49" charset="0"/>
              </a:rPr>
              <a:t>, </a:t>
            </a:r>
            <a:r>
              <a:rPr lang="en-US" dirty="0">
                <a:solidFill>
                  <a:srgbClr val="098658"/>
                </a:solidFill>
                <a:highlight>
                  <a:srgbClr val="FFFFFF"/>
                </a:highlight>
                <a:latin typeface="Consolas" panose="020B0609020204030204" pitchFamily="49" charset="0"/>
              </a:rPr>
              <a:t>22</a:t>
            </a:r>
            <a:r>
              <a:rPr lang="en-US" dirty="0">
                <a:solidFill>
                  <a:srgbClr val="000000"/>
                </a:solidFill>
                <a:highlight>
                  <a:srgbClr val="FFFFFF"/>
                </a:highlight>
                <a:latin typeface="Consolas" panose="020B0609020204030204" pitchFamily="49" charset="0"/>
              </a:rPr>
              <a:t>, </a:t>
            </a:r>
            <a:r>
              <a:rPr lang="en-US" dirty="0">
                <a:solidFill>
                  <a:srgbClr val="098658"/>
                </a:solidFill>
                <a:highlight>
                  <a:srgbClr val="FFFFFF"/>
                </a:highlight>
                <a:latin typeface="Consolas" panose="020B0609020204030204" pitchFamily="49" charset="0"/>
              </a:rPr>
              <a:t>11</a:t>
            </a:r>
            <a:r>
              <a:rPr lang="en-US" dirty="0">
                <a:solidFill>
                  <a:srgbClr val="000000"/>
                </a:solidFill>
                <a:highlight>
                  <a:srgbClr val="FFFFFF"/>
                </a:highlight>
                <a:latin typeface="Consolas" panose="020B0609020204030204" pitchFamily="49" charset="0"/>
              </a:rPr>
              <a:t>, </a:t>
            </a:r>
            <a:r>
              <a:rPr lang="en-US" dirty="0">
                <a:solidFill>
                  <a:srgbClr val="098658"/>
                </a:solidFill>
                <a:highlight>
                  <a:srgbClr val="FFFFFF"/>
                </a:highlight>
                <a:latin typeface="Consolas" panose="020B0609020204030204" pitchFamily="49" charset="0"/>
              </a:rPr>
              <a:t>90</a:t>
            </a:r>
            <a:r>
              <a:rPr lang="en-US" dirty="0">
                <a:solidFill>
                  <a:srgbClr val="000000"/>
                </a:solidFill>
                <a:highlight>
                  <a:srgbClr val="FFFFFF"/>
                </a:highlight>
                <a:latin typeface="Consolas" panose="020B0609020204030204" pitchFamily="49" charset="0"/>
              </a:rPr>
              <a:t>]</a:t>
            </a:r>
          </a:p>
          <a:p>
            <a:r>
              <a:rPr lang="en-US" dirty="0" err="1">
                <a:solidFill>
                  <a:srgbClr val="74531F"/>
                </a:solidFill>
                <a:highlight>
                  <a:srgbClr val="FFFFFF"/>
                </a:highlight>
                <a:latin typeface="Consolas" panose="020B0609020204030204" pitchFamily="49" charset="0"/>
              </a:rPr>
              <a:t>ordenar_vec_burbuja</a:t>
            </a:r>
            <a:r>
              <a:rPr lang="en-US" dirty="0">
                <a:solidFill>
                  <a:srgbClr val="000000"/>
                </a:solidFill>
                <a:highlight>
                  <a:srgbClr val="FFFFFF"/>
                </a:highlight>
                <a:latin typeface="Consolas" panose="020B0609020204030204" pitchFamily="49" charset="0"/>
              </a:rPr>
              <a:t>(A)</a:t>
            </a:r>
          </a:p>
          <a:p>
            <a:r>
              <a:rPr lang="en-US" dirty="0">
                <a:solidFill>
                  <a:srgbClr val="74531F"/>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E21F1F"/>
                </a:solidFill>
                <a:highlight>
                  <a:srgbClr val="FFFFFF"/>
                </a:highlight>
                <a:latin typeface="Consolas" panose="020B0609020204030204" pitchFamily="49" charset="0"/>
              </a:rPr>
              <a:t>"</a:t>
            </a:r>
            <a:r>
              <a:rPr lang="en-US" dirty="0" err="1">
                <a:solidFill>
                  <a:srgbClr val="A31515"/>
                </a:solidFill>
                <a:highlight>
                  <a:srgbClr val="FFFFFF"/>
                </a:highlight>
                <a:latin typeface="Consolas" panose="020B0609020204030204" pitchFamily="49" charset="0"/>
              </a:rPr>
              <a:t>Arreglo</a:t>
            </a:r>
            <a:r>
              <a:rPr lang="en-US" dirty="0">
                <a:solidFill>
                  <a:srgbClr val="A31515"/>
                </a:solidFill>
                <a:highlight>
                  <a:srgbClr val="FFFFFF"/>
                </a:highlight>
                <a:latin typeface="Consolas" panose="020B0609020204030204" pitchFamily="49" charset="0"/>
              </a:rPr>
              <a:t> </a:t>
            </a:r>
            <a:r>
              <a:rPr lang="en-US" dirty="0" err="1">
                <a:solidFill>
                  <a:srgbClr val="A31515"/>
                </a:solidFill>
                <a:highlight>
                  <a:srgbClr val="FFFFFF"/>
                </a:highlight>
                <a:latin typeface="Consolas" panose="020B0609020204030204" pitchFamily="49" charset="0"/>
              </a:rPr>
              <a:t>ordenado</a:t>
            </a:r>
            <a:r>
              <a:rPr lang="en-US" dirty="0">
                <a:solidFill>
                  <a:srgbClr val="A31515"/>
                </a:solidFill>
                <a:highlight>
                  <a:srgbClr val="FFFFFF"/>
                </a:highlight>
                <a:latin typeface="Consolas" panose="020B0609020204030204" pitchFamily="49" charset="0"/>
              </a:rPr>
              <a:t>:</a:t>
            </a:r>
            <a:r>
              <a:rPr lang="en-US" dirty="0">
                <a:solidFill>
                  <a:srgbClr val="E21F1F"/>
                </a:solidFill>
                <a:highlight>
                  <a:srgbClr val="FFFFFF"/>
                </a:highlight>
                <a:latin typeface="Consolas" panose="020B0609020204030204" pitchFamily="49" charset="0"/>
              </a:rPr>
              <a:t>"</a:t>
            </a:r>
            <a:r>
              <a:rPr lang="en-US" dirty="0">
                <a:solidFill>
                  <a:srgbClr val="000000"/>
                </a:solidFill>
                <a:highlight>
                  <a:srgbClr val="FFFFFF"/>
                </a:highlight>
                <a:latin typeface="Consolas" panose="020B0609020204030204" pitchFamily="49" charset="0"/>
              </a:rPr>
              <a:t>, A)</a:t>
            </a:r>
          </a:p>
          <a:p>
            <a:endParaRPr lang="es-PY"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F20B43-C55D-6211-EAD9-EA6467E87B4B}"/>
              </a:ext>
            </a:extLst>
          </p:cNvPr>
          <p:cNvSpPr>
            <a:spLocks noGrp="1"/>
          </p:cNvSpPr>
          <p:nvPr>
            <p:ph type="title"/>
          </p:nvPr>
        </p:nvSpPr>
        <p:spPr>
          <a:xfrm>
            <a:off x="677118" y="67425"/>
            <a:ext cx="9067246" cy="1481328"/>
          </a:xfrm>
        </p:spPr>
        <p:txBody>
          <a:bodyPr anchor="b">
            <a:normAutofit/>
          </a:bodyPr>
          <a:lstStyle/>
          <a:p>
            <a:r>
              <a:rPr lang="es-PY" sz="5000" dirty="0"/>
              <a:t>Ordenamiento en listas de </a:t>
            </a:r>
            <a:r>
              <a:rPr lang="es-PY" sz="5000" dirty="0" err="1"/>
              <a:t>python</a:t>
            </a:r>
            <a:endParaRPr lang="es-PY" sz="5000" dirty="0"/>
          </a:p>
        </p:txBody>
      </p:sp>
      <p:sp>
        <p:nvSpPr>
          <p:cNvPr id="4" name="Rectangle 1">
            <a:extLst>
              <a:ext uri="{FF2B5EF4-FFF2-40B4-BE49-F238E27FC236}">
                <a16:creationId xmlns:a16="http://schemas.microsoft.com/office/drawing/2014/main" id="{A625BB41-7A68-AC8E-4816-0507053DCAEC}"/>
              </a:ext>
            </a:extLst>
          </p:cNvPr>
          <p:cNvSpPr>
            <a:spLocks noChangeArrowheads="1"/>
          </p:cNvSpPr>
          <p:nvPr/>
        </p:nvSpPr>
        <p:spPr bwMode="auto">
          <a:xfrm>
            <a:off x="794328" y="1670447"/>
            <a:ext cx="825097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b="0" i="0" u="none" strike="noStrike" cap="none" normalizeH="0" baseline="0" dirty="0">
                <a:ln>
                  <a:noFill/>
                </a:ln>
                <a:solidFill>
                  <a:schemeClr val="tx1"/>
                </a:solidFill>
                <a:effectLst/>
                <a:latin typeface="Arial Unicode MS"/>
              </a:rPr>
              <a:t>El método </a:t>
            </a:r>
            <a:r>
              <a:rPr kumimoji="0" lang="es-ES" altLang="en-US" b="0" i="0" u="none" strike="noStrike" cap="none" normalizeH="0" baseline="0" dirty="0" err="1">
                <a:ln>
                  <a:noFill/>
                </a:ln>
                <a:solidFill>
                  <a:schemeClr val="tx1"/>
                </a:solidFill>
                <a:effectLst/>
                <a:latin typeface="Arial Unicode MS"/>
              </a:rPr>
              <a:t>sort</a:t>
            </a:r>
            <a:r>
              <a:rPr kumimoji="0" lang="es-ES" altLang="en-US" b="0" i="0" u="none" strike="noStrike" cap="none" normalizeH="0" baseline="0" dirty="0">
                <a:ln>
                  <a:noFill/>
                </a:ln>
                <a:solidFill>
                  <a:schemeClr val="tx1"/>
                </a:solidFill>
                <a:effectLst/>
                <a:latin typeface="Arial Unicode MS"/>
              </a:rPr>
              <a:t>() se utiliza para ordenar los elementos de una lista determinada</a:t>
            </a:r>
            <a:endParaRPr kumimoji="0" lang="es-ES" altLang="en-US" sz="40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4583F61-1D61-4B8A-5D70-00C80874307B}"/>
              </a:ext>
            </a:extLst>
          </p:cNvPr>
          <p:cNvSpPr>
            <a:spLocks noChangeArrowheads="1"/>
          </p:cNvSpPr>
          <p:nvPr/>
        </p:nvSpPr>
        <p:spPr bwMode="auto">
          <a:xfrm>
            <a:off x="2063899" y="2098490"/>
            <a:ext cx="354937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tx1"/>
                </a:solidFill>
                <a:effectLst/>
                <a:latin typeface="Arial Unicode MS"/>
              </a:rPr>
              <a:t>list.sort</a:t>
            </a:r>
            <a:r>
              <a:rPr kumimoji="0" lang="en-US" altLang="en-US" sz="1600" b="0" i="0" u="none" strike="noStrike" cap="none" normalizeH="0" baseline="0" dirty="0">
                <a:ln>
                  <a:noFill/>
                </a:ln>
                <a:solidFill>
                  <a:schemeClr val="tx1"/>
                </a:solidFill>
                <a:effectLst/>
                <a:latin typeface="Arial Unicode MS"/>
              </a:rPr>
              <a:t>(*, key=None, reverse=False)</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8F5508EC-A22D-1B94-23A9-DEE9AEDF9E76}"/>
              </a:ext>
            </a:extLst>
          </p:cNvPr>
          <p:cNvSpPr>
            <a:spLocks noChangeArrowheads="1"/>
          </p:cNvSpPr>
          <p:nvPr/>
        </p:nvSpPr>
        <p:spPr bwMode="auto">
          <a:xfrm>
            <a:off x="197709" y="2437044"/>
            <a:ext cx="638102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600" b="1" i="0" u="none" strike="noStrike" cap="none" normalizeH="0" baseline="0" dirty="0">
                <a:ln>
                  <a:noFill/>
                </a:ln>
                <a:solidFill>
                  <a:schemeClr val="tx1"/>
                </a:solidFill>
                <a:effectLst/>
                <a:latin typeface="Arial Unicode MS"/>
              </a:rPr>
              <a:t>Parámetros</a:t>
            </a:r>
            <a:r>
              <a:rPr kumimoji="0" lang="es-ES" altLang="en-US" sz="1600" b="0" i="0" u="none" strike="noStrike" cap="none" normalizeH="0" baseline="0" dirty="0">
                <a:ln>
                  <a:noFill/>
                </a:ln>
                <a:solidFill>
                  <a:schemeClr val="tx1"/>
                </a:solidFill>
                <a:effectLst/>
                <a:latin typeface="Arial Unicode MS"/>
              </a:rPr>
              <a:t>:</a:t>
            </a:r>
            <a:endParaRPr lang="es-ES" altLang="en-US" sz="16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600" b="0" i="0" u="none" strike="noStrike" cap="none" normalizeH="0" baseline="0" dirty="0">
                <a:ln>
                  <a:noFill/>
                </a:ln>
                <a:solidFill>
                  <a:schemeClr val="tx1"/>
                </a:solidFill>
                <a:effectLst/>
                <a:latin typeface="Arial Unicode MS"/>
              </a:rPr>
              <a:t>   </a:t>
            </a:r>
            <a:r>
              <a:rPr kumimoji="0" lang="es-ES" altLang="en-US" sz="1600" b="0" i="0" u="none" strike="noStrike" cap="none" normalizeH="0" baseline="0" dirty="0" err="1">
                <a:ln>
                  <a:noFill/>
                </a:ln>
                <a:solidFill>
                  <a:schemeClr val="tx1"/>
                </a:solidFill>
                <a:effectLst/>
                <a:latin typeface="Arial Unicode MS"/>
              </a:rPr>
              <a:t>key</a:t>
            </a:r>
            <a:r>
              <a:rPr kumimoji="0" lang="es-ES" altLang="en-US" sz="1600" b="0" i="0" u="none" strike="noStrike" cap="none" normalizeH="0" baseline="0" dirty="0">
                <a:ln>
                  <a:noFill/>
                </a:ln>
                <a:solidFill>
                  <a:schemeClr val="tx1"/>
                </a:solidFill>
                <a:effectLst/>
                <a:latin typeface="Arial Unicode MS"/>
              </a:rPr>
              <a:t>: Opcional. Una función que especifica los criterios de   clasificación.</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600" b="0" i="0" u="none" strike="noStrike" cap="none" normalizeH="0" baseline="0" dirty="0">
                <a:ln>
                  <a:noFill/>
                </a:ln>
                <a:solidFill>
                  <a:schemeClr val="tx1"/>
                </a:solidFill>
                <a:effectLst/>
                <a:latin typeface="Arial Unicode MS"/>
              </a:rPr>
              <a:t>   reverse: el valor predeterminado de inverso es Falso.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n-US" sz="1600" dirty="0">
                <a:latin typeface="Arial Unicode MS"/>
              </a:rPr>
              <a:t>               </a:t>
            </a:r>
            <a:r>
              <a:rPr kumimoji="0" lang="es-ES" altLang="en-US" sz="1600" b="0" i="0" u="none" strike="noStrike" cap="none" normalizeH="0" baseline="0" dirty="0">
                <a:ln>
                  <a:noFill/>
                </a:ln>
                <a:solidFill>
                  <a:schemeClr val="tx1"/>
                </a:solidFill>
                <a:effectLst/>
                <a:latin typeface="Arial Unicode MS"/>
              </a:rPr>
              <a:t>False ordena la lista en orden ascendente y </a:t>
            </a:r>
          </a:p>
          <a:p>
            <a:pPr marL="0" marR="0" lvl="0" indent="0" algn="l" defTabSz="914400" rtl="0" eaLnBrk="0" fontAlgn="base" latinLnBrk="0" hangingPunct="0">
              <a:lnSpc>
                <a:spcPct val="100000"/>
              </a:lnSpc>
              <a:spcBef>
                <a:spcPct val="0"/>
              </a:spcBef>
              <a:spcAft>
                <a:spcPct val="0"/>
              </a:spcAft>
              <a:buClrTx/>
              <a:buSzTx/>
              <a:buFontTx/>
              <a:buNone/>
              <a:tabLst/>
            </a:pPr>
            <a:r>
              <a:rPr lang="es-ES" altLang="en-US" sz="1600" dirty="0">
                <a:latin typeface="Arial Unicode MS"/>
              </a:rPr>
              <a:t>               </a:t>
            </a:r>
            <a:r>
              <a:rPr kumimoji="0" lang="es-ES" altLang="en-US" sz="1600" b="0" i="0" u="none" strike="noStrike" cap="none" normalizeH="0" baseline="0" dirty="0">
                <a:ln>
                  <a:noFill/>
                </a:ln>
                <a:solidFill>
                  <a:schemeClr val="tx1"/>
                </a:solidFill>
                <a:effectLst/>
                <a:latin typeface="Arial Unicode MS"/>
              </a:rPr>
              <a:t>True ordena la lista en orden descendente. </a:t>
            </a:r>
          </a:p>
          <a:p>
            <a:pPr marL="0" marR="0" lvl="0" indent="0" algn="l" defTabSz="914400" rtl="0" eaLnBrk="0" fontAlgn="base" latinLnBrk="0" hangingPunct="0">
              <a:lnSpc>
                <a:spcPct val="100000"/>
              </a:lnSpc>
              <a:spcBef>
                <a:spcPct val="0"/>
              </a:spcBef>
              <a:spcAft>
                <a:spcPct val="0"/>
              </a:spcAft>
              <a:buClrTx/>
              <a:buSzTx/>
              <a:buFontTx/>
              <a:buNone/>
              <a:tabLst/>
            </a:pPr>
            <a:endParaRPr lang="es-ES" altLang="en-US" sz="1600" dirty="0">
              <a:latin typeface="Arial Unicode MS"/>
            </a:endParaRPr>
          </a:p>
        </p:txBody>
      </p:sp>
      <p:sp>
        <p:nvSpPr>
          <p:cNvPr id="10" name="CuadroTexto 9">
            <a:extLst>
              <a:ext uri="{FF2B5EF4-FFF2-40B4-BE49-F238E27FC236}">
                <a16:creationId xmlns:a16="http://schemas.microsoft.com/office/drawing/2014/main" id="{B9513061-5E28-4520-6437-34CEC5DE1EBA}"/>
              </a:ext>
            </a:extLst>
          </p:cNvPr>
          <p:cNvSpPr txBox="1"/>
          <p:nvPr/>
        </p:nvSpPr>
        <p:spPr>
          <a:xfrm>
            <a:off x="6933308" y="2357584"/>
            <a:ext cx="5126943"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600" b="1"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600" b="1" i="0" u="none" strike="noStrike" cap="none" normalizeH="0" baseline="0" dirty="0">
                <a:ln>
                  <a:noFill/>
                </a:ln>
                <a:solidFill>
                  <a:schemeClr val="tx1"/>
                </a:solidFill>
                <a:effectLst/>
                <a:latin typeface="Arial Unicode MS"/>
              </a:rPr>
              <a:t>Valor de retorno: </a:t>
            </a:r>
            <a:r>
              <a:rPr kumimoji="0" lang="es-ES" altLang="en-US" sz="1600" b="0" i="0" u="none" strike="noStrike" cap="none" normalizeH="0" baseline="0" dirty="0">
                <a:ln>
                  <a:noFill/>
                </a:ln>
                <a:solidFill>
                  <a:schemeClr val="tx1"/>
                </a:solidFill>
                <a:effectLst/>
                <a:latin typeface="Arial Unicode MS"/>
              </a:rPr>
              <a:t>El método </a:t>
            </a:r>
            <a:r>
              <a:rPr kumimoji="0" lang="es-ES" altLang="en-US" sz="1600" b="0" i="0" u="none" strike="noStrike" cap="none" normalizeH="0" baseline="0" dirty="0" err="1">
                <a:ln>
                  <a:noFill/>
                </a:ln>
                <a:solidFill>
                  <a:schemeClr val="tx1"/>
                </a:solidFill>
                <a:effectLst/>
                <a:latin typeface="Arial Unicode MS"/>
              </a:rPr>
              <a:t>sort</a:t>
            </a:r>
            <a:r>
              <a:rPr kumimoji="0" lang="es-ES" altLang="en-US" sz="1600" b="0" i="0" u="none" strike="noStrike" cap="none" normalizeH="0" baseline="0" dirty="0">
                <a:ln>
                  <a:noFill/>
                </a:ln>
                <a:solidFill>
                  <a:schemeClr val="tx1"/>
                </a:solidFill>
                <a:effectLst/>
                <a:latin typeface="Arial Unicode MS"/>
              </a:rPr>
              <a:t>() no devuelve ningún valor. Más bien, modifica la lista original</a:t>
            </a:r>
            <a:endParaRPr kumimoji="0" lang="es-ES" altLang="en-US" sz="1600" b="0" i="0" u="none" strike="noStrike" cap="none" normalizeH="0" baseline="0" dirty="0">
              <a:ln>
                <a:noFill/>
              </a:ln>
              <a:solidFill>
                <a:schemeClr val="tx1"/>
              </a:solidFill>
              <a:effectLst/>
              <a:latin typeface="Arial" panose="020B0604020202020204" pitchFamily="34" charset="0"/>
            </a:endParaRPr>
          </a:p>
        </p:txBody>
      </p:sp>
      <p:sp>
        <p:nvSpPr>
          <p:cNvPr id="12" name="CuadroTexto 11">
            <a:extLst>
              <a:ext uri="{FF2B5EF4-FFF2-40B4-BE49-F238E27FC236}">
                <a16:creationId xmlns:a16="http://schemas.microsoft.com/office/drawing/2014/main" id="{28FAEB19-9E4B-806F-6DF1-7CF82F982240}"/>
              </a:ext>
            </a:extLst>
          </p:cNvPr>
          <p:cNvSpPr txBox="1"/>
          <p:nvPr/>
        </p:nvSpPr>
        <p:spPr>
          <a:xfrm>
            <a:off x="677118" y="4252926"/>
            <a:ext cx="7623700" cy="369332"/>
          </a:xfrm>
          <a:prstGeom prst="rect">
            <a:avLst/>
          </a:prstGeom>
          <a:noFill/>
        </p:spPr>
        <p:txBody>
          <a:bodyPr wrap="square">
            <a:spAutoFit/>
          </a:bodyPr>
          <a:lstStyle/>
          <a:p>
            <a:r>
              <a:rPr kumimoji="0" lang="es-ES" altLang="en-US" sz="1800" b="0" i="0" u="none" strike="noStrike" cap="none" normalizeH="0" baseline="0" dirty="0">
                <a:ln>
                  <a:noFill/>
                </a:ln>
                <a:solidFill>
                  <a:schemeClr val="tx1"/>
                </a:solidFill>
                <a:effectLst/>
                <a:latin typeface="Arial Unicode MS"/>
              </a:rPr>
              <a:t> Ejemplo 1: ordenar una lista en orden ascendente/descendente</a:t>
            </a:r>
            <a:r>
              <a:rPr kumimoji="0" lang="es-ES" altLang="en-US" sz="1400" b="0" i="0" u="none" strike="noStrike" cap="none" normalizeH="0" baseline="0" dirty="0">
                <a:ln>
                  <a:noFill/>
                </a:ln>
                <a:solidFill>
                  <a:schemeClr val="tx1"/>
                </a:solidFill>
                <a:effectLst/>
              </a:rPr>
              <a:t> </a:t>
            </a:r>
            <a:endParaRPr lang="en-US" dirty="0"/>
          </a:p>
        </p:txBody>
      </p:sp>
      <p:sp>
        <p:nvSpPr>
          <p:cNvPr id="14" name="CuadroTexto 13">
            <a:extLst>
              <a:ext uri="{FF2B5EF4-FFF2-40B4-BE49-F238E27FC236}">
                <a16:creationId xmlns:a16="http://schemas.microsoft.com/office/drawing/2014/main" id="{950F1934-DA7D-B859-FF26-8CCDCDF4C997}"/>
              </a:ext>
            </a:extLst>
          </p:cNvPr>
          <p:cNvSpPr txBox="1"/>
          <p:nvPr/>
        </p:nvSpPr>
        <p:spPr>
          <a:xfrm>
            <a:off x="1662545" y="4809440"/>
            <a:ext cx="6096000" cy="1754326"/>
          </a:xfrm>
          <a:prstGeom prst="rect">
            <a:avLst/>
          </a:prstGeom>
          <a:noFill/>
        </p:spPr>
        <p:txBody>
          <a:bodyPr wrap="square">
            <a:spAutoFit/>
          </a:bodyPr>
          <a:lstStyle/>
          <a:p>
            <a:r>
              <a:rPr lang="en-US" b="0" dirty="0">
                <a:solidFill>
                  <a:srgbClr val="000000"/>
                </a:solidFill>
                <a:effectLst/>
                <a:highlight>
                  <a:srgbClr val="FFFFFF"/>
                </a:highlight>
                <a:latin typeface="Consolas" panose="020B0609020204030204" pitchFamily="49" charset="0"/>
              </a:rPr>
              <a:t>A = [</a:t>
            </a:r>
            <a:r>
              <a:rPr lang="en-US" b="0" dirty="0">
                <a:solidFill>
                  <a:srgbClr val="098658"/>
                </a:solidFill>
                <a:effectLst/>
                <a:highlight>
                  <a:srgbClr val="FFFFFF"/>
                </a:highlight>
                <a:latin typeface="Consolas" panose="020B0609020204030204" pitchFamily="49" charset="0"/>
              </a:rPr>
              <a:t>64</a:t>
            </a:r>
            <a:r>
              <a:rPr lang="en-US" b="0" dirty="0">
                <a:solidFill>
                  <a:srgbClr val="000000"/>
                </a:solidFill>
                <a:effectLst/>
                <a:highlight>
                  <a:srgbClr val="FFFFFF"/>
                </a:highlight>
                <a:latin typeface="Consolas" panose="020B0609020204030204" pitchFamily="49" charset="0"/>
              </a:rPr>
              <a:t>, </a:t>
            </a:r>
            <a:r>
              <a:rPr lang="en-US" b="0" dirty="0">
                <a:solidFill>
                  <a:srgbClr val="098658"/>
                </a:solidFill>
                <a:effectLst/>
                <a:highlight>
                  <a:srgbClr val="FFFFFF"/>
                </a:highlight>
                <a:latin typeface="Consolas" panose="020B0609020204030204" pitchFamily="49" charset="0"/>
              </a:rPr>
              <a:t>34</a:t>
            </a:r>
            <a:r>
              <a:rPr lang="en-US" b="0" dirty="0">
                <a:solidFill>
                  <a:srgbClr val="000000"/>
                </a:solidFill>
                <a:effectLst/>
                <a:highlight>
                  <a:srgbClr val="FFFFFF"/>
                </a:highlight>
                <a:latin typeface="Consolas" panose="020B0609020204030204" pitchFamily="49" charset="0"/>
              </a:rPr>
              <a:t>, </a:t>
            </a:r>
            <a:r>
              <a:rPr lang="en-US" b="0" dirty="0">
                <a:solidFill>
                  <a:srgbClr val="098658"/>
                </a:solidFill>
                <a:effectLst/>
                <a:highlight>
                  <a:srgbClr val="FFFFFF"/>
                </a:highlight>
                <a:latin typeface="Consolas" panose="020B0609020204030204" pitchFamily="49" charset="0"/>
              </a:rPr>
              <a:t>25</a:t>
            </a:r>
            <a:r>
              <a:rPr lang="en-US" b="0" dirty="0">
                <a:solidFill>
                  <a:srgbClr val="000000"/>
                </a:solidFill>
                <a:effectLst/>
                <a:highlight>
                  <a:srgbClr val="FFFFFF"/>
                </a:highlight>
                <a:latin typeface="Consolas" panose="020B0609020204030204" pitchFamily="49" charset="0"/>
              </a:rPr>
              <a:t>, </a:t>
            </a:r>
            <a:r>
              <a:rPr lang="en-US" b="0" dirty="0">
                <a:solidFill>
                  <a:srgbClr val="098658"/>
                </a:solidFill>
                <a:effectLst/>
                <a:highlight>
                  <a:srgbClr val="FFFFFF"/>
                </a:highlight>
                <a:latin typeface="Consolas" panose="020B0609020204030204" pitchFamily="49" charset="0"/>
              </a:rPr>
              <a:t>12</a:t>
            </a:r>
            <a:r>
              <a:rPr lang="en-US" b="0" dirty="0">
                <a:solidFill>
                  <a:srgbClr val="000000"/>
                </a:solidFill>
                <a:effectLst/>
                <a:highlight>
                  <a:srgbClr val="FFFFFF"/>
                </a:highlight>
                <a:latin typeface="Consolas" panose="020B0609020204030204" pitchFamily="49" charset="0"/>
              </a:rPr>
              <a:t>, </a:t>
            </a:r>
            <a:r>
              <a:rPr lang="en-US" b="0" dirty="0">
                <a:solidFill>
                  <a:srgbClr val="098658"/>
                </a:solidFill>
                <a:effectLst/>
                <a:highlight>
                  <a:srgbClr val="FFFFFF"/>
                </a:highlight>
                <a:latin typeface="Consolas" panose="020B0609020204030204" pitchFamily="49" charset="0"/>
              </a:rPr>
              <a:t>22</a:t>
            </a:r>
            <a:r>
              <a:rPr lang="en-US" b="0" dirty="0">
                <a:solidFill>
                  <a:srgbClr val="000000"/>
                </a:solidFill>
                <a:effectLst/>
                <a:highlight>
                  <a:srgbClr val="FFFFFF"/>
                </a:highlight>
                <a:latin typeface="Consolas" panose="020B0609020204030204" pitchFamily="49" charset="0"/>
              </a:rPr>
              <a:t>, </a:t>
            </a:r>
            <a:r>
              <a:rPr lang="en-US" b="0" dirty="0">
                <a:solidFill>
                  <a:srgbClr val="098658"/>
                </a:solidFill>
                <a:effectLst/>
                <a:highlight>
                  <a:srgbClr val="FFFFFF"/>
                </a:highlight>
                <a:latin typeface="Consolas" panose="020B0609020204030204" pitchFamily="49" charset="0"/>
              </a:rPr>
              <a:t>11</a:t>
            </a:r>
            <a:r>
              <a:rPr lang="en-US" b="0" dirty="0">
                <a:solidFill>
                  <a:srgbClr val="000000"/>
                </a:solidFill>
                <a:effectLst/>
                <a:highlight>
                  <a:srgbClr val="FFFFFF"/>
                </a:highlight>
                <a:latin typeface="Consolas" panose="020B0609020204030204" pitchFamily="49" charset="0"/>
              </a:rPr>
              <a:t>, </a:t>
            </a:r>
            <a:r>
              <a:rPr lang="en-US" b="0" dirty="0">
                <a:solidFill>
                  <a:srgbClr val="098658"/>
                </a:solidFill>
                <a:effectLst/>
                <a:highlight>
                  <a:srgbClr val="FFFFFF"/>
                </a:highlight>
                <a:latin typeface="Consolas" panose="020B0609020204030204" pitchFamily="49" charset="0"/>
              </a:rPr>
              <a:t>90</a:t>
            </a:r>
            <a:r>
              <a:rPr lang="en-US" b="0" dirty="0">
                <a:solidFill>
                  <a:srgbClr val="000000"/>
                </a:solidFill>
                <a:effectLst/>
                <a:highlight>
                  <a:srgbClr val="FFFFFF"/>
                </a:highlight>
                <a:latin typeface="Consolas" panose="020B0609020204030204" pitchFamily="49" charset="0"/>
              </a:rPr>
              <a:t>]</a:t>
            </a:r>
          </a:p>
          <a:p>
            <a:r>
              <a:rPr lang="en-US" b="0" dirty="0">
                <a:solidFill>
                  <a:srgbClr val="74531F"/>
                </a:solidFill>
                <a:effectLst/>
                <a:highlight>
                  <a:srgbClr val="FFFFFF"/>
                </a:highlight>
                <a:latin typeface="Consolas" panose="020B0609020204030204" pitchFamily="49" charset="0"/>
              </a:rPr>
              <a:t>print</a:t>
            </a:r>
            <a:r>
              <a:rPr lang="en-US" b="0" dirty="0">
                <a:solidFill>
                  <a:srgbClr val="000000"/>
                </a:solidFill>
                <a:effectLst/>
                <a:highlight>
                  <a:srgbClr val="FFFFFF"/>
                </a:highlight>
                <a:latin typeface="Consolas" panose="020B0609020204030204" pitchFamily="49" charset="0"/>
              </a:rPr>
              <a:t>(</a:t>
            </a:r>
            <a:r>
              <a:rPr lang="en-US" b="0" dirty="0">
                <a:solidFill>
                  <a:srgbClr val="E21F1F"/>
                </a:solidFill>
                <a:effectLst/>
                <a:highlight>
                  <a:srgbClr val="FFFFFF"/>
                </a:highlight>
                <a:latin typeface="Consolas" panose="020B0609020204030204" pitchFamily="49" charset="0"/>
              </a:rPr>
              <a:t>"</a:t>
            </a:r>
            <a:r>
              <a:rPr lang="en-US" b="0" dirty="0" err="1">
                <a:solidFill>
                  <a:srgbClr val="A31515"/>
                </a:solidFill>
                <a:effectLst/>
                <a:highlight>
                  <a:srgbClr val="FFFFFF"/>
                </a:highlight>
                <a:latin typeface="Consolas" panose="020B0609020204030204" pitchFamily="49" charset="0"/>
              </a:rPr>
              <a:t>Arreglo</a:t>
            </a:r>
            <a:r>
              <a:rPr lang="en-US" b="0" dirty="0">
                <a:solidFill>
                  <a:srgbClr val="A31515"/>
                </a:solidFill>
                <a:effectLst/>
                <a:highlight>
                  <a:srgbClr val="FFFFFF"/>
                </a:highlight>
                <a:latin typeface="Consolas" panose="020B0609020204030204" pitchFamily="49" charset="0"/>
              </a:rPr>
              <a:t> :</a:t>
            </a:r>
            <a:r>
              <a:rPr lang="en-US" b="0" dirty="0">
                <a:solidFill>
                  <a:srgbClr val="E21F1F"/>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 A)</a:t>
            </a:r>
          </a:p>
          <a:p>
            <a:r>
              <a:rPr lang="en-US" b="0" dirty="0" err="1">
                <a:solidFill>
                  <a:srgbClr val="000000"/>
                </a:solidFill>
                <a:effectLst/>
                <a:highlight>
                  <a:srgbClr val="FFFFFF"/>
                </a:highlight>
                <a:latin typeface="Consolas" panose="020B0609020204030204" pitchFamily="49" charset="0"/>
              </a:rPr>
              <a:t>A.</a:t>
            </a:r>
            <a:r>
              <a:rPr lang="en-US" b="0" dirty="0" err="1">
                <a:solidFill>
                  <a:srgbClr val="74531F"/>
                </a:solidFill>
                <a:effectLst/>
                <a:highlight>
                  <a:srgbClr val="FFFFFF"/>
                </a:highlight>
                <a:latin typeface="Consolas" panose="020B0609020204030204" pitchFamily="49" charset="0"/>
              </a:rPr>
              <a:t>sort</a:t>
            </a:r>
            <a:r>
              <a:rPr lang="en-US" b="0" dirty="0">
                <a:solidFill>
                  <a:srgbClr val="000000"/>
                </a:solidFill>
                <a:effectLst/>
                <a:highlight>
                  <a:srgbClr val="FFFFFF"/>
                </a:highlight>
                <a:latin typeface="Consolas" panose="020B0609020204030204" pitchFamily="49" charset="0"/>
              </a:rPr>
              <a:t>()</a:t>
            </a:r>
          </a:p>
          <a:p>
            <a:r>
              <a:rPr lang="en-US" b="0" dirty="0">
                <a:solidFill>
                  <a:srgbClr val="74531F"/>
                </a:solidFill>
                <a:effectLst/>
                <a:highlight>
                  <a:srgbClr val="FFFFFF"/>
                </a:highlight>
                <a:latin typeface="Consolas" panose="020B0609020204030204" pitchFamily="49" charset="0"/>
              </a:rPr>
              <a:t>print</a:t>
            </a:r>
            <a:r>
              <a:rPr lang="en-US" b="0" dirty="0">
                <a:solidFill>
                  <a:srgbClr val="000000"/>
                </a:solidFill>
                <a:effectLst/>
                <a:highlight>
                  <a:srgbClr val="FFFFFF"/>
                </a:highlight>
                <a:latin typeface="Consolas" panose="020B0609020204030204" pitchFamily="49" charset="0"/>
              </a:rPr>
              <a:t>(</a:t>
            </a:r>
            <a:r>
              <a:rPr lang="en-US" b="0" dirty="0">
                <a:solidFill>
                  <a:srgbClr val="E21F1F"/>
                </a:solidFill>
                <a:effectLst/>
                <a:highlight>
                  <a:srgbClr val="FFFFFF"/>
                </a:highlight>
                <a:latin typeface="Consolas" panose="020B0609020204030204" pitchFamily="49" charset="0"/>
              </a:rPr>
              <a:t>"</a:t>
            </a:r>
            <a:r>
              <a:rPr lang="en-US" b="0" dirty="0" err="1">
                <a:solidFill>
                  <a:srgbClr val="A31515"/>
                </a:solidFill>
                <a:effectLst/>
                <a:highlight>
                  <a:srgbClr val="FFFFFF"/>
                </a:highlight>
                <a:latin typeface="Consolas" panose="020B0609020204030204" pitchFamily="49" charset="0"/>
              </a:rPr>
              <a:t>Arreglo</a:t>
            </a:r>
            <a:r>
              <a:rPr lang="en-US" b="0" dirty="0">
                <a:solidFill>
                  <a:srgbClr val="A31515"/>
                </a:solidFill>
                <a:effectLst/>
                <a:highlight>
                  <a:srgbClr val="FFFFFF"/>
                </a:highlight>
                <a:latin typeface="Consolas" panose="020B0609020204030204" pitchFamily="49" charset="0"/>
              </a:rPr>
              <a:t> </a:t>
            </a:r>
            <a:r>
              <a:rPr lang="en-US" b="0" dirty="0" err="1">
                <a:solidFill>
                  <a:srgbClr val="A31515"/>
                </a:solidFill>
                <a:effectLst/>
                <a:highlight>
                  <a:srgbClr val="FFFFFF"/>
                </a:highlight>
                <a:latin typeface="Consolas" panose="020B0609020204030204" pitchFamily="49" charset="0"/>
              </a:rPr>
              <a:t>ordenado</a:t>
            </a:r>
            <a:r>
              <a:rPr lang="en-US" b="0" dirty="0">
                <a:solidFill>
                  <a:srgbClr val="A31515"/>
                </a:solidFill>
                <a:effectLst/>
                <a:highlight>
                  <a:srgbClr val="FFFFFF"/>
                </a:highlight>
                <a:latin typeface="Consolas" panose="020B0609020204030204" pitchFamily="49" charset="0"/>
              </a:rPr>
              <a:t>:</a:t>
            </a:r>
            <a:r>
              <a:rPr lang="en-US" b="0" dirty="0">
                <a:solidFill>
                  <a:srgbClr val="E21F1F"/>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 A)</a:t>
            </a:r>
          </a:p>
          <a:p>
            <a:r>
              <a:rPr lang="en-US" b="0" dirty="0" err="1">
                <a:solidFill>
                  <a:srgbClr val="000000"/>
                </a:solidFill>
                <a:effectLst/>
                <a:highlight>
                  <a:srgbClr val="FFFFFF"/>
                </a:highlight>
                <a:latin typeface="Consolas" panose="020B0609020204030204" pitchFamily="49" charset="0"/>
              </a:rPr>
              <a:t>A.</a:t>
            </a:r>
            <a:r>
              <a:rPr lang="en-US" b="0" dirty="0" err="1">
                <a:solidFill>
                  <a:srgbClr val="74531F"/>
                </a:solidFill>
                <a:effectLst/>
                <a:highlight>
                  <a:srgbClr val="FFFFFF"/>
                </a:highlight>
                <a:latin typeface="Consolas" panose="020B0609020204030204" pitchFamily="49" charset="0"/>
              </a:rPr>
              <a:t>sort</a:t>
            </a:r>
            <a:r>
              <a:rPr lang="en-US" b="0" dirty="0">
                <a:solidFill>
                  <a:srgbClr val="000000"/>
                </a:solidFill>
                <a:effectLst/>
                <a:highlight>
                  <a:srgbClr val="FFFFFF"/>
                </a:highlight>
                <a:latin typeface="Consolas" panose="020B0609020204030204" pitchFamily="49" charset="0"/>
              </a:rPr>
              <a:t>(</a:t>
            </a:r>
            <a:r>
              <a:rPr lang="en-US" b="0" dirty="0">
                <a:solidFill>
                  <a:srgbClr val="808080"/>
                </a:solidFill>
                <a:effectLst/>
                <a:highlight>
                  <a:srgbClr val="FFFFFF"/>
                </a:highlight>
                <a:latin typeface="Consolas" panose="020B0609020204030204" pitchFamily="49" charset="0"/>
              </a:rPr>
              <a:t>reverse</a:t>
            </a:r>
            <a:r>
              <a:rPr lang="en-US" b="0" dirty="0">
                <a:solidFill>
                  <a:srgbClr val="000000"/>
                </a:solidFill>
                <a:effectLst/>
                <a:highlight>
                  <a:srgbClr val="FFFFFF"/>
                </a:highlight>
                <a:latin typeface="Consolas" panose="020B0609020204030204" pitchFamily="49" charset="0"/>
              </a:rPr>
              <a:t>=</a:t>
            </a:r>
            <a:r>
              <a:rPr lang="en-US" b="0" dirty="0">
                <a:solidFill>
                  <a:srgbClr val="0000FF"/>
                </a:solidFill>
                <a:effectLst/>
                <a:highlight>
                  <a:srgbClr val="FFFFFF"/>
                </a:highlight>
                <a:latin typeface="Consolas" panose="020B0609020204030204" pitchFamily="49" charset="0"/>
              </a:rPr>
              <a:t>True</a:t>
            </a:r>
            <a:r>
              <a:rPr lang="en-US" b="0" dirty="0">
                <a:solidFill>
                  <a:srgbClr val="000000"/>
                </a:solidFill>
                <a:effectLst/>
                <a:highlight>
                  <a:srgbClr val="FFFFFF"/>
                </a:highlight>
                <a:latin typeface="Consolas" panose="020B0609020204030204" pitchFamily="49" charset="0"/>
              </a:rPr>
              <a:t>)</a:t>
            </a:r>
          </a:p>
          <a:p>
            <a:r>
              <a:rPr lang="en-US" b="0" dirty="0">
                <a:solidFill>
                  <a:srgbClr val="74531F"/>
                </a:solidFill>
                <a:effectLst/>
                <a:highlight>
                  <a:srgbClr val="FFFFFF"/>
                </a:highlight>
                <a:latin typeface="Consolas" panose="020B0609020204030204" pitchFamily="49" charset="0"/>
              </a:rPr>
              <a:t>print</a:t>
            </a:r>
            <a:r>
              <a:rPr lang="en-US" b="0" dirty="0">
                <a:solidFill>
                  <a:srgbClr val="000000"/>
                </a:solidFill>
                <a:effectLst/>
                <a:highlight>
                  <a:srgbClr val="FFFFFF"/>
                </a:highlight>
                <a:latin typeface="Consolas" panose="020B0609020204030204" pitchFamily="49" charset="0"/>
              </a:rPr>
              <a:t>(</a:t>
            </a:r>
            <a:r>
              <a:rPr lang="en-US" b="0" dirty="0">
                <a:solidFill>
                  <a:srgbClr val="E21F1F"/>
                </a:solidFill>
                <a:effectLst/>
                <a:highlight>
                  <a:srgbClr val="FFFFFF"/>
                </a:highlight>
                <a:latin typeface="Consolas" panose="020B0609020204030204" pitchFamily="49" charset="0"/>
              </a:rPr>
              <a:t>"</a:t>
            </a:r>
            <a:r>
              <a:rPr lang="en-US" b="0" dirty="0" err="1">
                <a:solidFill>
                  <a:srgbClr val="A31515"/>
                </a:solidFill>
                <a:effectLst/>
                <a:highlight>
                  <a:srgbClr val="FFFFFF"/>
                </a:highlight>
                <a:latin typeface="Consolas" panose="020B0609020204030204" pitchFamily="49" charset="0"/>
              </a:rPr>
              <a:t>Arreglo</a:t>
            </a:r>
            <a:r>
              <a:rPr lang="en-US" b="0" dirty="0">
                <a:solidFill>
                  <a:srgbClr val="A31515"/>
                </a:solidFill>
                <a:effectLst/>
                <a:highlight>
                  <a:srgbClr val="FFFFFF"/>
                </a:highlight>
                <a:latin typeface="Consolas" panose="020B0609020204030204" pitchFamily="49" charset="0"/>
              </a:rPr>
              <a:t> </a:t>
            </a:r>
            <a:r>
              <a:rPr lang="en-US" b="0" dirty="0" err="1">
                <a:solidFill>
                  <a:srgbClr val="A31515"/>
                </a:solidFill>
                <a:effectLst/>
                <a:highlight>
                  <a:srgbClr val="FFFFFF"/>
                </a:highlight>
                <a:latin typeface="Consolas" panose="020B0609020204030204" pitchFamily="49" charset="0"/>
              </a:rPr>
              <a:t>ordenado</a:t>
            </a:r>
            <a:r>
              <a:rPr lang="en-US" b="0" dirty="0">
                <a:solidFill>
                  <a:srgbClr val="A31515"/>
                </a:solidFill>
                <a:effectLst/>
                <a:highlight>
                  <a:srgbClr val="FFFFFF"/>
                </a:highlight>
                <a:latin typeface="Consolas" panose="020B0609020204030204" pitchFamily="49" charset="0"/>
              </a:rPr>
              <a:t>:</a:t>
            </a:r>
            <a:r>
              <a:rPr lang="en-US" b="0" dirty="0">
                <a:solidFill>
                  <a:srgbClr val="E21F1F"/>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 A)</a:t>
            </a:r>
          </a:p>
        </p:txBody>
      </p:sp>
    </p:spTree>
    <p:extLst>
      <p:ext uri="{BB962C8B-B14F-4D97-AF65-F5344CB8AC3E}">
        <p14:creationId xmlns:p14="http://schemas.microsoft.com/office/powerpoint/2010/main" val="2949987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52"/>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20</a:t>
            </a:fld>
            <a:endParaRPr sz="2800" b="1">
              <a:solidFill>
                <a:srgbClr val="1F497D"/>
              </a:solidFill>
              <a:latin typeface="Calibri"/>
              <a:ea typeface="Calibri"/>
              <a:cs typeface="Calibri"/>
              <a:sym typeface="Calibri"/>
            </a:endParaRPr>
          </a:p>
        </p:txBody>
      </p:sp>
      <p:sp>
        <p:nvSpPr>
          <p:cNvPr id="787" name="Google Shape;787;p52"/>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Mejora del método de burbuja</a:t>
            </a:r>
            <a:endParaRPr sz="4000">
              <a:solidFill>
                <a:schemeClr val="dk1"/>
              </a:solidFill>
              <a:latin typeface="Calibri"/>
              <a:ea typeface="Calibri"/>
              <a:cs typeface="Calibri"/>
              <a:sym typeface="Calibri"/>
            </a:endParaRPr>
          </a:p>
        </p:txBody>
      </p:sp>
      <p:sp>
        <p:nvSpPr>
          <p:cNvPr id="788" name="Google Shape;788;p52"/>
          <p:cNvSpPr/>
          <p:nvPr/>
        </p:nvSpPr>
        <p:spPr>
          <a:xfrm>
            <a:off x="2002301" y="1074729"/>
            <a:ext cx="8299939" cy="3170099"/>
          </a:xfrm>
          <a:prstGeom prst="rect">
            <a:avLst/>
          </a:prstGeom>
          <a:noFill/>
          <a:ln>
            <a:noFill/>
          </a:ln>
        </p:spPr>
        <p:txBody>
          <a:bodyPr spcFirstLastPara="1" wrap="square" lIns="91425" tIns="45700" rIns="91425" bIns="45700" anchor="t" anchorCtr="0">
            <a:noAutofit/>
          </a:bodyPr>
          <a:lstStyle/>
          <a:p>
            <a:r>
              <a:rPr lang="es-PY" sz="2000">
                <a:solidFill>
                  <a:schemeClr val="dk1"/>
                </a:solidFill>
                <a:latin typeface="Calibri"/>
                <a:ea typeface="Calibri"/>
                <a:cs typeface="Calibri"/>
                <a:sym typeface="Calibri"/>
              </a:rPr>
              <a:t>El algoritmo tiene una mejora inmediata, el proceso de ordenación puede terminar en </a:t>
            </a:r>
            <a:r>
              <a:rPr lang="es-PY" sz="2000">
                <a:solidFill>
                  <a:schemeClr val="dk1"/>
                </a:solidFill>
                <a:latin typeface="Consolas"/>
                <a:ea typeface="Consolas"/>
                <a:cs typeface="Consolas"/>
                <a:sym typeface="Consolas"/>
              </a:rPr>
              <a:t>N-1</a:t>
            </a:r>
            <a:r>
              <a:rPr lang="es-PY" sz="2000">
                <a:solidFill>
                  <a:schemeClr val="dk1"/>
                </a:solidFill>
                <a:latin typeface="Calibri"/>
                <a:ea typeface="Calibri"/>
                <a:cs typeface="Calibri"/>
                <a:sym typeface="Calibri"/>
              </a:rPr>
              <a:t> iteraciones, o bien antes. Si en una iteración </a:t>
            </a:r>
            <a:r>
              <a:rPr lang="es-PY" sz="2000" b="1">
                <a:solidFill>
                  <a:schemeClr val="dk1"/>
                </a:solidFill>
                <a:latin typeface="Calibri"/>
                <a:ea typeface="Calibri"/>
                <a:cs typeface="Calibri"/>
                <a:sym typeface="Calibri"/>
              </a:rPr>
              <a:t>no se produce intercambio alguno</a:t>
            </a:r>
            <a:r>
              <a:rPr lang="es-PY" sz="2000">
                <a:solidFill>
                  <a:schemeClr val="dk1"/>
                </a:solidFill>
                <a:latin typeface="Calibri"/>
                <a:ea typeface="Calibri"/>
                <a:cs typeface="Calibri"/>
                <a:sym typeface="Calibri"/>
              </a:rPr>
              <a:t> entre elementos del vector es porque el vector </a:t>
            </a:r>
            <a:r>
              <a:rPr lang="es-PY" sz="2000" b="1">
                <a:solidFill>
                  <a:schemeClr val="dk1"/>
                </a:solidFill>
                <a:latin typeface="Calibri"/>
                <a:ea typeface="Calibri"/>
                <a:cs typeface="Calibri"/>
                <a:sym typeface="Calibri"/>
              </a:rPr>
              <a:t>ya está ordenado</a:t>
            </a:r>
            <a:r>
              <a:rPr lang="es-PY" sz="2000">
                <a:solidFill>
                  <a:schemeClr val="dk1"/>
                </a:solidFill>
                <a:latin typeface="Calibri"/>
                <a:ea typeface="Calibri"/>
                <a:cs typeface="Calibri"/>
                <a:sym typeface="Calibri"/>
              </a:rPr>
              <a:t>.</a:t>
            </a:r>
            <a:endParaRPr/>
          </a:p>
          <a:p>
            <a:endParaRPr sz="2000">
              <a:solidFill>
                <a:schemeClr val="dk1"/>
              </a:solidFill>
              <a:latin typeface="Calibri"/>
              <a:ea typeface="Calibri"/>
              <a:cs typeface="Calibri"/>
              <a:sym typeface="Calibri"/>
            </a:endParaRPr>
          </a:p>
          <a:p>
            <a:r>
              <a:rPr lang="es-PY" sz="2000">
                <a:solidFill>
                  <a:schemeClr val="dk1"/>
                </a:solidFill>
                <a:latin typeface="Calibri"/>
                <a:ea typeface="Calibri"/>
                <a:cs typeface="Calibri"/>
                <a:sym typeface="Calibri"/>
              </a:rPr>
              <a:t>Así, se introduce una variable </a:t>
            </a:r>
            <a:r>
              <a:rPr lang="es-PY" sz="2000">
                <a:solidFill>
                  <a:schemeClr val="dk1"/>
                </a:solidFill>
                <a:latin typeface="Consolas"/>
                <a:ea typeface="Consolas"/>
                <a:cs typeface="Consolas"/>
                <a:sym typeface="Consolas"/>
              </a:rPr>
              <a:t>continuar</a:t>
            </a:r>
            <a:r>
              <a:rPr lang="es-PY" sz="2000">
                <a:solidFill>
                  <a:schemeClr val="dk1"/>
                </a:solidFill>
                <a:latin typeface="Calibri"/>
                <a:ea typeface="Calibri"/>
                <a:cs typeface="Calibri"/>
                <a:sym typeface="Calibri"/>
              </a:rPr>
              <a:t> (funciona como interruptor) para detectar si se ha producido intercambio en la pasada.</a:t>
            </a:r>
            <a:endParaRPr/>
          </a:p>
          <a:p>
            <a:endParaRPr sz="2000">
              <a:solidFill>
                <a:schemeClr val="dk1"/>
              </a:solidFill>
              <a:latin typeface="Calibri"/>
              <a:ea typeface="Calibri"/>
              <a:cs typeface="Calibri"/>
              <a:sym typeface="Calibri"/>
            </a:endParaRPr>
          </a:p>
          <a:p>
            <a:r>
              <a:rPr lang="es-PY" sz="2000">
                <a:solidFill>
                  <a:schemeClr val="dk1"/>
                </a:solidFill>
                <a:latin typeface="Calibri"/>
                <a:ea typeface="Calibri"/>
                <a:cs typeface="Calibri"/>
                <a:sym typeface="Calibri"/>
              </a:rPr>
              <a:t>En nuestro ejemplo, para </a:t>
            </a:r>
            <a:r>
              <a:rPr lang="es-PY" sz="2000">
                <a:solidFill>
                  <a:schemeClr val="dk1"/>
                </a:solidFill>
                <a:latin typeface="Consolas"/>
                <a:ea typeface="Consolas"/>
                <a:cs typeface="Consolas"/>
                <a:sym typeface="Consolas"/>
              </a:rPr>
              <a:t>i=3</a:t>
            </a:r>
            <a:r>
              <a:rPr lang="es-PY" sz="2000">
                <a:solidFill>
                  <a:schemeClr val="dk1"/>
                </a:solidFill>
                <a:latin typeface="Calibri"/>
                <a:ea typeface="Calibri"/>
                <a:cs typeface="Calibri"/>
                <a:sym typeface="Calibri"/>
              </a:rPr>
              <a:t> ya se tenía el vector ordenado; por lo que el proceso podría finalizar allí.</a:t>
            </a:r>
            <a:endParaRPr/>
          </a:p>
        </p:txBody>
      </p:sp>
      <p:graphicFrame>
        <p:nvGraphicFramePr>
          <p:cNvPr id="789" name="Google Shape;789;p52"/>
          <p:cNvGraphicFramePr/>
          <p:nvPr/>
        </p:nvGraphicFramePr>
        <p:xfrm>
          <a:off x="3676050" y="4909135"/>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solidFill>
                            <a:schemeClr val="lt1"/>
                          </a:solidFill>
                        </a:rPr>
                        <a:t>4</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u="none" strike="noStrike" cap="none">
                          <a:solidFill>
                            <a:schemeClr val="lt1"/>
                          </a:solidFill>
                        </a:rPr>
                        <a:t>5</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chemeClr val="lt1"/>
                          </a:solidFill>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extLst>
                  <a:ext uri="{0D108BD9-81ED-4DB2-BD59-A6C34878D82A}">
                    <a16:rowId xmlns:a16="http://schemas.microsoft.com/office/drawing/2014/main" val="10000"/>
                  </a:ext>
                </a:extLst>
              </a:tr>
            </a:tbl>
          </a:graphicData>
        </a:graphic>
      </p:graphicFrame>
      <p:sp>
        <p:nvSpPr>
          <p:cNvPr id="790" name="Google Shape;790;p52"/>
          <p:cNvSpPr/>
          <p:nvPr/>
        </p:nvSpPr>
        <p:spPr>
          <a:xfrm>
            <a:off x="2994006" y="4903481"/>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791" name="Google Shape;791;p52"/>
          <p:cNvSpPr txBox="1"/>
          <p:nvPr/>
        </p:nvSpPr>
        <p:spPr>
          <a:xfrm>
            <a:off x="7566259" y="4965035"/>
            <a:ext cx="2053767"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j=1 y j+1=2</a:t>
            </a:r>
            <a:endParaRPr sz="2400">
              <a:solidFill>
                <a:schemeClr val="dk1"/>
              </a:solidFill>
              <a:latin typeface="Consolas"/>
              <a:ea typeface="Consolas"/>
              <a:cs typeface="Consolas"/>
              <a:sym typeface="Consolas"/>
            </a:endParaRPr>
          </a:p>
        </p:txBody>
      </p:sp>
      <p:sp>
        <p:nvSpPr>
          <p:cNvPr id="792" name="Google Shape;792;p52"/>
          <p:cNvSpPr txBox="1"/>
          <p:nvPr/>
        </p:nvSpPr>
        <p:spPr>
          <a:xfrm>
            <a:off x="3725211" y="5596622"/>
            <a:ext cx="3421834" cy="523220"/>
          </a:xfrm>
          <a:prstGeom prst="rect">
            <a:avLst/>
          </a:prstGeom>
          <a:noFill/>
          <a:ln>
            <a:noFill/>
          </a:ln>
        </p:spPr>
        <p:txBody>
          <a:bodyPr spcFirstLastPara="1" wrap="square" lIns="91425" tIns="45700" rIns="91425" bIns="45700" anchor="t" anchorCtr="0">
            <a:noAutofit/>
          </a:bodyPr>
          <a:lstStyle/>
          <a:p>
            <a:r>
              <a:rPr lang="es-PY" sz="2800">
                <a:solidFill>
                  <a:schemeClr val="dk1"/>
                </a:solidFill>
                <a:latin typeface="Calibri"/>
                <a:ea typeface="Calibri"/>
                <a:cs typeface="Calibri"/>
                <a:sym typeface="Calibri"/>
              </a:rPr>
              <a:t>Acá ya está ordenado!</a:t>
            </a:r>
            <a:endParaRPr/>
          </a:p>
        </p:txBody>
      </p:sp>
      <p:sp>
        <p:nvSpPr>
          <p:cNvPr id="793" name="Google Shape;793;p52"/>
          <p:cNvSpPr txBox="1"/>
          <p:nvPr/>
        </p:nvSpPr>
        <p:spPr>
          <a:xfrm>
            <a:off x="8009202" y="4257150"/>
            <a:ext cx="944489" cy="646331"/>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r>
              <a:rPr lang="es-PY" sz="3600">
                <a:solidFill>
                  <a:schemeClr val="dk1"/>
                </a:solidFill>
                <a:latin typeface="Consolas"/>
                <a:ea typeface="Consolas"/>
                <a:cs typeface="Consolas"/>
                <a:sym typeface="Consolas"/>
              </a:rPr>
              <a:t>i=3</a:t>
            </a:r>
            <a:endParaRPr sz="3600">
              <a:solidFill>
                <a:schemeClr val="dk1"/>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53"/>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21</a:t>
            </a:fld>
            <a:endParaRPr sz="2800" b="1">
              <a:solidFill>
                <a:srgbClr val="1F497D"/>
              </a:solidFill>
              <a:latin typeface="Calibri"/>
              <a:ea typeface="Calibri"/>
              <a:cs typeface="Calibri"/>
              <a:sym typeface="Calibri"/>
            </a:endParaRPr>
          </a:p>
        </p:txBody>
      </p:sp>
      <p:sp>
        <p:nvSpPr>
          <p:cNvPr id="800" name="Google Shape;800;p53"/>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Algoritmo – Burbuja Mejorada</a:t>
            </a:r>
            <a:endParaRPr sz="4000">
              <a:solidFill>
                <a:schemeClr val="dk1"/>
              </a:solidFill>
              <a:latin typeface="Calibri"/>
              <a:ea typeface="Calibri"/>
              <a:cs typeface="Calibri"/>
              <a:sym typeface="Calibri"/>
            </a:endParaRPr>
          </a:p>
        </p:txBody>
      </p:sp>
      <p:sp>
        <p:nvSpPr>
          <p:cNvPr id="801" name="Google Shape;801;p53"/>
          <p:cNvSpPr txBox="1"/>
          <p:nvPr/>
        </p:nvSpPr>
        <p:spPr>
          <a:xfrm>
            <a:off x="2016370" y="1059584"/>
            <a:ext cx="1791003"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alibri"/>
                <a:ea typeface="Calibri"/>
                <a:cs typeface="Calibri"/>
                <a:sym typeface="Calibri"/>
              </a:rPr>
              <a:t>Seudocódigo</a:t>
            </a:r>
            <a:endParaRPr/>
          </a:p>
        </p:txBody>
      </p:sp>
      <p:sp>
        <p:nvSpPr>
          <p:cNvPr id="802" name="Google Shape;802;p53"/>
          <p:cNvSpPr txBox="1"/>
          <p:nvPr/>
        </p:nvSpPr>
        <p:spPr>
          <a:xfrm>
            <a:off x="2066901" y="1587181"/>
            <a:ext cx="8170741" cy="3477875"/>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r>
              <a:rPr lang="es-PY" sz="2000">
                <a:solidFill>
                  <a:schemeClr val="dk1"/>
                </a:solidFill>
                <a:latin typeface="Consolas"/>
                <a:ea typeface="Consolas"/>
                <a:cs typeface="Consolas"/>
                <a:sym typeface="Consolas"/>
              </a:rPr>
              <a:t>i=0</a:t>
            </a:r>
            <a:endParaRPr/>
          </a:p>
          <a:p>
            <a:pPr>
              <a:spcBef>
                <a:spcPts val="600"/>
              </a:spcBef>
            </a:pPr>
            <a:r>
              <a:rPr lang="es-PY" sz="2000">
                <a:solidFill>
                  <a:schemeClr val="dk1"/>
                </a:solidFill>
                <a:latin typeface="Consolas"/>
                <a:ea typeface="Consolas"/>
                <a:cs typeface="Consolas"/>
                <a:sym typeface="Consolas"/>
              </a:rPr>
              <a:t>Repetir:</a:t>
            </a:r>
            <a:endParaRPr/>
          </a:p>
          <a:p>
            <a:pPr>
              <a:spcBef>
                <a:spcPts val="600"/>
              </a:spcBef>
            </a:pPr>
            <a:r>
              <a:rPr lang="es-PY" sz="2000">
                <a:solidFill>
                  <a:schemeClr val="dk1"/>
                </a:solidFill>
                <a:latin typeface="Consolas"/>
                <a:ea typeface="Consolas"/>
                <a:cs typeface="Consolas"/>
                <a:sym typeface="Consolas"/>
              </a:rPr>
              <a:t>	continuar = Falso</a:t>
            </a:r>
            <a:endParaRPr sz="2000">
              <a:solidFill>
                <a:schemeClr val="dk1"/>
              </a:solidFill>
              <a:latin typeface="Consolas"/>
              <a:ea typeface="Consolas"/>
              <a:cs typeface="Consolas"/>
              <a:sym typeface="Consolas"/>
            </a:endParaRPr>
          </a:p>
          <a:p>
            <a:pPr>
              <a:spcBef>
                <a:spcPts val="600"/>
              </a:spcBef>
            </a:pPr>
            <a:r>
              <a:rPr lang="es-PY" sz="2000">
                <a:solidFill>
                  <a:schemeClr val="dk1"/>
                </a:solidFill>
                <a:latin typeface="Consolas"/>
                <a:ea typeface="Consolas"/>
                <a:cs typeface="Consolas"/>
                <a:sym typeface="Consolas"/>
              </a:rPr>
              <a:t>	Desde j=0 hasta N-i-2:</a:t>
            </a:r>
            <a:endParaRPr/>
          </a:p>
          <a:p>
            <a:pPr>
              <a:spcBef>
                <a:spcPts val="600"/>
              </a:spcBef>
            </a:pPr>
            <a:r>
              <a:rPr lang="es-PY" sz="2000">
                <a:solidFill>
                  <a:schemeClr val="dk1"/>
                </a:solidFill>
                <a:latin typeface="Consolas"/>
                <a:ea typeface="Consolas"/>
                <a:cs typeface="Consolas"/>
                <a:sym typeface="Consolas"/>
              </a:rPr>
              <a:t>		Si A[j]&gt;A[j+1]:</a:t>
            </a:r>
            <a:endParaRPr/>
          </a:p>
          <a:p>
            <a:pPr>
              <a:spcBef>
                <a:spcPts val="600"/>
              </a:spcBef>
            </a:pPr>
            <a:r>
              <a:rPr lang="es-PY" sz="2000">
                <a:solidFill>
                  <a:schemeClr val="dk1"/>
                </a:solidFill>
                <a:latin typeface="Consolas"/>
                <a:ea typeface="Consolas"/>
                <a:cs typeface="Consolas"/>
                <a:sym typeface="Consolas"/>
              </a:rPr>
              <a:t>			Intercambiar A[j] y A[j+1]</a:t>
            </a:r>
            <a:endParaRPr/>
          </a:p>
          <a:p>
            <a:pPr>
              <a:spcBef>
                <a:spcPts val="600"/>
              </a:spcBef>
            </a:pPr>
            <a:r>
              <a:rPr lang="es-PY" sz="2000">
                <a:solidFill>
                  <a:schemeClr val="dk1"/>
                </a:solidFill>
                <a:latin typeface="Consolas"/>
                <a:ea typeface="Consolas"/>
                <a:cs typeface="Consolas"/>
                <a:sym typeface="Consolas"/>
              </a:rPr>
              <a:t>			continuar = Verdadero</a:t>
            </a:r>
            <a:endParaRPr sz="2000">
              <a:solidFill>
                <a:schemeClr val="dk1"/>
              </a:solidFill>
              <a:latin typeface="Consolas"/>
              <a:ea typeface="Consolas"/>
              <a:cs typeface="Consolas"/>
              <a:sym typeface="Consolas"/>
            </a:endParaRPr>
          </a:p>
          <a:p>
            <a:pPr>
              <a:spcBef>
                <a:spcPts val="600"/>
              </a:spcBef>
            </a:pPr>
            <a:r>
              <a:rPr lang="es-PY" sz="2000">
                <a:solidFill>
                  <a:schemeClr val="dk1"/>
                </a:solidFill>
                <a:latin typeface="Consolas"/>
                <a:ea typeface="Consolas"/>
                <a:cs typeface="Consolas"/>
                <a:sym typeface="Consolas"/>
              </a:rPr>
              <a:t>	i=i+1</a:t>
            </a:r>
            <a:endParaRPr/>
          </a:p>
          <a:p>
            <a:pPr>
              <a:spcBef>
                <a:spcPts val="600"/>
              </a:spcBef>
            </a:pPr>
            <a:r>
              <a:rPr lang="es-PY" sz="2000">
                <a:solidFill>
                  <a:schemeClr val="dk1"/>
                </a:solidFill>
                <a:latin typeface="Consolas"/>
                <a:ea typeface="Consolas"/>
                <a:cs typeface="Consolas"/>
                <a:sym typeface="Consolas"/>
              </a:rPr>
              <a:t>Hasta continuar==Falso</a:t>
            </a:r>
            <a:endParaRPr sz="2000">
              <a:solidFill>
                <a:schemeClr val="dk1"/>
              </a:solidFill>
              <a:latin typeface="Consolas"/>
              <a:ea typeface="Consolas"/>
              <a:cs typeface="Consolas"/>
              <a:sym typeface="Consolas"/>
            </a:endParaRPr>
          </a:p>
        </p:txBody>
      </p:sp>
      <p:graphicFrame>
        <p:nvGraphicFramePr>
          <p:cNvPr id="803" name="Google Shape;803;p53"/>
          <p:cNvGraphicFramePr/>
          <p:nvPr/>
        </p:nvGraphicFramePr>
        <p:xfrm>
          <a:off x="3436900" y="5677061"/>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solidFill>
                            <a:schemeClr val="dk1"/>
                          </a:solidFill>
                        </a:rPr>
                        <a:t>1</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u="none" strike="noStrike" cap="none"/>
                        <a:t>4</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chemeClr val="lt1"/>
                          </a:solidFill>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extLst>
                  <a:ext uri="{0D108BD9-81ED-4DB2-BD59-A6C34878D82A}">
                    <a16:rowId xmlns:a16="http://schemas.microsoft.com/office/drawing/2014/main" val="10000"/>
                  </a:ext>
                </a:extLst>
              </a:tr>
            </a:tbl>
          </a:graphicData>
        </a:graphic>
      </p:graphicFrame>
      <p:sp>
        <p:nvSpPr>
          <p:cNvPr id="804" name="Google Shape;804;p53"/>
          <p:cNvSpPr/>
          <p:nvPr/>
        </p:nvSpPr>
        <p:spPr>
          <a:xfrm>
            <a:off x="2754856" y="5671407"/>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805" name="Google Shape;805;p53"/>
          <p:cNvSpPr txBox="1"/>
          <p:nvPr/>
        </p:nvSpPr>
        <p:spPr>
          <a:xfrm>
            <a:off x="7327109" y="5972110"/>
            <a:ext cx="2053767"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j=2 y j+1=3</a:t>
            </a:r>
            <a:endParaRPr sz="2400">
              <a:solidFill>
                <a:schemeClr val="dk1"/>
              </a:solidFill>
              <a:latin typeface="Consolas"/>
              <a:ea typeface="Consolas"/>
              <a:cs typeface="Consolas"/>
              <a:sym typeface="Consolas"/>
            </a:endParaRPr>
          </a:p>
        </p:txBody>
      </p:sp>
      <p:sp>
        <p:nvSpPr>
          <p:cNvPr id="806" name="Google Shape;806;p53"/>
          <p:cNvSpPr/>
          <p:nvPr/>
        </p:nvSpPr>
        <p:spPr>
          <a:xfrm>
            <a:off x="4899665" y="5814337"/>
            <a:ext cx="541368" cy="855552"/>
          </a:xfrm>
          <a:prstGeom prst="arc">
            <a:avLst>
              <a:gd name="adj1" fmla="val 143098"/>
              <a:gd name="adj2" fmla="val 10744765"/>
            </a:avLst>
          </a:prstGeom>
          <a:noFill/>
          <a:ln w="38100" cap="flat" cmpd="sng">
            <a:solidFill>
              <a:srgbClr val="FF0000"/>
            </a:solidFill>
            <a:prstDash val="solid"/>
            <a:round/>
            <a:headEnd type="triangle" w="med" len="med"/>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807" name="Google Shape;807;p53"/>
          <p:cNvSpPr txBox="1"/>
          <p:nvPr/>
        </p:nvSpPr>
        <p:spPr>
          <a:xfrm>
            <a:off x="7327109" y="5523137"/>
            <a:ext cx="694421"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i=1</a:t>
            </a:r>
            <a:endParaRPr sz="2400">
              <a:solidFill>
                <a:schemeClr val="dk1"/>
              </a:solidFill>
              <a:latin typeface="Consolas"/>
              <a:ea typeface="Consolas"/>
              <a:cs typeface="Consolas"/>
              <a:sym typeface="Consolas"/>
            </a:endParaRPr>
          </a:p>
        </p:txBody>
      </p:sp>
      <p:sp>
        <p:nvSpPr>
          <p:cNvPr id="808" name="Google Shape;808;p53"/>
          <p:cNvSpPr txBox="1"/>
          <p:nvPr/>
        </p:nvSpPr>
        <p:spPr>
          <a:xfrm>
            <a:off x="3404025" y="5314980"/>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809" name="Google Shape;809;p53"/>
          <p:cNvSpPr txBox="1"/>
          <p:nvPr/>
        </p:nvSpPr>
        <p:spPr>
          <a:xfrm>
            <a:off x="3967192" y="5314980"/>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810" name="Google Shape;810;p53"/>
          <p:cNvSpPr txBox="1"/>
          <p:nvPr/>
        </p:nvSpPr>
        <p:spPr>
          <a:xfrm>
            <a:off x="4571414" y="5314980"/>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811" name="Google Shape;811;p53"/>
          <p:cNvSpPr txBox="1"/>
          <p:nvPr/>
        </p:nvSpPr>
        <p:spPr>
          <a:xfrm>
            <a:off x="5134581" y="5314980"/>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812" name="Google Shape;812;p53"/>
          <p:cNvSpPr txBox="1"/>
          <p:nvPr/>
        </p:nvSpPr>
        <p:spPr>
          <a:xfrm>
            <a:off x="5738803" y="5314980"/>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813" name="Google Shape;813;p53"/>
          <p:cNvSpPr txBox="1"/>
          <p:nvPr/>
        </p:nvSpPr>
        <p:spPr>
          <a:xfrm>
            <a:off x="6301970" y="5314980"/>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54"/>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22</a:t>
            </a:fld>
            <a:endParaRPr sz="2800" b="1">
              <a:solidFill>
                <a:srgbClr val="1F497D"/>
              </a:solidFill>
              <a:latin typeface="Calibri"/>
              <a:ea typeface="Calibri"/>
              <a:cs typeface="Calibri"/>
              <a:sym typeface="Calibri"/>
            </a:endParaRPr>
          </a:p>
        </p:txBody>
      </p:sp>
      <p:sp>
        <p:nvSpPr>
          <p:cNvPr id="820" name="Google Shape;820;p54"/>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Programa – Burbuja mejorada</a:t>
            </a:r>
            <a:endParaRPr sz="4000">
              <a:solidFill>
                <a:schemeClr val="dk1"/>
              </a:solidFill>
              <a:latin typeface="Calibri"/>
              <a:ea typeface="Calibri"/>
              <a:cs typeface="Calibri"/>
              <a:sym typeface="Calibri"/>
            </a:endParaRPr>
          </a:p>
        </p:txBody>
      </p:sp>
      <p:sp>
        <p:nvSpPr>
          <p:cNvPr id="821" name="Google Shape;821;p54"/>
          <p:cNvSpPr/>
          <p:nvPr/>
        </p:nvSpPr>
        <p:spPr>
          <a:xfrm>
            <a:off x="1573008" y="1264004"/>
            <a:ext cx="8299939" cy="4524315"/>
          </a:xfrm>
          <a:prstGeom prst="rect">
            <a:avLst/>
          </a:prstGeom>
          <a:noFill/>
          <a:ln>
            <a:noFill/>
          </a:ln>
        </p:spPr>
        <p:txBody>
          <a:bodyPr spcFirstLastPara="1" wrap="square" lIns="91425" tIns="45700" rIns="91425" bIns="45700" anchor="t" anchorCtr="0">
            <a:noAutofit/>
          </a:bodyPr>
          <a:lstStyle/>
          <a:p>
            <a:r>
              <a:rPr lang="en-US" b="0" dirty="0">
                <a:solidFill>
                  <a:srgbClr val="0000FF"/>
                </a:solidFill>
                <a:effectLst/>
                <a:highlight>
                  <a:srgbClr val="FFFFFF"/>
                </a:highlight>
                <a:latin typeface="Consolas" panose="020B0609020204030204" pitchFamily="49" charset="0"/>
              </a:rPr>
              <a:t>def</a:t>
            </a:r>
            <a:r>
              <a:rPr lang="en-US" b="0" dirty="0">
                <a:solidFill>
                  <a:srgbClr val="000000"/>
                </a:solidFill>
                <a:effectLst/>
                <a:highlight>
                  <a:srgbClr val="FFFFFF"/>
                </a:highlight>
                <a:latin typeface="Consolas" panose="020B0609020204030204" pitchFamily="49" charset="0"/>
              </a:rPr>
              <a:t> </a:t>
            </a:r>
            <a:r>
              <a:rPr lang="en-US" b="0" dirty="0" err="1">
                <a:solidFill>
                  <a:srgbClr val="74531F"/>
                </a:solidFill>
                <a:effectLst/>
                <a:highlight>
                  <a:srgbClr val="FFFFFF"/>
                </a:highlight>
                <a:latin typeface="Consolas" panose="020B0609020204030204" pitchFamily="49" charset="0"/>
              </a:rPr>
              <a:t>ordenar_vec_burbuja_mejora</a:t>
            </a:r>
            <a:r>
              <a:rPr lang="en-US" b="0" dirty="0">
                <a:solidFill>
                  <a:srgbClr val="000000"/>
                </a:solidFill>
                <a:effectLst/>
                <a:highlight>
                  <a:srgbClr val="FFFFFF"/>
                </a:highlight>
                <a:latin typeface="Consolas" panose="020B0609020204030204" pitchFamily="49" charset="0"/>
              </a:rPr>
              <a:t>(</a:t>
            </a:r>
            <a:r>
              <a:rPr lang="en-US" b="0" dirty="0">
                <a:solidFill>
                  <a:srgbClr val="808080"/>
                </a:solidFill>
                <a:effectLst/>
                <a:highlight>
                  <a:srgbClr val="FFFFFF"/>
                </a:highlight>
                <a:latin typeface="Consolas" panose="020B0609020204030204" pitchFamily="49" charset="0"/>
              </a:rPr>
              <a:t>A</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    </a:t>
            </a:r>
            <a:r>
              <a:rPr lang="en-US" b="0" dirty="0">
                <a:solidFill>
                  <a:srgbClr val="1F377F"/>
                </a:solidFill>
                <a:effectLst/>
                <a:highlight>
                  <a:srgbClr val="FFFFFF"/>
                </a:highlight>
                <a:latin typeface="Consolas" panose="020B0609020204030204" pitchFamily="49" charset="0"/>
              </a:rPr>
              <a:t>n</a:t>
            </a:r>
            <a:r>
              <a:rPr lang="en-US" b="0" dirty="0">
                <a:solidFill>
                  <a:srgbClr val="000000"/>
                </a:solidFill>
                <a:effectLst/>
                <a:highlight>
                  <a:srgbClr val="FFFFFF"/>
                </a:highlight>
                <a:latin typeface="Consolas" panose="020B0609020204030204" pitchFamily="49" charset="0"/>
              </a:rPr>
              <a:t> = </a:t>
            </a:r>
            <a:r>
              <a:rPr lang="en-US" b="0" dirty="0" err="1">
                <a:solidFill>
                  <a:srgbClr val="74531F"/>
                </a:solidFill>
                <a:effectLst/>
                <a:highlight>
                  <a:srgbClr val="FFFFFF"/>
                </a:highlight>
                <a:latin typeface="Consolas" panose="020B0609020204030204" pitchFamily="49" charset="0"/>
              </a:rPr>
              <a:t>len</a:t>
            </a:r>
            <a:r>
              <a:rPr lang="en-US" b="0" dirty="0">
                <a:solidFill>
                  <a:srgbClr val="000000"/>
                </a:solidFill>
                <a:effectLst/>
                <a:highlight>
                  <a:srgbClr val="FFFFFF"/>
                </a:highlight>
                <a:latin typeface="Consolas" panose="020B0609020204030204" pitchFamily="49" charset="0"/>
              </a:rPr>
              <a:t>(</a:t>
            </a:r>
            <a:r>
              <a:rPr lang="en-US" b="0" dirty="0">
                <a:solidFill>
                  <a:srgbClr val="808080"/>
                </a:solidFill>
                <a:effectLst/>
                <a:highlight>
                  <a:srgbClr val="FFFFFF"/>
                </a:highlight>
                <a:latin typeface="Consolas" panose="020B0609020204030204" pitchFamily="49" charset="0"/>
              </a:rPr>
              <a:t>A</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    </a:t>
            </a:r>
            <a:r>
              <a:rPr lang="en-US" b="0" dirty="0" err="1">
                <a:solidFill>
                  <a:srgbClr val="1F377F"/>
                </a:solidFill>
                <a:effectLst/>
                <a:highlight>
                  <a:srgbClr val="FFFFFF"/>
                </a:highlight>
                <a:latin typeface="Consolas" panose="020B0609020204030204" pitchFamily="49" charset="0"/>
              </a:rPr>
              <a:t>i</a:t>
            </a:r>
            <a:r>
              <a:rPr lang="en-US" b="0" dirty="0">
                <a:solidFill>
                  <a:srgbClr val="000000"/>
                </a:solidFill>
                <a:effectLst/>
                <a:highlight>
                  <a:srgbClr val="FFFFFF"/>
                </a:highlight>
                <a:latin typeface="Consolas" panose="020B0609020204030204" pitchFamily="49" charset="0"/>
              </a:rPr>
              <a:t> = </a:t>
            </a:r>
            <a:r>
              <a:rPr lang="en-US" b="0" dirty="0">
                <a:solidFill>
                  <a:srgbClr val="098658"/>
                </a:solidFill>
                <a:effectLst/>
                <a:highlight>
                  <a:srgbClr val="FFFFFF"/>
                </a:highlight>
                <a:latin typeface="Consolas" panose="020B0609020204030204" pitchFamily="49" charset="0"/>
              </a:rPr>
              <a:t>0</a:t>
            </a:r>
            <a:endParaRPr lang="en-US" b="0" dirty="0">
              <a:solidFill>
                <a:srgbClr val="000000"/>
              </a:solidFill>
              <a:effectLst/>
              <a:highlight>
                <a:srgbClr val="FFFFFF"/>
              </a:highlight>
              <a:latin typeface="Consolas" panose="020B0609020204030204" pitchFamily="49" charset="0"/>
            </a:endParaRPr>
          </a:p>
          <a:p>
            <a:r>
              <a:rPr lang="en-US" b="0" dirty="0">
                <a:solidFill>
                  <a:srgbClr val="000000"/>
                </a:solidFill>
                <a:effectLst/>
                <a:highlight>
                  <a:srgbClr val="FFFFFF"/>
                </a:highlight>
                <a:latin typeface="Consolas" panose="020B0609020204030204" pitchFamily="49" charset="0"/>
              </a:rPr>
              <a:t>    </a:t>
            </a:r>
            <a:r>
              <a:rPr lang="en-US" b="0" dirty="0" err="1">
                <a:solidFill>
                  <a:srgbClr val="1F377F"/>
                </a:solidFill>
                <a:effectLst/>
                <a:highlight>
                  <a:srgbClr val="FFFFFF"/>
                </a:highlight>
                <a:latin typeface="Consolas" panose="020B0609020204030204" pitchFamily="49" charset="0"/>
              </a:rPr>
              <a:t>continuar</a:t>
            </a:r>
            <a:r>
              <a:rPr lang="en-US" b="0" dirty="0">
                <a:solidFill>
                  <a:srgbClr val="000000"/>
                </a:solidFill>
                <a:effectLst/>
                <a:highlight>
                  <a:srgbClr val="FFFFFF"/>
                </a:highlight>
                <a:latin typeface="Consolas" panose="020B0609020204030204" pitchFamily="49" charset="0"/>
              </a:rPr>
              <a:t> = </a:t>
            </a:r>
            <a:r>
              <a:rPr lang="en-US" b="0" dirty="0">
                <a:solidFill>
                  <a:srgbClr val="0000FF"/>
                </a:solidFill>
                <a:effectLst/>
                <a:highlight>
                  <a:srgbClr val="FFFFFF"/>
                </a:highlight>
                <a:latin typeface="Consolas" panose="020B0609020204030204" pitchFamily="49" charset="0"/>
              </a:rPr>
              <a:t>True</a:t>
            </a:r>
            <a:endParaRPr lang="en-US" b="0" dirty="0">
              <a:solidFill>
                <a:srgbClr val="000000"/>
              </a:solidFill>
              <a:effectLst/>
              <a:highlight>
                <a:srgbClr val="FFFFFF"/>
              </a:highlight>
              <a:latin typeface="Consolas" panose="020B0609020204030204" pitchFamily="49" charset="0"/>
            </a:endParaRPr>
          </a:p>
          <a:p>
            <a:r>
              <a:rPr lang="en-US" b="0" dirty="0">
                <a:solidFill>
                  <a:srgbClr val="000000"/>
                </a:solidFill>
                <a:effectLst/>
                <a:highlight>
                  <a:srgbClr val="FFFFFF"/>
                </a:highlight>
                <a:latin typeface="Consolas" panose="020B0609020204030204" pitchFamily="49" charset="0"/>
              </a:rPr>
              <a:t>    </a:t>
            </a:r>
            <a:r>
              <a:rPr lang="en-US" b="0" dirty="0">
                <a:solidFill>
                  <a:srgbClr val="8F08C4"/>
                </a:solidFill>
                <a:effectLst/>
                <a:highlight>
                  <a:srgbClr val="FFFFFF"/>
                </a:highlight>
                <a:latin typeface="Consolas" panose="020B0609020204030204" pitchFamily="49" charset="0"/>
              </a:rPr>
              <a:t>while</a:t>
            </a:r>
            <a:r>
              <a:rPr lang="en-US" b="0" dirty="0">
                <a:solidFill>
                  <a:srgbClr val="000000"/>
                </a:solidFill>
                <a:effectLst/>
                <a:highlight>
                  <a:srgbClr val="FFFFFF"/>
                </a:highlight>
                <a:latin typeface="Consolas" panose="020B0609020204030204" pitchFamily="49" charset="0"/>
              </a:rPr>
              <a:t> </a:t>
            </a:r>
            <a:r>
              <a:rPr lang="en-US" b="0" dirty="0" err="1">
                <a:solidFill>
                  <a:srgbClr val="1F377F"/>
                </a:solidFill>
                <a:effectLst/>
                <a:highlight>
                  <a:srgbClr val="FFFFFF"/>
                </a:highlight>
                <a:latin typeface="Consolas" panose="020B0609020204030204" pitchFamily="49" charset="0"/>
              </a:rPr>
              <a:t>continuar</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        </a:t>
            </a:r>
            <a:r>
              <a:rPr lang="en-US" b="0" dirty="0" err="1">
                <a:solidFill>
                  <a:srgbClr val="1F377F"/>
                </a:solidFill>
                <a:effectLst/>
                <a:highlight>
                  <a:srgbClr val="FFFFFF"/>
                </a:highlight>
                <a:latin typeface="Consolas" panose="020B0609020204030204" pitchFamily="49" charset="0"/>
              </a:rPr>
              <a:t>continuar</a:t>
            </a:r>
            <a:r>
              <a:rPr lang="en-US" b="0" dirty="0">
                <a:solidFill>
                  <a:srgbClr val="000000"/>
                </a:solidFill>
                <a:effectLst/>
                <a:highlight>
                  <a:srgbClr val="FFFFFF"/>
                </a:highlight>
                <a:latin typeface="Consolas" panose="020B0609020204030204" pitchFamily="49" charset="0"/>
              </a:rPr>
              <a:t> = </a:t>
            </a:r>
            <a:r>
              <a:rPr lang="en-US" b="0" dirty="0">
                <a:solidFill>
                  <a:srgbClr val="0000FF"/>
                </a:solidFill>
                <a:effectLst/>
                <a:highlight>
                  <a:srgbClr val="FFFFFF"/>
                </a:highlight>
                <a:latin typeface="Consolas" panose="020B0609020204030204" pitchFamily="49" charset="0"/>
              </a:rPr>
              <a:t>False</a:t>
            </a:r>
            <a:endParaRPr lang="en-US" b="0" dirty="0">
              <a:solidFill>
                <a:srgbClr val="000000"/>
              </a:solidFill>
              <a:effectLst/>
              <a:highlight>
                <a:srgbClr val="FFFFFF"/>
              </a:highlight>
              <a:latin typeface="Consolas" panose="020B0609020204030204" pitchFamily="49" charset="0"/>
            </a:endParaRPr>
          </a:p>
          <a:p>
            <a:r>
              <a:rPr lang="en-US" b="0" dirty="0">
                <a:solidFill>
                  <a:srgbClr val="000000"/>
                </a:solidFill>
                <a:effectLst/>
                <a:highlight>
                  <a:srgbClr val="FFFFFF"/>
                </a:highlight>
                <a:latin typeface="Consolas" panose="020B0609020204030204" pitchFamily="49" charset="0"/>
              </a:rPr>
              <a:t>        </a:t>
            </a:r>
            <a:r>
              <a:rPr lang="en-US" b="0" dirty="0">
                <a:solidFill>
                  <a:srgbClr val="8F08C4"/>
                </a:solidFill>
                <a:effectLst/>
                <a:highlight>
                  <a:srgbClr val="FFFFFF"/>
                </a:highlight>
                <a:latin typeface="Consolas" panose="020B0609020204030204" pitchFamily="49" charset="0"/>
              </a:rPr>
              <a:t>for</a:t>
            </a:r>
            <a:r>
              <a:rPr lang="en-US" b="0" dirty="0">
                <a:solidFill>
                  <a:srgbClr val="000000"/>
                </a:solidFill>
                <a:effectLst/>
                <a:highlight>
                  <a:srgbClr val="FFFFFF"/>
                </a:highlight>
                <a:latin typeface="Consolas" panose="020B0609020204030204" pitchFamily="49" charset="0"/>
              </a:rPr>
              <a:t> </a:t>
            </a:r>
            <a:r>
              <a:rPr lang="en-US" b="0" dirty="0">
                <a:solidFill>
                  <a:srgbClr val="1F377F"/>
                </a:solidFill>
                <a:effectLst/>
                <a:highlight>
                  <a:srgbClr val="FFFFFF"/>
                </a:highlight>
                <a:latin typeface="Consolas" panose="020B0609020204030204" pitchFamily="49" charset="0"/>
              </a:rPr>
              <a:t>j</a:t>
            </a:r>
            <a:r>
              <a:rPr lang="en-US" b="0" dirty="0">
                <a:solidFill>
                  <a:srgbClr val="000000"/>
                </a:solidFill>
                <a:effectLst/>
                <a:highlight>
                  <a:srgbClr val="FFFFFF"/>
                </a:highlight>
                <a:latin typeface="Consolas" panose="020B0609020204030204" pitchFamily="49" charset="0"/>
              </a:rPr>
              <a:t> </a:t>
            </a:r>
            <a:r>
              <a:rPr lang="en-US" b="0" dirty="0">
                <a:solidFill>
                  <a:srgbClr val="8F08C4"/>
                </a:solidFill>
                <a:effectLst/>
                <a:highlight>
                  <a:srgbClr val="FFFFFF"/>
                </a:highlight>
                <a:latin typeface="Consolas" panose="020B0609020204030204" pitchFamily="49" charset="0"/>
              </a:rPr>
              <a:t>in</a:t>
            </a:r>
            <a:r>
              <a:rPr lang="en-US" b="0" dirty="0">
                <a:solidFill>
                  <a:srgbClr val="000000"/>
                </a:solidFill>
                <a:effectLst/>
                <a:highlight>
                  <a:srgbClr val="FFFFFF"/>
                </a:highlight>
                <a:latin typeface="Consolas" panose="020B0609020204030204" pitchFamily="49" charset="0"/>
              </a:rPr>
              <a:t> </a:t>
            </a:r>
            <a:r>
              <a:rPr lang="en-US" b="0" dirty="0">
                <a:solidFill>
                  <a:srgbClr val="2B91AF"/>
                </a:solidFill>
                <a:effectLst/>
                <a:highlight>
                  <a:srgbClr val="FFFFFF"/>
                </a:highlight>
                <a:latin typeface="Consolas" panose="020B0609020204030204" pitchFamily="49" charset="0"/>
              </a:rPr>
              <a:t>range</a:t>
            </a:r>
            <a:r>
              <a:rPr lang="en-US" b="0" dirty="0">
                <a:solidFill>
                  <a:srgbClr val="000000"/>
                </a:solidFill>
                <a:effectLst/>
                <a:highlight>
                  <a:srgbClr val="FFFFFF"/>
                </a:highlight>
                <a:latin typeface="Consolas" panose="020B0609020204030204" pitchFamily="49" charset="0"/>
              </a:rPr>
              <a:t>(</a:t>
            </a:r>
            <a:r>
              <a:rPr lang="en-US" b="0" dirty="0">
                <a:solidFill>
                  <a:srgbClr val="1F377F"/>
                </a:solidFill>
                <a:effectLst/>
                <a:highlight>
                  <a:srgbClr val="FFFFFF"/>
                </a:highlight>
                <a:latin typeface="Consolas" panose="020B0609020204030204" pitchFamily="49" charset="0"/>
              </a:rPr>
              <a:t>n</a:t>
            </a:r>
            <a:r>
              <a:rPr lang="en-US" b="0" dirty="0">
                <a:solidFill>
                  <a:srgbClr val="000000"/>
                </a:solidFill>
                <a:effectLst/>
                <a:highlight>
                  <a:srgbClr val="FFFFFF"/>
                </a:highlight>
                <a:latin typeface="Consolas" panose="020B0609020204030204" pitchFamily="49" charset="0"/>
              </a:rPr>
              <a:t> - </a:t>
            </a:r>
            <a:r>
              <a:rPr lang="en-US" b="0" dirty="0" err="1">
                <a:solidFill>
                  <a:srgbClr val="1F377F"/>
                </a:solidFill>
                <a:effectLst/>
                <a:highlight>
                  <a:srgbClr val="FFFFFF"/>
                </a:highlight>
                <a:latin typeface="Consolas" panose="020B0609020204030204" pitchFamily="49" charset="0"/>
              </a:rPr>
              <a:t>i</a:t>
            </a:r>
            <a:r>
              <a:rPr lang="en-US" b="0" dirty="0">
                <a:solidFill>
                  <a:srgbClr val="000000"/>
                </a:solidFill>
                <a:effectLst/>
                <a:highlight>
                  <a:srgbClr val="FFFFFF"/>
                </a:highlight>
                <a:latin typeface="Consolas" panose="020B0609020204030204" pitchFamily="49" charset="0"/>
              </a:rPr>
              <a:t> - </a:t>
            </a:r>
            <a:r>
              <a:rPr lang="en-US" b="0" dirty="0">
                <a:solidFill>
                  <a:srgbClr val="098658"/>
                </a:solidFill>
                <a:effectLst/>
                <a:highlight>
                  <a:srgbClr val="FFFFFF"/>
                </a:highlight>
                <a:latin typeface="Consolas" panose="020B0609020204030204" pitchFamily="49" charset="0"/>
              </a:rPr>
              <a:t>1</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            </a:t>
            </a:r>
            <a:r>
              <a:rPr lang="en-US" b="0" dirty="0">
                <a:solidFill>
                  <a:srgbClr val="8F08C4"/>
                </a:solidFill>
                <a:effectLst/>
                <a:highlight>
                  <a:srgbClr val="FFFFFF"/>
                </a:highlight>
                <a:latin typeface="Consolas" panose="020B0609020204030204" pitchFamily="49" charset="0"/>
              </a:rPr>
              <a:t>if</a:t>
            </a:r>
            <a:r>
              <a:rPr lang="en-US" b="0" dirty="0">
                <a:solidFill>
                  <a:srgbClr val="000000"/>
                </a:solidFill>
                <a:effectLst/>
                <a:highlight>
                  <a:srgbClr val="FFFFFF"/>
                </a:highlight>
                <a:latin typeface="Consolas" panose="020B0609020204030204" pitchFamily="49" charset="0"/>
              </a:rPr>
              <a:t> </a:t>
            </a:r>
            <a:r>
              <a:rPr lang="en-US" b="0" dirty="0">
                <a:solidFill>
                  <a:srgbClr val="808080"/>
                </a:solidFill>
                <a:effectLst/>
                <a:highlight>
                  <a:srgbClr val="FFFFFF"/>
                </a:highlight>
                <a:latin typeface="Consolas" panose="020B0609020204030204" pitchFamily="49" charset="0"/>
              </a:rPr>
              <a:t>A</a:t>
            </a:r>
            <a:r>
              <a:rPr lang="en-US" b="0" dirty="0">
                <a:solidFill>
                  <a:srgbClr val="000000"/>
                </a:solidFill>
                <a:effectLst/>
                <a:highlight>
                  <a:srgbClr val="FFFFFF"/>
                </a:highlight>
                <a:latin typeface="Consolas" panose="020B0609020204030204" pitchFamily="49" charset="0"/>
              </a:rPr>
              <a:t>[</a:t>
            </a:r>
            <a:r>
              <a:rPr lang="en-US" b="0" dirty="0">
                <a:solidFill>
                  <a:srgbClr val="1F377F"/>
                </a:solidFill>
                <a:effectLst/>
                <a:highlight>
                  <a:srgbClr val="FFFFFF"/>
                </a:highlight>
                <a:latin typeface="Consolas" panose="020B0609020204030204" pitchFamily="49" charset="0"/>
              </a:rPr>
              <a:t>j</a:t>
            </a:r>
            <a:r>
              <a:rPr lang="en-US" b="0" dirty="0">
                <a:solidFill>
                  <a:srgbClr val="000000"/>
                </a:solidFill>
                <a:effectLst/>
                <a:highlight>
                  <a:srgbClr val="FFFFFF"/>
                </a:highlight>
                <a:latin typeface="Consolas" panose="020B0609020204030204" pitchFamily="49" charset="0"/>
              </a:rPr>
              <a:t>] &gt; </a:t>
            </a:r>
            <a:r>
              <a:rPr lang="en-US" b="0" dirty="0">
                <a:solidFill>
                  <a:srgbClr val="808080"/>
                </a:solidFill>
                <a:effectLst/>
                <a:highlight>
                  <a:srgbClr val="FFFFFF"/>
                </a:highlight>
                <a:latin typeface="Consolas" panose="020B0609020204030204" pitchFamily="49" charset="0"/>
              </a:rPr>
              <a:t>A</a:t>
            </a:r>
            <a:r>
              <a:rPr lang="en-US" b="0" dirty="0">
                <a:solidFill>
                  <a:srgbClr val="000000"/>
                </a:solidFill>
                <a:effectLst/>
                <a:highlight>
                  <a:srgbClr val="FFFFFF"/>
                </a:highlight>
                <a:latin typeface="Consolas" panose="020B0609020204030204" pitchFamily="49" charset="0"/>
              </a:rPr>
              <a:t>[</a:t>
            </a:r>
            <a:r>
              <a:rPr lang="en-US" b="0" dirty="0">
                <a:solidFill>
                  <a:srgbClr val="1F377F"/>
                </a:solidFill>
                <a:effectLst/>
                <a:highlight>
                  <a:srgbClr val="FFFFFF"/>
                </a:highlight>
                <a:latin typeface="Consolas" panose="020B0609020204030204" pitchFamily="49" charset="0"/>
              </a:rPr>
              <a:t>j</a:t>
            </a:r>
            <a:r>
              <a:rPr lang="en-US" b="0" dirty="0">
                <a:solidFill>
                  <a:srgbClr val="000000"/>
                </a:solidFill>
                <a:effectLst/>
                <a:highlight>
                  <a:srgbClr val="FFFFFF"/>
                </a:highlight>
                <a:latin typeface="Consolas" panose="020B0609020204030204" pitchFamily="49" charset="0"/>
              </a:rPr>
              <a:t> + </a:t>
            </a:r>
            <a:r>
              <a:rPr lang="en-US" b="0" dirty="0">
                <a:solidFill>
                  <a:srgbClr val="098658"/>
                </a:solidFill>
                <a:effectLst/>
                <a:highlight>
                  <a:srgbClr val="FFFFFF"/>
                </a:highlight>
                <a:latin typeface="Consolas" panose="020B0609020204030204" pitchFamily="49" charset="0"/>
              </a:rPr>
              <a:t>1</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                </a:t>
            </a:r>
            <a:r>
              <a:rPr lang="en-US" b="0" dirty="0">
                <a:solidFill>
                  <a:srgbClr val="008000"/>
                </a:solidFill>
                <a:effectLst/>
                <a:highlight>
                  <a:srgbClr val="FFFFFF"/>
                </a:highlight>
                <a:latin typeface="Consolas" panose="020B0609020204030204" pitchFamily="49" charset="0"/>
              </a:rPr>
              <a:t># </a:t>
            </a:r>
            <a:r>
              <a:rPr lang="en-US" b="0" dirty="0" err="1">
                <a:solidFill>
                  <a:srgbClr val="008000"/>
                </a:solidFill>
                <a:effectLst/>
                <a:highlight>
                  <a:srgbClr val="FFFFFF"/>
                </a:highlight>
                <a:latin typeface="Consolas" panose="020B0609020204030204" pitchFamily="49" charset="0"/>
              </a:rPr>
              <a:t>Intercambiar</a:t>
            </a:r>
            <a:r>
              <a:rPr lang="en-US" b="0" dirty="0">
                <a:solidFill>
                  <a:srgbClr val="008000"/>
                </a:solidFill>
                <a:effectLst/>
                <a:highlight>
                  <a:srgbClr val="FFFFFF"/>
                </a:highlight>
                <a:latin typeface="Consolas" panose="020B0609020204030204" pitchFamily="49" charset="0"/>
              </a:rPr>
              <a:t> A[j] y A[j+1]</a:t>
            </a:r>
            <a:endParaRPr lang="en-US" b="0" dirty="0">
              <a:solidFill>
                <a:srgbClr val="000000"/>
              </a:solidFill>
              <a:effectLst/>
              <a:highlight>
                <a:srgbClr val="FFFFFF"/>
              </a:highlight>
              <a:latin typeface="Consolas" panose="020B0609020204030204" pitchFamily="49" charset="0"/>
            </a:endParaRPr>
          </a:p>
          <a:p>
            <a:r>
              <a:rPr lang="en-US" b="0" dirty="0">
                <a:solidFill>
                  <a:srgbClr val="000000"/>
                </a:solidFill>
                <a:effectLst/>
                <a:highlight>
                  <a:srgbClr val="FFFFFF"/>
                </a:highlight>
                <a:latin typeface="Consolas" panose="020B0609020204030204" pitchFamily="49" charset="0"/>
              </a:rPr>
              <a:t>                </a:t>
            </a:r>
            <a:r>
              <a:rPr lang="en-US" b="0" dirty="0">
                <a:solidFill>
                  <a:srgbClr val="808080"/>
                </a:solidFill>
                <a:effectLst/>
                <a:highlight>
                  <a:srgbClr val="FFFFFF"/>
                </a:highlight>
                <a:latin typeface="Consolas" panose="020B0609020204030204" pitchFamily="49" charset="0"/>
              </a:rPr>
              <a:t>A</a:t>
            </a:r>
            <a:r>
              <a:rPr lang="en-US" b="0" dirty="0">
                <a:solidFill>
                  <a:srgbClr val="000000"/>
                </a:solidFill>
                <a:effectLst/>
                <a:highlight>
                  <a:srgbClr val="FFFFFF"/>
                </a:highlight>
                <a:latin typeface="Consolas" panose="020B0609020204030204" pitchFamily="49" charset="0"/>
              </a:rPr>
              <a:t>[</a:t>
            </a:r>
            <a:r>
              <a:rPr lang="en-US" b="0" dirty="0">
                <a:solidFill>
                  <a:srgbClr val="1F377F"/>
                </a:solidFill>
                <a:effectLst/>
                <a:highlight>
                  <a:srgbClr val="FFFFFF"/>
                </a:highlight>
                <a:latin typeface="Consolas" panose="020B0609020204030204" pitchFamily="49" charset="0"/>
              </a:rPr>
              <a:t>j</a:t>
            </a:r>
            <a:r>
              <a:rPr lang="en-US" b="0" dirty="0">
                <a:solidFill>
                  <a:srgbClr val="000000"/>
                </a:solidFill>
                <a:effectLst/>
                <a:highlight>
                  <a:srgbClr val="FFFFFF"/>
                </a:highlight>
                <a:latin typeface="Consolas" panose="020B0609020204030204" pitchFamily="49" charset="0"/>
              </a:rPr>
              <a:t>], </a:t>
            </a:r>
            <a:r>
              <a:rPr lang="en-US" b="0" dirty="0">
                <a:solidFill>
                  <a:srgbClr val="808080"/>
                </a:solidFill>
                <a:effectLst/>
                <a:highlight>
                  <a:srgbClr val="FFFFFF"/>
                </a:highlight>
                <a:latin typeface="Consolas" panose="020B0609020204030204" pitchFamily="49" charset="0"/>
              </a:rPr>
              <a:t>A</a:t>
            </a:r>
            <a:r>
              <a:rPr lang="en-US" b="0" dirty="0">
                <a:solidFill>
                  <a:srgbClr val="000000"/>
                </a:solidFill>
                <a:effectLst/>
                <a:highlight>
                  <a:srgbClr val="FFFFFF"/>
                </a:highlight>
                <a:latin typeface="Consolas" panose="020B0609020204030204" pitchFamily="49" charset="0"/>
              </a:rPr>
              <a:t>[</a:t>
            </a:r>
            <a:r>
              <a:rPr lang="en-US" b="0" dirty="0">
                <a:solidFill>
                  <a:srgbClr val="1F377F"/>
                </a:solidFill>
                <a:effectLst/>
                <a:highlight>
                  <a:srgbClr val="FFFFFF"/>
                </a:highlight>
                <a:latin typeface="Consolas" panose="020B0609020204030204" pitchFamily="49" charset="0"/>
              </a:rPr>
              <a:t>j</a:t>
            </a:r>
            <a:r>
              <a:rPr lang="en-US" b="0" dirty="0">
                <a:solidFill>
                  <a:srgbClr val="000000"/>
                </a:solidFill>
                <a:effectLst/>
                <a:highlight>
                  <a:srgbClr val="FFFFFF"/>
                </a:highlight>
                <a:latin typeface="Consolas" panose="020B0609020204030204" pitchFamily="49" charset="0"/>
              </a:rPr>
              <a:t> + </a:t>
            </a:r>
            <a:r>
              <a:rPr lang="en-US" b="0" dirty="0">
                <a:solidFill>
                  <a:srgbClr val="098658"/>
                </a:solidFill>
                <a:effectLst/>
                <a:highlight>
                  <a:srgbClr val="FFFFFF"/>
                </a:highlight>
                <a:latin typeface="Consolas" panose="020B0609020204030204" pitchFamily="49" charset="0"/>
              </a:rPr>
              <a:t>1</a:t>
            </a:r>
            <a:r>
              <a:rPr lang="en-US" b="0" dirty="0">
                <a:solidFill>
                  <a:srgbClr val="000000"/>
                </a:solidFill>
                <a:effectLst/>
                <a:highlight>
                  <a:srgbClr val="FFFFFF"/>
                </a:highlight>
                <a:latin typeface="Consolas" panose="020B0609020204030204" pitchFamily="49" charset="0"/>
              </a:rPr>
              <a:t>] = </a:t>
            </a:r>
            <a:r>
              <a:rPr lang="en-US" b="0" dirty="0">
                <a:solidFill>
                  <a:srgbClr val="808080"/>
                </a:solidFill>
                <a:effectLst/>
                <a:highlight>
                  <a:srgbClr val="FFFFFF"/>
                </a:highlight>
                <a:latin typeface="Consolas" panose="020B0609020204030204" pitchFamily="49" charset="0"/>
              </a:rPr>
              <a:t>A</a:t>
            </a:r>
            <a:r>
              <a:rPr lang="en-US" b="0" dirty="0">
                <a:solidFill>
                  <a:srgbClr val="000000"/>
                </a:solidFill>
                <a:effectLst/>
                <a:highlight>
                  <a:srgbClr val="FFFFFF"/>
                </a:highlight>
                <a:latin typeface="Consolas" panose="020B0609020204030204" pitchFamily="49" charset="0"/>
              </a:rPr>
              <a:t>[</a:t>
            </a:r>
            <a:r>
              <a:rPr lang="en-US" b="0" dirty="0">
                <a:solidFill>
                  <a:srgbClr val="1F377F"/>
                </a:solidFill>
                <a:effectLst/>
                <a:highlight>
                  <a:srgbClr val="FFFFFF"/>
                </a:highlight>
                <a:latin typeface="Consolas" panose="020B0609020204030204" pitchFamily="49" charset="0"/>
              </a:rPr>
              <a:t>j</a:t>
            </a:r>
            <a:r>
              <a:rPr lang="en-US" b="0" dirty="0">
                <a:solidFill>
                  <a:srgbClr val="000000"/>
                </a:solidFill>
                <a:effectLst/>
                <a:highlight>
                  <a:srgbClr val="FFFFFF"/>
                </a:highlight>
                <a:latin typeface="Consolas" panose="020B0609020204030204" pitchFamily="49" charset="0"/>
              </a:rPr>
              <a:t> + </a:t>
            </a:r>
            <a:r>
              <a:rPr lang="en-US" b="0" dirty="0">
                <a:solidFill>
                  <a:srgbClr val="098658"/>
                </a:solidFill>
                <a:effectLst/>
                <a:highlight>
                  <a:srgbClr val="FFFFFF"/>
                </a:highlight>
                <a:latin typeface="Consolas" panose="020B0609020204030204" pitchFamily="49" charset="0"/>
              </a:rPr>
              <a:t>1</a:t>
            </a:r>
            <a:r>
              <a:rPr lang="en-US" b="0" dirty="0">
                <a:solidFill>
                  <a:srgbClr val="000000"/>
                </a:solidFill>
                <a:effectLst/>
                <a:highlight>
                  <a:srgbClr val="FFFFFF"/>
                </a:highlight>
                <a:latin typeface="Consolas" panose="020B0609020204030204" pitchFamily="49" charset="0"/>
              </a:rPr>
              <a:t>], </a:t>
            </a:r>
            <a:r>
              <a:rPr lang="en-US" b="0" dirty="0">
                <a:solidFill>
                  <a:srgbClr val="808080"/>
                </a:solidFill>
                <a:effectLst/>
                <a:highlight>
                  <a:srgbClr val="FFFFFF"/>
                </a:highlight>
                <a:latin typeface="Consolas" panose="020B0609020204030204" pitchFamily="49" charset="0"/>
              </a:rPr>
              <a:t>A</a:t>
            </a:r>
            <a:r>
              <a:rPr lang="en-US" b="0" dirty="0">
                <a:solidFill>
                  <a:srgbClr val="000000"/>
                </a:solidFill>
                <a:effectLst/>
                <a:highlight>
                  <a:srgbClr val="FFFFFF"/>
                </a:highlight>
                <a:latin typeface="Consolas" panose="020B0609020204030204" pitchFamily="49" charset="0"/>
              </a:rPr>
              <a:t>[</a:t>
            </a:r>
            <a:r>
              <a:rPr lang="en-US" b="0" dirty="0">
                <a:solidFill>
                  <a:srgbClr val="1F377F"/>
                </a:solidFill>
                <a:effectLst/>
                <a:highlight>
                  <a:srgbClr val="FFFFFF"/>
                </a:highlight>
                <a:latin typeface="Consolas" panose="020B0609020204030204" pitchFamily="49" charset="0"/>
              </a:rPr>
              <a:t>j</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                </a:t>
            </a:r>
            <a:r>
              <a:rPr lang="en-US" b="0" dirty="0" err="1">
                <a:solidFill>
                  <a:srgbClr val="1F377F"/>
                </a:solidFill>
                <a:effectLst/>
                <a:highlight>
                  <a:srgbClr val="FFFFFF"/>
                </a:highlight>
                <a:latin typeface="Consolas" panose="020B0609020204030204" pitchFamily="49" charset="0"/>
              </a:rPr>
              <a:t>continuar</a:t>
            </a:r>
            <a:r>
              <a:rPr lang="en-US" b="0" dirty="0">
                <a:solidFill>
                  <a:srgbClr val="000000"/>
                </a:solidFill>
                <a:effectLst/>
                <a:highlight>
                  <a:srgbClr val="FFFFFF"/>
                </a:highlight>
                <a:latin typeface="Consolas" panose="020B0609020204030204" pitchFamily="49" charset="0"/>
              </a:rPr>
              <a:t> = </a:t>
            </a:r>
            <a:r>
              <a:rPr lang="en-US" b="0" dirty="0">
                <a:solidFill>
                  <a:srgbClr val="0000FF"/>
                </a:solidFill>
                <a:effectLst/>
                <a:highlight>
                  <a:srgbClr val="FFFFFF"/>
                </a:highlight>
                <a:latin typeface="Consolas" panose="020B0609020204030204" pitchFamily="49" charset="0"/>
              </a:rPr>
              <a:t>True</a:t>
            </a:r>
            <a:endParaRPr lang="en-US" b="0" dirty="0">
              <a:solidFill>
                <a:srgbClr val="000000"/>
              </a:solidFill>
              <a:effectLst/>
              <a:highlight>
                <a:srgbClr val="FFFFFF"/>
              </a:highlight>
              <a:latin typeface="Consolas" panose="020B0609020204030204" pitchFamily="49" charset="0"/>
            </a:endParaRPr>
          </a:p>
          <a:p>
            <a:r>
              <a:rPr lang="en-US" b="0" dirty="0">
                <a:solidFill>
                  <a:srgbClr val="000000"/>
                </a:solidFill>
                <a:effectLst/>
                <a:highlight>
                  <a:srgbClr val="FFFFFF"/>
                </a:highlight>
                <a:latin typeface="Consolas" panose="020B0609020204030204" pitchFamily="49" charset="0"/>
              </a:rPr>
              <a:t>        </a:t>
            </a:r>
            <a:r>
              <a:rPr lang="en-US" b="0" dirty="0" err="1">
                <a:solidFill>
                  <a:srgbClr val="1F377F"/>
                </a:solidFill>
                <a:effectLst/>
                <a:highlight>
                  <a:srgbClr val="FFFFFF"/>
                </a:highlight>
                <a:latin typeface="Consolas" panose="020B0609020204030204" pitchFamily="49" charset="0"/>
              </a:rPr>
              <a:t>i</a:t>
            </a:r>
            <a:r>
              <a:rPr lang="en-US" b="0" dirty="0">
                <a:solidFill>
                  <a:srgbClr val="000000"/>
                </a:solidFill>
                <a:effectLst/>
                <a:highlight>
                  <a:srgbClr val="FFFFFF"/>
                </a:highlight>
                <a:latin typeface="Consolas" panose="020B0609020204030204" pitchFamily="49" charset="0"/>
              </a:rPr>
              <a:t> += </a:t>
            </a:r>
            <a:r>
              <a:rPr lang="en-US" b="0" dirty="0">
                <a:solidFill>
                  <a:srgbClr val="098658"/>
                </a:solidFill>
                <a:effectLst/>
                <a:highlight>
                  <a:srgbClr val="FFFFFF"/>
                </a:highlight>
                <a:latin typeface="Consolas" panose="020B0609020204030204" pitchFamily="49" charset="0"/>
              </a:rPr>
              <a:t>1</a:t>
            </a:r>
            <a:endParaRPr lang="en-US" b="0" dirty="0">
              <a:solidFill>
                <a:srgbClr val="000000"/>
              </a:solidFill>
              <a:effectLst/>
              <a:highlight>
                <a:srgbClr val="FFFFFF"/>
              </a:highlight>
              <a:latin typeface="Consolas" panose="020B0609020204030204" pitchFamily="49" charset="0"/>
            </a:endParaRPr>
          </a:p>
          <a:p>
            <a:br>
              <a:rPr lang="en-US" b="0" dirty="0">
                <a:solidFill>
                  <a:srgbClr val="000000"/>
                </a:solidFill>
                <a:effectLst/>
                <a:highlight>
                  <a:srgbClr val="FFFFFF"/>
                </a:highlight>
                <a:latin typeface="Consolas" panose="020B0609020204030204" pitchFamily="49" charset="0"/>
              </a:rPr>
            </a:br>
            <a:endParaRPr lang="en-US" b="0" dirty="0">
              <a:solidFill>
                <a:srgbClr val="000000"/>
              </a:solidFill>
              <a:effectLst/>
              <a:highlight>
                <a:srgbClr val="FFFFFF"/>
              </a:highlight>
              <a:latin typeface="Consolas" panose="020B0609020204030204" pitchFamily="49" charset="0"/>
            </a:endParaRPr>
          </a:p>
        </p:txBody>
      </p:sp>
      <p:sp>
        <p:nvSpPr>
          <p:cNvPr id="3" name="CuadroTexto 2">
            <a:extLst>
              <a:ext uri="{FF2B5EF4-FFF2-40B4-BE49-F238E27FC236}">
                <a16:creationId xmlns:a16="http://schemas.microsoft.com/office/drawing/2014/main" id="{3465316E-D866-5A7E-4CAC-9FBE72BCACBE}"/>
              </a:ext>
            </a:extLst>
          </p:cNvPr>
          <p:cNvSpPr txBox="1"/>
          <p:nvPr/>
        </p:nvSpPr>
        <p:spPr>
          <a:xfrm>
            <a:off x="1573008" y="4876820"/>
            <a:ext cx="6096000" cy="1200329"/>
          </a:xfrm>
          <a:prstGeom prst="rect">
            <a:avLst/>
          </a:prstGeom>
          <a:noFill/>
        </p:spPr>
        <p:txBody>
          <a:bodyPr wrap="square">
            <a:spAutoFit/>
          </a:bodyPr>
          <a:lstStyle/>
          <a:p>
            <a:r>
              <a:rPr lang="en-US" b="0" dirty="0">
                <a:solidFill>
                  <a:srgbClr val="008000"/>
                </a:solidFill>
                <a:effectLst/>
                <a:highlight>
                  <a:srgbClr val="FFFFFF"/>
                </a:highlight>
                <a:latin typeface="Consolas" panose="020B0609020204030204" pitchFamily="49" charset="0"/>
              </a:rPr>
              <a:t># </a:t>
            </a:r>
            <a:r>
              <a:rPr lang="en-US" b="0" dirty="0" err="1">
                <a:solidFill>
                  <a:srgbClr val="008000"/>
                </a:solidFill>
                <a:effectLst/>
                <a:highlight>
                  <a:srgbClr val="FFFFFF"/>
                </a:highlight>
                <a:latin typeface="Consolas" panose="020B0609020204030204" pitchFamily="49" charset="0"/>
              </a:rPr>
              <a:t>Ejemplo</a:t>
            </a:r>
            <a:r>
              <a:rPr lang="en-US" b="0" dirty="0">
                <a:solidFill>
                  <a:srgbClr val="008000"/>
                </a:solidFill>
                <a:effectLst/>
                <a:highlight>
                  <a:srgbClr val="FFFFFF"/>
                </a:highlight>
                <a:latin typeface="Consolas" panose="020B0609020204030204" pitchFamily="49" charset="0"/>
              </a:rPr>
              <a:t> de </a:t>
            </a:r>
            <a:r>
              <a:rPr lang="en-US" b="0" dirty="0" err="1">
                <a:solidFill>
                  <a:srgbClr val="008000"/>
                </a:solidFill>
                <a:effectLst/>
                <a:highlight>
                  <a:srgbClr val="FFFFFF"/>
                </a:highlight>
                <a:latin typeface="Consolas" panose="020B0609020204030204" pitchFamily="49" charset="0"/>
              </a:rPr>
              <a:t>uso</a:t>
            </a:r>
            <a:endParaRPr lang="en-US" b="0" dirty="0">
              <a:solidFill>
                <a:srgbClr val="000000"/>
              </a:solidFill>
              <a:effectLst/>
              <a:highlight>
                <a:srgbClr val="FFFFFF"/>
              </a:highlight>
              <a:latin typeface="Consolas" panose="020B0609020204030204" pitchFamily="49" charset="0"/>
            </a:endParaRPr>
          </a:p>
          <a:p>
            <a:r>
              <a:rPr lang="en-US" b="0" dirty="0">
                <a:solidFill>
                  <a:srgbClr val="000000"/>
                </a:solidFill>
                <a:effectLst/>
                <a:highlight>
                  <a:srgbClr val="FFFFFF"/>
                </a:highlight>
                <a:latin typeface="Consolas" panose="020B0609020204030204" pitchFamily="49" charset="0"/>
              </a:rPr>
              <a:t>A = [</a:t>
            </a:r>
            <a:r>
              <a:rPr lang="en-US" b="0" dirty="0">
                <a:solidFill>
                  <a:srgbClr val="098658"/>
                </a:solidFill>
                <a:effectLst/>
                <a:highlight>
                  <a:srgbClr val="FFFFFF"/>
                </a:highlight>
                <a:latin typeface="Consolas" panose="020B0609020204030204" pitchFamily="49" charset="0"/>
              </a:rPr>
              <a:t>64</a:t>
            </a:r>
            <a:r>
              <a:rPr lang="en-US" b="0" dirty="0">
                <a:solidFill>
                  <a:srgbClr val="000000"/>
                </a:solidFill>
                <a:effectLst/>
                <a:highlight>
                  <a:srgbClr val="FFFFFF"/>
                </a:highlight>
                <a:latin typeface="Consolas" panose="020B0609020204030204" pitchFamily="49" charset="0"/>
              </a:rPr>
              <a:t>, </a:t>
            </a:r>
            <a:r>
              <a:rPr lang="en-US" b="0" dirty="0">
                <a:solidFill>
                  <a:srgbClr val="098658"/>
                </a:solidFill>
                <a:effectLst/>
                <a:highlight>
                  <a:srgbClr val="FFFFFF"/>
                </a:highlight>
                <a:latin typeface="Consolas" panose="020B0609020204030204" pitchFamily="49" charset="0"/>
              </a:rPr>
              <a:t>34</a:t>
            </a:r>
            <a:r>
              <a:rPr lang="en-US" b="0" dirty="0">
                <a:solidFill>
                  <a:srgbClr val="000000"/>
                </a:solidFill>
                <a:effectLst/>
                <a:highlight>
                  <a:srgbClr val="FFFFFF"/>
                </a:highlight>
                <a:latin typeface="Consolas" panose="020B0609020204030204" pitchFamily="49" charset="0"/>
              </a:rPr>
              <a:t>, </a:t>
            </a:r>
            <a:r>
              <a:rPr lang="en-US" b="0" dirty="0">
                <a:solidFill>
                  <a:srgbClr val="098658"/>
                </a:solidFill>
                <a:effectLst/>
                <a:highlight>
                  <a:srgbClr val="FFFFFF"/>
                </a:highlight>
                <a:latin typeface="Consolas" panose="020B0609020204030204" pitchFamily="49" charset="0"/>
              </a:rPr>
              <a:t>25</a:t>
            </a:r>
            <a:r>
              <a:rPr lang="en-US" b="0" dirty="0">
                <a:solidFill>
                  <a:srgbClr val="000000"/>
                </a:solidFill>
                <a:effectLst/>
                <a:highlight>
                  <a:srgbClr val="FFFFFF"/>
                </a:highlight>
                <a:latin typeface="Consolas" panose="020B0609020204030204" pitchFamily="49" charset="0"/>
              </a:rPr>
              <a:t>, </a:t>
            </a:r>
            <a:r>
              <a:rPr lang="en-US" b="0" dirty="0">
                <a:solidFill>
                  <a:srgbClr val="098658"/>
                </a:solidFill>
                <a:effectLst/>
                <a:highlight>
                  <a:srgbClr val="FFFFFF"/>
                </a:highlight>
                <a:latin typeface="Consolas" panose="020B0609020204030204" pitchFamily="49" charset="0"/>
              </a:rPr>
              <a:t>12</a:t>
            </a:r>
            <a:r>
              <a:rPr lang="en-US" b="0" dirty="0">
                <a:solidFill>
                  <a:srgbClr val="000000"/>
                </a:solidFill>
                <a:effectLst/>
                <a:highlight>
                  <a:srgbClr val="FFFFFF"/>
                </a:highlight>
                <a:latin typeface="Consolas" panose="020B0609020204030204" pitchFamily="49" charset="0"/>
              </a:rPr>
              <a:t>, </a:t>
            </a:r>
            <a:r>
              <a:rPr lang="en-US" b="0" dirty="0">
                <a:solidFill>
                  <a:srgbClr val="098658"/>
                </a:solidFill>
                <a:effectLst/>
                <a:highlight>
                  <a:srgbClr val="FFFFFF"/>
                </a:highlight>
                <a:latin typeface="Consolas" panose="020B0609020204030204" pitchFamily="49" charset="0"/>
              </a:rPr>
              <a:t>22</a:t>
            </a:r>
            <a:r>
              <a:rPr lang="en-US" b="0" dirty="0">
                <a:solidFill>
                  <a:srgbClr val="000000"/>
                </a:solidFill>
                <a:effectLst/>
                <a:highlight>
                  <a:srgbClr val="FFFFFF"/>
                </a:highlight>
                <a:latin typeface="Consolas" panose="020B0609020204030204" pitchFamily="49" charset="0"/>
              </a:rPr>
              <a:t>, </a:t>
            </a:r>
            <a:r>
              <a:rPr lang="en-US" b="0" dirty="0">
                <a:solidFill>
                  <a:srgbClr val="098658"/>
                </a:solidFill>
                <a:effectLst/>
                <a:highlight>
                  <a:srgbClr val="FFFFFF"/>
                </a:highlight>
                <a:latin typeface="Consolas" panose="020B0609020204030204" pitchFamily="49" charset="0"/>
              </a:rPr>
              <a:t>11</a:t>
            </a:r>
            <a:r>
              <a:rPr lang="en-US" b="0" dirty="0">
                <a:solidFill>
                  <a:srgbClr val="000000"/>
                </a:solidFill>
                <a:effectLst/>
                <a:highlight>
                  <a:srgbClr val="FFFFFF"/>
                </a:highlight>
                <a:latin typeface="Consolas" panose="020B0609020204030204" pitchFamily="49" charset="0"/>
              </a:rPr>
              <a:t>, </a:t>
            </a:r>
            <a:r>
              <a:rPr lang="en-US" b="0" dirty="0">
                <a:solidFill>
                  <a:srgbClr val="098658"/>
                </a:solidFill>
                <a:effectLst/>
                <a:highlight>
                  <a:srgbClr val="FFFFFF"/>
                </a:highlight>
                <a:latin typeface="Consolas" panose="020B0609020204030204" pitchFamily="49" charset="0"/>
              </a:rPr>
              <a:t>90</a:t>
            </a:r>
            <a:r>
              <a:rPr lang="en-US" b="0" dirty="0">
                <a:solidFill>
                  <a:srgbClr val="000000"/>
                </a:solidFill>
                <a:effectLst/>
                <a:highlight>
                  <a:srgbClr val="FFFFFF"/>
                </a:highlight>
                <a:latin typeface="Consolas" panose="020B0609020204030204" pitchFamily="49" charset="0"/>
              </a:rPr>
              <a:t>]</a:t>
            </a:r>
          </a:p>
          <a:p>
            <a:r>
              <a:rPr lang="en-US" b="0" dirty="0" err="1">
                <a:solidFill>
                  <a:srgbClr val="74531F"/>
                </a:solidFill>
                <a:effectLst/>
                <a:highlight>
                  <a:srgbClr val="FFFFFF"/>
                </a:highlight>
                <a:latin typeface="Consolas" panose="020B0609020204030204" pitchFamily="49" charset="0"/>
              </a:rPr>
              <a:t>ordenar_vec_burbuja_mejora</a:t>
            </a:r>
            <a:r>
              <a:rPr lang="en-US" b="0" dirty="0">
                <a:solidFill>
                  <a:srgbClr val="000000"/>
                </a:solidFill>
                <a:effectLst/>
                <a:highlight>
                  <a:srgbClr val="FFFFFF"/>
                </a:highlight>
                <a:latin typeface="Consolas" panose="020B0609020204030204" pitchFamily="49" charset="0"/>
              </a:rPr>
              <a:t>(A)</a:t>
            </a:r>
          </a:p>
          <a:p>
            <a:r>
              <a:rPr lang="en-US" b="0" dirty="0">
                <a:solidFill>
                  <a:srgbClr val="74531F"/>
                </a:solidFill>
                <a:effectLst/>
                <a:highlight>
                  <a:srgbClr val="FFFFFF"/>
                </a:highlight>
                <a:latin typeface="Consolas" panose="020B0609020204030204" pitchFamily="49" charset="0"/>
              </a:rPr>
              <a:t>print</a:t>
            </a:r>
            <a:r>
              <a:rPr lang="en-US" b="0" dirty="0">
                <a:solidFill>
                  <a:srgbClr val="000000"/>
                </a:solidFill>
                <a:effectLst/>
                <a:highlight>
                  <a:srgbClr val="FFFFFF"/>
                </a:highlight>
                <a:latin typeface="Consolas" panose="020B0609020204030204" pitchFamily="49" charset="0"/>
              </a:rPr>
              <a:t>(</a:t>
            </a:r>
            <a:r>
              <a:rPr lang="en-US" b="0" dirty="0">
                <a:solidFill>
                  <a:srgbClr val="E21F1F"/>
                </a:solidFill>
                <a:effectLst/>
                <a:highlight>
                  <a:srgbClr val="FFFFFF"/>
                </a:highlight>
                <a:latin typeface="Consolas" panose="020B0609020204030204" pitchFamily="49" charset="0"/>
              </a:rPr>
              <a:t>"</a:t>
            </a:r>
            <a:r>
              <a:rPr lang="en-US" b="0" dirty="0" err="1">
                <a:solidFill>
                  <a:srgbClr val="A31515"/>
                </a:solidFill>
                <a:effectLst/>
                <a:highlight>
                  <a:srgbClr val="FFFFFF"/>
                </a:highlight>
                <a:latin typeface="Consolas" panose="020B0609020204030204" pitchFamily="49" charset="0"/>
              </a:rPr>
              <a:t>Arreglo</a:t>
            </a:r>
            <a:r>
              <a:rPr lang="en-US" b="0" dirty="0">
                <a:solidFill>
                  <a:srgbClr val="A31515"/>
                </a:solidFill>
                <a:effectLst/>
                <a:highlight>
                  <a:srgbClr val="FFFFFF"/>
                </a:highlight>
                <a:latin typeface="Consolas" panose="020B0609020204030204" pitchFamily="49" charset="0"/>
              </a:rPr>
              <a:t> </a:t>
            </a:r>
            <a:r>
              <a:rPr lang="en-US" b="0" dirty="0" err="1">
                <a:solidFill>
                  <a:srgbClr val="A31515"/>
                </a:solidFill>
                <a:effectLst/>
                <a:highlight>
                  <a:srgbClr val="FFFFFF"/>
                </a:highlight>
                <a:latin typeface="Consolas" panose="020B0609020204030204" pitchFamily="49" charset="0"/>
              </a:rPr>
              <a:t>ordenado</a:t>
            </a:r>
            <a:r>
              <a:rPr lang="en-US" b="0" dirty="0">
                <a:solidFill>
                  <a:srgbClr val="A31515"/>
                </a:solidFill>
                <a:effectLst/>
                <a:highlight>
                  <a:srgbClr val="FFFFFF"/>
                </a:highlight>
                <a:latin typeface="Consolas" panose="020B0609020204030204" pitchFamily="49" charset="0"/>
              </a:rPr>
              <a:t>:</a:t>
            </a:r>
            <a:r>
              <a:rPr lang="en-US" b="0" dirty="0">
                <a:solidFill>
                  <a:srgbClr val="E21F1F"/>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 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55"/>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23</a:t>
            </a:fld>
            <a:endParaRPr sz="2800" b="1">
              <a:solidFill>
                <a:srgbClr val="1F497D"/>
              </a:solidFill>
              <a:latin typeface="Calibri"/>
              <a:ea typeface="Calibri"/>
              <a:cs typeface="Calibri"/>
              <a:sym typeface="Calibri"/>
            </a:endParaRPr>
          </a:p>
        </p:txBody>
      </p:sp>
      <p:sp>
        <p:nvSpPr>
          <p:cNvPr id="839" name="Google Shape;839;p55"/>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Algoritmos de búsqueda</a:t>
            </a:r>
            <a:endParaRPr sz="4000">
              <a:solidFill>
                <a:schemeClr val="dk1"/>
              </a:solidFill>
              <a:latin typeface="Calibri"/>
              <a:ea typeface="Calibri"/>
              <a:cs typeface="Calibri"/>
              <a:sym typeface="Calibri"/>
            </a:endParaRPr>
          </a:p>
        </p:txBody>
      </p:sp>
      <p:sp>
        <p:nvSpPr>
          <p:cNvPr id="840" name="Google Shape;840;p55"/>
          <p:cNvSpPr/>
          <p:nvPr/>
        </p:nvSpPr>
        <p:spPr>
          <a:xfrm>
            <a:off x="2002301" y="1173202"/>
            <a:ext cx="8299939" cy="1938992"/>
          </a:xfrm>
          <a:prstGeom prst="rect">
            <a:avLst/>
          </a:prstGeom>
          <a:noFill/>
          <a:ln>
            <a:noFill/>
          </a:ln>
        </p:spPr>
        <p:txBody>
          <a:bodyPr spcFirstLastPara="1" wrap="square" lIns="91425" tIns="45700" rIns="91425" bIns="45700" anchor="t" anchorCtr="0">
            <a:noAutofit/>
          </a:bodyPr>
          <a:lstStyle/>
          <a:p>
            <a:r>
              <a:rPr lang="es-PY" sz="2000">
                <a:solidFill>
                  <a:schemeClr val="dk1"/>
                </a:solidFill>
                <a:latin typeface="Calibri"/>
                <a:ea typeface="Calibri"/>
                <a:cs typeface="Calibri"/>
                <a:sym typeface="Calibri"/>
              </a:rPr>
              <a:t>Supongamos que queremos saber si un elemento dado se encuentra en cierto vector de tamaño </a:t>
            </a:r>
            <a:r>
              <a:rPr lang="es-PY" sz="2000">
                <a:solidFill>
                  <a:schemeClr val="dk1"/>
                </a:solidFill>
                <a:latin typeface="Consolas"/>
                <a:ea typeface="Consolas"/>
                <a:cs typeface="Consolas"/>
                <a:sym typeface="Consolas"/>
              </a:rPr>
              <a:t>N</a:t>
            </a:r>
            <a:r>
              <a:rPr lang="es-PY" sz="2000">
                <a:solidFill>
                  <a:schemeClr val="dk1"/>
                </a:solidFill>
                <a:latin typeface="Calibri"/>
                <a:ea typeface="Calibri"/>
                <a:cs typeface="Calibri"/>
                <a:sym typeface="Calibri"/>
              </a:rPr>
              <a:t>. Si está, queremos conocer también su posición.</a:t>
            </a:r>
            <a:endParaRPr/>
          </a:p>
          <a:p>
            <a:endParaRPr sz="2000">
              <a:solidFill>
                <a:schemeClr val="dk1"/>
              </a:solidFill>
              <a:latin typeface="Calibri"/>
              <a:ea typeface="Calibri"/>
              <a:cs typeface="Calibri"/>
              <a:sym typeface="Calibri"/>
            </a:endParaRPr>
          </a:p>
          <a:p>
            <a:r>
              <a:rPr lang="es-PY" sz="2000">
                <a:solidFill>
                  <a:schemeClr val="dk1"/>
                </a:solidFill>
                <a:latin typeface="Calibri"/>
                <a:ea typeface="Calibri"/>
                <a:cs typeface="Calibri"/>
                <a:sym typeface="Calibri"/>
              </a:rPr>
              <a:t>La primera forma sería a través de un método secuencial, en el cual se recorren los elementos del vector de inicio a fin. En el peor caso, deberíamos hacer </a:t>
            </a:r>
            <a:r>
              <a:rPr lang="es-PY" sz="2000">
                <a:solidFill>
                  <a:schemeClr val="dk1"/>
                </a:solidFill>
                <a:latin typeface="Consolas"/>
                <a:ea typeface="Consolas"/>
                <a:cs typeface="Consolas"/>
                <a:sym typeface="Consolas"/>
              </a:rPr>
              <a:t>N</a:t>
            </a:r>
            <a:r>
              <a:rPr lang="es-PY" sz="2000">
                <a:solidFill>
                  <a:schemeClr val="dk1"/>
                </a:solidFill>
                <a:latin typeface="Calibri"/>
                <a:ea typeface="Calibri"/>
                <a:cs typeface="Calibri"/>
                <a:sym typeface="Calibri"/>
              </a:rPr>
              <a:t> consultas.</a:t>
            </a:r>
            <a:endParaRPr/>
          </a:p>
        </p:txBody>
      </p:sp>
      <p:graphicFrame>
        <p:nvGraphicFramePr>
          <p:cNvPr id="841" name="Google Shape;841;p55"/>
          <p:cNvGraphicFramePr/>
          <p:nvPr/>
        </p:nvGraphicFramePr>
        <p:xfrm>
          <a:off x="3971477" y="3969210"/>
          <a:ext cx="4051775" cy="579130"/>
        </p:xfrm>
        <a:graphic>
          <a:graphicData uri="http://schemas.openxmlformats.org/drawingml/2006/table">
            <a:tbl>
              <a:tblPr firstRow="1" bandRow="1">
                <a:noFill/>
              </a:tblPr>
              <a:tblGrid>
                <a:gridCol w="578825">
                  <a:extLst>
                    <a:ext uri="{9D8B030D-6E8A-4147-A177-3AD203B41FA5}">
                      <a16:colId xmlns:a16="http://schemas.microsoft.com/office/drawing/2014/main" val="20000"/>
                    </a:ext>
                  </a:extLst>
                </a:gridCol>
                <a:gridCol w="578825">
                  <a:extLst>
                    <a:ext uri="{9D8B030D-6E8A-4147-A177-3AD203B41FA5}">
                      <a16:colId xmlns:a16="http://schemas.microsoft.com/office/drawing/2014/main" val="20001"/>
                    </a:ext>
                  </a:extLst>
                </a:gridCol>
                <a:gridCol w="578825">
                  <a:extLst>
                    <a:ext uri="{9D8B030D-6E8A-4147-A177-3AD203B41FA5}">
                      <a16:colId xmlns:a16="http://schemas.microsoft.com/office/drawing/2014/main" val="20002"/>
                    </a:ext>
                  </a:extLst>
                </a:gridCol>
                <a:gridCol w="578825">
                  <a:extLst>
                    <a:ext uri="{9D8B030D-6E8A-4147-A177-3AD203B41FA5}">
                      <a16:colId xmlns:a16="http://schemas.microsoft.com/office/drawing/2014/main" val="20003"/>
                    </a:ext>
                  </a:extLst>
                </a:gridCol>
                <a:gridCol w="578825">
                  <a:extLst>
                    <a:ext uri="{9D8B030D-6E8A-4147-A177-3AD203B41FA5}">
                      <a16:colId xmlns:a16="http://schemas.microsoft.com/office/drawing/2014/main" val="20004"/>
                    </a:ext>
                  </a:extLst>
                </a:gridCol>
                <a:gridCol w="578825">
                  <a:extLst>
                    <a:ext uri="{9D8B030D-6E8A-4147-A177-3AD203B41FA5}">
                      <a16:colId xmlns:a16="http://schemas.microsoft.com/office/drawing/2014/main" val="20005"/>
                    </a:ext>
                  </a:extLst>
                </a:gridCol>
                <a:gridCol w="57882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s-PY" sz="320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6</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42" name="Google Shape;842;p55"/>
          <p:cNvSpPr/>
          <p:nvPr/>
        </p:nvSpPr>
        <p:spPr>
          <a:xfrm>
            <a:off x="3289432" y="3963556"/>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843" name="Google Shape;843;p55"/>
          <p:cNvSpPr txBox="1"/>
          <p:nvPr/>
        </p:nvSpPr>
        <p:spPr>
          <a:xfrm>
            <a:off x="3971477" y="362500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844" name="Google Shape;844;p55"/>
          <p:cNvSpPr txBox="1"/>
          <p:nvPr/>
        </p:nvSpPr>
        <p:spPr>
          <a:xfrm>
            <a:off x="4534644" y="362500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845" name="Google Shape;845;p55"/>
          <p:cNvSpPr txBox="1"/>
          <p:nvPr/>
        </p:nvSpPr>
        <p:spPr>
          <a:xfrm>
            <a:off x="5138866" y="362500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846" name="Google Shape;846;p55"/>
          <p:cNvSpPr txBox="1"/>
          <p:nvPr/>
        </p:nvSpPr>
        <p:spPr>
          <a:xfrm>
            <a:off x="5702033" y="362500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847" name="Google Shape;847;p55"/>
          <p:cNvSpPr txBox="1"/>
          <p:nvPr/>
        </p:nvSpPr>
        <p:spPr>
          <a:xfrm>
            <a:off x="6306255" y="362500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848" name="Google Shape;848;p55"/>
          <p:cNvSpPr txBox="1"/>
          <p:nvPr/>
        </p:nvSpPr>
        <p:spPr>
          <a:xfrm>
            <a:off x="6869422" y="362500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849" name="Google Shape;849;p55"/>
          <p:cNvSpPr txBox="1"/>
          <p:nvPr/>
        </p:nvSpPr>
        <p:spPr>
          <a:xfrm>
            <a:off x="4245805" y="4614201"/>
            <a:ext cx="3503138" cy="523220"/>
          </a:xfrm>
          <a:prstGeom prst="rect">
            <a:avLst/>
          </a:prstGeom>
          <a:noFill/>
          <a:ln>
            <a:noFill/>
          </a:ln>
        </p:spPr>
        <p:txBody>
          <a:bodyPr spcFirstLastPara="1" wrap="square" lIns="91425" tIns="45700" rIns="91425" bIns="45700" anchor="t" anchorCtr="0">
            <a:noAutofit/>
          </a:bodyPr>
          <a:lstStyle/>
          <a:p>
            <a:r>
              <a:rPr lang="es-PY" sz="2800">
                <a:solidFill>
                  <a:schemeClr val="dk2"/>
                </a:solidFill>
                <a:latin typeface="Calibri"/>
                <a:ea typeface="Calibri"/>
                <a:cs typeface="Calibri"/>
                <a:sym typeface="Calibri"/>
              </a:rPr>
              <a:t>Está el número 7 aquí?</a:t>
            </a:r>
            <a:endParaRPr/>
          </a:p>
        </p:txBody>
      </p:sp>
      <p:sp>
        <p:nvSpPr>
          <p:cNvPr id="850" name="Google Shape;850;p55"/>
          <p:cNvSpPr txBox="1"/>
          <p:nvPr/>
        </p:nvSpPr>
        <p:spPr>
          <a:xfrm>
            <a:off x="7432190" y="362500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A[6]</a:t>
            </a:r>
            <a:endParaRPr sz="1600">
              <a:solidFill>
                <a:srgbClr val="3F3F3F"/>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FF20B43-C55D-6211-EAD9-EA6467E87B4B}"/>
              </a:ext>
            </a:extLst>
          </p:cNvPr>
          <p:cNvSpPr>
            <a:spLocks noGrp="1"/>
          </p:cNvSpPr>
          <p:nvPr>
            <p:ph type="title"/>
          </p:nvPr>
        </p:nvSpPr>
        <p:spPr>
          <a:xfrm>
            <a:off x="630935" y="640080"/>
            <a:ext cx="6339031" cy="1481328"/>
          </a:xfrm>
        </p:spPr>
        <p:txBody>
          <a:bodyPr anchor="b">
            <a:normAutofit fontScale="90000"/>
          </a:bodyPr>
          <a:lstStyle/>
          <a:p>
            <a:r>
              <a:rPr lang="es-PY" sz="5000" dirty="0"/>
              <a:t>Algoritmos de Ordenamiento - Inserción</a:t>
            </a:r>
          </a:p>
        </p:txBody>
      </p:sp>
      <p:sp>
        <p:nvSpPr>
          <p:cNvPr id="205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8BCDF929-C65F-728D-FA0F-07E485FCC001}"/>
              </a:ext>
            </a:extLst>
          </p:cNvPr>
          <p:cNvSpPr>
            <a:spLocks noGrp="1"/>
          </p:cNvSpPr>
          <p:nvPr>
            <p:ph idx="1"/>
          </p:nvPr>
        </p:nvSpPr>
        <p:spPr>
          <a:xfrm>
            <a:off x="630935" y="2660904"/>
            <a:ext cx="5564591" cy="3777218"/>
          </a:xfrm>
        </p:spPr>
        <p:txBody>
          <a:bodyPr anchor="t">
            <a:normAutofit lnSpcReduction="10000"/>
          </a:bodyPr>
          <a:lstStyle/>
          <a:p>
            <a:pPr marL="0" indent="0">
              <a:buNone/>
            </a:pPr>
            <a:r>
              <a:rPr lang="es-MX" sz="2200" dirty="0"/>
              <a:t>Por ejemplo, cuando se tiene un mazo de cartas y se lo quiere ordenar: Hay que tomar la primera carta y colocarla en la mano. </a:t>
            </a:r>
          </a:p>
          <a:p>
            <a:pPr marL="0" indent="0">
              <a:buNone/>
            </a:pPr>
            <a:r>
              <a:rPr lang="es-MX" sz="2200" dirty="0"/>
              <a:t>Luego se toma la segunda y la compara con la que se tiene: si es mayor, se la coloca a la derecha, y si es menor a la izquierda. </a:t>
            </a:r>
          </a:p>
          <a:p>
            <a:pPr marL="0" indent="0">
              <a:buNone/>
            </a:pPr>
            <a:r>
              <a:rPr lang="es-MX" sz="2200" dirty="0"/>
              <a:t>Después se toma la tercera y se la compara con las que se tiene en la mano, desplazándola hasta que quede en su posición final. </a:t>
            </a:r>
          </a:p>
          <a:p>
            <a:pPr marL="0" indent="0">
              <a:buNone/>
            </a:pPr>
            <a:r>
              <a:rPr lang="es-MX" sz="2200" dirty="0"/>
              <a:t>Si se continúa haciendo esto, se estará insertando cada carta en la posición que le corresponde, hasta quedar todas en orden.</a:t>
            </a:r>
            <a:endParaRPr lang="es-PY" sz="2200" dirty="0"/>
          </a:p>
        </p:txBody>
      </p:sp>
      <p:pic>
        <p:nvPicPr>
          <p:cNvPr id="3074" name="Picture 2">
            <a:extLst>
              <a:ext uri="{FF2B5EF4-FFF2-40B4-BE49-F238E27FC236}">
                <a16:creationId xmlns:a16="http://schemas.microsoft.com/office/drawing/2014/main" id="{2E60D285-34A5-3ED7-EE6D-585491DDC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4412" y="2484066"/>
            <a:ext cx="4951640" cy="2970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342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6"/>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25</a:t>
            </a:fld>
            <a:endParaRPr sz="2800" b="1">
              <a:solidFill>
                <a:srgbClr val="1F497D"/>
              </a:solidFill>
              <a:latin typeface="Calibri"/>
              <a:ea typeface="Calibri"/>
              <a:cs typeface="Calibri"/>
              <a:sym typeface="Calibri"/>
            </a:endParaRPr>
          </a:p>
        </p:txBody>
      </p:sp>
      <p:sp>
        <p:nvSpPr>
          <p:cNvPr id="380" name="Google Shape;380;p36"/>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Ordenamiento por inserción</a:t>
            </a:r>
            <a:endParaRPr sz="4000">
              <a:solidFill>
                <a:schemeClr val="dk1"/>
              </a:solidFill>
              <a:latin typeface="Calibri"/>
              <a:ea typeface="Calibri"/>
              <a:cs typeface="Calibri"/>
              <a:sym typeface="Calibri"/>
            </a:endParaRPr>
          </a:p>
        </p:txBody>
      </p:sp>
      <p:sp>
        <p:nvSpPr>
          <p:cNvPr id="381" name="Google Shape;381;p36"/>
          <p:cNvSpPr/>
          <p:nvPr/>
        </p:nvSpPr>
        <p:spPr>
          <a:xfrm>
            <a:off x="2002301" y="1074729"/>
            <a:ext cx="8299939" cy="2246769"/>
          </a:xfrm>
          <a:prstGeom prst="rect">
            <a:avLst/>
          </a:prstGeom>
          <a:blipFill rotWithShape="1">
            <a:blip r:embed="rId3">
              <a:alphaModFix/>
            </a:blip>
            <a:stretch>
              <a:fillRect l="-733" t="-1354" b="-3792"/>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graphicFrame>
        <p:nvGraphicFramePr>
          <p:cNvPr id="382" name="Google Shape;382;p36"/>
          <p:cNvGraphicFramePr/>
          <p:nvPr/>
        </p:nvGraphicFramePr>
        <p:xfrm>
          <a:off x="4154356" y="3822005"/>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6</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383" name="Google Shape;383;p36"/>
          <p:cNvSpPr/>
          <p:nvPr/>
        </p:nvSpPr>
        <p:spPr>
          <a:xfrm>
            <a:off x="3472312" y="3816351"/>
            <a:ext cx="541367" cy="584775"/>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384" name="Google Shape;384;p36"/>
          <p:cNvSpPr txBox="1"/>
          <p:nvPr/>
        </p:nvSpPr>
        <p:spPr>
          <a:xfrm>
            <a:off x="4154357" y="3477796"/>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385" name="Google Shape;385;p36"/>
          <p:cNvSpPr txBox="1"/>
          <p:nvPr/>
        </p:nvSpPr>
        <p:spPr>
          <a:xfrm>
            <a:off x="4717524" y="3477796"/>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386" name="Google Shape;386;p36"/>
          <p:cNvSpPr txBox="1"/>
          <p:nvPr/>
        </p:nvSpPr>
        <p:spPr>
          <a:xfrm>
            <a:off x="5321746" y="3477796"/>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387" name="Google Shape;387;p36"/>
          <p:cNvSpPr txBox="1"/>
          <p:nvPr/>
        </p:nvSpPr>
        <p:spPr>
          <a:xfrm>
            <a:off x="5884913" y="3477796"/>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388" name="Google Shape;388;p36"/>
          <p:cNvSpPr txBox="1"/>
          <p:nvPr/>
        </p:nvSpPr>
        <p:spPr>
          <a:xfrm>
            <a:off x="6489135" y="3477796"/>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389" name="Google Shape;389;p36"/>
          <p:cNvSpPr txBox="1"/>
          <p:nvPr/>
        </p:nvSpPr>
        <p:spPr>
          <a:xfrm>
            <a:off x="7052302" y="3477796"/>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7"/>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26</a:t>
            </a:fld>
            <a:endParaRPr sz="2800" b="1">
              <a:solidFill>
                <a:srgbClr val="1F497D"/>
              </a:solidFill>
              <a:latin typeface="Calibri"/>
              <a:ea typeface="Calibri"/>
              <a:cs typeface="Calibri"/>
              <a:sym typeface="Calibri"/>
            </a:endParaRPr>
          </a:p>
        </p:txBody>
      </p:sp>
      <p:sp>
        <p:nvSpPr>
          <p:cNvPr id="396" name="Google Shape;396;p37"/>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Ordenamiento por inserción</a:t>
            </a:r>
            <a:endParaRPr sz="4000">
              <a:solidFill>
                <a:schemeClr val="dk1"/>
              </a:solidFill>
              <a:latin typeface="Calibri"/>
              <a:ea typeface="Calibri"/>
              <a:cs typeface="Calibri"/>
              <a:sym typeface="Calibri"/>
            </a:endParaRPr>
          </a:p>
        </p:txBody>
      </p:sp>
      <p:sp>
        <p:nvSpPr>
          <p:cNvPr id="397" name="Google Shape;397;p37"/>
          <p:cNvSpPr/>
          <p:nvPr/>
        </p:nvSpPr>
        <p:spPr>
          <a:xfrm>
            <a:off x="2002301" y="1074728"/>
            <a:ext cx="8299939" cy="1938992"/>
          </a:xfrm>
          <a:prstGeom prst="rect">
            <a:avLst/>
          </a:prstGeom>
          <a:noFill/>
          <a:ln>
            <a:noFill/>
          </a:ln>
        </p:spPr>
        <p:txBody>
          <a:bodyPr spcFirstLastPara="1" wrap="square" lIns="91425" tIns="45700" rIns="91425" bIns="45700" anchor="t" anchorCtr="0">
            <a:noAutofit/>
          </a:bodyPr>
          <a:lstStyle/>
          <a:p>
            <a:r>
              <a:rPr lang="es-PY" sz="2000">
                <a:solidFill>
                  <a:schemeClr val="dk1"/>
                </a:solidFill>
                <a:latin typeface="Calibri"/>
                <a:ea typeface="Calibri"/>
                <a:cs typeface="Calibri"/>
                <a:sym typeface="Calibri"/>
              </a:rPr>
              <a:t>El método se basa en considerar una parte de la lista (subarreglo) ya ordenada y situar cada uno de los elementos restantes insertándolo en el lugar que le corresponde por su valor. Todos los valores a la derecha se desplazan una posición para “dejar espacio”.</a:t>
            </a:r>
            <a:endParaRPr/>
          </a:p>
          <a:p>
            <a:endParaRPr sz="2000">
              <a:solidFill>
                <a:schemeClr val="dk1"/>
              </a:solidFill>
              <a:latin typeface="Calibri"/>
              <a:ea typeface="Calibri"/>
              <a:cs typeface="Calibri"/>
              <a:sym typeface="Calibri"/>
            </a:endParaRPr>
          </a:p>
          <a:p>
            <a:r>
              <a:rPr lang="es-PY" sz="2000">
                <a:solidFill>
                  <a:schemeClr val="dk1"/>
                </a:solidFill>
                <a:latin typeface="Calibri"/>
                <a:ea typeface="Calibri"/>
                <a:cs typeface="Calibri"/>
                <a:sym typeface="Calibri"/>
              </a:rPr>
              <a:t>Supongamos que ya tenemos ordenados A[0], A[1], A[2], y A[3]: </a:t>
            </a:r>
            <a:endParaRPr sz="2000">
              <a:solidFill>
                <a:schemeClr val="dk1"/>
              </a:solidFill>
              <a:latin typeface="Calibri"/>
              <a:ea typeface="Calibri"/>
              <a:cs typeface="Calibri"/>
              <a:sym typeface="Calibri"/>
            </a:endParaRPr>
          </a:p>
        </p:txBody>
      </p:sp>
      <p:graphicFrame>
        <p:nvGraphicFramePr>
          <p:cNvPr id="398" name="Google Shape;398;p37"/>
          <p:cNvGraphicFramePr/>
          <p:nvPr/>
        </p:nvGraphicFramePr>
        <p:xfrm>
          <a:off x="4154356" y="3560376"/>
          <a:ext cx="23074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s-PY" sz="320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6</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399" name="Google Shape;399;p37"/>
          <p:cNvSpPr/>
          <p:nvPr/>
        </p:nvSpPr>
        <p:spPr>
          <a:xfrm>
            <a:off x="3472312" y="3554722"/>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400" name="Google Shape;400;p37"/>
          <p:cNvSpPr txBox="1"/>
          <p:nvPr/>
        </p:nvSpPr>
        <p:spPr>
          <a:xfrm>
            <a:off x="4154357" y="3216167"/>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401" name="Google Shape;401;p37"/>
          <p:cNvSpPr txBox="1"/>
          <p:nvPr/>
        </p:nvSpPr>
        <p:spPr>
          <a:xfrm>
            <a:off x="4717524" y="3216167"/>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402" name="Google Shape;402;p37"/>
          <p:cNvSpPr txBox="1"/>
          <p:nvPr/>
        </p:nvSpPr>
        <p:spPr>
          <a:xfrm>
            <a:off x="5321746" y="3216167"/>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graphicFrame>
        <p:nvGraphicFramePr>
          <p:cNvPr id="403" name="Google Shape;403;p37"/>
          <p:cNvGraphicFramePr/>
          <p:nvPr/>
        </p:nvGraphicFramePr>
        <p:xfrm>
          <a:off x="7065986" y="3554721"/>
          <a:ext cx="57685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s-PY" sz="320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ABF8E"/>
                    </a:solidFill>
                  </a:tcPr>
                </a:tc>
                <a:extLst>
                  <a:ext uri="{0D108BD9-81ED-4DB2-BD59-A6C34878D82A}">
                    <a16:rowId xmlns:a16="http://schemas.microsoft.com/office/drawing/2014/main" val="10000"/>
                  </a:ext>
                </a:extLst>
              </a:tr>
            </a:tbl>
          </a:graphicData>
        </a:graphic>
      </p:graphicFrame>
      <p:sp>
        <p:nvSpPr>
          <p:cNvPr id="404" name="Google Shape;404;p37"/>
          <p:cNvSpPr txBox="1"/>
          <p:nvPr/>
        </p:nvSpPr>
        <p:spPr>
          <a:xfrm>
            <a:off x="7706849" y="3659615"/>
            <a:ext cx="2230098" cy="400110"/>
          </a:xfrm>
          <a:prstGeom prst="rect">
            <a:avLst/>
          </a:prstGeom>
          <a:noFill/>
          <a:ln>
            <a:noFill/>
          </a:ln>
        </p:spPr>
        <p:txBody>
          <a:bodyPr spcFirstLastPara="1" wrap="square" lIns="91425" tIns="45700" rIns="91425" bIns="45700" anchor="t" anchorCtr="0">
            <a:noAutofit/>
          </a:bodyPr>
          <a:lstStyle/>
          <a:p>
            <a:r>
              <a:rPr lang="es-PY" sz="2000">
                <a:solidFill>
                  <a:schemeClr val="dk1"/>
                </a:solidFill>
                <a:latin typeface="Calibri"/>
                <a:ea typeface="Calibri"/>
                <a:cs typeface="Calibri"/>
                <a:sym typeface="Calibri"/>
              </a:rPr>
              <a:t>Elemento a insertar</a:t>
            </a:r>
            <a:endParaRPr/>
          </a:p>
        </p:txBody>
      </p:sp>
      <p:sp>
        <p:nvSpPr>
          <p:cNvPr id="405" name="Google Shape;405;p37"/>
          <p:cNvSpPr txBox="1"/>
          <p:nvPr/>
        </p:nvSpPr>
        <p:spPr>
          <a:xfrm>
            <a:off x="5911902" y="3216167"/>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406" name="Google Shape;406;p37"/>
          <p:cNvSpPr txBox="1"/>
          <p:nvPr/>
        </p:nvSpPr>
        <p:spPr>
          <a:xfrm>
            <a:off x="7058382" y="3216167"/>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407" name="Google Shape;407;p37"/>
          <p:cNvSpPr/>
          <p:nvPr/>
        </p:nvSpPr>
        <p:spPr>
          <a:xfrm>
            <a:off x="4717524" y="3729884"/>
            <a:ext cx="2640567" cy="889977"/>
          </a:xfrm>
          <a:prstGeom prst="arc">
            <a:avLst>
              <a:gd name="adj1" fmla="val 143098"/>
              <a:gd name="adj2" fmla="val 10744765"/>
            </a:avLst>
          </a:prstGeom>
          <a:noFill/>
          <a:ln w="28575" cap="flat" cmpd="sng">
            <a:solidFill>
              <a:srgbClr val="FF0000"/>
            </a:solidFill>
            <a:prstDash val="solid"/>
            <a:round/>
            <a:headEnd type="none" w="sm" len="sm"/>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408" name="Google Shape;408;p37"/>
          <p:cNvSpPr txBox="1"/>
          <p:nvPr/>
        </p:nvSpPr>
        <p:spPr>
          <a:xfrm>
            <a:off x="4427719" y="4619860"/>
            <a:ext cx="3055067" cy="400110"/>
          </a:xfrm>
          <a:prstGeom prst="rect">
            <a:avLst/>
          </a:prstGeom>
          <a:noFill/>
          <a:ln>
            <a:noFill/>
          </a:ln>
        </p:spPr>
        <p:txBody>
          <a:bodyPr spcFirstLastPara="1" wrap="square" lIns="91425" tIns="45700" rIns="91425" bIns="45700" anchor="t" anchorCtr="0">
            <a:noAutofit/>
          </a:bodyPr>
          <a:lstStyle/>
          <a:p>
            <a:r>
              <a:rPr lang="es-PY" sz="2000">
                <a:solidFill>
                  <a:srgbClr val="FF0000"/>
                </a:solidFill>
                <a:latin typeface="Calibri"/>
                <a:ea typeface="Calibri"/>
                <a:cs typeface="Calibri"/>
                <a:sym typeface="Calibri"/>
              </a:rPr>
              <a:t>Debe estar entre el 1 y el 3!</a:t>
            </a:r>
            <a:endParaRPr/>
          </a:p>
        </p:txBody>
      </p:sp>
      <p:graphicFrame>
        <p:nvGraphicFramePr>
          <p:cNvPr id="409" name="Google Shape;409;p37"/>
          <p:cNvGraphicFramePr/>
          <p:nvPr/>
        </p:nvGraphicFramePr>
        <p:xfrm>
          <a:off x="4154356" y="5620387"/>
          <a:ext cx="2904000" cy="579130"/>
        </p:xfrm>
        <a:graphic>
          <a:graphicData uri="http://schemas.openxmlformats.org/drawingml/2006/table">
            <a:tbl>
              <a:tblPr firstRow="1" bandRow="1">
                <a:noFill/>
              </a:tblPr>
              <a:tblGrid>
                <a:gridCol w="580800">
                  <a:extLst>
                    <a:ext uri="{9D8B030D-6E8A-4147-A177-3AD203B41FA5}">
                      <a16:colId xmlns:a16="http://schemas.microsoft.com/office/drawing/2014/main" val="20000"/>
                    </a:ext>
                  </a:extLst>
                </a:gridCol>
                <a:gridCol w="580800">
                  <a:extLst>
                    <a:ext uri="{9D8B030D-6E8A-4147-A177-3AD203B41FA5}">
                      <a16:colId xmlns:a16="http://schemas.microsoft.com/office/drawing/2014/main" val="20001"/>
                    </a:ext>
                  </a:extLst>
                </a:gridCol>
                <a:gridCol w="580800">
                  <a:extLst>
                    <a:ext uri="{9D8B030D-6E8A-4147-A177-3AD203B41FA5}">
                      <a16:colId xmlns:a16="http://schemas.microsoft.com/office/drawing/2014/main" val="20002"/>
                    </a:ext>
                  </a:extLst>
                </a:gridCol>
                <a:gridCol w="580800">
                  <a:extLst>
                    <a:ext uri="{9D8B030D-6E8A-4147-A177-3AD203B41FA5}">
                      <a16:colId xmlns:a16="http://schemas.microsoft.com/office/drawing/2014/main" val="20003"/>
                    </a:ext>
                  </a:extLst>
                </a:gridCol>
                <a:gridCol w="5808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es-PY" sz="320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ABF8E"/>
                    </a:solidFill>
                  </a:tcPr>
                </a:tc>
                <a:tc>
                  <a:txBody>
                    <a:bodyPr/>
                    <a:lstStyle/>
                    <a:p>
                      <a:pPr marL="0" marR="0" lvl="0" indent="0" algn="ctr" rtl="0">
                        <a:spcBef>
                          <a:spcPts val="0"/>
                        </a:spcBef>
                        <a:spcAft>
                          <a:spcPts val="0"/>
                        </a:spcAft>
                        <a:buNone/>
                      </a:pPr>
                      <a:r>
                        <a:rPr lang="es-PY" sz="3200" b="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6</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410" name="Google Shape;410;p37"/>
          <p:cNvSpPr/>
          <p:nvPr/>
        </p:nvSpPr>
        <p:spPr>
          <a:xfrm>
            <a:off x="3472312" y="5614733"/>
            <a:ext cx="541367" cy="584775"/>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411" name="Google Shape;411;p37"/>
          <p:cNvSpPr txBox="1"/>
          <p:nvPr/>
        </p:nvSpPr>
        <p:spPr>
          <a:xfrm>
            <a:off x="4154357" y="527617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412" name="Google Shape;412;p37"/>
          <p:cNvSpPr txBox="1"/>
          <p:nvPr/>
        </p:nvSpPr>
        <p:spPr>
          <a:xfrm>
            <a:off x="4717524" y="527617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413" name="Google Shape;413;p37"/>
          <p:cNvSpPr txBox="1"/>
          <p:nvPr/>
        </p:nvSpPr>
        <p:spPr>
          <a:xfrm>
            <a:off x="5321746" y="527617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414" name="Google Shape;414;p37"/>
          <p:cNvSpPr txBox="1"/>
          <p:nvPr/>
        </p:nvSpPr>
        <p:spPr>
          <a:xfrm>
            <a:off x="5911902" y="527617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415" name="Google Shape;415;p37"/>
          <p:cNvSpPr txBox="1"/>
          <p:nvPr/>
        </p:nvSpPr>
        <p:spPr>
          <a:xfrm>
            <a:off x="6516053" y="527617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416" name="Google Shape;416;p37"/>
          <p:cNvSpPr txBox="1"/>
          <p:nvPr/>
        </p:nvSpPr>
        <p:spPr>
          <a:xfrm>
            <a:off x="7266027" y="5491425"/>
            <a:ext cx="2230098" cy="830997"/>
          </a:xfrm>
          <a:prstGeom prst="rect">
            <a:avLst/>
          </a:prstGeom>
          <a:noFill/>
          <a:ln>
            <a:noFill/>
          </a:ln>
        </p:spPr>
        <p:txBody>
          <a:bodyPr spcFirstLastPara="1" wrap="square" lIns="91425" tIns="45700" rIns="91425" bIns="45700" anchor="t" anchorCtr="0">
            <a:noAutofit/>
          </a:bodyPr>
          <a:lstStyle/>
          <a:p>
            <a:pPr algn="ctr"/>
            <a:r>
              <a:rPr lang="es-PY" sz="2400">
                <a:solidFill>
                  <a:schemeClr val="dk1"/>
                </a:solidFill>
                <a:latin typeface="Calibri"/>
                <a:ea typeface="Calibri"/>
                <a:cs typeface="Calibri"/>
                <a:sym typeface="Calibri"/>
              </a:rPr>
              <a:t>El subarreglo sigue ordenado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7"/>
                                        </p:tgtEl>
                                        <p:attrNameLst>
                                          <p:attrName>style.visibility</p:attrName>
                                        </p:attrNameLst>
                                      </p:cBhvr>
                                      <p:to>
                                        <p:strVal val="visible"/>
                                      </p:to>
                                    </p:set>
                                    <p:animEffect transition="in" filter="fade">
                                      <p:cBhvr>
                                        <p:cTn id="7" dur="500"/>
                                        <p:tgtEl>
                                          <p:spTgt spid="407"/>
                                        </p:tgtEl>
                                      </p:cBhvr>
                                    </p:animEffect>
                                  </p:childTnLst>
                                </p:cTn>
                              </p:par>
                              <p:par>
                                <p:cTn id="8" presetID="10" presetClass="entr" presetSubtype="0" fill="hold" nodeType="withEffect">
                                  <p:stCondLst>
                                    <p:cond delay="0"/>
                                  </p:stCondLst>
                                  <p:childTnLst>
                                    <p:set>
                                      <p:cBhvr>
                                        <p:cTn id="9" dur="1" fill="hold">
                                          <p:stCondLst>
                                            <p:cond delay="0"/>
                                          </p:stCondLst>
                                        </p:cTn>
                                        <p:tgtEl>
                                          <p:spTgt spid="408"/>
                                        </p:tgtEl>
                                        <p:attrNameLst>
                                          <p:attrName>style.visibility</p:attrName>
                                        </p:attrNameLst>
                                      </p:cBhvr>
                                      <p:to>
                                        <p:strVal val="visible"/>
                                      </p:to>
                                    </p:set>
                                    <p:animEffect transition="in" filter="fade">
                                      <p:cBhvr>
                                        <p:cTn id="10" dur="500"/>
                                        <p:tgtEl>
                                          <p:spTgt spid="40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
                                        </p:tgtEl>
                                        <p:attrNameLst>
                                          <p:attrName>style.visibility</p:attrName>
                                        </p:attrNameLst>
                                      </p:cBhvr>
                                      <p:to>
                                        <p:strVal val="visible"/>
                                      </p:to>
                                    </p:set>
                                    <p:animEffect transition="in" filter="fade">
                                      <p:cBhvr>
                                        <p:cTn id="15" dur="500"/>
                                        <p:tgtEl>
                                          <p:spTgt spid="409"/>
                                        </p:tgtEl>
                                      </p:cBhvr>
                                    </p:animEffect>
                                  </p:childTnLst>
                                </p:cTn>
                              </p:par>
                              <p:par>
                                <p:cTn id="16" presetID="10" presetClass="entr" presetSubtype="0" fill="hold" nodeType="withEffect">
                                  <p:stCondLst>
                                    <p:cond delay="0"/>
                                  </p:stCondLst>
                                  <p:childTnLst>
                                    <p:set>
                                      <p:cBhvr>
                                        <p:cTn id="17" dur="1" fill="hold">
                                          <p:stCondLst>
                                            <p:cond delay="0"/>
                                          </p:stCondLst>
                                        </p:cTn>
                                        <p:tgtEl>
                                          <p:spTgt spid="410"/>
                                        </p:tgtEl>
                                        <p:attrNameLst>
                                          <p:attrName>style.visibility</p:attrName>
                                        </p:attrNameLst>
                                      </p:cBhvr>
                                      <p:to>
                                        <p:strVal val="visible"/>
                                      </p:to>
                                    </p:set>
                                    <p:animEffect transition="in" filter="fade">
                                      <p:cBhvr>
                                        <p:cTn id="18" dur="500"/>
                                        <p:tgtEl>
                                          <p:spTgt spid="410"/>
                                        </p:tgtEl>
                                      </p:cBhvr>
                                    </p:animEffect>
                                  </p:childTnLst>
                                </p:cTn>
                              </p:par>
                              <p:par>
                                <p:cTn id="19" presetID="10" presetClass="entr" presetSubtype="0" fill="hold" nodeType="withEffect">
                                  <p:stCondLst>
                                    <p:cond delay="0"/>
                                  </p:stCondLst>
                                  <p:childTnLst>
                                    <p:set>
                                      <p:cBhvr>
                                        <p:cTn id="20" dur="1" fill="hold">
                                          <p:stCondLst>
                                            <p:cond delay="0"/>
                                          </p:stCondLst>
                                        </p:cTn>
                                        <p:tgtEl>
                                          <p:spTgt spid="411"/>
                                        </p:tgtEl>
                                        <p:attrNameLst>
                                          <p:attrName>style.visibility</p:attrName>
                                        </p:attrNameLst>
                                      </p:cBhvr>
                                      <p:to>
                                        <p:strVal val="visible"/>
                                      </p:to>
                                    </p:set>
                                    <p:animEffect transition="in" filter="fade">
                                      <p:cBhvr>
                                        <p:cTn id="21" dur="500"/>
                                        <p:tgtEl>
                                          <p:spTgt spid="411"/>
                                        </p:tgtEl>
                                      </p:cBhvr>
                                    </p:animEffect>
                                  </p:childTnLst>
                                </p:cTn>
                              </p:par>
                              <p:par>
                                <p:cTn id="22" presetID="10" presetClass="entr" presetSubtype="0" fill="hold" nodeType="withEffect">
                                  <p:stCondLst>
                                    <p:cond delay="0"/>
                                  </p:stCondLst>
                                  <p:childTnLst>
                                    <p:set>
                                      <p:cBhvr>
                                        <p:cTn id="23" dur="1" fill="hold">
                                          <p:stCondLst>
                                            <p:cond delay="0"/>
                                          </p:stCondLst>
                                        </p:cTn>
                                        <p:tgtEl>
                                          <p:spTgt spid="412"/>
                                        </p:tgtEl>
                                        <p:attrNameLst>
                                          <p:attrName>style.visibility</p:attrName>
                                        </p:attrNameLst>
                                      </p:cBhvr>
                                      <p:to>
                                        <p:strVal val="visible"/>
                                      </p:to>
                                    </p:set>
                                    <p:animEffect transition="in" filter="fade">
                                      <p:cBhvr>
                                        <p:cTn id="24" dur="500"/>
                                        <p:tgtEl>
                                          <p:spTgt spid="412"/>
                                        </p:tgtEl>
                                      </p:cBhvr>
                                    </p:animEffect>
                                  </p:childTnLst>
                                </p:cTn>
                              </p:par>
                              <p:par>
                                <p:cTn id="25" presetID="10" presetClass="entr" presetSubtype="0" fill="hold" nodeType="withEffect">
                                  <p:stCondLst>
                                    <p:cond delay="0"/>
                                  </p:stCondLst>
                                  <p:childTnLst>
                                    <p:set>
                                      <p:cBhvr>
                                        <p:cTn id="26" dur="1" fill="hold">
                                          <p:stCondLst>
                                            <p:cond delay="0"/>
                                          </p:stCondLst>
                                        </p:cTn>
                                        <p:tgtEl>
                                          <p:spTgt spid="413"/>
                                        </p:tgtEl>
                                        <p:attrNameLst>
                                          <p:attrName>style.visibility</p:attrName>
                                        </p:attrNameLst>
                                      </p:cBhvr>
                                      <p:to>
                                        <p:strVal val="visible"/>
                                      </p:to>
                                    </p:set>
                                    <p:animEffect transition="in" filter="fade">
                                      <p:cBhvr>
                                        <p:cTn id="27" dur="500"/>
                                        <p:tgtEl>
                                          <p:spTgt spid="413"/>
                                        </p:tgtEl>
                                      </p:cBhvr>
                                    </p:animEffect>
                                  </p:childTnLst>
                                </p:cTn>
                              </p:par>
                              <p:par>
                                <p:cTn id="28" presetID="10" presetClass="entr" presetSubtype="0" fill="hold" nodeType="withEffect">
                                  <p:stCondLst>
                                    <p:cond delay="0"/>
                                  </p:stCondLst>
                                  <p:childTnLst>
                                    <p:set>
                                      <p:cBhvr>
                                        <p:cTn id="29" dur="1" fill="hold">
                                          <p:stCondLst>
                                            <p:cond delay="0"/>
                                          </p:stCondLst>
                                        </p:cTn>
                                        <p:tgtEl>
                                          <p:spTgt spid="414"/>
                                        </p:tgtEl>
                                        <p:attrNameLst>
                                          <p:attrName>style.visibility</p:attrName>
                                        </p:attrNameLst>
                                      </p:cBhvr>
                                      <p:to>
                                        <p:strVal val="visible"/>
                                      </p:to>
                                    </p:set>
                                    <p:animEffect transition="in" filter="fade">
                                      <p:cBhvr>
                                        <p:cTn id="30" dur="500"/>
                                        <p:tgtEl>
                                          <p:spTgt spid="414"/>
                                        </p:tgtEl>
                                      </p:cBhvr>
                                    </p:animEffect>
                                  </p:childTnLst>
                                </p:cTn>
                              </p:par>
                              <p:par>
                                <p:cTn id="31" presetID="10" presetClass="entr" presetSubtype="0" fill="hold" nodeType="withEffect">
                                  <p:stCondLst>
                                    <p:cond delay="0"/>
                                  </p:stCondLst>
                                  <p:childTnLst>
                                    <p:set>
                                      <p:cBhvr>
                                        <p:cTn id="32" dur="1" fill="hold">
                                          <p:stCondLst>
                                            <p:cond delay="0"/>
                                          </p:stCondLst>
                                        </p:cTn>
                                        <p:tgtEl>
                                          <p:spTgt spid="415"/>
                                        </p:tgtEl>
                                        <p:attrNameLst>
                                          <p:attrName>style.visibility</p:attrName>
                                        </p:attrNameLst>
                                      </p:cBhvr>
                                      <p:to>
                                        <p:strVal val="visible"/>
                                      </p:to>
                                    </p:set>
                                    <p:animEffect transition="in" filter="fade">
                                      <p:cBhvr>
                                        <p:cTn id="33" dur="500"/>
                                        <p:tgtEl>
                                          <p:spTgt spid="415"/>
                                        </p:tgtEl>
                                      </p:cBhvr>
                                    </p:animEffect>
                                  </p:childTnLst>
                                </p:cTn>
                              </p:par>
                              <p:par>
                                <p:cTn id="34" presetID="10" presetClass="entr" presetSubtype="0" fill="hold" nodeType="withEffect">
                                  <p:stCondLst>
                                    <p:cond delay="0"/>
                                  </p:stCondLst>
                                  <p:childTnLst>
                                    <p:set>
                                      <p:cBhvr>
                                        <p:cTn id="35" dur="1" fill="hold">
                                          <p:stCondLst>
                                            <p:cond delay="0"/>
                                          </p:stCondLst>
                                        </p:cTn>
                                        <p:tgtEl>
                                          <p:spTgt spid="416"/>
                                        </p:tgtEl>
                                        <p:attrNameLst>
                                          <p:attrName>style.visibility</p:attrName>
                                        </p:attrNameLst>
                                      </p:cBhvr>
                                      <p:to>
                                        <p:strVal val="visible"/>
                                      </p:to>
                                    </p:set>
                                    <p:animEffect transition="in" filter="fade">
                                      <p:cBhvr>
                                        <p:cTn id="36" dur="500"/>
                                        <p:tgtEl>
                                          <p:spTgt spid="4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8"/>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27</a:t>
            </a:fld>
            <a:endParaRPr sz="2800" b="1">
              <a:solidFill>
                <a:srgbClr val="1F497D"/>
              </a:solidFill>
              <a:latin typeface="Calibri"/>
              <a:ea typeface="Calibri"/>
              <a:cs typeface="Calibri"/>
              <a:sym typeface="Calibri"/>
            </a:endParaRPr>
          </a:p>
        </p:txBody>
      </p:sp>
      <p:sp>
        <p:nvSpPr>
          <p:cNvPr id="423" name="Google Shape;423;p38"/>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Ejemplo – Inserción</a:t>
            </a:r>
            <a:endParaRPr sz="4000">
              <a:solidFill>
                <a:schemeClr val="dk1"/>
              </a:solidFill>
              <a:latin typeface="Calibri"/>
              <a:ea typeface="Calibri"/>
              <a:cs typeface="Calibri"/>
              <a:sym typeface="Calibri"/>
            </a:endParaRPr>
          </a:p>
        </p:txBody>
      </p:sp>
      <p:graphicFrame>
        <p:nvGraphicFramePr>
          <p:cNvPr id="424" name="Google Shape;424;p38"/>
          <p:cNvGraphicFramePr/>
          <p:nvPr/>
        </p:nvGraphicFramePr>
        <p:xfrm>
          <a:off x="3043004" y="1430497"/>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solidFill>
                            <a:schemeClr val="lt1"/>
                          </a:solidFill>
                        </a:rPr>
                        <a:t>5</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u="none" strike="noStrike" cap="none">
                          <a:solidFill>
                            <a:srgbClr val="DDD9C3"/>
                          </a:solidFill>
                        </a:rPr>
                        <a:t>3</a:t>
                      </a:r>
                      <a:endParaRPr sz="3200" b="0" u="none" strike="noStrike" cap="none">
                        <a:solidFill>
                          <a:srgbClr val="DDD9C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rgbClr val="DDD9C3"/>
                          </a:solidFill>
                        </a:rPr>
                        <a:t>6</a:t>
                      </a:r>
                      <a:endParaRPr sz="3200" b="0" u="none" strike="noStrike" cap="none">
                        <a:solidFill>
                          <a:srgbClr val="DDD9C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rgbClr val="DDD9C3"/>
                          </a:solidFill>
                        </a:rPr>
                        <a:t>1</a:t>
                      </a:r>
                      <a:endParaRPr sz="3200" b="0" u="none" strike="noStrike" cap="none">
                        <a:solidFill>
                          <a:srgbClr val="DDD9C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solidFill>
                            <a:srgbClr val="DDD9C3"/>
                          </a:solidFill>
                        </a:rPr>
                        <a:t>2</a:t>
                      </a:r>
                      <a:endParaRPr sz="3200" b="0" u="none" strike="noStrike" cap="none">
                        <a:solidFill>
                          <a:srgbClr val="DDD9C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rgbClr val="DDD9C3"/>
                          </a:solidFill>
                        </a:rPr>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425" name="Google Shape;425;p38"/>
          <p:cNvSpPr/>
          <p:nvPr/>
        </p:nvSpPr>
        <p:spPr>
          <a:xfrm>
            <a:off x="2360960" y="1424843"/>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426" name="Google Shape;426;p38"/>
          <p:cNvSpPr txBox="1"/>
          <p:nvPr/>
        </p:nvSpPr>
        <p:spPr>
          <a:xfrm>
            <a:off x="3043005" y="108628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427" name="Google Shape;427;p38"/>
          <p:cNvSpPr txBox="1"/>
          <p:nvPr/>
        </p:nvSpPr>
        <p:spPr>
          <a:xfrm>
            <a:off x="3606172" y="108628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428" name="Google Shape;428;p38"/>
          <p:cNvSpPr txBox="1"/>
          <p:nvPr/>
        </p:nvSpPr>
        <p:spPr>
          <a:xfrm>
            <a:off x="4210394" y="108628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429" name="Google Shape;429;p38"/>
          <p:cNvSpPr txBox="1"/>
          <p:nvPr/>
        </p:nvSpPr>
        <p:spPr>
          <a:xfrm>
            <a:off x="4773561" y="108628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430" name="Google Shape;430;p38"/>
          <p:cNvSpPr txBox="1"/>
          <p:nvPr/>
        </p:nvSpPr>
        <p:spPr>
          <a:xfrm>
            <a:off x="5377783" y="108628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431" name="Google Shape;431;p38"/>
          <p:cNvSpPr txBox="1"/>
          <p:nvPr/>
        </p:nvSpPr>
        <p:spPr>
          <a:xfrm>
            <a:off x="5940950" y="108628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432" name="Google Shape;432;p38"/>
          <p:cNvSpPr txBox="1"/>
          <p:nvPr/>
        </p:nvSpPr>
        <p:spPr>
          <a:xfrm>
            <a:off x="6768296" y="1486397"/>
            <a:ext cx="3073277"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Situación inicial</a:t>
            </a:r>
            <a:endParaRPr/>
          </a:p>
        </p:txBody>
      </p:sp>
      <p:graphicFrame>
        <p:nvGraphicFramePr>
          <p:cNvPr id="433" name="Google Shape;433;p38"/>
          <p:cNvGraphicFramePr/>
          <p:nvPr/>
        </p:nvGraphicFramePr>
        <p:xfrm>
          <a:off x="3043004" y="2751405"/>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solidFill>
                            <a:schemeClr val="lt1"/>
                          </a:solidFill>
                        </a:rPr>
                        <a:t>5</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u="none" strike="noStrike" cap="none">
                          <a:solidFill>
                            <a:schemeClr val="dk1"/>
                          </a:solidFill>
                        </a:rPr>
                        <a:t>3</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EF3"/>
                    </a:solidFill>
                  </a:tcPr>
                </a:tc>
                <a:tc>
                  <a:txBody>
                    <a:bodyPr/>
                    <a:lstStyle/>
                    <a:p>
                      <a:pPr marL="0" marR="0" lvl="0" indent="0" algn="ctr" rtl="0">
                        <a:spcBef>
                          <a:spcPts val="0"/>
                        </a:spcBef>
                        <a:spcAft>
                          <a:spcPts val="0"/>
                        </a:spcAft>
                        <a:buNone/>
                      </a:pPr>
                      <a:r>
                        <a:rPr lang="es-PY" sz="3200" b="0" u="none" strike="noStrike" cap="none">
                          <a:solidFill>
                            <a:srgbClr val="DDD9C3"/>
                          </a:solidFill>
                        </a:rPr>
                        <a:t>6</a:t>
                      </a:r>
                      <a:endParaRPr sz="3200" b="0" u="none" strike="noStrike" cap="none">
                        <a:solidFill>
                          <a:srgbClr val="DDD9C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rgbClr val="DDD9C3"/>
                          </a:solidFill>
                        </a:rPr>
                        <a:t>1</a:t>
                      </a:r>
                      <a:endParaRPr sz="3200" b="0" u="none" strike="noStrike" cap="none">
                        <a:solidFill>
                          <a:srgbClr val="DDD9C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solidFill>
                            <a:srgbClr val="DDD9C3"/>
                          </a:solidFill>
                        </a:rPr>
                        <a:t>2</a:t>
                      </a:r>
                      <a:endParaRPr sz="3200" b="0" u="none" strike="noStrike" cap="none">
                        <a:solidFill>
                          <a:srgbClr val="DDD9C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rgbClr val="DDD9C3"/>
                          </a:solidFill>
                        </a:rPr>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434" name="Google Shape;434;p38"/>
          <p:cNvSpPr/>
          <p:nvPr/>
        </p:nvSpPr>
        <p:spPr>
          <a:xfrm>
            <a:off x="2360960" y="2745751"/>
            <a:ext cx="541367" cy="584775"/>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435" name="Google Shape;435;p38"/>
          <p:cNvSpPr txBox="1"/>
          <p:nvPr/>
        </p:nvSpPr>
        <p:spPr>
          <a:xfrm>
            <a:off x="3043005" y="2407196"/>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436" name="Google Shape;436;p38"/>
          <p:cNvSpPr txBox="1"/>
          <p:nvPr/>
        </p:nvSpPr>
        <p:spPr>
          <a:xfrm>
            <a:off x="3606172" y="2407196"/>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437" name="Google Shape;437;p38"/>
          <p:cNvSpPr txBox="1"/>
          <p:nvPr/>
        </p:nvSpPr>
        <p:spPr>
          <a:xfrm>
            <a:off x="4210394" y="2407196"/>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438" name="Google Shape;438;p38"/>
          <p:cNvSpPr txBox="1"/>
          <p:nvPr/>
        </p:nvSpPr>
        <p:spPr>
          <a:xfrm>
            <a:off x="4773561" y="2407196"/>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439" name="Google Shape;439;p38"/>
          <p:cNvSpPr txBox="1"/>
          <p:nvPr/>
        </p:nvSpPr>
        <p:spPr>
          <a:xfrm>
            <a:off x="5377783" y="2407196"/>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440" name="Google Shape;440;p38"/>
          <p:cNvSpPr txBox="1"/>
          <p:nvPr/>
        </p:nvSpPr>
        <p:spPr>
          <a:xfrm>
            <a:off x="5940950" y="2407196"/>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441" name="Google Shape;441;p38"/>
          <p:cNvSpPr txBox="1"/>
          <p:nvPr/>
        </p:nvSpPr>
        <p:spPr>
          <a:xfrm>
            <a:off x="6768296" y="2807305"/>
            <a:ext cx="694421"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i=1</a:t>
            </a:r>
            <a:endParaRPr/>
          </a:p>
        </p:txBody>
      </p:sp>
      <p:sp>
        <p:nvSpPr>
          <p:cNvPr id="442" name="Google Shape;442;p38"/>
          <p:cNvSpPr/>
          <p:nvPr/>
        </p:nvSpPr>
        <p:spPr>
          <a:xfrm>
            <a:off x="3053969" y="2969944"/>
            <a:ext cx="833404" cy="715792"/>
          </a:xfrm>
          <a:prstGeom prst="arc">
            <a:avLst>
              <a:gd name="adj1" fmla="val 143098"/>
              <a:gd name="adj2" fmla="val 10744765"/>
            </a:avLst>
          </a:prstGeom>
          <a:noFill/>
          <a:ln w="38100" cap="flat" cmpd="sng">
            <a:solidFill>
              <a:srgbClr val="FF0000"/>
            </a:solidFill>
            <a:prstDash val="solid"/>
            <a:round/>
            <a:headEnd type="none" w="sm" len="sm"/>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graphicFrame>
        <p:nvGraphicFramePr>
          <p:cNvPr id="443" name="Google Shape;443;p38"/>
          <p:cNvGraphicFramePr/>
          <p:nvPr/>
        </p:nvGraphicFramePr>
        <p:xfrm>
          <a:off x="3043004" y="4227062"/>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solidFill>
                            <a:schemeClr val="lt1"/>
                          </a:solidFill>
                        </a:rPr>
                        <a:t>3</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u="none" strike="noStrike" cap="none">
                          <a:solidFill>
                            <a:schemeClr val="lt1"/>
                          </a:solidFill>
                        </a:rPr>
                        <a:t>5</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chemeClr val="dk1"/>
                          </a:solidFill>
                        </a:rPr>
                        <a:t>6</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EF3"/>
                    </a:solidFill>
                  </a:tcPr>
                </a:tc>
                <a:tc>
                  <a:txBody>
                    <a:bodyPr/>
                    <a:lstStyle/>
                    <a:p>
                      <a:pPr marL="0" marR="0" lvl="0" indent="0" algn="ctr" rtl="0">
                        <a:spcBef>
                          <a:spcPts val="0"/>
                        </a:spcBef>
                        <a:spcAft>
                          <a:spcPts val="0"/>
                        </a:spcAft>
                        <a:buNone/>
                      </a:pPr>
                      <a:r>
                        <a:rPr lang="es-PY" sz="3200" b="0" u="none" strike="noStrike" cap="none">
                          <a:solidFill>
                            <a:srgbClr val="DDD9C3"/>
                          </a:solidFill>
                        </a:rPr>
                        <a:t>1</a:t>
                      </a:r>
                      <a:endParaRPr sz="3200" b="0" u="none" strike="noStrike" cap="none">
                        <a:solidFill>
                          <a:srgbClr val="DDD9C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solidFill>
                            <a:srgbClr val="DDD9C3"/>
                          </a:solidFill>
                        </a:rPr>
                        <a:t>2</a:t>
                      </a:r>
                      <a:endParaRPr sz="3200" b="0" u="none" strike="noStrike" cap="none">
                        <a:solidFill>
                          <a:srgbClr val="DDD9C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rgbClr val="DDD9C3"/>
                          </a:solidFill>
                        </a:rPr>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444" name="Google Shape;444;p38"/>
          <p:cNvSpPr/>
          <p:nvPr/>
        </p:nvSpPr>
        <p:spPr>
          <a:xfrm>
            <a:off x="2360960" y="4221408"/>
            <a:ext cx="541367" cy="584775"/>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445" name="Google Shape;445;p38"/>
          <p:cNvSpPr txBox="1"/>
          <p:nvPr/>
        </p:nvSpPr>
        <p:spPr>
          <a:xfrm>
            <a:off x="3043005" y="3882853"/>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446" name="Google Shape;446;p38"/>
          <p:cNvSpPr txBox="1"/>
          <p:nvPr/>
        </p:nvSpPr>
        <p:spPr>
          <a:xfrm>
            <a:off x="3606172" y="3882853"/>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447" name="Google Shape;447;p38"/>
          <p:cNvSpPr txBox="1"/>
          <p:nvPr/>
        </p:nvSpPr>
        <p:spPr>
          <a:xfrm>
            <a:off x="4210394" y="3882853"/>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448" name="Google Shape;448;p38"/>
          <p:cNvSpPr txBox="1"/>
          <p:nvPr/>
        </p:nvSpPr>
        <p:spPr>
          <a:xfrm>
            <a:off x="4773561" y="3882853"/>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449" name="Google Shape;449;p38"/>
          <p:cNvSpPr txBox="1"/>
          <p:nvPr/>
        </p:nvSpPr>
        <p:spPr>
          <a:xfrm>
            <a:off x="5377783" y="3882853"/>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450" name="Google Shape;450;p38"/>
          <p:cNvSpPr txBox="1"/>
          <p:nvPr/>
        </p:nvSpPr>
        <p:spPr>
          <a:xfrm>
            <a:off x="5940950" y="3882853"/>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451" name="Google Shape;451;p38"/>
          <p:cNvSpPr txBox="1"/>
          <p:nvPr/>
        </p:nvSpPr>
        <p:spPr>
          <a:xfrm>
            <a:off x="6768296" y="4282962"/>
            <a:ext cx="694421"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i=2</a:t>
            </a:r>
            <a:endParaRPr/>
          </a:p>
        </p:txBody>
      </p:sp>
      <p:sp>
        <p:nvSpPr>
          <p:cNvPr id="452" name="Google Shape;452;p38"/>
          <p:cNvSpPr/>
          <p:nvPr/>
        </p:nvSpPr>
        <p:spPr>
          <a:xfrm>
            <a:off x="4210394" y="4448286"/>
            <a:ext cx="310025" cy="728626"/>
          </a:xfrm>
          <a:prstGeom prst="arc">
            <a:avLst>
              <a:gd name="adj1" fmla="val 143098"/>
              <a:gd name="adj2" fmla="val 10744765"/>
            </a:avLst>
          </a:prstGeom>
          <a:noFill/>
          <a:ln w="38100" cap="flat" cmpd="sng">
            <a:solidFill>
              <a:srgbClr val="FF0000"/>
            </a:solidFill>
            <a:prstDash val="solid"/>
            <a:round/>
            <a:headEnd type="none" w="sm" len="sm"/>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graphicFrame>
        <p:nvGraphicFramePr>
          <p:cNvPr id="453" name="Google Shape;453;p38"/>
          <p:cNvGraphicFramePr/>
          <p:nvPr/>
        </p:nvGraphicFramePr>
        <p:xfrm>
          <a:off x="3043004" y="5702343"/>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solidFill>
                            <a:schemeClr val="lt1"/>
                          </a:solidFill>
                        </a:rPr>
                        <a:t>3</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u="none" strike="noStrike" cap="none">
                          <a:solidFill>
                            <a:schemeClr val="lt1"/>
                          </a:solidFill>
                        </a:rPr>
                        <a:t>5</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chemeClr val="lt1"/>
                          </a:solidFill>
                        </a:rPr>
                        <a:t>6</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chemeClr val="dk1"/>
                          </a:solidFill>
                        </a:rPr>
                        <a:t>1</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EF3"/>
                    </a:solidFill>
                  </a:tcPr>
                </a:tc>
                <a:tc>
                  <a:txBody>
                    <a:bodyPr/>
                    <a:lstStyle/>
                    <a:p>
                      <a:pPr marL="0" marR="0" lvl="0" indent="0" algn="ctr" rtl="0">
                        <a:spcBef>
                          <a:spcPts val="0"/>
                        </a:spcBef>
                        <a:spcAft>
                          <a:spcPts val="0"/>
                        </a:spcAft>
                        <a:buNone/>
                      </a:pPr>
                      <a:r>
                        <a:rPr lang="es-PY" sz="3200" u="none" strike="noStrike" cap="none">
                          <a:solidFill>
                            <a:srgbClr val="DDD9C3"/>
                          </a:solidFill>
                        </a:rPr>
                        <a:t>2</a:t>
                      </a:r>
                      <a:endParaRPr sz="3200" b="0" u="none" strike="noStrike" cap="none">
                        <a:solidFill>
                          <a:srgbClr val="DDD9C3"/>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rgbClr val="DDD9C3"/>
                          </a:solidFill>
                        </a:rPr>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454" name="Google Shape;454;p38"/>
          <p:cNvSpPr/>
          <p:nvPr/>
        </p:nvSpPr>
        <p:spPr>
          <a:xfrm>
            <a:off x="2360960" y="5696689"/>
            <a:ext cx="541367" cy="584775"/>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455" name="Google Shape;455;p38"/>
          <p:cNvSpPr txBox="1"/>
          <p:nvPr/>
        </p:nvSpPr>
        <p:spPr>
          <a:xfrm>
            <a:off x="3043005" y="5358134"/>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456" name="Google Shape;456;p38"/>
          <p:cNvSpPr txBox="1"/>
          <p:nvPr/>
        </p:nvSpPr>
        <p:spPr>
          <a:xfrm>
            <a:off x="3606172" y="5358134"/>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457" name="Google Shape;457;p38"/>
          <p:cNvSpPr txBox="1"/>
          <p:nvPr/>
        </p:nvSpPr>
        <p:spPr>
          <a:xfrm>
            <a:off x="4210394" y="5358134"/>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458" name="Google Shape;458;p38"/>
          <p:cNvSpPr txBox="1"/>
          <p:nvPr/>
        </p:nvSpPr>
        <p:spPr>
          <a:xfrm>
            <a:off x="4773561" y="5358134"/>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459" name="Google Shape;459;p38"/>
          <p:cNvSpPr txBox="1"/>
          <p:nvPr/>
        </p:nvSpPr>
        <p:spPr>
          <a:xfrm>
            <a:off x="5377783" y="5358134"/>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460" name="Google Shape;460;p38"/>
          <p:cNvSpPr txBox="1"/>
          <p:nvPr/>
        </p:nvSpPr>
        <p:spPr>
          <a:xfrm>
            <a:off x="5940950" y="5358134"/>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461" name="Google Shape;461;p38"/>
          <p:cNvSpPr txBox="1"/>
          <p:nvPr/>
        </p:nvSpPr>
        <p:spPr>
          <a:xfrm>
            <a:off x="6768296" y="5758243"/>
            <a:ext cx="694421"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i=3</a:t>
            </a:r>
            <a:endParaRPr/>
          </a:p>
        </p:txBody>
      </p:sp>
      <p:sp>
        <p:nvSpPr>
          <p:cNvPr id="462" name="Google Shape;462;p38"/>
          <p:cNvSpPr/>
          <p:nvPr/>
        </p:nvSpPr>
        <p:spPr>
          <a:xfrm>
            <a:off x="3043005" y="5923568"/>
            <a:ext cx="2026054" cy="667145"/>
          </a:xfrm>
          <a:prstGeom prst="arc">
            <a:avLst>
              <a:gd name="adj1" fmla="val 143098"/>
              <a:gd name="adj2" fmla="val 10744765"/>
            </a:avLst>
          </a:prstGeom>
          <a:noFill/>
          <a:ln w="38100" cap="flat" cmpd="sng">
            <a:solidFill>
              <a:srgbClr val="FF0000"/>
            </a:solidFill>
            <a:prstDash val="solid"/>
            <a:round/>
            <a:headEnd type="none" w="sm" len="sm"/>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3"/>
                                        </p:tgtEl>
                                        <p:attrNameLst>
                                          <p:attrName>style.visibility</p:attrName>
                                        </p:attrNameLst>
                                      </p:cBhvr>
                                      <p:to>
                                        <p:strVal val="visible"/>
                                      </p:to>
                                    </p:set>
                                    <p:animEffect transition="in" filter="fade">
                                      <p:cBhvr>
                                        <p:cTn id="7" dur="500"/>
                                        <p:tgtEl>
                                          <p:spTgt spid="433"/>
                                        </p:tgtEl>
                                      </p:cBhvr>
                                    </p:animEffect>
                                  </p:childTnLst>
                                </p:cTn>
                              </p:par>
                              <p:par>
                                <p:cTn id="8" presetID="10" presetClass="entr" presetSubtype="0" fill="hold" nodeType="withEffect">
                                  <p:stCondLst>
                                    <p:cond delay="0"/>
                                  </p:stCondLst>
                                  <p:childTnLst>
                                    <p:set>
                                      <p:cBhvr>
                                        <p:cTn id="9" dur="1" fill="hold">
                                          <p:stCondLst>
                                            <p:cond delay="0"/>
                                          </p:stCondLst>
                                        </p:cTn>
                                        <p:tgtEl>
                                          <p:spTgt spid="434"/>
                                        </p:tgtEl>
                                        <p:attrNameLst>
                                          <p:attrName>style.visibility</p:attrName>
                                        </p:attrNameLst>
                                      </p:cBhvr>
                                      <p:to>
                                        <p:strVal val="visible"/>
                                      </p:to>
                                    </p:set>
                                    <p:animEffect transition="in" filter="fade">
                                      <p:cBhvr>
                                        <p:cTn id="10" dur="500"/>
                                        <p:tgtEl>
                                          <p:spTgt spid="434"/>
                                        </p:tgtEl>
                                      </p:cBhvr>
                                    </p:animEffect>
                                  </p:childTnLst>
                                </p:cTn>
                              </p:par>
                              <p:par>
                                <p:cTn id="11" presetID="10" presetClass="entr" presetSubtype="0" fill="hold" nodeType="withEffect">
                                  <p:stCondLst>
                                    <p:cond delay="0"/>
                                  </p:stCondLst>
                                  <p:childTnLst>
                                    <p:set>
                                      <p:cBhvr>
                                        <p:cTn id="12" dur="1" fill="hold">
                                          <p:stCondLst>
                                            <p:cond delay="0"/>
                                          </p:stCondLst>
                                        </p:cTn>
                                        <p:tgtEl>
                                          <p:spTgt spid="435"/>
                                        </p:tgtEl>
                                        <p:attrNameLst>
                                          <p:attrName>style.visibility</p:attrName>
                                        </p:attrNameLst>
                                      </p:cBhvr>
                                      <p:to>
                                        <p:strVal val="visible"/>
                                      </p:to>
                                    </p:set>
                                    <p:animEffect transition="in" filter="fade">
                                      <p:cBhvr>
                                        <p:cTn id="13" dur="500"/>
                                        <p:tgtEl>
                                          <p:spTgt spid="435"/>
                                        </p:tgtEl>
                                      </p:cBhvr>
                                    </p:animEffect>
                                  </p:childTnLst>
                                </p:cTn>
                              </p:par>
                              <p:par>
                                <p:cTn id="14" presetID="10" presetClass="entr" presetSubtype="0" fill="hold" nodeType="withEffect">
                                  <p:stCondLst>
                                    <p:cond delay="0"/>
                                  </p:stCondLst>
                                  <p:childTnLst>
                                    <p:set>
                                      <p:cBhvr>
                                        <p:cTn id="15" dur="1" fill="hold">
                                          <p:stCondLst>
                                            <p:cond delay="0"/>
                                          </p:stCondLst>
                                        </p:cTn>
                                        <p:tgtEl>
                                          <p:spTgt spid="436"/>
                                        </p:tgtEl>
                                        <p:attrNameLst>
                                          <p:attrName>style.visibility</p:attrName>
                                        </p:attrNameLst>
                                      </p:cBhvr>
                                      <p:to>
                                        <p:strVal val="visible"/>
                                      </p:to>
                                    </p:set>
                                    <p:animEffect transition="in" filter="fade">
                                      <p:cBhvr>
                                        <p:cTn id="16" dur="500"/>
                                        <p:tgtEl>
                                          <p:spTgt spid="436"/>
                                        </p:tgtEl>
                                      </p:cBhvr>
                                    </p:animEffect>
                                  </p:childTnLst>
                                </p:cTn>
                              </p:par>
                              <p:par>
                                <p:cTn id="17" presetID="10" presetClass="entr" presetSubtype="0" fill="hold" nodeType="withEffect">
                                  <p:stCondLst>
                                    <p:cond delay="0"/>
                                  </p:stCondLst>
                                  <p:childTnLst>
                                    <p:set>
                                      <p:cBhvr>
                                        <p:cTn id="18" dur="1" fill="hold">
                                          <p:stCondLst>
                                            <p:cond delay="0"/>
                                          </p:stCondLst>
                                        </p:cTn>
                                        <p:tgtEl>
                                          <p:spTgt spid="437"/>
                                        </p:tgtEl>
                                        <p:attrNameLst>
                                          <p:attrName>style.visibility</p:attrName>
                                        </p:attrNameLst>
                                      </p:cBhvr>
                                      <p:to>
                                        <p:strVal val="visible"/>
                                      </p:to>
                                    </p:set>
                                    <p:animEffect transition="in" filter="fade">
                                      <p:cBhvr>
                                        <p:cTn id="19" dur="500"/>
                                        <p:tgtEl>
                                          <p:spTgt spid="437"/>
                                        </p:tgtEl>
                                      </p:cBhvr>
                                    </p:animEffect>
                                  </p:childTnLst>
                                </p:cTn>
                              </p:par>
                              <p:par>
                                <p:cTn id="20" presetID="10" presetClass="entr" presetSubtype="0" fill="hold" nodeType="withEffect">
                                  <p:stCondLst>
                                    <p:cond delay="0"/>
                                  </p:stCondLst>
                                  <p:childTnLst>
                                    <p:set>
                                      <p:cBhvr>
                                        <p:cTn id="21" dur="1" fill="hold">
                                          <p:stCondLst>
                                            <p:cond delay="0"/>
                                          </p:stCondLst>
                                        </p:cTn>
                                        <p:tgtEl>
                                          <p:spTgt spid="438"/>
                                        </p:tgtEl>
                                        <p:attrNameLst>
                                          <p:attrName>style.visibility</p:attrName>
                                        </p:attrNameLst>
                                      </p:cBhvr>
                                      <p:to>
                                        <p:strVal val="visible"/>
                                      </p:to>
                                    </p:set>
                                    <p:animEffect transition="in" filter="fade">
                                      <p:cBhvr>
                                        <p:cTn id="22" dur="500"/>
                                        <p:tgtEl>
                                          <p:spTgt spid="438"/>
                                        </p:tgtEl>
                                      </p:cBhvr>
                                    </p:animEffect>
                                  </p:childTnLst>
                                </p:cTn>
                              </p:par>
                              <p:par>
                                <p:cTn id="23" presetID="10" presetClass="entr" presetSubtype="0" fill="hold" nodeType="withEffect">
                                  <p:stCondLst>
                                    <p:cond delay="0"/>
                                  </p:stCondLst>
                                  <p:childTnLst>
                                    <p:set>
                                      <p:cBhvr>
                                        <p:cTn id="24" dur="1" fill="hold">
                                          <p:stCondLst>
                                            <p:cond delay="0"/>
                                          </p:stCondLst>
                                        </p:cTn>
                                        <p:tgtEl>
                                          <p:spTgt spid="439"/>
                                        </p:tgtEl>
                                        <p:attrNameLst>
                                          <p:attrName>style.visibility</p:attrName>
                                        </p:attrNameLst>
                                      </p:cBhvr>
                                      <p:to>
                                        <p:strVal val="visible"/>
                                      </p:to>
                                    </p:set>
                                    <p:animEffect transition="in" filter="fade">
                                      <p:cBhvr>
                                        <p:cTn id="25" dur="500"/>
                                        <p:tgtEl>
                                          <p:spTgt spid="439"/>
                                        </p:tgtEl>
                                      </p:cBhvr>
                                    </p:animEffect>
                                  </p:childTnLst>
                                </p:cTn>
                              </p:par>
                              <p:par>
                                <p:cTn id="26" presetID="10" presetClass="entr" presetSubtype="0" fill="hold" nodeType="withEffect">
                                  <p:stCondLst>
                                    <p:cond delay="0"/>
                                  </p:stCondLst>
                                  <p:childTnLst>
                                    <p:set>
                                      <p:cBhvr>
                                        <p:cTn id="27" dur="1" fill="hold">
                                          <p:stCondLst>
                                            <p:cond delay="0"/>
                                          </p:stCondLst>
                                        </p:cTn>
                                        <p:tgtEl>
                                          <p:spTgt spid="440"/>
                                        </p:tgtEl>
                                        <p:attrNameLst>
                                          <p:attrName>style.visibility</p:attrName>
                                        </p:attrNameLst>
                                      </p:cBhvr>
                                      <p:to>
                                        <p:strVal val="visible"/>
                                      </p:to>
                                    </p:set>
                                    <p:animEffect transition="in" filter="fade">
                                      <p:cBhvr>
                                        <p:cTn id="28" dur="500"/>
                                        <p:tgtEl>
                                          <p:spTgt spid="440"/>
                                        </p:tgtEl>
                                      </p:cBhvr>
                                    </p:animEffect>
                                  </p:childTnLst>
                                </p:cTn>
                              </p:par>
                              <p:par>
                                <p:cTn id="29" presetID="10" presetClass="entr" presetSubtype="0" fill="hold" nodeType="withEffect">
                                  <p:stCondLst>
                                    <p:cond delay="0"/>
                                  </p:stCondLst>
                                  <p:childTnLst>
                                    <p:set>
                                      <p:cBhvr>
                                        <p:cTn id="30" dur="1" fill="hold">
                                          <p:stCondLst>
                                            <p:cond delay="0"/>
                                          </p:stCondLst>
                                        </p:cTn>
                                        <p:tgtEl>
                                          <p:spTgt spid="441"/>
                                        </p:tgtEl>
                                        <p:attrNameLst>
                                          <p:attrName>style.visibility</p:attrName>
                                        </p:attrNameLst>
                                      </p:cBhvr>
                                      <p:to>
                                        <p:strVal val="visible"/>
                                      </p:to>
                                    </p:set>
                                    <p:animEffect transition="in" filter="fade">
                                      <p:cBhvr>
                                        <p:cTn id="31" dur="500"/>
                                        <p:tgtEl>
                                          <p:spTgt spid="441"/>
                                        </p:tgtEl>
                                      </p:cBhvr>
                                    </p:animEffect>
                                  </p:childTnLst>
                                </p:cTn>
                              </p:par>
                              <p:par>
                                <p:cTn id="32" presetID="10" presetClass="entr" presetSubtype="0" fill="hold" nodeType="withEffect">
                                  <p:stCondLst>
                                    <p:cond delay="0"/>
                                  </p:stCondLst>
                                  <p:childTnLst>
                                    <p:set>
                                      <p:cBhvr>
                                        <p:cTn id="33" dur="1" fill="hold">
                                          <p:stCondLst>
                                            <p:cond delay="0"/>
                                          </p:stCondLst>
                                        </p:cTn>
                                        <p:tgtEl>
                                          <p:spTgt spid="442"/>
                                        </p:tgtEl>
                                        <p:attrNameLst>
                                          <p:attrName>style.visibility</p:attrName>
                                        </p:attrNameLst>
                                      </p:cBhvr>
                                      <p:to>
                                        <p:strVal val="visible"/>
                                      </p:to>
                                    </p:set>
                                    <p:animEffect transition="in" filter="fade">
                                      <p:cBhvr>
                                        <p:cTn id="34" dur="500"/>
                                        <p:tgtEl>
                                          <p:spTgt spid="44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43"/>
                                        </p:tgtEl>
                                        <p:attrNameLst>
                                          <p:attrName>style.visibility</p:attrName>
                                        </p:attrNameLst>
                                      </p:cBhvr>
                                      <p:to>
                                        <p:strVal val="visible"/>
                                      </p:to>
                                    </p:set>
                                    <p:animEffect transition="in" filter="fade">
                                      <p:cBhvr>
                                        <p:cTn id="39" dur="500"/>
                                        <p:tgtEl>
                                          <p:spTgt spid="443"/>
                                        </p:tgtEl>
                                      </p:cBhvr>
                                    </p:animEffect>
                                  </p:childTnLst>
                                </p:cTn>
                              </p:par>
                              <p:par>
                                <p:cTn id="40" presetID="10" presetClass="entr" presetSubtype="0" fill="hold" nodeType="withEffect">
                                  <p:stCondLst>
                                    <p:cond delay="0"/>
                                  </p:stCondLst>
                                  <p:childTnLst>
                                    <p:set>
                                      <p:cBhvr>
                                        <p:cTn id="41" dur="1" fill="hold">
                                          <p:stCondLst>
                                            <p:cond delay="0"/>
                                          </p:stCondLst>
                                        </p:cTn>
                                        <p:tgtEl>
                                          <p:spTgt spid="444"/>
                                        </p:tgtEl>
                                        <p:attrNameLst>
                                          <p:attrName>style.visibility</p:attrName>
                                        </p:attrNameLst>
                                      </p:cBhvr>
                                      <p:to>
                                        <p:strVal val="visible"/>
                                      </p:to>
                                    </p:set>
                                    <p:animEffect transition="in" filter="fade">
                                      <p:cBhvr>
                                        <p:cTn id="42" dur="500"/>
                                        <p:tgtEl>
                                          <p:spTgt spid="444"/>
                                        </p:tgtEl>
                                      </p:cBhvr>
                                    </p:animEffect>
                                  </p:childTnLst>
                                </p:cTn>
                              </p:par>
                              <p:par>
                                <p:cTn id="43" presetID="10" presetClass="entr" presetSubtype="0" fill="hold" nodeType="withEffect">
                                  <p:stCondLst>
                                    <p:cond delay="0"/>
                                  </p:stCondLst>
                                  <p:childTnLst>
                                    <p:set>
                                      <p:cBhvr>
                                        <p:cTn id="44" dur="1" fill="hold">
                                          <p:stCondLst>
                                            <p:cond delay="0"/>
                                          </p:stCondLst>
                                        </p:cTn>
                                        <p:tgtEl>
                                          <p:spTgt spid="445"/>
                                        </p:tgtEl>
                                        <p:attrNameLst>
                                          <p:attrName>style.visibility</p:attrName>
                                        </p:attrNameLst>
                                      </p:cBhvr>
                                      <p:to>
                                        <p:strVal val="visible"/>
                                      </p:to>
                                    </p:set>
                                    <p:animEffect transition="in" filter="fade">
                                      <p:cBhvr>
                                        <p:cTn id="45" dur="500"/>
                                        <p:tgtEl>
                                          <p:spTgt spid="445"/>
                                        </p:tgtEl>
                                      </p:cBhvr>
                                    </p:animEffect>
                                  </p:childTnLst>
                                </p:cTn>
                              </p:par>
                              <p:par>
                                <p:cTn id="46" presetID="10" presetClass="entr" presetSubtype="0" fill="hold" nodeType="withEffect">
                                  <p:stCondLst>
                                    <p:cond delay="0"/>
                                  </p:stCondLst>
                                  <p:childTnLst>
                                    <p:set>
                                      <p:cBhvr>
                                        <p:cTn id="47" dur="1" fill="hold">
                                          <p:stCondLst>
                                            <p:cond delay="0"/>
                                          </p:stCondLst>
                                        </p:cTn>
                                        <p:tgtEl>
                                          <p:spTgt spid="446"/>
                                        </p:tgtEl>
                                        <p:attrNameLst>
                                          <p:attrName>style.visibility</p:attrName>
                                        </p:attrNameLst>
                                      </p:cBhvr>
                                      <p:to>
                                        <p:strVal val="visible"/>
                                      </p:to>
                                    </p:set>
                                    <p:animEffect transition="in" filter="fade">
                                      <p:cBhvr>
                                        <p:cTn id="48" dur="500"/>
                                        <p:tgtEl>
                                          <p:spTgt spid="446"/>
                                        </p:tgtEl>
                                      </p:cBhvr>
                                    </p:animEffect>
                                  </p:childTnLst>
                                </p:cTn>
                              </p:par>
                              <p:par>
                                <p:cTn id="49" presetID="10" presetClass="entr" presetSubtype="0" fill="hold" nodeType="withEffect">
                                  <p:stCondLst>
                                    <p:cond delay="0"/>
                                  </p:stCondLst>
                                  <p:childTnLst>
                                    <p:set>
                                      <p:cBhvr>
                                        <p:cTn id="50" dur="1" fill="hold">
                                          <p:stCondLst>
                                            <p:cond delay="0"/>
                                          </p:stCondLst>
                                        </p:cTn>
                                        <p:tgtEl>
                                          <p:spTgt spid="447"/>
                                        </p:tgtEl>
                                        <p:attrNameLst>
                                          <p:attrName>style.visibility</p:attrName>
                                        </p:attrNameLst>
                                      </p:cBhvr>
                                      <p:to>
                                        <p:strVal val="visible"/>
                                      </p:to>
                                    </p:set>
                                    <p:animEffect transition="in" filter="fade">
                                      <p:cBhvr>
                                        <p:cTn id="51" dur="500"/>
                                        <p:tgtEl>
                                          <p:spTgt spid="447"/>
                                        </p:tgtEl>
                                      </p:cBhvr>
                                    </p:animEffect>
                                  </p:childTnLst>
                                </p:cTn>
                              </p:par>
                              <p:par>
                                <p:cTn id="52" presetID="10" presetClass="entr" presetSubtype="0" fill="hold" nodeType="withEffect">
                                  <p:stCondLst>
                                    <p:cond delay="0"/>
                                  </p:stCondLst>
                                  <p:childTnLst>
                                    <p:set>
                                      <p:cBhvr>
                                        <p:cTn id="53" dur="1" fill="hold">
                                          <p:stCondLst>
                                            <p:cond delay="0"/>
                                          </p:stCondLst>
                                        </p:cTn>
                                        <p:tgtEl>
                                          <p:spTgt spid="448"/>
                                        </p:tgtEl>
                                        <p:attrNameLst>
                                          <p:attrName>style.visibility</p:attrName>
                                        </p:attrNameLst>
                                      </p:cBhvr>
                                      <p:to>
                                        <p:strVal val="visible"/>
                                      </p:to>
                                    </p:set>
                                    <p:animEffect transition="in" filter="fade">
                                      <p:cBhvr>
                                        <p:cTn id="54" dur="500"/>
                                        <p:tgtEl>
                                          <p:spTgt spid="448"/>
                                        </p:tgtEl>
                                      </p:cBhvr>
                                    </p:animEffect>
                                  </p:childTnLst>
                                </p:cTn>
                              </p:par>
                              <p:par>
                                <p:cTn id="55" presetID="10" presetClass="entr" presetSubtype="0" fill="hold" nodeType="withEffect">
                                  <p:stCondLst>
                                    <p:cond delay="0"/>
                                  </p:stCondLst>
                                  <p:childTnLst>
                                    <p:set>
                                      <p:cBhvr>
                                        <p:cTn id="56" dur="1" fill="hold">
                                          <p:stCondLst>
                                            <p:cond delay="0"/>
                                          </p:stCondLst>
                                        </p:cTn>
                                        <p:tgtEl>
                                          <p:spTgt spid="449"/>
                                        </p:tgtEl>
                                        <p:attrNameLst>
                                          <p:attrName>style.visibility</p:attrName>
                                        </p:attrNameLst>
                                      </p:cBhvr>
                                      <p:to>
                                        <p:strVal val="visible"/>
                                      </p:to>
                                    </p:set>
                                    <p:animEffect transition="in" filter="fade">
                                      <p:cBhvr>
                                        <p:cTn id="57" dur="500"/>
                                        <p:tgtEl>
                                          <p:spTgt spid="449"/>
                                        </p:tgtEl>
                                      </p:cBhvr>
                                    </p:animEffect>
                                  </p:childTnLst>
                                </p:cTn>
                              </p:par>
                              <p:par>
                                <p:cTn id="58" presetID="10" presetClass="entr" presetSubtype="0" fill="hold" nodeType="withEffect">
                                  <p:stCondLst>
                                    <p:cond delay="0"/>
                                  </p:stCondLst>
                                  <p:childTnLst>
                                    <p:set>
                                      <p:cBhvr>
                                        <p:cTn id="59" dur="1" fill="hold">
                                          <p:stCondLst>
                                            <p:cond delay="0"/>
                                          </p:stCondLst>
                                        </p:cTn>
                                        <p:tgtEl>
                                          <p:spTgt spid="450"/>
                                        </p:tgtEl>
                                        <p:attrNameLst>
                                          <p:attrName>style.visibility</p:attrName>
                                        </p:attrNameLst>
                                      </p:cBhvr>
                                      <p:to>
                                        <p:strVal val="visible"/>
                                      </p:to>
                                    </p:set>
                                    <p:animEffect transition="in" filter="fade">
                                      <p:cBhvr>
                                        <p:cTn id="60" dur="500"/>
                                        <p:tgtEl>
                                          <p:spTgt spid="450"/>
                                        </p:tgtEl>
                                      </p:cBhvr>
                                    </p:animEffect>
                                  </p:childTnLst>
                                </p:cTn>
                              </p:par>
                              <p:par>
                                <p:cTn id="61" presetID="10" presetClass="entr" presetSubtype="0" fill="hold" nodeType="withEffect">
                                  <p:stCondLst>
                                    <p:cond delay="0"/>
                                  </p:stCondLst>
                                  <p:childTnLst>
                                    <p:set>
                                      <p:cBhvr>
                                        <p:cTn id="62" dur="1" fill="hold">
                                          <p:stCondLst>
                                            <p:cond delay="0"/>
                                          </p:stCondLst>
                                        </p:cTn>
                                        <p:tgtEl>
                                          <p:spTgt spid="451"/>
                                        </p:tgtEl>
                                        <p:attrNameLst>
                                          <p:attrName>style.visibility</p:attrName>
                                        </p:attrNameLst>
                                      </p:cBhvr>
                                      <p:to>
                                        <p:strVal val="visible"/>
                                      </p:to>
                                    </p:set>
                                    <p:animEffect transition="in" filter="fade">
                                      <p:cBhvr>
                                        <p:cTn id="63" dur="500"/>
                                        <p:tgtEl>
                                          <p:spTgt spid="451"/>
                                        </p:tgtEl>
                                      </p:cBhvr>
                                    </p:animEffect>
                                  </p:childTnLst>
                                </p:cTn>
                              </p:par>
                              <p:par>
                                <p:cTn id="64" presetID="10" presetClass="entr" presetSubtype="0" fill="hold" nodeType="withEffect">
                                  <p:stCondLst>
                                    <p:cond delay="0"/>
                                  </p:stCondLst>
                                  <p:childTnLst>
                                    <p:set>
                                      <p:cBhvr>
                                        <p:cTn id="65" dur="1" fill="hold">
                                          <p:stCondLst>
                                            <p:cond delay="0"/>
                                          </p:stCondLst>
                                        </p:cTn>
                                        <p:tgtEl>
                                          <p:spTgt spid="452"/>
                                        </p:tgtEl>
                                        <p:attrNameLst>
                                          <p:attrName>style.visibility</p:attrName>
                                        </p:attrNameLst>
                                      </p:cBhvr>
                                      <p:to>
                                        <p:strVal val="visible"/>
                                      </p:to>
                                    </p:set>
                                    <p:animEffect transition="in" filter="fade">
                                      <p:cBhvr>
                                        <p:cTn id="66" dur="500"/>
                                        <p:tgtEl>
                                          <p:spTgt spid="45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453"/>
                                        </p:tgtEl>
                                        <p:attrNameLst>
                                          <p:attrName>style.visibility</p:attrName>
                                        </p:attrNameLst>
                                      </p:cBhvr>
                                      <p:to>
                                        <p:strVal val="visible"/>
                                      </p:to>
                                    </p:set>
                                    <p:animEffect transition="in" filter="fade">
                                      <p:cBhvr>
                                        <p:cTn id="71" dur="500"/>
                                        <p:tgtEl>
                                          <p:spTgt spid="453"/>
                                        </p:tgtEl>
                                      </p:cBhvr>
                                    </p:animEffect>
                                  </p:childTnLst>
                                </p:cTn>
                              </p:par>
                              <p:par>
                                <p:cTn id="72" presetID="10" presetClass="entr" presetSubtype="0" fill="hold" nodeType="withEffect">
                                  <p:stCondLst>
                                    <p:cond delay="0"/>
                                  </p:stCondLst>
                                  <p:childTnLst>
                                    <p:set>
                                      <p:cBhvr>
                                        <p:cTn id="73" dur="1" fill="hold">
                                          <p:stCondLst>
                                            <p:cond delay="0"/>
                                          </p:stCondLst>
                                        </p:cTn>
                                        <p:tgtEl>
                                          <p:spTgt spid="454"/>
                                        </p:tgtEl>
                                        <p:attrNameLst>
                                          <p:attrName>style.visibility</p:attrName>
                                        </p:attrNameLst>
                                      </p:cBhvr>
                                      <p:to>
                                        <p:strVal val="visible"/>
                                      </p:to>
                                    </p:set>
                                    <p:animEffect transition="in" filter="fade">
                                      <p:cBhvr>
                                        <p:cTn id="74" dur="500"/>
                                        <p:tgtEl>
                                          <p:spTgt spid="454"/>
                                        </p:tgtEl>
                                      </p:cBhvr>
                                    </p:animEffect>
                                  </p:childTnLst>
                                </p:cTn>
                              </p:par>
                              <p:par>
                                <p:cTn id="75" presetID="10" presetClass="entr" presetSubtype="0" fill="hold" nodeType="withEffect">
                                  <p:stCondLst>
                                    <p:cond delay="0"/>
                                  </p:stCondLst>
                                  <p:childTnLst>
                                    <p:set>
                                      <p:cBhvr>
                                        <p:cTn id="76" dur="1" fill="hold">
                                          <p:stCondLst>
                                            <p:cond delay="0"/>
                                          </p:stCondLst>
                                        </p:cTn>
                                        <p:tgtEl>
                                          <p:spTgt spid="455"/>
                                        </p:tgtEl>
                                        <p:attrNameLst>
                                          <p:attrName>style.visibility</p:attrName>
                                        </p:attrNameLst>
                                      </p:cBhvr>
                                      <p:to>
                                        <p:strVal val="visible"/>
                                      </p:to>
                                    </p:set>
                                    <p:animEffect transition="in" filter="fade">
                                      <p:cBhvr>
                                        <p:cTn id="77" dur="500"/>
                                        <p:tgtEl>
                                          <p:spTgt spid="455"/>
                                        </p:tgtEl>
                                      </p:cBhvr>
                                    </p:animEffect>
                                  </p:childTnLst>
                                </p:cTn>
                              </p:par>
                              <p:par>
                                <p:cTn id="78" presetID="10" presetClass="entr" presetSubtype="0" fill="hold" nodeType="withEffect">
                                  <p:stCondLst>
                                    <p:cond delay="0"/>
                                  </p:stCondLst>
                                  <p:childTnLst>
                                    <p:set>
                                      <p:cBhvr>
                                        <p:cTn id="79" dur="1" fill="hold">
                                          <p:stCondLst>
                                            <p:cond delay="0"/>
                                          </p:stCondLst>
                                        </p:cTn>
                                        <p:tgtEl>
                                          <p:spTgt spid="456"/>
                                        </p:tgtEl>
                                        <p:attrNameLst>
                                          <p:attrName>style.visibility</p:attrName>
                                        </p:attrNameLst>
                                      </p:cBhvr>
                                      <p:to>
                                        <p:strVal val="visible"/>
                                      </p:to>
                                    </p:set>
                                    <p:animEffect transition="in" filter="fade">
                                      <p:cBhvr>
                                        <p:cTn id="80" dur="500"/>
                                        <p:tgtEl>
                                          <p:spTgt spid="456"/>
                                        </p:tgtEl>
                                      </p:cBhvr>
                                    </p:animEffect>
                                  </p:childTnLst>
                                </p:cTn>
                              </p:par>
                              <p:par>
                                <p:cTn id="81" presetID="10" presetClass="entr" presetSubtype="0" fill="hold" nodeType="withEffect">
                                  <p:stCondLst>
                                    <p:cond delay="0"/>
                                  </p:stCondLst>
                                  <p:childTnLst>
                                    <p:set>
                                      <p:cBhvr>
                                        <p:cTn id="82" dur="1" fill="hold">
                                          <p:stCondLst>
                                            <p:cond delay="0"/>
                                          </p:stCondLst>
                                        </p:cTn>
                                        <p:tgtEl>
                                          <p:spTgt spid="457"/>
                                        </p:tgtEl>
                                        <p:attrNameLst>
                                          <p:attrName>style.visibility</p:attrName>
                                        </p:attrNameLst>
                                      </p:cBhvr>
                                      <p:to>
                                        <p:strVal val="visible"/>
                                      </p:to>
                                    </p:set>
                                    <p:animEffect transition="in" filter="fade">
                                      <p:cBhvr>
                                        <p:cTn id="83" dur="500"/>
                                        <p:tgtEl>
                                          <p:spTgt spid="457"/>
                                        </p:tgtEl>
                                      </p:cBhvr>
                                    </p:animEffect>
                                  </p:childTnLst>
                                </p:cTn>
                              </p:par>
                              <p:par>
                                <p:cTn id="84" presetID="10" presetClass="entr" presetSubtype="0" fill="hold" nodeType="withEffect">
                                  <p:stCondLst>
                                    <p:cond delay="0"/>
                                  </p:stCondLst>
                                  <p:childTnLst>
                                    <p:set>
                                      <p:cBhvr>
                                        <p:cTn id="85" dur="1" fill="hold">
                                          <p:stCondLst>
                                            <p:cond delay="0"/>
                                          </p:stCondLst>
                                        </p:cTn>
                                        <p:tgtEl>
                                          <p:spTgt spid="458"/>
                                        </p:tgtEl>
                                        <p:attrNameLst>
                                          <p:attrName>style.visibility</p:attrName>
                                        </p:attrNameLst>
                                      </p:cBhvr>
                                      <p:to>
                                        <p:strVal val="visible"/>
                                      </p:to>
                                    </p:set>
                                    <p:animEffect transition="in" filter="fade">
                                      <p:cBhvr>
                                        <p:cTn id="86" dur="500"/>
                                        <p:tgtEl>
                                          <p:spTgt spid="458"/>
                                        </p:tgtEl>
                                      </p:cBhvr>
                                    </p:animEffect>
                                  </p:childTnLst>
                                </p:cTn>
                              </p:par>
                              <p:par>
                                <p:cTn id="87" presetID="10" presetClass="entr" presetSubtype="0" fill="hold" nodeType="withEffect">
                                  <p:stCondLst>
                                    <p:cond delay="0"/>
                                  </p:stCondLst>
                                  <p:childTnLst>
                                    <p:set>
                                      <p:cBhvr>
                                        <p:cTn id="88" dur="1" fill="hold">
                                          <p:stCondLst>
                                            <p:cond delay="0"/>
                                          </p:stCondLst>
                                        </p:cTn>
                                        <p:tgtEl>
                                          <p:spTgt spid="459"/>
                                        </p:tgtEl>
                                        <p:attrNameLst>
                                          <p:attrName>style.visibility</p:attrName>
                                        </p:attrNameLst>
                                      </p:cBhvr>
                                      <p:to>
                                        <p:strVal val="visible"/>
                                      </p:to>
                                    </p:set>
                                    <p:animEffect transition="in" filter="fade">
                                      <p:cBhvr>
                                        <p:cTn id="89" dur="500"/>
                                        <p:tgtEl>
                                          <p:spTgt spid="459"/>
                                        </p:tgtEl>
                                      </p:cBhvr>
                                    </p:animEffect>
                                  </p:childTnLst>
                                </p:cTn>
                              </p:par>
                              <p:par>
                                <p:cTn id="90" presetID="10" presetClass="entr" presetSubtype="0" fill="hold" nodeType="withEffect">
                                  <p:stCondLst>
                                    <p:cond delay="0"/>
                                  </p:stCondLst>
                                  <p:childTnLst>
                                    <p:set>
                                      <p:cBhvr>
                                        <p:cTn id="91" dur="1" fill="hold">
                                          <p:stCondLst>
                                            <p:cond delay="0"/>
                                          </p:stCondLst>
                                        </p:cTn>
                                        <p:tgtEl>
                                          <p:spTgt spid="460"/>
                                        </p:tgtEl>
                                        <p:attrNameLst>
                                          <p:attrName>style.visibility</p:attrName>
                                        </p:attrNameLst>
                                      </p:cBhvr>
                                      <p:to>
                                        <p:strVal val="visible"/>
                                      </p:to>
                                    </p:set>
                                    <p:animEffect transition="in" filter="fade">
                                      <p:cBhvr>
                                        <p:cTn id="92" dur="500"/>
                                        <p:tgtEl>
                                          <p:spTgt spid="460"/>
                                        </p:tgtEl>
                                      </p:cBhvr>
                                    </p:animEffect>
                                  </p:childTnLst>
                                </p:cTn>
                              </p:par>
                              <p:par>
                                <p:cTn id="93" presetID="10" presetClass="entr" presetSubtype="0" fill="hold" nodeType="withEffect">
                                  <p:stCondLst>
                                    <p:cond delay="0"/>
                                  </p:stCondLst>
                                  <p:childTnLst>
                                    <p:set>
                                      <p:cBhvr>
                                        <p:cTn id="94" dur="1" fill="hold">
                                          <p:stCondLst>
                                            <p:cond delay="0"/>
                                          </p:stCondLst>
                                        </p:cTn>
                                        <p:tgtEl>
                                          <p:spTgt spid="461"/>
                                        </p:tgtEl>
                                        <p:attrNameLst>
                                          <p:attrName>style.visibility</p:attrName>
                                        </p:attrNameLst>
                                      </p:cBhvr>
                                      <p:to>
                                        <p:strVal val="visible"/>
                                      </p:to>
                                    </p:set>
                                    <p:animEffect transition="in" filter="fade">
                                      <p:cBhvr>
                                        <p:cTn id="95" dur="500"/>
                                        <p:tgtEl>
                                          <p:spTgt spid="461"/>
                                        </p:tgtEl>
                                      </p:cBhvr>
                                    </p:animEffect>
                                  </p:childTnLst>
                                </p:cTn>
                              </p:par>
                              <p:par>
                                <p:cTn id="96" presetID="10" presetClass="entr" presetSubtype="0" fill="hold" nodeType="withEffect">
                                  <p:stCondLst>
                                    <p:cond delay="0"/>
                                  </p:stCondLst>
                                  <p:childTnLst>
                                    <p:set>
                                      <p:cBhvr>
                                        <p:cTn id="97" dur="1" fill="hold">
                                          <p:stCondLst>
                                            <p:cond delay="0"/>
                                          </p:stCondLst>
                                        </p:cTn>
                                        <p:tgtEl>
                                          <p:spTgt spid="462"/>
                                        </p:tgtEl>
                                        <p:attrNameLst>
                                          <p:attrName>style.visibility</p:attrName>
                                        </p:attrNameLst>
                                      </p:cBhvr>
                                      <p:to>
                                        <p:strVal val="visible"/>
                                      </p:to>
                                    </p:set>
                                    <p:animEffect transition="in" filter="fade">
                                      <p:cBhvr>
                                        <p:cTn id="98" dur="500"/>
                                        <p:tgtEl>
                                          <p:spTgt spid="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39"/>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28</a:t>
            </a:fld>
            <a:endParaRPr sz="2800" b="1">
              <a:solidFill>
                <a:srgbClr val="1F497D"/>
              </a:solidFill>
              <a:latin typeface="Calibri"/>
              <a:ea typeface="Calibri"/>
              <a:cs typeface="Calibri"/>
              <a:sym typeface="Calibri"/>
            </a:endParaRPr>
          </a:p>
        </p:txBody>
      </p:sp>
      <p:sp>
        <p:nvSpPr>
          <p:cNvPr id="469" name="Google Shape;469;p39"/>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Ejemplo – Inserción</a:t>
            </a:r>
            <a:endParaRPr sz="4000">
              <a:solidFill>
                <a:schemeClr val="dk1"/>
              </a:solidFill>
              <a:latin typeface="Calibri"/>
              <a:ea typeface="Calibri"/>
              <a:cs typeface="Calibri"/>
              <a:sym typeface="Calibri"/>
            </a:endParaRPr>
          </a:p>
        </p:txBody>
      </p:sp>
      <p:graphicFrame>
        <p:nvGraphicFramePr>
          <p:cNvPr id="470" name="Google Shape;470;p39"/>
          <p:cNvGraphicFramePr/>
          <p:nvPr/>
        </p:nvGraphicFramePr>
        <p:xfrm>
          <a:off x="3043004" y="1430497"/>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solidFill>
                            <a:schemeClr val="lt1"/>
                          </a:solidFill>
                        </a:rPr>
                        <a:t>1</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u="none" strike="noStrike" cap="none">
                          <a:solidFill>
                            <a:schemeClr val="lt1"/>
                          </a:solidFill>
                        </a:rPr>
                        <a:t>3</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chemeClr val="lt1"/>
                          </a:solidFill>
                        </a:rPr>
                        <a:t>5</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chemeClr val="lt1"/>
                          </a:solidFill>
                        </a:rPr>
                        <a:t>6</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u="none" strike="noStrike" cap="none">
                          <a:solidFill>
                            <a:schemeClr val="dk1"/>
                          </a:solidFill>
                        </a:rPr>
                        <a:t>2</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EF3"/>
                    </a:solidFill>
                  </a:tcPr>
                </a:tc>
                <a:tc>
                  <a:txBody>
                    <a:bodyPr/>
                    <a:lstStyle/>
                    <a:p>
                      <a:pPr marL="0" marR="0" lvl="0" indent="0" algn="ctr" rtl="0">
                        <a:spcBef>
                          <a:spcPts val="0"/>
                        </a:spcBef>
                        <a:spcAft>
                          <a:spcPts val="0"/>
                        </a:spcAft>
                        <a:buNone/>
                      </a:pPr>
                      <a:r>
                        <a:rPr lang="es-PY" sz="3200" b="0" u="none" strike="noStrike" cap="none">
                          <a:solidFill>
                            <a:srgbClr val="DDD9C3"/>
                          </a:solidFill>
                        </a:rPr>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471" name="Google Shape;471;p39"/>
          <p:cNvSpPr/>
          <p:nvPr/>
        </p:nvSpPr>
        <p:spPr>
          <a:xfrm>
            <a:off x="2360960" y="1424843"/>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472" name="Google Shape;472;p39"/>
          <p:cNvSpPr txBox="1"/>
          <p:nvPr/>
        </p:nvSpPr>
        <p:spPr>
          <a:xfrm>
            <a:off x="3043005" y="108628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473" name="Google Shape;473;p39"/>
          <p:cNvSpPr txBox="1"/>
          <p:nvPr/>
        </p:nvSpPr>
        <p:spPr>
          <a:xfrm>
            <a:off x="3606172" y="108628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474" name="Google Shape;474;p39"/>
          <p:cNvSpPr txBox="1"/>
          <p:nvPr/>
        </p:nvSpPr>
        <p:spPr>
          <a:xfrm>
            <a:off x="4210394" y="108628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475" name="Google Shape;475;p39"/>
          <p:cNvSpPr txBox="1"/>
          <p:nvPr/>
        </p:nvSpPr>
        <p:spPr>
          <a:xfrm>
            <a:off x="4773561" y="108628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476" name="Google Shape;476;p39"/>
          <p:cNvSpPr txBox="1"/>
          <p:nvPr/>
        </p:nvSpPr>
        <p:spPr>
          <a:xfrm>
            <a:off x="5377783" y="108628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477" name="Google Shape;477;p39"/>
          <p:cNvSpPr txBox="1"/>
          <p:nvPr/>
        </p:nvSpPr>
        <p:spPr>
          <a:xfrm>
            <a:off x="5940950" y="108628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478" name="Google Shape;478;p39"/>
          <p:cNvSpPr txBox="1"/>
          <p:nvPr/>
        </p:nvSpPr>
        <p:spPr>
          <a:xfrm>
            <a:off x="6768296" y="1486397"/>
            <a:ext cx="694421"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i=4</a:t>
            </a:r>
            <a:endParaRPr/>
          </a:p>
        </p:txBody>
      </p:sp>
      <p:graphicFrame>
        <p:nvGraphicFramePr>
          <p:cNvPr id="479" name="Google Shape;479;p39"/>
          <p:cNvGraphicFramePr/>
          <p:nvPr/>
        </p:nvGraphicFramePr>
        <p:xfrm>
          <a:off x="3043004" y="3089033"/>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solidFill>
                            <a:schemeClr val="lt1"/>
                          </a:solidFill>
                        </a:rPr>
                        <a:t>1</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u="none" strike="noStrike" cap="none">
                          <a:solidFill>
                            <a:schemeClr val="lt1"/>
                          </a:solidFill>
                        </a:rPr>
                        <a:t>2</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chemeClr val="lt1"/>
                          </a:solidFill>
                        </a:rPr>
                        <a:t>3</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chemeClr val="lt1"/>
                          </a:solidFill>
                        </a:rPr>
                        <a:t>5</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u="none" strike="noStrike" cap="none">
                          <a:solidFill>
                            <a:schemeClr val="lt1"/>
                          </a:solidFill>
                        </a:rPr>
                        <a:t>6</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chemeClr val="dk1"/>
                          </a:solidFill>
                        </a:rPr>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EF3"/>
                    </a:solidFill>
                  </a:tcPr>
                </a:tc>
                <a:extLst>
                  <a:ext uri="{0D108BD9-81ED-4DB2-BD59-A6C34878D82A}">
                    <a16:rowId xmlns:a16="http://schemas.microsoft.com/office/drawing/2014/main" val="10000"/>
                  </a:ext>
                </a:extLst>
              </a:tr>
            </a:tbl>
          </a:graphicData>
        </a:graphic>
      </p:graphicFrame>
      <p:sp>
        <p:nvSpPr>
          <p:cNvPr id="480" name="Google Shape;480;p39"/>
          <p:cNvSpPr/>
          <p:nvPr/>
        </p:nvSpPr>
        <p:spPr>
          <a:xfrm>
            <a:off x="2360960" y="3083379"/>
            <a:ext cx="541367" cy="584775"/>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481" name="Google Shape;481;p39"/>
          <p:cNvSpPr txBox="1"/>
          <p:nvPr/>
        </p:nvSpPr>
        <p:spPr>
          <a:xfrm>
            <a:off x="3043005" y="2744824"/>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482" name="Google Shape;482;p39"/>
          <p:cNvSpPr txBox="1"/>
          <p:nvPr/>
        </p:nvSpPr>
        <p:spPr>
          <a:xfrm>
            <a:off x="3606172" y="2744824"/>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483" name="Google Shape;483;p39"/>
          <p:cNvSpPr txBox="1"/>
          <p:nvPr/>
        </p:nvSpPr>
        <p:spPr>
          <a:xfrm>
            <a:off x="4210394" y="2744824"/>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484" name="Google Shape;484;p39"/>
          <p:cNvSpPr txBox="1"/>
          <p:nvPr/>
        </p:nvSpPr>
        <p:spPr>
          <a:xfrm>
            <a:off x="4773561" y="2744824"/>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485" name="Google Shape;485;p39"/>
          <p:cNvSpPr txBox="1"/>
          <p:nvPr/>
        </p:nvSpPr>
        <p:spPr>
          <a:xfrm>
            <a:off x="5377783" y="2744824"/>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486" name="Google Shape;486;p39"/>
          <p:cNvSpPr txBox="1"/>
          <p:nvPr/>
        </p:nvSpPr>
        <p:spPr>
          <a:xfrm>
            <a:off x="5940950" y="2744824"/>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487" name="Google Shape;487;p39"/>
          <p:cNvSpPr txBox="1"/>
          <p:nvPr/>
        </p:nvSpPr>
        <p:spPr>
          <a:xfrm>
            <a:off x="6768296" y="3144933"/>
            <a:ext cx="694421"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i=5</a:t>
            </a:r>
            <a:endParaRPr/>
          </a:p>
        </p:txBody>
      </p:sp>
      <p:sp>
        <p:nvSpPr>
          <p:cNvPr id="488" name="Google Shape;488;p39"/>
          <p:cNvSpPr/>
          <p:nvPr/>
        </p:nvSpPr>
        <p:spPr>
          <a:xfrm>
            <a:off x="3606172" y="1651721"/>
            <a:ext cx="2000793" cy="677142"/>
          </a:xfrm>
          <a:prstGeom prst="arc">
            <a:avLst>
              <a:gd name="adj1" fmla="val 143098"/>
              <a:gd name="adj2" fmla="val 10744765"/>
            </a:avLst>
          </a:prstGeom>
          <a:noFill/>
          <a:ln w="38100" cap="flat" cmpd="sng">
            <a:solidFill>
              <a:srgbClr val="FF0000"/>
            </a:solidFill>
            <a:prstDash val="solid"/>
            <a:round/>
            <a:headEnd type="none" w="sm" len="sm"/>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graphicFrame>
        <p:nvGraphicFramePr>
          <p:cNvPr id="489" name="Google Shape;489;p39"/>
          <p:cNvGraphicFramePr/>
          <p:nvPr/>
        </p:nvGraphicFramePr>
        <p:xfrm>
          <a:off x="3043004" y="4916383"/>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solidFill>
                            <a:schemeClr val="lt1"/>
                          </a:solidFill>
                        </a:rPr>
                        <a:t>1</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u="none" strike="noStrike" cap="none">
                          <a:solidFill>
                            <a:schemeClr val="lt1"/>
                          </a:solidFill>
                        </a:rPr>
                        <a:t>2</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chemeClr val="lt1"/>
                          </a:solidFill>
                        </a:rPr>
                        <a:t>3</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chemeClr val="lt1"/>
                          </a:solidFill>
                        </a:rPr>
                        <a:t>4</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u="none" strike="noStrike" cap="none">
                          <a:solidFill>
                            <a:schemeClr val="lt1"/>
                          </a:solidFill>
                        </a:rPr>
                        <a:t>5</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chemeClr val="lt1"/>
                          </a:solidFill>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extLst>
                  <a:ext uri="{0D108BD9-81ED-4DB2-BD59-A6C34878D82A}">
                    <a16:rowId xmlns:a16="http://schemas.microsoft.com/office/drawing/2014/main" val="10000"/>
                  </a:ext>
                </a:extLst>
              </a:tr>
            </a:tbl>
          </a:graphicData>
        </a:graphic>
      </p:graphicFrame>
      <p:sp>
        <p:nvSpPr>
          <p:cNvPr id="490" name="Google Shape;490;p39"/>
          <p:cNvSpPr/>
          <p:nvPr/>
        </p:nvSpPr>
        <p:spPr>
          <a:xfrm>
            <a:off x="2360960" y="4910729"/>
            <a:ext cx="541367" cy="584775"/>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491" name="Google Shape;491;p39"/>
          <p:cNvSpPr txBox="1"/>
          <p:nvPr/>
        </p:nvSpPr>
        <p:spPr>
          <a:xfrm>
            <a:off x="3043005" y="4572174"/>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492" name="Google Shape;492;p39"/>
          <p:cNvSpPr txBox="1"/>
          <p:nvPr/>
        </p:nvSpPr>
        <p:spPr>
          <a:xfrm>
            <a:off x="3606172" y="4572174"/>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493" name="Google Shape;493;p39"/>
          <p:cNvSpPr txBox="1"/>
          <p:nvPr/>
        </p:nvSpPr>
        <p:spPr>
          <a:xfrm>
            <a:off x="4210394" y="4572174"/>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494" name="Google Shape;494;p39"/>
          <p:cNvSpPr txBox="1"/>
          <p:nvPr/>
        </p:nvSpPr>
        <p:spPr>
          <a:xfrm>
            <a:off x="4773561" y="4572174"/>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495" name="Google Shape;495;p39"/>
          <p:cNvSpPr txBox="1"/>
          <p:nvPr/>
        </p:nvSpPr>
        <p:spPr>
          <a:xfrm>
            <a:off x="5377783" y="4572174"/>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496" name="Google Shape;496;p39"/>
          <p:cNvSpPr txBox="1"/>
          <p:nvPr/>
        </p:nvSpPr>
        <p:spPr>
          <a:xfrm>
            <a:off x="5940950" y="4572174"/>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497" name="Google Shape;497;p39"/>
          <p:cNvSpPr txBox="1"/>
          <p:nvPr/>
        </p:nvSpPr>
        <p:spPr>
          <a:xfrm>
            <a:off x="6768296" y="4972283"/>
            <a:ext cx="3073277"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Arreglo ordenado!</a:t>
            </a:r>
            <a:endParaRPr/>
          </a:p>
        </p:txBody>
      </p:sp>
      <p:sp>
        <p:nvSpPr>
          <p:cNvPr id="498" name="Google Shape;498;p39"/>
          <p:cNvSpPr/>
          <p:nvPr/>
        </p:nvSpPr>
        <p:spPr>
          <a:xfrm>
            <a:off x="4773560" y="3304601"/>
            <a:ext cx="1434982" cy="682798"/>
          </a:xfrm>
          <a:prstGeom prst="arc">
            <a:avLst>
              <a:gd name="adj1" fmla="val 143098"/>
              <a:gd name="adj2" fmla="val 10744765"/>
            </a:avLst>
          </a:prstGeom>
          <a:noFill/>
          <a:ln w="38100" cap="flat" cmpd="sng">
            <a:solidFill>
              <a:srgbClr val="FF0000"/>
            </a:solidFill>
            <a:prstDash val="solid"/>
            <a:round/>
            <a:headEnd type="none" w="sm" len="sm"/>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500"/>
                                        <p:tgtEl>
                                          <p:spTgt spid="479"/>
                                        </p:tgtEl>
                                      </p:cBhvr>
                                    </p:animEffect>
                                  </p:childTnLst>
                                </p:cTn>
                              </p:par>
                              <p:par>
                                <p:cTn id="8" presetID="10" presetClass="entr" presetSubtype="0" fill="hold" nodeType="withEffect">
                                  <p:stCondLst>
                                    <p:cond delay="0"/>
                                  </p:stCondLst>
                                  <p:childTnLst>
                                    <p:set>
                                      <p:cBhvr>
                                        <p:cTn id="9" dur="1" fill="hold">
                                          <p:stCondLst>
                                            <p:cond delay="0"/>
                                          </p:stCondLst>
                                        </p:cTn>
                                        <p:tgtEl>
                                          <p:spTgt spid="480"/>
                                        </p:tgtEl>
                                        <p:attrNameLst>
                                          <p:attrName>style.visibility</p:attrName>
                                        </p:attrNameLst>
                                      </p:cBhvr>
                                      <p:to>
                                        <p:strVal val="visible"/>
                                      </p:to>
                                    </p:set>
                                    <p:animEffect transition="in" filter="fade">
                                      <p:cBhvr>
                                        <p:cTn id="10" dur="500"/>
                                        <p:tgtEl>
                                          <p:spTgt spid="480"/>
                                        </p:tgtEl>
                                      </p:cBhvr>
                                    </p:animEffect>
                                  </p:childTnLst>
                                </p:cTn>
                              </p:par>
                              <p:par>
                                <p:cTn id="11" presetID="10" presetClass="entr" presetSubtype="0" fill="hold" nodeType="withEffect">
                                  <p:stCondLst>
                                    <p:cond delay="0"/>
                                  </p:stCondLst>
                                  <p:childTnLst>
                                    <p:set>
                                      <p:cBhvr>
                                        <p:cTn id="12" dur="1" fill="hold">
                                          <p:stCondLst>
                                            <p:cond delay="0"/>
                                          </p:stCondLst>
                                        </p:cTn>
                                        <p:tgtEl>
                                          <p:spTgt spid="481"/>
                                        </p:tgtEl>
                                        <p:attrNameLst>
                                          <p:attrName>style.visibility</p:attrName>
                                        </p:attrNameLst>
                                      </p:cBhvr>
                                      <p:to>
                                        <p:strVal val="visible"/>
                                      </p:to>
                                    </p:set>
                                    <p:animEffect transition="in" filter="fade">
                                      <p:cBhvr>
                                        <p:cTn id="13" dur="500"/>
                                        <p:tgtEl>
                                          <p:spTgt spid="481"/>
                                        </p:tgtEl>
                                      </p:cBhvr>
                                    </p:animEffect>
                                  </p:childTnLst>
                                </p:cTn>
                              </p:par>
                              <p:par>
                                <p:cTn id="14" presetID="10" presetClass="entr" presetSubtype="0" fill="hold" nodeType="withEffect">
                                  <p:stCondLst>
                                    <p:cond delay="0"/>
                                  </p:stCondLst>
                                  <p:childTnLst>
                                    <p:set>
                                      <p:cBhvr>
                                        <p:cTn id="15" dur="1" fill="hold">
                                          <p:stCondLst>
                                            <p:cond delay="0"/>
                                          </p:stCondLst>
                                        </p:cTn>
                                        <p:tgtEl>
                                          <p:spTgt spid="482"/>
                                        </p:tgtEl>
                                        <p:attrNameLst>
                                          <p:attrName>style.visibility</p:attrName>
                                        </p:attrNameLst>
                                      </p:cBhvr>
                                      <p:to>
                                        <p:strVal val="visible"/>
                                      </p:to>
                                    </p:set>
                                    <p:animEffect transition="in" filter="fade">
                                      <p:cBhvr>
                                        <p:cTn id="16" dur="500"/>
                                        <p:tgtEl>
                                          <p:spTgt spid="482"/>
                                        </p:tgtEl>
                                      </p:cBhvr>
                                    </p:animEffect>
                                  </p:childTnLst>
                                </p:cTn>
                              </p:par>
                              <p:par>
                                <p:cTn id="17" presetID="10" presetClass="entr" presetSubtype="0" fill="hold" nodeType="withEffect">
                                  <p:stCondLst>
                                    <p:cond delay="0"/>
                                  </p:stCondLst>
                                  <p:childTnLst>
                                    <p:set>
                                      <p:cBhvr>
                                        <p:cTn id="18" dur="1" fill="hold">
                                          <p:stCondLst>
                                            <p:cond delay="0"/>
                                          </p:stCondLst>
                                        </p:cTn>
                                        <p:tgtEl>
                                          <p:spTgt spid="483"/>
                                        </p:tgtEl>
                                        <p:attrNameLst>
                                          <p:attrName>style.visibility</p:attrName>
                                        </p:attrNameLst>
                                      </p:cBhvr>
                                      <p:to>
                                        <p:strVal val="visible"/>
                                      </p:to>
                                    </p:set>
                                    <p:animEffect transition="in" filter="fade">
                                      <p:cBhvr>
                                        <p:cTn id="19" dur="500"/>
                                        <p:tgtEl>
                                          <p:spTgt spid="483"/>
                                        </p:tgtEl>
                                      </p:cBhvr>
                                    </p:animEffect>
                                  </p:childTnLst>
                                </p:cTn>
                              </p:par>
                              <p:par>
                                <p:cTn id="20" presetID="10" presetClass="entr" presetSubtype="0" fill="hold" nodeType="withEffect">
                                  <p:stCondLst>
                                    <p:cond delay="0"/>
                                  </p:stCondLst>
                                  <p:childTnLst>
                                    <p:set>
                                      <p:cBhvr>
                                        <p:cTn id="21" dur="1" fill="hold">
                                          <p:stCondLst>
                                            <p:cond delay="0"/>
                                          </p:stCondLst>
                                        </p:cTn>
                                        <p:tgtEl>
                                          <p:spTgt spid="484"/>
                                        </p:tgtEl>
                                        <p:attrNameLst>
                                          <p:attrName>style.visibility</p:attrName>
                                        </p:attrNameLst>
                                      </p:cBhvr>
                                      <p:to>
                                        <p:strVal val="visible"/>
                                      </p:to>
                                    </p:set>
                                    <p:animEffect transition="in" filter="fade">
                                      <p:cBhvr>
                                        <p:cTn id="22" dur="500"/>
                                        <p:tgtEl>
                                          <p:spTgt spid="484"/>
                                        </p:tgtEl>
                                      </p:cBhvr>
                                    </p:animEffect>
                                  </p:childTnLst>
                                </p:cTn>
                              </p:par>
                              <p:par>
                                <p:cTn id="23" presetID="10" presetClass="entr" presetSubtype="0" fill="hold" nodeType="withEffect">
                                  <p:stCondLst>
                                    <p:cond delay="0"/>
                                  </p:stCondLst>
                                  <p:childTnLst>
                                    <p:set>
                                      <p:cBhvr>
                                        <p:cTn id="24" dur="1" fill="hold">
                                          <p:stCondLst>
                                            <p:cond delay="0"/>
                                          </p:stCondLst>
                                        </p:cTn>
                                        <p:tgtEl>
                                          <p:spTgt spid="485"/>
                                        </p:tgtEl>
                                        <p:attrNameLst>
                                          <p:attrName>style.visibility</p:attrName>
                                        </p:attrNameLst>
                                      </p:cBhvr>
                                      <p:to>
                                        <p:strVal val="visible"/>
                                      </p:to>
                                    </p:set>
                                    <p:animEffect transition="in" filter="fade">
                                      <p:cBhvr>
                                        <p:cTn id="25" dur="500"/>
                                        <p:tgtEl>
                                          <p:spTgt spid="485"/>
                                        </p:tgtEl>
                                      </p:cBhvr>
                                    </p:animEffect>
                                  </p:childTnLst>
                                </p:cTn>
                              </p:par>
                              <p:par>
                                <p:cTn id="26" presetID="10" presetClass="entr" presetSubtype="0" fill="hold" nodeType="withEffect">
                                  <p:stCondLst>
                                    <p:cond delay="0"/>
                                  </p:stCondLst>
                                  <p:childTnLst>
                                    <p:set>
                                      <p:cBhvr>
                                        <p:cTn id="27" dur="1" fill="hold">
                                          <p:stCondLst>
                                            <p:cond delay="0"/>
                                          </p:stCondLst>
                                        </p:cTn>
                                        <p:tgtEl>
                                          <p:spTgt spid="486"/>
                                        </p:tgtEl>
                                        <p:attrNameLst>
                                          <p:attrName>style.visibility</p:attrName>
                                        </p:attrNameLst>
                                      </p:cBhvr>
                                      <p:to>
                                        <p:strVal val="visible"/>
                                      </p:to>
                                    </p:set>
                                    <p:animEffect transition="in" filter="fade">
                                      <p:cBhvr>
                                        <p:cTn id="28" dur="500"/>
                                        <p:tgtEl>
                                          <p:spTgt spid="486"/>
                                        </p:tgtEl>
                                      </p:cBhvr>
                                    </p:animEffect>
                                  </p:childTnLst>
                                </p:cTn>
                              </p:par>
                              <p:par>
                                <p:cTn id="29" presetID="10" presetClass="entr" presetSubtype="0" fill="hold" nodeType="withEffect">
                                  <p:stCondLst>
                                    <p:cond delay="0"/>
                                  </p:stCondLst>
                                  <p:childTnLst>
                                    <p:set>
                                      <p:cBhvr>
                                        <p:cTn id="30" dur="1" fill="hold">
                                          <p:stCondLst>
                                            <p:cond delay="0"/>
                                          </p:stCondLst>
                                        </p:cTn>
                                        <p:tgtEl>
                                          <p:spTgt spid="487"/>
                                        </p:tgtEl>
                                        <p:attrNameLst>
                                          <p:attrName>style.visibility</p:attrName>
                                        </p:attrNameLst>
                                      </p:cBhvr>
                                      <p:to>
                                        <p:strVal val="visible"/>
                                      </p:to>
                                    </p:set>
                                    <p:animEffect transition="in" filter="fade">
                                      <p:cBhvr>
                                        <p:cTn id="31" dur="500"/>
                                        <p:tgtEl>
                                          <p:spTgt spid="487"/>
                                        </p:tgtEl>
                                      </p:cBhvr>
                                    </p:animEffect>
                                  </p:childTnLst>
                                </p:cTn>
                              </p:par>
                              <p:par>
                                <p:cTn id="32" presetID="10" presetClass="entr" presetSubtype="0" fill="hold" nodeType="withEffect">
                                  <p:stCondLst>
                                    <p:cond delay="0"/>
                                  </p:stCondLst>
                                  <p:childTnLst>
                                    <p:set>
                                      <p:cBhvr>
                                        <p:cTn id="33" dur="1" fill="hold">
                                          <p:stCondLst>
                                            <p:cond delay="0"/>
                                          </p:stCondLst>
                                        </p:cTn>
                                        <p:tgtEl>
                                          <p:spTgt spid="498"/>
                                        </p:tgtEl>
                                        <p:attrNameLst>
                                          <p:attrName>style.visibility</p:attrName>
                                        </p:attrNameLst>
                                      </p:cBhvr>
                                      <p:to>
                                        <p:strVal val="visible"/>
                                      </p:to>
                                    </p:set>
                                    <p:animEffect transition="in" filter="fade">
                                      <p:cBhvr>
                                        <p:cTn id="34" dur="500"/>
                                        <p:tgtEl>
                                          <p:spTgt spid="49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89"/>
                                        </p:tgtEl>
                                        <p:attrNameLst>
                                          <p:attrName>style.visibility</p:attrName>
                                        </p:attrNameLst>
                                      </p:cBhvr>
                                      <p:to>
                                        <p:strVal val="visible"/>
                                      </p:to>
                                    </p:set>
                                    <p:animEffect transition="in" filter="fade">
                                      <p:cBhvr>
                                        <p:cTn id="39" dur="500"/>
                                        <p:tgtEl>
                                          <p:spTgt spid="489"/>
                                        </p:tgtEl>
                                      </p:cBhvr>
                                    </p:animEffect>
                                  </p:childTnLst>
                                </p:cTn>
                              </p:par>
                              <p:par>
                                <p:cTn id="40" presetID="10" presetClass="entr" presetSubtype="0" fill="hold" nodeType="withEffect">
                                  <p:stCondLst>
                                    <p:cond delay="0"/>
                                  </p:stCondLst>
                                  <p:childTnLst>
                                    <p:set>
                                      <p:cBhvr>
                                        <p:cTn id="41" dur="1" fill="hold">
                                          <p:stCondLst>
                                            <p:cond delay="0"/>
                                          </p:stCondLst>
                                        </p:cTn>
                                        <p:tgtEl>
                                          <p:spTgt spid="490"/>
                                        </p:tgtEl>
                                        <p:attrNameLst>
                                          <p:attrName>style.visibility</p:attrName>
                                        </p:attrNameLst>
                                      </p:cBhvr>
                                      <p:to>
                                        <p:strVal val="visible"/>
                                      </p:to>
                                    </p:set>
                                    <p:animEffect transition="in" filter="fade">
                                      <p:cBhvr>
                                        <p:cTn id="42" dur="500"/>
                                        <p:tgtEl>
                                          <p:spTgt spid="490"/>
                                        </p:tgtEl>
                                      </p:cBhvr>
                                    </p:animEffect>
                                  </p:childTnLst>
                                </p:cTn>
                              </p:par>
                              <p:par>
                                <p:cTn id="43" presetID="10" presetClass="entr" presetSubtype="0" fill="hold" nodeType="withEffect">
                                  <p:stCondLst>
                                    <p:cond delay="0"/>
                                  </p:stCondLst>
                                  <p:childTnLst>
                                    <p:set>
                                      <p:cBhvr>
                                        <p:cTn id="44" dur="1" fill="hold">
                                          <p:stCondLst>
                                            <p:cond delay="0"/>
                                          </p:stCondLst>
                                        </p:cTn>
                                        <p:tgtEl>
                                          <p:spTgt spid="491"/>
                                        </p:tgtEl>
                                        <p:attrNameLst>
                                          <p:attrName>style.visibility</p:attrName>
                                        </p:attrNameLst>
                                      </p:cBhvr>
                                      <p:to>
                                        <p:strVal val="visible"/>
                                      </p:to>
                                    </p:set>
                                    <p:animEffect transition="in" filter="fade">
                                      <p:cBhvr>
                                        <p:cTn id="45" dur="500"/>
                                        <p:tgtEl>
                                          <p:spTgt spid="491"/>
                                        </p:tgtEl>
                                      </p:cBhvr>
                                    </p:animEffect>
                                  </p:childTnLst>
                                </p:cTn>
                              </p:par>
                              <p:par>
                                <p:cTn id="46" presetID="10" presetClass="entr" presetSubtype="0" fill="hold" nodeType="withEffect">
                                  <p:stCondLst>
                                    <p:cond delay="0"/>
                                  </p:stCondLst>
                                  <p:childTnLst>
                                    <p:set>
                                      <p:cBhvr>
                                        <p:cTn id="47" dur="1" fill="hold">
                                          <p:stCondLst>
                                            <p:cond delay="0"/>
                                          </p:stCondLst>
                                        </p:cTn>
                                        <p:tgtEl>
                                          <p:spTgt spid="492"/>
                                        </p:tgtEl>
                                        <p:attrNameLst>
                                          <p:attrName>style.visibility</p:attrName>
                                        </p:attrNameLst>
                                      </p:cBhvr>
                                      <p:to>
                                        <p:strVal val="visible"/>
                                      </p:to>
                                    </p:set>
                                    <p:animEffect transition="in" filter="fade">
                                      <p:cBhvr>
                                        <p:cTn id="48" dur="500"/>
                                        <p:tgtEl>
                                          <p:spTgt spid="492"/>
                                        </p:tgtEl>
                                      </p:cBhvr>
                                    </p:animEffect>
                                  </p:childTnLst>
                                </p:cTn>
                              </p:par>
                              <p:par>
                                <p:cTn id="49" presetID="10" presetClass="entr" presetSubtype="0" fill="hold" nodeType="withEffect">
                                  <p:stCondLst>
                                    <p:cond delay="0"/>
                                  </p:stCondLst>
                                  <p:childTnLst>
                                    <p:set>
                                      <p:cBhvr>
                                        <p:cTn id="50" dur="1" fill="hold">
                                          <p:stCondLst>
                                            <p:cond delay="0"/>
                                          </p:stCondLst>
                                        </p:cTn>
                                        <p:tgtEl>
                                          <p:spTgt spid="493"/>
                                        </p:tgtEl>
                                        <p:attrNameLst>
                                          <p:attrName>style.visibility</p:attrName>
                                        </p:attrNameLst>
                                      </p:cBhvr>
                                      <p:to>
                                        <p:strVal val="visible"/>
                                      </p:to>
                                    </p:set>
                                    <p:animEffect transition="in" filter="fade">
                                      <p:cBhvr>
                                        <p:cTn id="51" dur="500"/>
                                        <p:tgtEl>
                                          <p:spTgt spid="493"/>
                                        </p:tgtEl>
                                      </p:cBhvr>
                                    </p:animEffect>
                                  </p:childTnLst>
                                </p:cTn>
                              </p:par>
                              <p:par>
                                <p:cTn id="52" presetID="10" presetClass="entr" presetSubtype="0" fill="hold" nodeType="withEffect">
                                  <p:stCondLst>
                                    <p:cond delay="0"/>
                                  </p:stCondLst>
                                  <p:childTnLst>
                                    <p:set>
                                      <p:cBhvr>
                                        <p:cTn id="53" dur="1" fill="hold">
                                          <p:stCondLst>
                                            <p:cond delay="0"/>
                                          </p:stCondLst>
                                        </p:cTn>
                                        <p:tgtEl>
                                          <p:spTgt spid="494"/>
                                        </p:tgtEl>
                                        <p:attrNameLst>
                                          <p:attrName>style.visibility</p:attrName>
                                        </p:attrNameLst>
                                      </p:cBhvr>
                                      <p:to>
                                        <p:strVal val="visible"/>
                                      </p:to>
                                    </p:set>
                                    <p:animEffect transition="in" filter="fade">
                                      <p:cBhvr>
                                        <p:cTn id="54" dur="500"/>
                                        <p:tgtEl>
                                          <p:spTgt spid="494"/>
                                        </p:tgtEl>
                                      </p:cBhvr>
                                    </p:animEffect>
                                  </p:childTnLst>
                                </p:cTn>
                              </p:par>
                              <p:par>
                                <p:cTn id="55" presetID="10" presetClass="entr" presetSubtype="0" fill="hold" nodeType="withEffect">
                                  <p:stCondLst>
                                    <p:cond delay="0"/>
                                  </p:stCondLst>
                                  <p:childTnLst>
                                    <p:set>
                                      <p:cBhvr>
                                        <p:cTn id="56" dur="1" fill="hold">
                                          <p:stCondLst>
                                            <p:cond delay="0"/>
                                          </p:stCondLst>
                                        </p:cTn>
                                        <p:tgtEl>
                                          <p:spTgt spid="495"/>
                                        </p:tgtEl>
                                        <p:attrNameLst>
                                          <p:attrName>style.visibility</p:attrName>
                                        </p:attrNameLst>
                                      </p:cBhvr>
                                      <p:to>
                                        <p:strVal val="visible"/>
                                      </p:to>
                                    </p:set>
                                    <p:animEffect transition="in" filter="fade">
                                      <p:cBhvr>
                                        <p:cTn id="57" dur="500"/>
                                        <p:tgtEl>
                                          <p:spTgt spid="495"/>
                                        </p:tgtEl>
                                      </p:cBhvr>
                                    </p:animEffect>
                                  </p:childTnLst>
                                </p:cTn>
                              </p:par>
                              <p:par>
                                <p:cTn id="58" presetID="10" presetClass="entr" presetSubtype="0" fill="hold" nodeType="withEffect">
                                  <p:stCondLst>
                                    <p:cond delay="0"/>
                                  </p:stCondLst>
                                  <p:childTnLst>
                                    <p:set>
                                      <p:cBhvr>
                                        <p:cTn id="59" dur="1" fill="hold">
                                          <p:stCondLst>
                                            <p:cond delay="0"/>
                                          </p:stCondLst>
                                        </p:cTn>
                                        <p:tgtEl>
                                          <p:spTgt spid="496"/>
                                        </p:tgtEl>
                                        <p:attrNameLst>
                                          <p:attrName>style.visibility</p:attrName>
                                        </p:attrNameLst>
                                      </p:cBhvr>
                                      <p:to>
                                        <p:strVal val="visible"/>
                                      </p:to>
                                    </p:set>
                                    <p:animEffect transition="in" filter="fade">
                                      <p:cBhvr>
                                        <p:cTn id="60" dur="500"/>
                                        <p:tgtEl>
                                          <p:spTgt spid="496"/>
                                        </p:tgtEl>
                                      </p:cBhvr>
                                    </p:animEffect>
                                  </p:childTnLst>
                                </p:cTn>
                              </p:par>
                              <p:par>
                                <p:cTn id="61" presetID="10" presetClass="entr" presetSubtype="0" fill="hold" nodeType="withEffect">
                                  <p:stCondLst>
                                    <p:cond delay="0"/>
                                  </p:stCondLst>
                                  <p:childTnLst>
                                    <p:set>
                                      <p:cBhvr>
                                        <p:cTn id="62" dur="1" fill="hold">
                                          <p:stCondLst>
                                            <p:cond delay="0"/>
                                          </p:stCondLst>
                                        </p:cTn>
                                        <p:tgtEl>
                                          <p:spTgt spid="497"/>
                                        </p:tgtEl>
                                        <p:attrNameLst>
                                          <p:attrName>style.visibility</p:attrName>
                                        </p:attrNameLst>
                                      </p:cBhvr>
                                      <p:to>
                                        <p:strVal val="visible"/>
                                      </p:to>
                                    </p:set>
                                    <p:animEffect transition="in" filter="fade">
                                      <p:cBhvr>
                                        <p:cTn id="63" dur="500"/>
                                        <p:tgtEl>
                                          <p:spTgt spid="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40"/>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29</a:t>
            </a:fld>
            <a:endParaRPr sz="2800" b="1">
              <a:solidFill>
                <a:srgbClr val="1F497D"/>
              </a:solidFill>
              <a:latin typeface="Calibri"/>
              <a:ea typeface="Calibri"/>
              <a:cs typeface="Calibri"/>
              <a:sym typeface="Calibri"/>
            </a:endParaRPr>
          </a:p>
        </p:txBody>
      </p:sp>
      <p:sp>
        <p:nvSpPr>
          <p:cNvPr id="505" name="Google Shape;505;p40"/>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Algoritmo – Inserción</a:t>
            </a:r>
            <a:endParaRPr sz="4000">
              <a:solidFill>
                <a:schemeClr val="dk1"/>
              </a:solidFill>
              <a:latin typeface="Calibri"/>
              <a:ea typeface="Calibri"/>
              <a:cs typeface="Calibri"/>
              <a:sym typeface="Calibri"/>
            </a:endParaRPr>
          </a:p>
        </p:txBody>
      </p:sp>
      <p:sp>
        <p:nvSpPr>
          <p:cNvPr id="506" name="Google Shape;506;p40"/>
          <p:cNvSpPr txBox="1"/>
          <p:nvPr/>
        </p:nvSpPr>
        <p:spPr>
          <a:xfrm>
            <a:off x="2016370" y="1059584"/>
            <a:ext cx="1791003"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alibri"/>
                <a:ea typeface="Calibri"/>
                <a:cs typeface="Calibri"/>
                <a:sym typeface="Calibri"/>
              </a:rPr>
              <a:t>Seudocódigo</a:t>
            </a:r>
            <a:endParaRPr/>
          </a:p>
        </p:txBody>
      </p:sp>
      <p:sp>
        <p:nvSpPr>
          <p:cNvPr id="507" name="Google Shape;507;p40"/>
          <p:cNvSpPr txBox="1"/>
          <p:nvPr/>
        </p:nvSpPr>
        <p:spPr>
          <a:xfrm>
            <a:off x="2066901" y="1587181"/>
            <a:ext cx="8170741" cy="2169825"/>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r>
              <a:rPr lang="es-PY" sz="2000">
                <a:solidFill>
                  <a:schemeClr val="dk1"/>
                </a:solidFill>
                <a:latin typeface="Consolas"/>
                <a:ea typeface="Consolas"/>
                <a:cs typeface="Consolas"/>
                <a:sym typeface="Consolas"/>
              </a:rPr>
              <a:t>Desde i=1 hasta N-1:</a:t>
            </a:r>
            <a:endParaRPr/>
          </a:p>
          <a:p>
            <a:pPr marL="742950" lvl="1" indent="-285750">
              <a:spcBef>
                <a:spcPts val="600"/>
              </a:spcBef>
              <a:buClr>
                <a:schemeClr val="dk1"/>
              </a:buClr>
              <a:buSzPts val="2000"/>
              <a:buFont typeface="Arial"/>
              <a:buChar char="•"/>
            </a:pPr>
            <a:r>
              <a:rPr lang="es-PY" sz="2000">
                <a:solidFill>
                  <a:schemeClr val="dk1"/>
                </a:solidFill>
                <a:latin typeface="Consolas"/>
                <a:ea typeface="Consolas"/>
                <a:cs typeface="Consolas"/>
                <a:sym typeface="Consolas"/>
              </a:rPr>
              <a:t>Guardar el valor de A[i] en una variable auxiliar.</a:t>
            </a:r>
            <a:endParaRPr/>
          </a:p>
          <a:p>
            <a:pPr marL="742950" lvl="1" indent="-285750">
              <a:spcBef>
                <a:spcPts val="600"/>
              </a:spcBef>
              <a:buClr>
                <a:schemeClr val="dk1"/>
              </a:buClr>
              <a:buSzPts val="2000"/>
              <a:buFont typeface="Arial"/>
              <a:buChar char="•"/>
            </a:pPr>
            <a:r>
              <a:rPr lang="es-PY" sz="2000">
                <a:solidFill>
                  <a:schemeClr val="dk1"/>
                </a:solidFill>
                <a:latin typeface="Consolas"/>
                <a:ea typeface="Consolas"/>
                <a:cs typeface="Consolas"/>
                <a:sym typeface="Consolas"/>
              </a:rPr>
              <a:t>Hacer espacio para este valor desplazando todos los valores mayores que aux una posición a la derecha.</a:t>
            </a:r>
            <a:endParaRPr/>
          </a:p>
          <a:p>
            <a:pPr marL="742950" lvl="1" indent="-285750">
              <a:spcBef>
                <a:spcPts val="600"/>
              </a:spcBef>
              <a:buClr>
                <a:schemeClr val="dk1"/>
              </a:buClr>
              <a:buSzPts val="2000"/>
              <a:buFont typeface="Arial"/>
              <a:buChar char="•"/>
            </a:pPr>
            <a:r>
              <a:rPr lang="es-PY" sz="2000">
                <a:solidFill>
                  <a:schemeClr val="dk1"/>
                </a:solidFill>
                <a:latin typeface="Consolas"/>
                <a:ea typeface="Consolas"/>
                <a:cs typeface="Consolas"/>
                <a:sym typeface="Consolas"/>
              </a:rPr>
              <a:t>Insertar el valor de aux en el lugar del último valor desplazado</a:t>
            </a:r>
            <a:endParaRPr/>
          </a:p>
        </p:txBody>
      </p:sp>
      <p:graphicFrame>
        <p:nvGraphicFramePr>
          <p:cNvPr id="508" name="Google Shape;508;p40"/>
          <p:cNvGraphicFramePr/>
          <p:nvPr/>
        </p:nvGraphicFramePr>
        <p:xfrm>
          <a:off x="3929273" y="4306814"/>
          <a:ext cx="23074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s-PY" sz="320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t>6</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bl>
          </a:graphicData>
        </a:graphic>
      </p:graphicFrame>
      <p:sp>
        <p:nvSpPr>
          <p:cNvPr id="509" name="Google Shape;509;p40"/>
          <p:cNvSpPr/>
          <p:nvPr/>
        </p:nvSpPr>
        <p:spPr>
          <a:xfrm>
            <a:off x="3247229" y="4301160"/>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510" name="Google Shape;510;p40"/>
          <p:cNvSpPr txBox="1"/>
          <p:nvPr/>
        </p:nvSpPr>
        <p:spPr>
          <a:xfrm>
            <a:off x="3929274" y="396260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511" name="Google Shape;511;p40"/>
          <p:cNvSpPr txBox="1"/>
          <p:nvPr/>
        </p:nvSpPr>
        <p:spPr>
          <a:xfrm>
            <a:off x="4492441" y="396260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512" name="Google Shape;512;p40"/>
          <p:cNvSpPr txBox="1"/>
          <p:nvPr/>
        </p:nvSpPr>
        <p:spPr>
          <a:xfrm>
            <a:off x="5096663" y="396260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graphicFrame>
        <p:nvGraphicFramePr>
          <p:cNvPr id="513" name="Google Shape;513;p40"/>
          <p:cNvGraphicFramePr/>
          <p:nvPr/>
        </p:nvGraphicFramePr>
        <p:xfrm>
          <a:off x="6840903" y="4301159"/>
          <a:ext cx="57685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s-PY" sz="320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ABF8E"/>
                    </a:solidFill>
                  </a:tcPr>
                </a:tc>
                <a:extLst>
                  <a:ext uri="{0D108BD9-81ED-4DB2-BD59-A6C34878D82A}">
                    <a16:rowId xmlns:a16="http://schemas.microsoft.com/office/drawing/2014/main" val="10000"/>
                  </a:ext>
                </a:extLst>
              </a:tr>
            </a:tbl>
          </a:graphicData>
        </a:graphic>
      </p:graphicFrame>
      <p:sp>
        <p:nvSpPr>
          <p:cNvPr id="514" name="Google Shape;514;p40"/>
          <p:cNvSpPr txBox="1"/>
          <p:nvPr/>
        </p:nvSpPr>
        <p:spPr>
          <a:xfrm>
            <a:off x="7532923" y="4406053"/>
            <a:ext cx="607859" cy="400110"/>
          </a:xfrm>
          <a:prstGeom prst="rect">
            <a:avLst/>
          </a:prstGeom>
          <a:noFill/>
          <a:ln>
            <a:noFill/>
          </a:ln>
        </p:spPr>
        <p:txBody>
          <a:bodyPr spcFirstLastPara="1" wrap="square" lIns="91425" tIns="45700" rIns="91425" bIns="45700" anchor="t" anchorCtr="0">
            <a:noAutofit/>
          </a:bodyPr>
          <a:lstStyle/>
          <a:p>
            <a:r>
              <a:rPr lang="es-PY" sz="2000">
                <a:solidFill>
                  <a:schemeClr val="dk1"/>
                </a:solidFill>
                <a:latin typeface="Consolas"/>
                <a:ea typeface="Consolas"/>
                <a:cs typeface="Consolas"/>
                <a:sym typeface="Consolas"/>
              </a:rPr>
              <a:t>i=4</a:t>
            </a:r>
            <a:endParaRPr/>
          </a:p>
        </p:txBody>
      </p:sp>
      <p:sp>
        <p:nvSpPr>
          <p:cNvPr id="515" name="Google Shape;515;p40"/>
          <p:cNvSpPr txBox="1"/>
          <p:nvPr/>
        </p:nvSpPr>
        <p:spPr>
          <a:xfrm>
            <a:off x="5686819" y="396260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516" name="Google Shape;516;p40"/>
          <p:cNvSpPr txBox="1"/>
          <p:nvPr/>
        </p:nvSpPr>
        <p:spPr>
          <a:xfrm>
            <a:off x="6833299" y="3962605"/>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517" name="Google Shape;517;p40"/>
          <p:cNvSpPr/>
          <p:nvPr/>
        </p:nvSpPr>
        <p:spPr>
          <a:xfrm>
            <a:off x="4492441" y="4476322"/>
            <a:ext cx="2640567" cy="889977"/>
          </a:xfrm>
          <a:prstGeom prst="arc">
            <a:avLst>
              <a:gd name="adj1" fmla="val 143098"/>
              <a:gd name="adj2" fmla="val 10744765"/>
            </a:avLst>
          </a:prstGeom>
          <a:noFill/>
          <a:ln w="28575" cap="flat" cmpd="sng">
            <a:solidFill>
              <a:srgbClr val="FF0000"/>
            </a:solidFill>
            <a:prstDash val="solid"/>
            <a:round/>
            <a:headEnd type="none" w="sm" len="sm"/>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graphicFrame>
        <p:nvGraphicFramePr>
          <p:cNvPr id="518" name="Google Shape;518;p40"/>
          <p:cNvGraphicFramePr/>
          <p:nvPr/>
        </p:nvGraphicFramePr>
        <p:xfrm>
          <a:off x="3853372" y="5718779"/>
          <a:ext cx="2904000" cy="579130"/>
        </p:xfrm>
        <a:graphic>
          <a:graphicData uri="http://schemas.openxmlformats.org/drawingml/2006/table">
            <a:tbl>
              <a:tblPr firstRow="1" bandRow="1">
                <a:noFill/>
              </a:tblPr>
              <a:tblGrid>
                <a:gridCol w="580800">
                  <a:extLst>
                    <a:ext uri="{9D8B030D-6E8A-4147-A177-3AD203B41FA5}">
                      <a16:colId xmlns:a16="http://schemas.microsoft.com/office/drawing/2014/main" val="20000"/>
                    </a:ext>
                  </a:extLst>
                </a:gridCol>
                <a:gridCol w="580800">
                  <a:extLst>
                    <a:ext uri="{9D8B030D-6E8A-4147-A177-3AD203B41FA5}">
                      <a16:colId xmlns:a16="http://schemas.microsoft.com/office/drawing/2014/main" val="20001"/>
                    </a:ext>
                  </a:extLst>
                </a:gridCol>
                <a:gridCol w="580800">
                  <a:extLst>
                    <a:ext uri="{9D8B030D-6E8A-4147-A177-3AD203B41FA5}">
                      <a16:colId xmlns:a16="http://schemas.microsoft.com/office/drawing/2014/main" val="20002"/>
                    </a:ext>
                  </a:extLst>
                </a:gridCol>
                <a:gridCol w="580800">
                  <a:extLst>
                    <a:ext uri="{9D8B030D-6E8A-4147-A177-3AD203B41FA5}">
                      <a16:colId xmlns:a16="http://schemas.microsoft.com/office/drawing/2014/main" val="20003"/>
                    </a:ext>
                  </a:extLst>
                </a:gridCol>
                <a:gridCol w="580800">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es-PY" sz="320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ABF8E"/>
                    </a:solidFill>
                  </a:tcPr>
                </a:tc>
                <a:tc>
                  <a:txBody>
                    <a:bodyPr/>
                    <a:lstStyle/>
                    <a:p>
                      <a:pPr marL="0" marR="0" lvl="0" indent="0" algn="ctr" rtl="0">
                        <a:spcBef>
                          <a:spcPts val="0"/>
                        </a:spcBef>
                        <a:spcAft>
                          <a:spcPts val="0"/>
                        </a:spcAft>
                        <a:buNone/>
                      </a:pPr>
                      <a:r>
                        <a:rPr lang="es-PY" sz="3200" b="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tc>
                  <a:txBody>
                    <a:bodyPr/>
                    <a:lstStyle/>
                    <a:p>
                      <a:pPr marL="0" marR="0" lvl="0" indent="0" algn="ctr" rtl="0">
                        <a:spcBef>
                          <a:spcPts val="0"/>
                        </a:spcBef>
                        <a:spcAft>
                          <a:spcPts val="0"/>
                        </a:spcAft>
                        <a:buNone/>
                      </a:pPr>
                      <a:r>
                        <a:rPr lang="es-PY" sz="3200" b="0" u="none" strike="noStrike" cap="none"/>
                        <a:t>6</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bl>
          </a:graphicData>
        </a:graphic>
      </p:graphicFrame>
      <p:sp>
        <p:nvSpPr>
          <p:cNvPr id="519" name="Google Shape;519;p40"/>
          <p:cNvSpPr/>
          <p:nvPr/>
        </p:nvSpPr>
        <p:spPr>
          <a:xfrm>
            <a:off x="3171328" y="5713125"/>
            <a:ext cx="541367" cy="584775"/>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520" name="Google Shape;520;p40"/>
          <p:cNvSpPr txBox="1"/>
          <p:nvPr/>
        </p:nvSpPr>
        <p:spPr>
          <a:xfrm>
            <a:off x="3853373" y="5374570"/>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521" name="Google Shape;521;p40"/>
          <p:cNvSpPr txBox="1"/>
          <p:nvPr/>
        </p:nvSpPr>
        <p:spPr>
          <a:xfrm>
            <a:off x="4416540" y="5374570"/>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522" name="Google Shape;522;p40"/>
          <p:cNvSpPr txBox="1"/>
          <p:nvPr/>
        </p:nvSpPr>
        <p:spPr>
          <a:xfrm>
            <a:off x="5020762" y="5374570"/>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523" name="Google Shape;523;p40"/>
          <p:cNvSpPr txBox="1"/>
          <p:nvPr/>
        </p:nvSpPr>
        <p:spPr>
          <a:xfrm>
            <a:off x="5610918" y="5374570"/>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524" name="Google Shape;524;p40"/>
          <p:cNvSpPr txBox="1"/>
          <p:nvPr/>
        </p:nvSpPr>
        <p:spPr>
          <a:xfrm>
            <a:off x="6215069" y="5374570"/>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525" name="Google Shape;525;p40"/>
          <p:cNvSpPr txBox="1"/>
          <p:nvPr/>
        </p:nvSpPr>
        <p:spPr>
          <a:xfrm>
            <a:off x="7129330" y="5682345"/>
            <a:ext cx="2536187" cy="707886"/>
          </a:xfrm>
          <a:prstGeom prst="rect">
            <a:avLst/>
          </a:prstGeom>
          <a:noFill/>
          <a:ln>
            <a:noFill/>
          </a:ln>
        </p:spPr>
        <p:txBody>
          <a:bodyPr spcFirstLastPara="1" wrap="square" lIns="91425" tIns="45700" rIns="91425" bIns="45700" anchor="t" anchorCtr="0">
            <a:noAutofit/>
          </a:bodyPr>
          <a:lstStyle/>
          <a:p>
            <a:pPr algn="ctr"/>
            <a:r>
              <a:rPr lang="es-PY" sz="2000">
                <a:solidFill>
                  <a:schemeClr val="dk1"/>
                </a:solidFill>
                <a:latin typeface="Calibri"/>
                <a:ea typeface="Calibri"/>
                <a:cs typeface="Calibri"/>
                <a:sym typeface="Calibri"/>
              </a:rPr>
              <a:t>Fueron desplazados un lugar a la derecha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F20B43-C55D-6211-EAD9-EA6467E87B4B}"/>
              </a:ext>
            </a:extLst>
          </p:cNvPr>
          <p:cNvSpPr>
            <a:spLocks noGrp="1"/>
          </p:cNvSpPr>
          <p:nvPr>
            <p:ph type="title"/>
          </p:nvPr>
        </p:nvSpPr>
        <p:spPr>
          <a:xfrm>
            <a:off x="677118" y="67425"/>
            <a:ext cx="9067246" cy="1481328"/>
          </a:xfrm>
        </p:spPr>
        <p:txBody>
          <a:bodyPr anchor="b">
            <a:normAutofit/>
          </a:bodyPr>
          <a:lstStyle/>
          <a:p>
            <a:r>
              <a:rPr lang="es-PY" sz="5000" dirty="0"/>
              <a:t>Ordenamiento en listas de </a:t>
            </a:r>
            <a:r>
              <a:rPr lang="es-PY" sz="5000" dirty="0" err="1"/>
              <a:t>python</a:t>
            </a:r>
            <a:endParaRPr lang="es-PY" sz="5000" dirty="0"/>
          </a:p>
        </p:txBody>
      </p:sp>
      <p:sp>
        <p:nvSpPr>
          <p:cNvPr id="3" name="Rectangle 1">
            <a:extLst>
              <a:ext uri="{FF2B5EF4-FFF2-40B4-BE49-F238E27FC236}">
                <a16:creationId xmlns:a16="http://schemas.microsoft.com/office/drawing/2014/main" id="{A3A616F9-2100-7AC4-9B22-2C27F0C9A4BE}"/>
              </a:ext>
            </a:extLst>
          </p:cNvPr>
          <p:cNvSpPr>
            <a:spLocks noChangeArrowheads="1"/>
          </p:cNvSpPr>
          <p:nvPr/>
        </p:nvSpPr>
        <p:spPr bwMode="auto">
          <a:xfrm>
            <a:off x="942442" y="1631932"/>
            <a:ext cx="956820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El </a:t>
            </a:r>
            <a:r>
              <a:rPr kumimoji="0" lang="en-US" altLang="en-US" b="0" i="0" u="none" strike="noStrike" cap="none" normalizeH="0" baseline="0" dirty="0" err="1">
                <a:ln>
                  <a:noFill/>
                </a:ln>
                <a:solidFill>
                  <a:schemeClr val="tx1"/>
                </a:solidFill>
                <a:effectLst/>
                <a:latin typeface="Arial" panose="020B0604020202020204" pitchFamily="34" charset="0"/>
              </a:rPr>
              <a:t>método</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sorted()</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en</a:t>
            </a:r>
            <a:r>
              <a:rPr kumimoji="0" lang="en-US" altLang="en-US" b="0" i="0" u="none" strike="noStrike" cap="none" normalizeH="0" baseline="0" dirty="0">
                <a:ln>
                  <a:noFill/>
                </a:ln>
                <a:solidFill>
                  <a:schemeClr val="tx1"/>
                </a:solidFill>
                <a:effectLst/>
              </a:rPr>
              <a:t> Python </a:t>
            </a:r>
            <a:r>
              <a:rPr kumimoji="0" lang="en-US" altLang="en-US" b="0" i="0" u="none" strike="noStrike" cap="none" normalizeH="0" baseline="0" dirty="0" err="1">
                <a:ln>
                  <a:noFill/>
                </a:ln>
                <a:solidFill>
                  <a:schemeClr val="tx1"/>
                </a:solidFill>
                <a:effectLst/>
              </a:rPr>
              <a:t>utiliza</a:t>
            </a:r>
            <a:r>
              <a:rPr kumimoji="0" lang="en-US" altLang="en-US" b="0" i="0" u="none" strike="noStrike" cap="none" normalizeH="0" baseline="0" dirty="0">
                <a:ln>
                  <a:noFill/>
                </a:ln>
                <a:solidFill>
                  <a:schemeClr val="tx1"/>
                </a:solidFill>
                <a:effectLst/>
              </a:rPr>
              <a:t> un </a:t>
            </a:r>
            <a:r>
              <a:rPr kumimoji="0" lang="en-US" altLang="en-US" b="0" i="0" u="none" strike="noStrike" cap="none" normalizeH="0" baseline="0" dirty="0" err="1">
                <a:ln>
                  <a:noFill/>
                </a:ln>
                <a:solidFill>
                  <a:schemeClr val="tx1"/>
                </a:solidFill>
                <a:effectLst/>
              </a:rPr>
              <a:t>algoritmo</a:t>
            </a:r>
            <a:r>
              <a:rPr kumimoji="0" lang="en-US" altLang="en-US" b="0" i="0" u="none" strike="noStrike" cap="none" normalizeH="0" baseline="0" dirty="0">
                <a:ln>
                  <a:noFill/>
                </a:ln>
                <a:solidFill>
                  <a:schemeClr val="tx1"/>
                </a:solidFill>
                <a:effectLst/>
              </a:rPr>
              <a:t> de </a:t>
            </a:r>
            <a:r>
              <a:rPr kumimoji="0" lang="en-US" altLang="en-US" b="0" i="0" u="none" strike="noStrike" cap="none" normalizeH="0" baseline="0" dirty="0" err="1">
                <a:ln>
                  <a:noFill/>
                </a:ln>
                <a:solidFill>
                  <a:schemeClr val="tx1"/>
                </a:solidFill>
                <a:effectLst/>
              </a:rPr>
              <a:t>ordenamiento</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llamado</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Timsort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Timsort</a:t>
            </a:r>
            <a:r>
              <a:rPr kumimoji="0" lang="en-US" altLang="en-US" b="0" i="0" u="none" strike="noStrike" cap="none" normalizeH="0" baseline="0" dirty="0">
                <a:ln>
                  <a:noFill/>
                </a:ln>
                <a:solidFill>
                  <a:schemeClr val="tx1"/>
                </a:solidFill>
                <a:effectLst/>
              </a:rPr>
              <a:t> es </a:t>
            </a:r>
            <a:r>
              <a:rPr kumimoji="0" lang="en-US" altLang="en-US" b="0" i="0" u="none" strike="noStrike" cap="none" normalizeH="0" baseline="0" dirty="0" err="1">
                <a:ln>
                  <a:noFill/>
                </a:ln>
                <a:solidFill>
                  <a:schemeClr val="tx1"/>
                </a:solidFill>
                <a:effectLst/>
              </a:rPr>
              <a:t>una</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combinación</a:t>
            </a:r>
            <a:r>
              <a:rPr kumimoji="0" lang="en-US" altLang="en-US" b="0" i="0" u="none" strike="noStrike" cap="none" normalizeH="0" baseline="0" dirty="0">
                <a:ln>
                  <a:noFill/>
                </a:ln>
                <a:solidFill>
                  <a:schemeClr val="tx1"/>
                </a:solidFill>
                <a:effectLst/>
              </a:rPr>
              <a:t> de </a:t>
            </a:r>
            <a:r>
              <a:rPr kumimoji="0" lang="en-US" altLang="en-US" b="0" i="0" u="none" strike="noStrike" cap="none" normalizeH="0" baseline="0" dirty="0" err="1">
                <a:ln>
                  <a:noFill/>
                </a:ln>
                <a:solidFill>
                  <a:schemeClr val="tx1"/>
                </a:solidFill>
                <a:effectLst/>
              </a:rPr>
              <a:t>los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algoritmos</a:t>
            </a:r>
            <a:r>
              <a:rPr kumimoji="0" lang="en-US" altLang="en-US" b="0" i="0" u="none" strike="noStrike" cap="none" normalizeH="0" baseline="0" dirty="0">
                <a:ln>
                  <a:noFill/>
                </a:ln>
                <a:solidFill>
                  <a:schemeClr val="tx1"/>
                </a:solidFill>
                <a:effectLst/>
              </a:rPr>
              <a:t> de </a:t>
            </a:r>
            <a:r>
              <a:rPr kumimoji="0" lang="en-US" altLang="en-US" b="0" i="0" u="none" strike="noStrike" cap="none" normalizeH="0" baseline="0" dirty="0" err="1">
                <a:ln>
                  <a:noFill/>
                </a:ln>
                <a:solidFill>
                  <a:schemeClr val="tx1"/>
                </a:solidFill>
                <a:effectLst/>
              </a:rPr>
              <a:t>ordenamiento</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por</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inserción</a:t>
            </a:r>
            <a:r>
              <a:rPr kumimoji="0" lang="en-US" altLang="en-US" b="0" i="0" u="none" strike="noStrike" cap="none" normalizeH="0" baseline="0" dirty="0">
                <a:ln>
                  <a:noFill/>
                </a:ln>
                <a:solidFill>
                  <a:schemeClr val="tx1"/>
                </a:solidFill>
                <a:effectLst/>
              </a:rPr>
              <a:t> y </a:t>
            </a:r>
            <a:r>
              <a:rPr kumimoji="0" lang="en-US" altLang="en-US" b="0" i="0" u="none" strike="noStrike" cap="none" normalizeH="0" baseline="0" dirty="0" err="1">
                <a:ln>
                  <a:noFill/>
                </a:ln>
                <a:solidFill>
                  <a:schemeClr val="tx1"/>
                </a:solidFill>
                <a:effectLst/>
              </a:rPr>
              <a:t>ordenamiento</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por</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rPr>
              <a:t>fusión</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1" name="Imagen 10">
            <a:extLst>
              <a:ext uri="{FF2B5EF4-FFF2-40B4-BE49-F238E27FC236}">
                <a16:creationId xmlns:a16="http://schemas.microsoft.com/office/drawing/2014/main" id="{585F3ED1-22B6-B491-7EC7-802F4AAE3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442" y="2345688"/>
            <a:ext cx="6248717" cy="4260221"/>
          </a:xfrm>
          <a:prstGeom prst="rect">
            <a:avLst/>
          </a:prstGeom>
        </p:spPr>
      </p:pic>
      <p:sp>
        <p:nvSpPr>
          <p:cNvPr id="15" name="CuadroTexto 14">
            <a:extLst>
              <a:ext uri="{FF2B5EF4-FFF2-40B4-BE49-F238E27FC236}">
                <a16:creationId xmlns:a16="http://schemas.microsoft.com/office/drawing/2014/main" id="{23FAFB2A-8E46-B230-0EC3-E348A4ABE2AB}"/>
              </a:ext>
            </a:extLst>
          </p:cNvPr>
          <p:cNvSpPr txBox="1"/>
          <p:nvPr/>
        </p:nvSpPr>
        <p:spPr>
          <a:xfrm>
            <a:off x="1270000" y="6488668"/>
            <a:ext cx="9652000" cy="369332"/>
          </a:xfrm>
          <a:prstGeom prst="rect">
            <a:avLst/>
          </a:prstGeom>
          <a:noFill/>
        </p:spPr>
        <p:txBody>
          <a:bodyPr wrap="square">
            <a:spAutoFit/>
          </a:bodyPr>
          <a:lstStyle/>
          <a:p>
            <a:r>
              <a:rPr lang="en-US" dirty="0"/>
              <a:t>https://hackernoon.com/timsort-the-fastest-sorting-algorithm-youve-never-heard-of-36b28417f399</a:t>
            </a:r>
          </a:p>
        </p:txBody>
      </p:sp>
    </p:spTree>
    <p:extLst>
      <p:ext uri="{BB962C8B-B14F-4D97-AF65-F5344CB8AC3E}">
        <p14:creationId xmlns:p14="http://schemas.microsoft.com/office/powerpoint/2010/main" val="26661428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41"/>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30</a:t>
            </a:fld>
            <a:endParaRPr sz="2800" b="1">
              <a:solidFill>
                <a:srgbClr val="1F497D"/>
              </a:solidFill>
              <a:latin typeface="Calibri"/>
              <a:ea typeface="Calibri"/>
              <a:cs typeface="Calibri"/>
              <a:sym typeface="Calibri"/>
            </a:endParaRPr>
          </a:p>
        </p:txBody>
      </p:sp>
      <p:sp>
        <p:nvSpPr>
          <p:cNvPr id="532" name="Google Shape;532;p41"/>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Programa – Inserción</a:t>
            </a:r>
            <a:endParaRPr sz="4000">
              <a:solidFill>
                <a:schemeClr val="dk1"/>
              </a:solidFill>
              <a:latin typeface="Calibri"/>
              <a:ea typeface="Calibri"/>
              <a:cs typeface="Calibri"/>
              <a:sym typeface="Calibri"/>
            </a:endParaRPr>
          </a:p>
        </p:txBody>
      </p:sp>
      <p:sp>
        <p:nvSpPr>
          <p:cNvPr id="533" name="Google Shape;533;p41"/>
          <p:cNvSpPr/>
          <p:nvPr/>
        </p:nvSpPr>
        <p:spPr>
          <a:xfrm>
            <a:off x="1596008" y="817663"/>
            <a:ext cx="9838610" cy="5632311"/>
          </a:xfrm>
          <a:prstGeom prst="rect">
            <a:avLst/>
          </a:prstGeom>
          <a:noFill/>
          <a:ln>
            <a:noFill/>
          </a:ln>
        </p:spPr>
        <p:txBody>
          <a:bodyPr spcFirstLastPara="1" wrap="square" lIns="91425" tIns="45700" rIns="91425" bIns="45700" anchor="t" anchorCtr="0">
            <a:noAutofit/>
          </a:bodyPr>
          <a:lstStyle/>
          <a:p>
            <a:r>
              <a:rPr lang="en-US" b="0" dirty="0">
                <a:solidFill>
                  <a:srgbClr val="0000FF"/>
                </a:solidFill>
                <a:effectLst/>
                <a:highlight>
                  <a:srgbClr val="FFFFFF"/>
                </a:highlight>
                <a:latin typeface="Consolas" panose="020B0609020204030204" pitchFamily="49" charset="0"/>
              </a:rPr>
              <a:t>def</a:t>
            </a:r>
            <a:r>
              <a:rPr lang="en-US" b="0" dirty="0">
                <a:solidFill>
                  <a:srgbClr val="000000"/>
                </a:solidFill>
                <a:effectLst/>
                <a:highlight>
                  <a:srgbClr val="FFFFFF"/>
                </a:highlight>
                <a:latin typeface="Consolas" panose="020B0609020204030204" pitchFamily="49" charset="0"/>
              </a:rPr>
              <a:t> </a:t>
            </a:r>
            <a:r>
              <a:rPr lang="en-US" b="0" dirty="0" err="1">
                <a:solidFill>
                  <a:srgbClr val="74531F"/>
                </a:solidFill>
                <a:effectLst/>
                <a:highlight>
                  <a:srgbClr val="FFFFFF"/>
                </a:highlight>
                <a:latin typeface="Consolas" panose="020B0609020204030204" pitchFamily="49" charset="0"/>
              </a:rPr>
              <a:t>ordenar_vec_insercion</a:t>
            </a:r>
            <a:r>
              <a:rPr lang="en-US" b="0" dirty="0">
                <a:solidFill>
                  <a:srgbClr val="000000"/>
                </a:solidFill>
                <a:effectLst/>
                <a:highlight>
                  <a:srgbClr val="FFFFFF"/>
                </a:highlight>
                <a:latin typeface="Consolas" panose="020B0609020204030204" pitchFamily="49" charset="0"/>
              </a:rPr>
              <a:t>(</a:t>
            </a:r>
            <a:r>
              <a:rPr lang="en-US" b="0" dirty="0">
                <a:solidFill>
                  <a:srgbClr val="808080"/>
                </a:solidFill>
                <a:effectLst/>
                <a:highlight>
                  <a:srgbClr val="FFFFFF"/>
                </a:highlight>
                <a:latin typeface="Consolas" panose="020B0609020204030204" pitchFamily="49" charset="0"/>
              </a:rPr>
              <a:t>A</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    </a:t>
            </a:r>
            <a:r>
              <a:rPr lang="en-US" b="0" dirty="0">
                <a:solidFill>
                  <a:srgbClr val="1F377F"/>
                </a:solidFill>
                <a:effectLst/>
                <a:highlight>
                  <a:srgbClr val="FFFFFF"/>
                </a:highlight>
                <a:latin typeface="Consolas" panose="020B0609020204030204" pitchFamily="49" charset="0"/>
              </a:rPr>
              <a:t>n</a:t>
            </a:r>
            <a:r>
              <a:rPr lang="en-US" b="0" dirty="0">
                <a:solidFill>
                  <a:srgbClr val="000000"/>
                </a:solidFill>
                <a:effectLst/>
                <a:highlight>
                  <a:srgbClr val="FFFFFF"/>
                </a:highlight>
                <a:latin typeface="Consolas" panose="020B0609020204030204" pitchFamily="49" charset="0"/>
              </a:rPr>
              <a:t> = </a:t>
            </a:r>
            <a:r>
              <a:rPr lang="en-US" b="0" dirty="0" err="1">
                <a:solidFill>
                  <a:srgbClr val="74531F"/>
                </a:solidFill>
                <a:effectLst/>
                <a:highlight>
                  <a:srgbClr val="FFFFFF"/>
                </a:highlight>
                <a:latin typeface="Consolas" panose="020B0609020204030204" pitchFamily="49" charset="0"/>
              </a:rPr>
              <a:t>len</a:t>
            </a:r>
            <a:r>
              <a:rPr lang="en-US" b="0" dirty="0">
                <a:solidFill>
                  <a:srgbClr val="000000"/>
                </a:solidFill>
                <a:effectLst/>
                <a:highlight>
                  <a:srgbClr val="FFFFFF"/>
                </a:highlight>
                <a:latin typeface="Consolas" panose="020B0609020204030204" pitchFamily="49" charset="0"/>
              </a:rPr>
              <a:t>(</a:t>
            </a:r>
            <a:r>
              <a:rPr lang="en-US" b="0" dirty="0">
                <a:solidFill>
                  <a:srgbClr val="808080"/>
                </a:solidFill>
                <a:effectLst/>
                <a:highlight>
                  <a:srgbClr val="FFFFFF"/>
                </a:highlight>
                <a:latin typeface="Consolas" panose="020B0609020204030204" pitchFamily="49" charset="0"/>
              </a:rPr>
              <a:t>A</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    </a:t>
            </a:r>
            <a:r>
              <a:rPr lang="en-US" b="0" dirty="0">
                <a:solidFill>
                  <a:srgbClr val="8F08C4"/>
                </a:solidFill>
                <a:effectLst/>
                <a:highlight>
                  <a:srgbClr val="FFFFFF"/>
                </a:highlight>
                <a:latin typeface="Consolas" panose="020B0609020204030204" pitchFamily="49" charset="0"/>
              </a:rPr>
              <a:t>for</a:t>
            </a:r>
            <a:r>
              <a:rPr lang="en-US" b="0" dirty="0">
                <a:solidFill>
                  <a:srgbClr val="000000"/>
                </a:solidFill>
                <a:effectLst/>
                <a:highlight>
                  <a:srgbClr val="FFFFFF"/>
                </a:highlight>
                <a:latin typeface="Consolas" panose="020B0609020204030204" pitchFamily="49" charset="0"/>
              </a:rPr>
              <a:t> </a:t>
            </a:r>
            <a:r>
              <a:rPr lang="en-US" b="0" dirty="0" err="1">
                <a:solidFill>
                  <a:srgbClr val="1F377F"/>
                </a:solidFill>
                <a:effectLst/>
                <a:highlight>
                  <a:srgbClr val="FFFFFF"/>
                </a:highlight>
                <a:latin typeface="Consolas" panose="020B0609020204030204" pitchFamily="49" charset="0"/>
              </a:rPr>
              <a:t>i</a:t>
            </a:r>
            <a:r>
              <a:rPr lang="en-US" b="0" dirty="0">
                <a:solidFill>
                  <a:srgbClr val="000000"/>
                </a:solidFill>
                <a:effectLst/>
                <a:highlight>
                  <a:srgbClr val="FFFFFF"/>
                </a:highlight>
                <a:latin typeface="Consolas" panose="020B0609020204030204" pitchFamily="49" charset="0"/>
              </a:rPr>
              <a:t> </a:t>
            </a:r>
            <a:r>
              <a:rPr lang="en-US" b="0" dirty="0">
                <a:solidFill>
                  <a:srgbClr val="8F08C4"/>
                </a:solidFill>
                <a:effectLst/>
                <a:highlight>
                  <a:srgbClr val="FFFFFF"/>
                </a:highlight>
                <a:latin typeface="Consolas" panose="020B0609020204030204" pitchFamily="49" charset="0"/>
              </a:rPr>
              <a:t>in</a:t>
            </a:r>
            <a:r>
              <a:rPr lang="en-US" b="0" dirty="0">
                <a:solidFill>
                  <a:srgbClr val="000000"/>
                </a:solidFill>
                <a:effectLst/>
                <a:highlight>
                  <a:srgbClr val="FFFFFF"/>
                </a:highlight>
                <a:latin typeface="Consolas" panose="020B0609020204030204" pitchFamily="49" charset="0"/>
              </a:rPr>
              <a:t> </a:t>
            </a:r>
            <a:r>
              <a:rPr lang="en-US" b="0" dirty="0">
                <a:solidFill>
                  <a:srgbClr val="2B91AF"/>
                </a:solidFill>
                <a:effectLst/>
                <a:highlight>
                  <a:srgbClr val="FFFFFF"/>
                </a:highlight>
                <a:latin typeface="Consolas" panose="020B0609020204030204" pitchFamily="49" charset="0"/>
              </a:rPr>
              <a:t>range</a:t>
            </a:r>
            <a:r>
              <a:rPr lang="en-US" b="0" dirty="0">
                <a:solidFill>
                  <a:srgbClr val="000000"/>
                </a:solidFill>
                <a:effectLst/>
                <a:highlight>
                  <a:srgbClr val="FFFFFF"/>
                </a:highlight>
                <a:latin typeface="Consolas" panose="020B0609020204030204" pitchFamily="49" charset="0"/>
              </a:rPr>
              <a:t>(</a:t>
            </a:r>
            <a:r>
              <a:rPr lang="en-US" b="0" dirty="0">
                <a:solidFill>
                  <a:srgbClr val="098658"/>
                </a:solidFill>
                <a:effectLst/>
                <a:highlight>
                  <a:srgbClr val="FFFFFF"/>
                </a:highlight>
                <a:latin typeface="Consolas" panose="020B0609020204030204" pitchFamily="49" charset="0"/>
              </a:rPr>
              <a:t>1</a:t>
            </a:r>
            <a:r>
              <a:rPr lang="en-US" b="0" dirty="0">
                <a:solidFill>
                  <a:srgbClr val="000000"/>
                </a:solidFill>
                <a:effectLst/>
                <a:highlight>
                  <a:srgbClr val="FFFFFF"/>
                </a:highlight>
                <a:latin typeface="Consolas" panose="020B0609020204030204" pitchFamily="49" charset="0"/>
              </a:rPr>
              <a:t>, </a:t>
            </a:r>
            <a:r>
              <a:rPr lang="en-US" b="0" dirty="0">
                <a:solidFill>
                  <a:srgbClr val="1F377F"/>
                </a:solidFill>
                <a:effectLst/>
                <a:highlight>
                  <a:srgbClr val="FFFFFF"/>
                </a:highlight>
                <a:latin typeface="Consolas" panose="020B0609020204030204" pitchFamily="49" charset="0"/>
              </a:rPr>
              <a:t>n</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        </a:t>
            </a:r>
            <a:r>
              <a:rPr lang="en-US" b="0" dirty="0">
                <a:solidFill>
                  <a:srgbClr val="1F377F"/>
                </a:solidFill>
                <a:effectLst/>
                <a:highlight>
                  <a:srgbClr val="FFFFFF"/>
                </a:highlight>
                <a:latin typeface="Consolas" panose="020B0609020204030204" pitchFamily="49" charset="0"/>
              </a:rPr>
              <a:t>aux</a:t>
            </a:r>
            <a:r>
              <a:rPr lang="en-US" b="0" dirty="0">
                <a:solidFill>
                  <a:srgbClr val="000000"/>
                </a:solidFill>
                <a:effectLst/>
                <a:highlight>
                  <a:srgbClr val="FFFFFF"/>
                </a:highlight>
                <a:latin typeface="Consolas" panose="020B0609020204030204" pitchFamily="49" charset="0"/>
              </a:rPr>
              <a:t> = </a:t>
            </a:r>
            <a:r>
              <a:rPr lang="en-US" b="0" dirty="0">
                <a:solidFill>
                  <a:srgbClr val="808080"/>
                </a:solidFill>
                <a:effectLst/>
                <a:highlight>
                  <a:srgbClr val="FFFFFF"/>
                </a:highlight>
                <a:latin typeface="Consolas" panose="020B0609020204030204" pitchFamily="49" charset="0"/>
              </a:rPr>
              <a:t>A</a:t>
            </a:r>
            <a:r>
              <a:rPr lang="en-US" b="0" dirty="0">
                <a:solidFill>
                  <a:srgbClr val="000000"/>
                </a:solidFill>
                <a:effectLst/>
                <a:highlight>
                  <a:srgbClr val="FFFFFF"/>
                </a:highlight>
                <a:latin typeface="Consolas" panose="020B0609020204030204" pitchFamily="49" charset="0"/>
              </a:rPr>
              <a:t>[</a:t>
            </a:r>
            <a:r>
              <a:rPr lang="en-US" b="0" dirty="0" err="1">
                <a:solidFill>
                  <a:srgbClr val="1F377F"/>
                </a:solidFill>
                <a:effectLst/>
                <a:highlight>
                  <a:srgbClr val="FFFFFF"/>
                </a:highlight>
                <a:latin typeface="Consolas" panose="020B0609020204030204" pitchFamily="49" charset="0"/>
              </a:rPr>
              <a:t>i</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        </a:t>
            </a:r>
            <a:r>
              <a:rPr lang="en-US" b="0" dirty="0" err="1">
                <a:solidFill>
                  <a:srgbClr val="1F377F"/>
                </a:solidFill>
                <a:effectLst/>
                <a:highlight>
                  <a:srgbClr val="FFFFFF"/>
                </a:highlight>
                <a:latin typeface="Consolas" panose="020B0609020204030204" pitchFamily="49" charset="0"/>
              </a:rPr>
              <a:t>pos_encontrada</a:t>
            </a:r>
            <a:r>
              <a:rPr lang="en-US" b="0" dirty="0">
                <a:solidFill>
                  <a:srgbClr val="000000"/>
                </a:solidFill>
                <a:effectLst/>
                <a:highlight>
                  <a:srgbClr val="FFFFFF"/>
                </a:highlight>
                <a:latin typeface="Consolas" panose="020B0609020204030204" pitchFamily="49" charset="0"/>
              </a:rPr>
              <a:t> = </a:t>
            </a:r>
            <a:r>
              <a:rPr lang="en-US" b="0" dirty="0">
                <a:solidFill>
                  <a:srgbClr val="0000FF"/>
                </a:solidFill>
                <a:effectLst/>
                <a:highlight>
                  <a:srgbClr val="FFFFFF"/>
                </a:highlight>
                <a:latin typeface="Consolas" panose="020B0609020204030204" pitchFamily="49" charset="0"/>
              </a:rPr>
              <a:t>False</a:t>
            </a:r>
            <a:r>
              <a:rPr lang="en-US" b="0" dirty="0">
                <a:solidFill>
                  <a:srgbClr val="000000"/>
                </a:solidFill>
                <a:effectLst/>
                <a:highlight>
                  <a:srgbClr val="FFFFFF"/>
                </a:highlight>
                <a:latin typeface="Consolas" panose="020B0609020204030204" pitchFamily="49" charset="0"/>
              </a:rPr>
              <a:t>  </a:t>
            </a:r>
            <a:r>
              <a:rPr lang="en-US" b="0" dirty="0">
                <a:solidFill>
                  <a:srgbClr val="008000"/>
                </a:solidFill>
                <a:effectLst/>
                <a:highlight>
                  <a:srgbClr val="FFFFFF"/>
                </a:highlight>
                <a:latin typeface="Consolas" panose="020B0609020204030204" pitchFamily="49" charset="0"/>
              </a:rPr>
              <a:t># indica </a:t>
            </a:r>
            <a:r>
              <a:rPr lang="en-US" b="0" dirty="0" err="1">
                <a:solidFill>
                  <a:srgbClr val="008000"/>
                </a:solidFill>
                <a:effectLst/>
                <a:highlight>
                  <a:srgbClr val="FFFFFF"/>
                </a:highlight>
                <a:latin typeface="Consolas" panose="020B0609020204030204" pitchFamily="49" charset="0"/>
              </a:rPr>
              <a:t>si</a:t>
            </a:r>
            <a:r>
              <a:rPr lang="en-US" b="0" dirty="0">
                <a:solidFill>
                  <a:srgbClr val="008000"/>
                </a:solidFill>
                <a:effectLst/>
                <a:highlight>
                  <a:srgbClr val="FFFFFF"/>
                </a:highlight>
                <a:latin typeface="Consolas" panose="020B0609020204030204" pitchFamily="49" charset="0"/>
              </a:rPr>
              <a:t> </a:t>
            </a:r>
            <a:r>
              <a:rPr lang="en-US" b="0" dirty="0" err="1">
                <a:solidFill>
                  <a:srgbClr val="008000"/>
                </a:solidFill>
                <a:effectLst/>
                <a:highlight>
                  <a:srgbClr val="FFFFFF"/>
                </a:highlight>
                <a:latin typeface="Consolas" panose="020B0609020204030204" pitchFamily="49" charset="0"/>
              </a:rPr>
              <a:t>ya</a:t>
            </a:r>
            <a:r>
              <a:rPr lang="en-US" b="0" dirty="0">
                <a:solidFill>
                  <a:srgbClr val="008000"/>
                </a:solidFill>
                <a:effectLst/>
                <a:highlight>
                  <a:srgbClr val="FFFFFF"/>
                </a:highlight>
                <a:latin typeface="Consolas" panose="020B0609020204030204" pitchFamily="49" charset="0"/>
              </a:rPr>
              <a:t> se </a:t>
            </a:r>
            <a:r>
              <a:rPr lang="en-US" b="0" dirty="0" err="1">
                <a:solidFill>
                  <a:srgbClr val="008000"/>
                </a:solidFill>
                <a:effectLst/>
                <a:highlight>
                  <a:srgbClr val="FFFFFF"/>
                </a:highlight>
                <a:latin typeface="Consolas" panose="020B0609020204030204" pitchFamily="49" charset="0"/>
              </a:rPr>
              <a:t>encontró</a:t>
            </a:r>
            <a:r>
              <a:rPr lang="en-US" b="0" dirty="0">
                <a:solidFill>
                  <a:srgbClr val="008000"/>
                </a:solidFill>
                <a:effectLst/>
                <a:highlight>
                  <a:srgbClr val="FFFFFF"/>
                </a:highlight>
                <a:latin typeface="Consolas" panose="020B0609020204030204" pitchFamily="49" charset="0"/>
              </a:rPr>
              <a:t> la </a:t>
            </a:r>
            <a:r>
              <a:rPr lang="en-US" b="0" dirty="0" err="1">
                <a:solidFill>
                  <a:srgbClr val="008000"/>
                </a:solidFill>
                <a:effectLst/>
                <a:highlight>
                  <a:srgbClr val="FFFFFF"/>
                </a:highlight>
                <a:latin typeface="Consolas" panose="020B0609020204030204" pitchFamily="49" charset="0"/>
              </a:rPr>
              <a:t>posición</a:t>
            </a:r>
            <a:r>
              <a:rPr lang="en-US" b="0" dirty="0">
                <a:solidFill>
                  <a:srgbClr val="008000"/>
                </a:solidFill>
                <a:effectLst/>
                <a:highlight>
                  <a:srgbClr val="FFFFFF"/>
                </a:highlight>
                <a:latin typeface="Consolas" panose="020B0609020204030204" pitchFamily="49" charset="0"/>
              </a:rPr>
              <a:t> del nuevo </a:t>
            </a:r>
            <a:r>
              <a:rPr lang="en-US" b="0" dirty="0" err="1">
                <a:solidFill>
                  <a:srgbClr val="008000"/>
                </a:solidFill>
                <a:effectLst/>
                <a:highlight>
                  <a:srgbClr val="FFFFFF"/>
                </a:highlight>
                <a:latin typeface="Consolas" panose="020B0609020204030204" pitchFamily="49" charset="0"/>
              </a:rPr>
              <a:t>elemento</a:t>
            </a:r>
            <a:endParaRPr lang="en-US" b="0" dirty="0">
              <a:solidFill>
                <a:srgbClr val="000000"/>
              </a:solidFill>
              <a:effectLst/>
              <a:highlight>
                <a:srgbClr val="FFFFFF"/>
              </a:highlight>
              <a:latin typeface="Consolas" panose="020B0609020204030204" pitchFamily="49" charset="0"/>
            </a:endParaRPr>
          </a:p>
          <a:p>
            <a:r>
              <a:rPr lang="en-US" b="0" dirty="0">
                <a:solidFill>
                  <a:srgbClr val="000000"/>
                </a:solidFill>
                <a:effectLst/>
                <a:highlight>
                  <a:srgbClr val="FFFFFF"/>
                </a:highlight>
                <a:latin typeface="Consolas" panose="020B0609020204030204" pitchFamily="49" charset="0"/>
              </a:rPr>
              <a:t>        </a:t>
            </a:r>
            <a:r>
              <a:rPr lang="en-US" b="0" dirty="0">
                <a:solidFill>
                  <a:srgbClr val="1F377F"/>
                </a:solidFill>
                <a:effectLst/>
                <a:highlight>
                  <a:srgbClr val="FFFFFF"/>
                </a:highlight>
                <a:latin typeface="Consolas" panose="020B0609020204030204" pitchFamily="49" charset="0"/>
              </a:rPr>
              <a:t>j</a:t>
            </a:r>
            <a:r>
              <a:rPr lang="en-US" b="0" dirty="0">
                <a:solidFill>
                  <a:srgbClr val="000000"/>
                </a:solidFill>
                <a:effectLst/>
                <a:highlight>
                  <a:srgbClr val="FFFFFF"/>
                </a:highlight>
                <a:latin typeface="Consolas" panose="020B0609020204030204" pitchFamily="49" charset="0"/>
              </a:rPr>
              <a:t> = </a:t>
            </a:r>
            <a:r>
              <a:rPr lang="en-US" b="0" dirty="0" err="1">
                <a:solidFill>
                  <a:srgbClr val="1F377F"/>
                </a:solidFill>
                <a:effectLst/>
                <a:highlight>
                  <a:srgbClr val="FFFFFF"/>
                </a:highlight>
                <a:latin typeface="Consolas" panose="020B0609020204030204" pitchFamily="49" charset="0"/>
              </a:rPr>
              <a:t>i</a:t>
            </a:r>
            <a:r>
              <a:rPr lang="en-US" b="0" dirty="0">
                <a:solidFill>
                  <a:srgbClr val="000000"/>
                </a:solidFill>
                <a:effectLst/>
                <a:highlight>
                  <a:srgbClr val="FFFFFF"/>
                </a:highlight>
                <a:latin typeface="Consolas" panose="020B0609020204030204" pitchFamily="49" charset="0"/>
              </a:rPr>
              <a:t> - </a:t>
            </a:r>
            <a:r>
              <a:rPr lang="en-US" b="0" dirty="0">
                <a:solidFill>
                  <a:srgbClr val="098658"/>
                </a:solidFill>
                <a:effectLst/>
                <a:highlight>
                  <a:srgbClr val="FFFFFF"/>
                </a:highlight>
                <a:latin typeface="Consolas" panose="020B0609020204030204" pitchFamily="49" charset="0"/>
              </a:rPr>
              <a:t>1</a:t>
            </a:r>
            <a:endParaRPr lang="en-US" b="0" dirty="0">
              <a:solidFill>
                <a:srgbClr val="000000"/>
              </a:solidFill>
              <a:effectLst/>
              <a:highlight>
                <a:srgbClr val="FFFFFF"/>
              </a:highlight>
              <a:latin typeface="Consolas" panose="020B0609020204030204" pitchFamily="49" charset="0"/>
            </a:endParaRPr>
          </a:p>
          <a:p>
            <a:r>
              <a:rPr lang="en-US" b="0" dirty="0">
                <a:solidFill>
                  <a:srgbClr val="000000"/>
                </a:solidFill>
                <a:effectLst/>
                <a:highlight>
                  <a:srgbClr val="FFFFFF"/>
                </a:highlight>
                <a:latin typeface="Consolas" panose="020B0609020204030204" pitchFamily="49" charset="0"/>
              </a:rPr>
              <a:t>        </a:t>
            </a:r>
            <a:r>
              <a:rPr lang="en-US" b="0" dirty="0">
                <a:solidFill>
                  <a:srgbClr val="8F08C4"/>
                </a:solidFill>
                <a:effectLst/>
                <a:highlight>
                  <a:srgbClr val="FFFFFF"/>
                </a:highlight>
                <a:latin typeface="Consolas" panose="020B0609020204030204" pitchFamily="49" charset="0"/>
              </a:rPr>
              <a:t>while</a:t>
            </a:r>
            <a:r>
              <a:rPr lang="en-US" b="0" dirty="0">
                <a:solidFill>
                  <a:srgbClr val="000000"/>
                </a:solidFill>
                <a:effectLst/>
                <a:highlight>
                  <a:srgbClr val="FFFFFF"/>
                </a:highlight>
                <a:latin typeface="Consolas" panose="020B0609020204030204" pitchFamily="49" charset="0"/>
              </a:rPr>
              <a:t> </a:t>
            </a:r>
            <a:r>
              <a:rPr lang="en-US" b="0" dirty="0">
                <a:solidFill>
                  <a:srgbClr val="1F377F"/>
                </a:solidFill>
                <a:effectLst/>
                <a:highlight>
                  <a:srgbClr val="FFFFFF"/>
                </a:highlight>
                <a:latin typeface="Consolas" panose="020B0609020204030204" pitchFamily="49" charset="0"/>
              </a:rPr>
              <a:t>j</a:t>
            </a:r>
            <a:r>
              <a:rPr lang="en-US" b="0" dirty="0">
                <a:solidFill>
                  <a:srgbClr val="000000"/>
                </a:solidFill>
                <a:effectLst/>
                <a:highlight>
                  <a:srgbClr val="FFFFFF"/>
                </a:highlight>
                <a:latin typeface="Consolas" panose="020B0609020204030204" pitchFamily="49" charset="0"/>
              </a:rPr>
              <a:t> &gt;= </a:t>
            </a:r>
            <a:r>
              <a:rPr lang="en-US" b="0" dirty="0">
                <a:solidFill>
                  <a:srgbClr val="098658"/>
                </a:solidFill>
                <a:effectLst/>
                <a:highlight>
                  <a:srgbClr val="FFFFFF"/>
                </a:highlight>
                <a:latin typeface="Consolas" panose="020B0609020204030204" pitchFamily="49" charset="0"/>
              </a:rPr>
              <a:t>0</a:t>
            </a:r>
            <a:r>
              <a:rPr lang="en-US" b="0" dirty="0">
                <a:solidFill>
                  <a:srgbClr val="000000"/>
                </a:solidFill>
                <a:effectLst/>
                <a:highlight>
                  <a:srgbClr val="FFFFFF"/>
                </a:highlight>
                <a:latin typeface="Consolas" panose="020B0609020204030204" pitchFamily="49" charset="0"/>
              </a:rPr>
              <a:t> </a:t>
            </a:r>
            <a:r>
              <a:rPr lang="en-US" b="0" dirty="0">
                <a:solidFill>
                  <a:srgbClr val="0000FF"/>
                </a:solidFill>
                <a:effectLst/>
                <a:highlight>
                  <a:srgbClr val="FFFFFF"/>
                </a:highlight>
                <a:latin typeface="Consolas" panose="020B0609020204030204" pitchFamily="49" charset="0"/>
              </a:rPr>
              <a:t>and</a:t>
            </a:r>
            <a:r>
              <a:rPr lang="en-US" b="0" dirty="0">
                <a:solidFill>
                  <a:srgbClr val="000000"/>
                </a:solidFill>
                <a:effectLst/>
                <a:highlight>
                  <a:srgbClr val="FFFFFF"/>
                </a:highlight>
                <a:latin typeface="Consolas" panose="020B0609020204030204" pitchFamily="49" charset="0"/>
              </a:rPr>
              <a:t> </a:t>
            </a:r>
            <a:r>
              <a:rPr lang="en-US" b="0" dirty="0">
                <a:solidFill>
                  <a:srgbClr val="0000FF"/>
                </a:solidFill>
                <a:effectLst/>
                <a:highlight>
                  <a:srgbClr val="FFFFFF"/>
                </a:highlight>
                <a:latin typeface="Consolas" panose="020B0609020204030204" pitchFamily="49" charset="0"/>
              </a:rPr>
              <a:t>not</a:t>
            </a:r>
            <a:r>
              <a:rPr lang="en-US" b="0" dirty="0">
                <a:solidFill>
                  <a:srgbClr val="000000"/>
                </a:solidFill>
                <a:effectLst/>
                <a:highlight>
                  <a:srgbClr val="FFFFFF"/>
                </a:highlight>
                <a:latin typeface="Consolas" panose="020B0609020204030204" pitchFamily="49" charset="0"/>
              </a:rPr>
              <a:t> </a:t>
            </a:r>
            <a:r>
              <a:rPr lang="en-US" b="0" dirty="0" err="1">
                <a:solidFill>
                  <a:srgbClr val="1F377F"/>
                </a:solidFill>
                <a:effectLst/>
                <a:highlight>
                  <a:srgbClr val="FFFFFF"/>
                </a:highlight>
                <a:latin typeface="Consolas" panose="020B0609020204030204" pitchFamily="49" charset="0"/>
              </a:rPr>
              <a:t>pos_encontrada</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            </a:t>
            </a:r>
            <a:r>
              <a:rPr lang="en-US" b="0" dirty="0">
                <a:solidFill>
                  <a:srgbClr val="8F08C4"/>
                </a:solidFill>
                <a:effectLst/>
                <a:highlight>
                  <a:srgbClr val="FFFFFF"/>
                </a:highlight>
                <a:latin typeface="Consolas" panose="020B0609020204030204" pitchFamily="49" charset="0"/>
              </a:rPr>
              <a:t>if</a:t>
            </a:r>
            <a:r>
              <a:rPr lang="en-US" b="0" dirty="0">
                <a:solidFill>
                  <a:srgbClr val="000000"/>
                </a:solidFill>
                <a:effectLst/>
                <a:highlight>
                  <a:srgbClr val="FFFFFF"/>
                </a:highlight>
                <a:latin typeface="Consolas" panose="020B0609020204030204" pitchFamily="49" charset="0"/>
              </a:rPr>
              <a:t> </a:t>
            </a:r>
            <a:r>
              <a:rPr lang="en-US" b="0" dirty="0">
                <a:solidFill>
                  <a:srgbClr val="808080"/>
                </a:solidFill>
                <a:effectLst/>
                <a:highlight>
                  <a:srgbClr val="FFFFFF"/>
                </a:highlight>
                <a:latin typeface="Consolas" panose="020B0609020204030204" pitchFamily="49" charset="0"/>
              </a:rPr>
              <a:t>A</a:t>
            </a:r>
            <a:r>
              <a:rPr lang="en-US" b="0" dirty="0">
                <a:solidFill>
                  <a:srgbClr val="000000"/>
                </a:solidFill>
                <a:effectLst/>
                <a:highlight>
                  <a:srgbClr val="FFFFFF"/>
                </a:highlight>
                <a:latin typeface="Consolas" panose="020B0609020204030204" pitchFamily="49" charset="0"/>
              </a:rPr>
              <a:t>[</a:t>
            </a:r>
            <a:r>
              <a:rPr lang="en-US" b="0" dirty="0">
                <a:solidFill>
                  <a:srgbClr val="1F377F"/>
                </a:solidFill>
                <a:effectLst/>
                <a:highlight>
                  <a:srgbClr val="FFFFFF"/>
                </a:highlight>
                <a:latin typeface="Consolas" panose="020B0609020204030204" pitchFamily="49" charset="0"/>
              </a:rPr>
              <a:t>j</a:t>
            </a:r>
            <a:r>
              <a:rPr lang="en-US" b="0" dirty="0">
                <a:solidFill>
                  <a:srgbClr val="000000"/>
                </a:solidFill>
                <a:effectLst/>
                <a:highlight>
                  <a:srgbClr val="FFFFFF"/>
                </a:highlight>
                <a:latin typeface="Consolas" panose="020B0609020204030204" pitchFamily="49" charset="0"/>
              </a:rPr>
              <a:t>] &gt; </a:t>
            </a:r>
            <a:r>
              <a:rPr lang="en-US" b="0" dirty="0">
                <a:solidFill>
                  <a:srgbClr val="1F377F"/>
                </a:solidFill>
                <a:effectLst/>
                <a:highlight>
                  <a:srgbClr val="FFFFFF"/>
                </a:highlight>
                <a:latin typeface="Consolas" panose="020B0609020204030204" pitchFamily="49" charset="0"/>
              </a:rPr>
              <a:t>aux</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                </a:t>
            </a:r>
            <a:r>
              <a:rPr lang="en-US" b="0" dirty="0">
                <a:solidFill>
                  <a:srgbClr val="008000"/>
                </a:solidFill>
                <a:effectLst/>
                <a:highlight>
                  <a:srgbClr val="FFFFFF"/>
                </a:highlight>
                <a:latin typeface="Consolas" panose="020B0609020204030204" pitchFamily="49" charset="0"/>
              </a:rPr>
              <a:t># Se </a:t>
            </a:r>
            <a:r>
              <a:rPr lang="en-US" b="0" dirty="0" err="1">
                <a:solidFill>
                  <a:srgbClr val="008000"/>
                </a:solidFill>
                <a:effectLst/>
                <a:highlight>
                  <a:srgbClr val="FFFFFF"/>
                </a:highlight>
                <a:latin typeface="Consolas" panose="020B0609020204030204" pitchFamily="49" charset="0"/>
              </a:rPr>
              <a:t>desplaza</a:t>
            </a:r>
            <a:r>
              <a:rPr lang="en-US" b="0" dirty="0">
                <a:solidFill>
                  <a:srgbClr val="008000"/>
                </a:solidFill>
                <a:effectLst/>
                <a:highlight>
                  <a:srgbClr val="FFFFFF"/>
                </a:highlight>
                <a:latin typeface="Consolas" panose="020B0609020204030204" pitchFamily="49" charset="0"/>
              </a:rPr>
              <a:t> a la </a:t>
            </a:r>
            <a:r>
              <a:rPr lang="en-US" b="0" dirty="0" err="1">
                <a:solidFill>
                  <a:srgbClr val="008000"/>
                </a:solidFill>
                <a:effectLst/>
                <a:highlight>
                  <a:srgbClr val="FFFFFF"/>
                </a:highlight>
                <a:latin typeface="Consolas" panose="020B0609020204030204" pitchFamily="49" charset="0"/>
              </a:rPr>
              <a:t>derecha</a:t>
            </a:r>
            <a:endParaRPr lang="en-US" b="0" dirty="0">
              <a:solidFill>
                <a:srgbClr val="000000"/>
              </a:solidFill>
              <a:effectLst/>
              <a:highlight>
                <a:srgbClr val="FFFFFF"/>
              </a:highlight>
              <a:latin typeface="Consolas" panose="020B0609020204030204" pitchFamily="49" charset="0"/>
            </a:endParaRPr>
          </a:p>
          <a:p>
            <a:r>
              <a:rPr lang="en-US" b="0" dirty="0">
                <a:solidFill>
                  <a:srgbClr val="000000"/>
                </a:solidFill>
                <a:effectLst/>
                <a:highlight>
                  <a:srgbClr val="FFFFFF"/>
                </a:highlight>
                <a:latin typeface="Consolas" panose="020B0609020204030204" pitchFamily="49" charset="0"/>
              </a:rPr>
              <a:t>                </a:t>
            </a:r>
            <a:r>
              <a:rPr lang="en-US" b="0" dirty="0">
                <a:solidFill>
                  <a:srgbClr val="808080"/>
                </a:solidFill>
                <a:effectLst/>
                <a:highlight>
                  <a:srgbClr val="FFFFFF"/>
                </a:highlight>
                <a:latin typeface="Consolas" panose="020B0609020204030204" pitchFamily="49" charset="0"/>
              </a:rPr>
              <a:t>A</a:t>
            </a:r>
            <a:r>
              <a:rPr lang="en-US" b="0" dirty="0">
                <a:solidFill>
                  <a:srgbClr val="000000"/>
                </a:solidFill>
                <a:effectLst/>
                <a:highlight>
                  <a:srgbClr val="FFFFFF"/>
                </a:highlight>
                <a:latin typeface="Consolas" panose="020B0609020204030204" pitchFamily="49" charset="0"/>
              </a:rPr>
              <a:t>[</a:t>
            </a:r>
            <a:r>
              <a:rPr lang="en-US" b="0" dirty="0">
                <a:solidFill>
                  <a:srgbClr val="1F377F"/>
                </a:solidFill>
                <a:effectLst/>
                <a:highlight>
                  <a:srgbClr val="FFFFFF"/>
                </a:highlight>
                <a:latin typeface="Consolas" panose="020B0609020204030204" pitchFamily="49" charset="0"/>
              </a:rPr>
              <a:t>j</a:t>
            </a:r>
            <a:r>
              <a:rPr lang="en-US" b="0" dirty="0">
                <a:solidFill>
                  <a:srgbClr val="000000"/>
                </a:solidFill>
                <a:effectLst/>
                <a:highlight>
                  <a:srgbClr val="FFFFFF"/>
                </a:highlight>
                <a:latin typeface="Consolas" panose="020B0609020204030204" pitchFamily="49" charset="0"/>
              </a:rPr>
              <a:t> + </a:t>
            </a:r>
            <a:r>
              <a:rPr lang="en-US" b="0" dirty="0">
                <a:solidFill>
                  <a:srgbClr val="098658"/>
                </a:solidFill>
                <a:effectLst/>
                <a:highlight>
                  <a:srgbClr val="FFFFFF"/>
                </a:highlight>
                <a:latin typeface="Consolas" panose="020B0609020204030204" pitchFamily="49" charset="0"/>
              </a:rPr>
              <a:t>1</a:t>
            </a:r>
            <a:r>
              <a:rPr lang="en-US" b="0" dirty="0">
                <a:solidFill>
                  <a:srgbClr val="000000"/>
                </a:solidFill>
                <a:effectLst/>
                <a:highlight>
                  <a:srgbClr val="FFFFFF"/>
                </a:highlight>
                <a:latin typeface="Consolas" panose="020B0609020204030204" pitchFamily="49" charset="0"/>
              </a:rPr>
              <a:t>] = </a:t>
            </a:r>
            <a:r>
              <a:rPr lang="en-US" b="0" dirty="0">
                <a:solidFill>
                  <a:srgbClr val="808080"/>
                </a:solidFill>
                <a:effectLst/>
                <a:highlight>
                  <a:srgbClr val="FFFFFF"/>
                </a:highlight>
                <a:latin typeface="Consolas" panose="020B0609020204030204" pitchFamily="49" charset="0"/>
              </a:rPr>
              <a:t>A</a:t>
            </a:r>
            <a:r>
              <a:rPr lang="en-US" b="0" dirty="0">
                <a:solidFill>
                  <a:srgbClr val="000000"/>
                </a:solidFill>
                <a:effectLst/>
                <a:highlight>
                  <a:srgbClr val="FFFFFF"/>
                </a:highlight>
                <a:latin typeface="Consolas" panose="020B0609020204030204" pitchFamily="49" charset="0"/>
              </a:rPr>
              <a:t>[</a:t>
            </a:r>
            <a:r>
              <a:rPr lang="en-US" b="0" dirty="0">
                <a:solidFill>
                  <a:srgbClr val="1F377F"/>
                </a:solidFill>
                <a:effectLst/>
                <a:highlight>
                  <a:srgbClr val="FFFFFF"/>
                </a:highlight>
                <a:latin typeface="Consolas" panose="020B0609020204030204" pitchFamily="49" charset="0"/>
              </a:rPr>
              <a:t>j</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                </a:t>
            </a:r>
            <a:r>
              <a:rPr lang="en-US" b="0" dirty="0">
                <a:solidFill>
                  <a:srgbClr val="1F377F"/>
                </a:solidFill>
                <a:effectLst/>
                <a:highlight>
                  <a:srgbClr val="FFFFFF"/>
                </a:highlight>
                <a:latin typeface="Consolas" panose="020B0609020204030204" pitchFamily="49" charset="0"/>
              </a:rPr>
              <a:t>j</a:t>
            </a:r>
            <a:r>
              <a:rPr lang="en-US" b="0" dirty="0">
                <a:solidFill>
                  <a:srgbClr val="000000"/>
                </a:solidFill>
                <a:effectLst/>
                <a:highlight>
                  <a:srgbClr val="FFFFFF"/>
                </a:highlight>
                <a:latin typeface="Consolas" panose="020B0609020204030204" pitchFamily="49" charset="0"/>
              </a:rPr>
              <a:t> -= </a:t>
            </a:r>
            <a:r>
              <a:rPr lang="en-US" b="0" dirty="0">
                <a:solidFill>
                  <a:srgbClr val="098658"/>
                </a:solidFill>
                <a:effectLst/>
                <a:highlight>
                  <a:srgbClr val="FFFFFF"/>
                </a:highlight>
                <a:latin typeface="Consolas" panose="020B0609020204030204" pitchFamily="49" charset="0"/>
              </a:rPr>
              <a:t>1</a:t>
            </a:r>
            <a:endParaRPr lang="en-US" b="0" dirty="0">
              <a:solidFill>
                <a:srgbClr val="000000"/>
              </a:solidFill>
              <a:effectLst/>
              <a:highlight>
                <a:srgbClr val="FFFFFF"/>
              </a:highlight>
              <a:latin typeface="Consolas" panose="020B0609020204030204" pitchFamily="49" charset="0"/>
            </a:endParaRPr>
          </a:p>
          <a:p>
            <a:r>
              <a:rPr lang="en-US" b="0" dirty="0">
                <a:solidFill>
                  <a:srgbClr val="000000"/>
                </a:solidFill>
                <a:effectLst/>
                <a:highlight>
                  <a:srgbClr val="FFFFFF"/>
                </a:highlight>
                <a:latin typeface="Consolas" panose="020B0609020204030204" pitchFamily="49" charset="0"/>
              </a:rPr>
              <a:t>            </a:t>
            </a:r>
            <a:r>
              <a:rPr lang="en-US" b="0" dirty="0">
                <a:solidFill>
                  <a:srgbClr val="8F08C4"/>
                </a:solidFill>
                <a:effectLst/>
                <a:highlight>
                  <a:srgbClr val="FFFFFF"/>
                </a:highlight>
                <a:latin typeface="Consolas" panose="020B0609020204030204" pitchFamily="49" charset="0"/>
              </a:rPr>
              <a:t>else</a:t>
            </a:r>
            <a:r>
              <a:rPr lang="en-US" b="0" dirty="0">
                <a:solidFill>
                  <a:srgbClr val="000000"/>
                </a:solidFill>
                <a:effectLst/>
                <a:highlight>
                  <a:srgbClr val="FFFFFF"/>
                </a:highlight>
                <a:latin typeface="Consolas" panose="020B0609020204030204" pitchFamily="49" charset="0"/>
              </a:rPr>
              <a:t>:</a:t>
            </a:r>
          </a:p>
          <a:p>
            <a:r>
              <a:rPr lang="en-US" b="0" dirty="0">
                <a:solidFill>
                  <a:srgbClr val="000000"/>
                </a:solidFill>
                <a:effectLst/>
                <a:highlight>
                  <a:srgbClr val="FFFFFF"/>
                </a:highlight>
                <a:latin typeface="Consolas" panose="020B0609020204030204" pitchFamily="49" charset="0"/>
              </a:rPr>
              <a:t>                </a:t>
            </a:r>
            <a:r>
              <a:rPr lang="en-US" b="0" dirty="0" err="1">
                <a:solidFill>
                  <a:srgbClr val="1F377F"/>
                </a:solidFill>
                <a:effectLst/>
                <a:highlight>
                  <a:srgbClr val="FFFFFF"/>
                </a:highlight>
                <a:latin typeface="Consolas" panose="020B0609020204030204" pitchFamily="49" charset="0"/>
              </a:rPr>
              <a:t>pos_encontrada</a:t>
            </a:r>
            <a:r>
              <a:rPr lang="en-US" b="0" dirty="0">
                <a:solidFill>
                  <a:srgbClr val="000000"/>
                </a:solidFill>
                <a:effectLst/>
                <a:highlight>
                  <a:srgbClr val="FFFFFF"/>
                </a:highlight>
                <a:latin typeface="Consolas" panose="020B0609020204030204" pitchFamily="49" charset="0"/>
              </a:rPr>
              <a:t> = </a:t>
            </a:r>
            <a:r>
              <a:rPr lang="en-US" b="0" dirty="0">
                <a:solidFill>
                  <a:srgbClr val="0000FF"/>
                </a:solidFill>
                <a:effectLst/>
                <a:highlight>
                  <a:srgbClr val="FFFFFF"/>
                </a:highlight>
                <a:latin typeface="Consolas" panose="020B0609020204030204" pitchFamily="49" charset="0"/>
              </a:rPr>
              <a:t>True</a:t>
            </a:r>
            <a:endParaRPr lang="en-US" b="0" dirty="0">
              <a:solidFill>
                <a:srgbClr val="000000"/>
              </a:solidFill>
              <a:effectLst/>
              <a:highlight>
                <a:srgbClr val="FFFFFF"/>
              </a:highlight>
              <a:latin typeface="Consolas" panose="020B0609020204030204" pitchFamily="49" charset="0"/>
            </a:endParaRPr>
          </a:p>
          <a:p>
            <a:r>
              <a:rPr lang="en-US" b="0" dirty="0">
                <a:solidFill>
                  <a:srgbClr val="000000"/>
                </a:solidFill>
                <a:effectLst/>
                <a:highlight>
                  <a:srgbClr val="FFFFFF"/>
                </a:highlight>
                <a:latin typeface="Consolas" panose="020B0609020204030204" pitchFamily="49" charset="0"/>
              </a:rPr>
              <a:t>        </a:t>
            </a:r>
            <a:r>
              <a:rPr lang="en-US" b="0" dirty="0">
                <a:solidFill>
                  <a:srgbClr val="008000"/>
                </a:solidFill>
                <a:effectLst/>
                <a:highlight>
                  <a:srgbClr val="FFFFFF"/>
                </a:highlight>
                <a:latin typeface="Consolas" panose="020B0609020204030204" pitchFamily="49" charset="0"/>
              </a:rPr>
              <a:t># Se </a:t>
            </a:r>
            <a:r>
              <a:rPr lang="en-US" b="0" dirty="0" err="1">
                <a:solidFill>
                  <a:srgbClr val="008000"/>
                </a:solidFill>
                <a:effectLst/>
                <a:highlight>
                  <a:srgbClr val="FFFFFF"/>
                </a:highlight>
                <a:latin typeface="Consolas" panose="020B0609020204030204" pitchFamily="49" charset="0"/>
              </a:rPr>
              <a:t>coloca</a:t>
            </a:r>
            <a:r>
              <a:rPr lang="en-US" b="0" dirty="0">
                <a:solidFill>
                  <a:srgbClr val="008000"/>
                </a:solidFill>
                <a:effectLst/>
                <a:highlight>
                  <a:srgbClr val="FFFFFF"/>
                </a:highlight>
                <a:latin typeface="Consolas" panose="020B0609020204030204" pitchFamily="49" charset="0"/>
              </a:rPr>
              <a:t> </a:t>
            </a:r>
            <a:r>
              <a:rPr lang="en-US" b="0" dirty="0" err="1">
                <a:solidFill>
                  <a:srgbClr val="008000"/>
                </a:solidFill>
                <a:effectLst/>
                <a:highlight>
                  <a:srgbClr val="FFFFFF"/>
                </a:highlight>
                <a:latin typeface="Consolas" panose="020B0609020204030204" pitchFamily="49" charset="0"/>
              </a:rPr>
              <a:t>el</a:t>
            </a:r>
            <a:r>
              <a:rPr lang="en-US" b="0" dirty="0">
                <a:solidFill>
                  <a:srgbClr val="008000"/>
                </a:solidFill>
                <a:effectLst/>
                <a:highlight>
                  <a:srgbClr val="FFFFFF"/>
                </a:highlight>
                <a:latin typeface="Consolas" panose="020B0609020204030204" pitchFamily="49" charset="0"/>
              </a:rPr>
              <a:t> nuevo </a:t>
            </a:r>
            <a:r>
              <a:rPr lang="en-US" b="0" dirty="0" err="1">
                <a:solidFill>
                  <a:srgbClr val="008000"/>
                </a:solidFill>
                <a:effectLst/>
                <a:highlight>
                  <a:srgbClr val="FFFFFF"/>
                </a:highlight>
                <a:latin typeface="Consolas" panose="020B0609020204030204" pitchFamily="49" charset="0"/>
              </a:rPr>
              <a:t>elemento</a:t>
            </a:r>
            <a:endParaRPr lang="en-US" b="0" dirty="0">
              <a:solidFill>
                <a:srgbClr val="000000"/>
              </a:solidFill>
              <a:effectLst/>
              <a:highlight>
                <a:srgbClr val="FFFFFF"/>
              </a:highlight>
              <a:latin typeface="Consolas" panose="020B0609020204030204" pitchFamily="49" charset="0"/>
            </a:endParaRPr>
          </a:p>
          <a:p>
            <a:r>
              <a:rPr lang="en-US" b="0" dirty="0">
                <a:solidFill>
                  <a:srgbClr val="000000"/>
                </a:solidFill>
                <a:effectLst/>
                <a:highlight>
                  <a:srgbClr val="FFFFFF"/>
                </a:highlight>
                <a:latin typeface="Consolas" panose="020B0609020204030204" pitchFamily="49" charset="0"/>
              </a:rPr>
              <a:t>        </a:t>
            </a:r>
            <a:r>
              <a:rPr lang="en-US" b="0" dirty="0">
                <a:solidFill>
                  <a:srgbClr val="808080"/>
                </a:solidFill>
                <a:effectLst/>
                <a:highlight>
                  <a:srgbClr val="FFFFFF"/>
                </a:highlight>
                <a:latin typeface="Consolas" panose="020B0609020204030204" pitchFamily="49" charset="0"/>
              </a:rPr>
              <a:t>A</a:t>
            </a:r>
            <a:r>
              <a:rPr lang="en-US" b="0" dirty="0">
                <a:solidFill>
                  <a:srgbClr val="000000"/>
                </a:solidFill>
                <a:effectLst/>
                <a:highlight>
                  <a:srgbClr val="FFFFFF"/>
                </a:highlight>
                <a:latin typeface="Consolas" panose="020B0609020204030204" pitchFamily="49" charset="0"/>
              </a:rPr>
              <a:t>[</a:t>
            </a:r>
            <a:r>
              <a:rPr lang="en-US" b="0" dirty="0">
                <a:solidFill>
                  <a:srgbClr val="1F377F"/>
                </a:solidFill>
                <a:effectLst/>
                <a:highlight>
                  <a:srgbClr val="FFFFFF"/>
                </a:highlight>
                <a:latin typeface="Consolas" panose="020B0609020204030204" pitchFamily="49" charset="0"/>
              </a:rPr>
              <a:t>j</a:t>
            </a:r>
            <a:r>
              <a:rPr lang="en-US" b="0" dirty="0">
                <a:solidFill>
                  <a:srgbClr val="000000"/>
                </a:solidFill>
                <a:effectLst/>
                <a:highlight>
                  <a:srgbClr val="FFFFFF"/>
                </a:highlight>
                <a:latin typeface="Consolas" panose="020B0609020204030204" pitchFamily="49" charset="0"/>
              </a:rPr>
              <a:t> + </a:t>
            </a:r>
            <a:r>
              <a:rPr lang="en-US" b="0" dirty="0">
                <a:solidFill>
                  <a:srgbClr val="098658"/>
                </a:solidFill>
                <a:effectLst/>
                <a:highlight>
                  <a:srgbClr val="FFFFFF"/>
                </a:highlight>
                <a:latin typeface="Consolas" panose="020B0609020204030204" pitchFamily="49" charset="0"/>
              </a:rPr>
              <a:t>1</a:t>
            </a:r>
            <a:r>
              <a:rPr lang="en-US" b="0" dirty="0">
                <a:solidFill>
                  <a:srgbClr val="000000"/>
                </a:solidFill>
                <a:effectLst/>
                <a:highlight>
                  <a:srgbClr val="FFFFFF"/>
                </a:highlight>
                <a:latin typeface="Consolas" panose="020B0609020204030204" pitchFamily="49" charset="0"/>
              </a:rPr>
              <a:t>] = </a:t>
            </a:r>
            <a:r>
              <a:rPr lang="en-US" b="0" dirty="0">
                <a:solidFill>
                  <a:srgbClr val="1F377F"/>
                </a:solidFill>
                <a:effectLst/>
                <a:highlight>
                  <a:srgbClr val="FFFFFF"/>
                </a:highlight>
                <a:latin typeface="Consolas" panose="020B0609020204030204" pitchFamily="49" charset="0"/>
              </a:rPr>
              <a:t>aux</a:t>
            </a:r>
            <a:endParaRPr lang="en-US" b="0" dirty="0">
              <a:solidFill>
                <a:srgbClr val="000000"/>
              </a:solidFill>
              <a:effectLst/>
              <a:highlight>
                <a:srgbClr val="FFFFFF"/>
              </a:highlight>
              <a:latin typeface="Consolas" panose="020B0609020204030204" pitchFamily="49" charset="0"/>
            </a:endParaRPr>
          </a:p>
          <a:p>
            <a:br>
              <a:rPr lang="en-US" b="0" dirty="0">
                <a:solidFill>
                  <a:srgbClr val="000000"/>
                </a:solidFill>
                <a:effectLst/>
                <a:highlight>
                  <a:srgbClr val="FFFFFF"/>
                </a:highlight>
                <a:latin typeface="Consolas" panose="020B0609020204030204" pitchFamily="49" charset="0"/>
              </a:rPr>
            </a:br>
            <a:r>
              <a:rPr lang="en-US" b="0" dirty="0">
                <a:solidFill>
                  <a:srgbClr val="008000"/>
                </a:solidFill>
                <a:effectLst/>
                <a:highlight>
                  <a:srgbClr val="FFFFFF"/>
                </a:highlight>
                <a:latin typeface="Consolas" panose="020B0609020204030204" pitchFamily="49" charset="0"/>
              </a:rPr>
              <a:t># </a:t>
            </a:r>
            <a:r>
              <a:rPr lang="en-US" b="0" dirty="0" err="1">
                <a:solidFill>
                  <a:srgbClr val="008000"/>
                </a:solidFill>
                <a:effectLst/>
                <a:highlight>
                  <a:srgbClr val="FFFFFF"/>
                </a:highlight>
                <a:latin typeface="Consolas" panose="020B0609020204030204" pitchFamily="49" charset="0"/>
              </a:rPr>
              <a:t>Ejemplo</a:t>
            </a:r>
            <a:r>
              <a:rPr lang="en-US" b="0" dirty="0">
                <a:solidFill>
                  <a:srgbClr val="008000"/>
                </a:solidFill>
                <a:effectLst/>
                <a:highlight>
                  <a:srgbClr val="FFFFFF"/>
                </a:highlight>
                <a:latin typeface="Consolas" panose="020B0609020204030204" pitchFamily="49" charset="0"/>
              </a:rPr>
              <a:t> de </a:t>
            </a:r>
            <a:r>
              <a:rPr lang="en-US" b="0" dirty="0" err="1">
                <a:solidFill>
                  <a:srgbClr val="008000"/>
                </a:solidFill>
                <a:effectLst/>
                <a:highlight>
                  <a:srgbClr val="FFFFFF"/>
                </a:highlight>
                <a:latin typeface="Consolas" panose="020B0609020204030204" pitchFamily="49" charset="0"/>
              </a:rPr>
              <a:t>uso</a:t>
            </a:r>
            <a:endParaRPr lang="en-US" b="0" dirty="0">
              <a:solidFill>
                <a:srgbClr val="000000"/>
              </a:solidFill>
              <a:effectLst/>
              <a:highlight>
                <a:srgbClr val="FFFFFF"/>
              </a:highlight>
              <a:latin typeface="Consolas" panose="020B0609020204030204" pitchFamily="49" charset="0"/>
            </a:endParaRPr>
          </a:p>
          <a:p>
            <a:r>
              <a:rPr lang="en-US" b="0" dirty="0">
                <a:solidFill>
                  <a:srgbClr val="000000"/>
                </a:solidFill>
                <a:effectLst/>
                <a:highlight>
                  <a:srgbClr val="FFFFFF"/>
                </a:highlight>
                <a:latin typeface="Consolas" panose="020B0609020204030204" pitchFamily="49" charset="0"/>
              </a:rPr>
              <a:t>A = [</a:t>
            </a:r>
            <a:r>
              <a:rPr lang="en-US" b="0" dirty="0">
                <a:solidFill>
                  <a:srgbClr val="098658"/>
                </a:solidFill>
                <a:effectLst/>
                <a:highlight>
                  <a:srgbClr val="FFFFFF"/>
                </a:highlight>
                <a:latin typeface="Consolas" panose="020B0609020204030204" pitchFamily="49" charset="0"/>
              </a:rPr>
              <a:t>64</a:t>
            </a:r>
            <a:r>
              <a:rPr lang="en-US" b="0" dirty="0">
                <a:solidFill>
                  <a:srgbClr val="000000"/>
                </a:solidFill>
                <a:effectLst/>
                <a:highlight>
                  <a:srgbClr val="FFFFFF"/>
                </a:highlight>
                <a:latin typeface="Consolas" panose="020B0609020204030204" pitchFamily="49" charset="0"/>
              </a:rPr>
              <a:t>, </a:t>
            </a:r>
            <a:r>
              <a:rPr lang="en-US" b="0" dirty="0">
                <a:solidFill>
                  <a:srgbClr val="098658"/>
                </a:solidFill>
                <a:effectLst/>
                <a:highlight>
                  <a:srgbClr val="FFFFFF"/>
                </a:highlight>
                <a:latin typeface="Consolas" panose="020B0609020204030204" pitchFamily="49" charset="0"/>
              </a:rPr>
              <a:t>34</a:t>
            </a:r>
            <a:r>
              <a:rPr lang="en-US" b="0" dirty="0">
                <a:solidFill>
                  <a:srgbClr val="000000"/>
                </a:solidFill>
                <a:effectLst/>
                <a:highlight>
                  <a:srgbClr val="FFFFFF"/>
                </a:highlight>
                <a:latin typeface="Consolas" panose="020B0609020204030204" pitchFamily="49" charset="0"/>
              </a:rPr>
              <a:t>, </a:t>
            </a:r>
            <a:r>
              <a:rPr lang="en-US" b="0" dirty="0">
                <a:solidFill>
                  <a:srgbClr val="098658"/>
                </a:solidFill>
                <a:effectLst/>
                <a:highlight>
                  <a:srgbClr val="FFFFFF"/>
                </a:highlight>
                <a:latin typeface="Consolas" panose="020B0609020204030204" pitchFamily="49" charset="0"/>
              </a:rPr>
              <a:t>25</a:t>
            </a:r>
            <a:r>
              <a:rPr lang="en-US" b="0" dirty="0">
                <a:solidFill>
                  <a:srgbClr val="000000"/>
                </a:solidFill>
                <a:effectLst/>
                <a:highlight>
                  <a:srgbClr val="FFFFFF"/>
                </a:highlight>
                <a:latin typeface="Consolas" panose="020B0609020204030204" pitchFamily="49" charset="0"/>
              </a:rPr>
              <a:t>, </a:t>
            </a:r>
            <a:r>
              <a:rPr lang="en-US" b="0" dirty="0">
                <a:solidFill>
                  <a:srgbClr val="098658"/>
                </a:solidFill>
                <a:effectLst/>
                <a:highlight>
                  <a:srgbClr val="FFFFFF"/>
                </a:highlight>
                <a:latin typeface="Consolas" panose="020B0609020204030204" pitchFamily="49" charset="0"/>
              </a:rPr>
              <a:t>12</a:t>
            </a:r>
            <a:r>
              <a:rPr lang="en-US" b="0" dirty="0">
                <a:solidFill>
                  <a:srgbClr val="000000"/>
                </a:solidFill>
                <a:effectLst/>
                <a:highlight>
                  <a:srgbClr val="FFFFFF"/>
                </a:highlight>
                <a:latin typeface="Consolas" panose="020B0609020204030204" pitchFamily="49" charset="0"/>
              </a:rPr>
              <a:t>, </a:t>
            </a:r>
            <a:r>
              <a:rPr lang="en-US" b="0" dirty="0">
                <a:solidFill>
                  <a:srgbClr val="098658"/>
                </a:solidFill>
                <a:effectLst/>
                <a:highlight>
                  <a:srgbClr val="FFFFFF"/>
                </a:highlight>
                <a:latin typeface="Consolas" panose="020B0609020204030204" pitchFamily="49" charset="0"/>
              </a:rPr>
              <a:t>22</a:t>
            </a:r>
            <a:r>
              <a:rPr lang="en-US" b="0" dirty="0">
                <a:solidFill>
                  <a:srgbClr val="000000"/>
                </a:solidFill>
                <a:effectLst/>
                <a:highlight>
                  <a:srgbClr val="FFFFFF"/>
                </a:highlight>
                <a:latin typeface="Consolas" panose="020B0609020204030204" pitchFamily="49" charset="0"/>
              </a:rPr>
              <a:t>, </a:t>
            </a:r>
            <a:r>
              <a:rPr lang="en-US" b="0" dirty="0">
                <a:solidFill>
                  <a:srgbClr val="098658"/>
                </a:solidFill>
                <a:effectLst/>
                <a:highlight>
                  <a:srgbClr val="FFFFFF"/>
                </a:highlight>
                <a:latin typeface="Consolas" panose="020B0609020204030204" pitchFamily="49" charset="0"/>
              </a:rPr>
              <a:t>11</a:t>
            </a:r>
            <a:r>
              <a:rPr lang="en-US" b="0" dirty="0">
                <a:solidFill>
                  <a:srgbClr val="000000"/>
                </a:solidFill>
                <a:effectLst/>
                <a:highlight>
                  <a:srgbClr val="FFFFFF"/>
                </a:highlight>
                <a:latin typeface="Consolas" panose="020B0609020204030204" pitchFamily="49" charset="0"/>
              </a:rPr>
              <a:t>, </a:t>
            </a:r>
            <a:r>
              <a:rPr lang="en-US" b="0" dirty="0">
                <a:solidFill>
                  <a:srgbClr val="098658"/>
                </a:solidFill>
                <a:effectLst/>
                <a:highlight>
                  <a:srgbClr val="FFFFFF"/>
                </a:highlight>
                <a:latin typeface="Consolas" panose="020B0609020204030204" pitchFamily="49" charset="0"/>
              </a:rPr>
              <a:t>90</a:t>
            </a:r>
            <a:r>
              <a:rPr lang="en-US" b="0" dirty="0">
                <a:solidFill>
                  <a:srgbClr val="000000"/>
                </a:solidFill>
                <a:effectLst/>
                <a:highlight>
                  <a:srgbClr val="FFFFFF"/>
                </a:highlight>
                <a:latin typeface="Consolas" panose="020B0609020204030204" pitchFamily="49" charset="0"/>
              </a:rPr>
              <a:t>]</a:t>
            </a:r>
          </a:p>
          <a:p>
            <a:r>
              <a:rPr lang="en-US" b="0" dirty="0" err="1">
                <a:solidFill>
                  <a:srgbClr val="74531F"/>
                </a:solidFill>
                <a:effectLst/>
                <a:highlight>
                  <a:srgbClr val="FFFFFF"/>
                </a:highlight>
                <a:latin typeface="Consolas" panose="020B0609020204030204" pitchFamily="49" charset="0"/>
              </a:rPr>
              <a:t>ordenar_vec_insercion</a:t>
            </a:r>
            <a:r>
              <a:rPr lang="en-US" b="0" dirty="0">
                <a:solidFill>
                  <a:srgbClr val="000000"/>
                </a:solidFill>
                <a:effectLst/>
                <a:highlight>
                  <a:srgbClr val="FFFFFF"/>
                </a:highlight>
                <a:latin typeface="Consolas" panose="020B0609020204030204" pitchFamily="49" charset="0"/>
              </a:rPr>
              <a:t>(A)</a:t>
            </a:r>
          </a:p>
          <a:p>
            <a:r>
              <a:rPr lang="en-US" b="0" dirty="0">
                <a:solidFill>
                  <a:srgbClr val="74531F"/>
                </a:solidFill>
                <a:effectLst/>
                <a:highlight>
                  <a:srgbClr val="FFFFFF"/>
                </a:highlight>
                <a:latin typeface="Consolas" panose="020B0609020204030204" pitchFamily="49" charset="0"/>
              </a:rPr>
              <a:t>print</a:t>
            </a:r>
            <a:r>
              <a:rPr lang="en-US" b="0" dirty="0">
                <a:solidFill>
                  <a:srgbClr val="000000"/>
                </a:solidFill>
                <a:effectLst/>
                <a:highlight>
                  <a:srgbClr val="FFFFFF"/>
                </a:highlight>
                <a:latin typeface="Consolas" panose="020B0609020204030204" pitchFamily="49" charset="0"/>
              </a:rPr>
              <a:t>(</a:t>
            </a:r>
            <a:r>
              <a:rPr lang="en-US" b="0" dirty="0">
                <a:solidFill>
                  <a:srgbClr val="E21F1F"/>
                </a:solidFill>
                <a:effectLst/>
                <a:highlight>
                  <a:srgbClr val="FFFFFF"/>
                </a:highlight>
                <a:latin typeface="Consolas" panose="020B0609020204030204" pitchFamily="49" charset="0"/>
              </a:rPr>
              <a:t>"</a:t>
            </a:r>
            <a:r>
              <a:rPr lang="en-US" b="0" dirty="0" err="1">
                <a:solidFill>
                  <a:srgbClr val="A31515"/>
                </a:solidFill>
                <a:effectLst/>
                <a:highlight>
                  <a:srgbClr val="FFFFFF"/>
                </a:highlight>
                <a:latin typeface="Consolas" panose="020B0609020204030204" pitchFamily="49" charset="0"/>
              </a:rPr>
              <a:t>Arreglo</a:t>
            </a:r>
            <a:r>
              <a:rPr lang="en-US" b="0" dirty="0">
                <a:solidFill>
                  <a:srgbClr val="A31515"/>
                </a:solidFill>
                <a:effectLst/>
                <a:highlight>
                  <a:srgbClr val="FFFFFF"/>
                </a:highlight>
                <a:latin typeface="Consolas" panose="020B0609020204030204" pitchFamily="49" charset="0"/>
              </a:rPr>
              <a:t> </a:t>
            </a:r>
            <a:r>
              <a:rPr lang="en-US" b="0" dirty="0" err="1">
                <a:solidFill>
                  <a:srgbClr val="A31515"/>
                </a:solidFill>
                <a:effectLst/>
                <a:highlight>
                  <a:srgbClr val="FFFFFF"/>
                </a:highlight>
                <a:latin typeface="Consolas" panose="020B0609020204030204" pitchFamily="49" charset="0"/>
              </a:rPr>
              <a:t>ordenado</a:t>
            </a:r>
            <a:r>
              <a:rPr lang="en-US" b="0" dirty="0">
                <a:solidFill>
                  <a:srgbClr val="A31515"/>
                </a:solidFill>
                <a:effectLst/>
                <a:highlight>
                  <a:srgbClr val="FFFFFF"/>
                </a:highlight>
                <a:latin typeface="Consolas" panose="020B0609020204030204" pitchFamily="49" charset="0"/>
              </a:rPr>
              <a:t>:</a:t>
            </a:r>
            <a:r>
              <a:rPr lang="en-US" b="0" dirty="0">
                <a:solidFill>
                  <a:srgbClr val="E21F1F"/>
                </a:solidFill>
                <a:effectLst/>
                <a:highlight>
                  <a:srgbClr val="FFFFFF"/>
                </a:highlight>
                <a:latin typeface="Consolas" panose="020B0609020204030204" pitchFamily="49" charset="0"/>
              </a:rPr>
              <a:t>"</a:t>
            </a:r>
            <a:r>
              <a:rPr lang="en-US" b="0" dirty="0">
                <a:solidFill>
                  <a:srgbClr val="000000"/>
                </a:solidFill>
                <a:effectLst/>
                <a:highlight>
                  <a:srgbClr val="FFFFFF"/>
                </a:highlight>
                <a:latin typeface="Consolas" panose="020B0609020204030204" pitchFamily="49" charset="0"/>
              </a:rPr>
              <a:t>, A)</a:t>
            </a:r>
          </a:p>
        </p:txBody>
      </p:sp>
      <p:pic>
        <p:nvPicPr>
          <p:cNvPr id="534" name="Google Shape;534;p41"/>
          <p:cNvPicPr preferRelativeResize="0"/>
          <p:nvPr/>
        </p:nvPicPr>
        <p:blipFill rotWithShape="1">
          <a:blip r:embed="rId3">
            <a:alphaModFix/>
          </a:blip>
          <a:srcRect/>
          <a:stretch/>
        </p:blipFill>
        <p:spPr>
          <a:xfrm>
            <a:off x="6738544" y="4227023"/>
            <a:ext cx="3710572" cy="188901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FF20B43-C55D-6211-EAD9-EA6467E87B4B}"/>
              </a:ext>
            </a:extLst>
          </p:cNvPr>
          <p:cNvSpPr>
            <a:spLocks noGrp="1"/>
          </p:cNvSpPr>
          <p:nvPr>
            <p:ph type="title"/>
          </p:nvPr>
        </p:nvSpPr>
        <p:spPr>
          <a:xfrm>
            <a:off x="630935" y="640080"/>
            <a:ext cx="6789040" cy="1481328"/>
          </a:xfrm>
        </p:spPr>
        <p:txBody>
          <a:bodyPr anchor="b">
            <a:normAutofit/>
          </a:bodyPr>
          <a:lstStyle/>
          <a:p>
            <a:r>
              <a:rPr lang="es-PY" sz="5000" dirty="0"/>
              <a:t>Algoritmos de Ordenamiento - Selección</a:t>
            </a:r>
          </a:p>
        </p:txBody>
      </p:sp>
      <p:sp>
        <p:nvSpPr>
          <p:cNvPr id="205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8BCDF929-C65F-728D-FA0F-07E485FCC001}"/>
              </a:ext>
            </a:extLst>
          </p:cNvPr>
          <p:cNvSpPr>
            <a:spLocks noGrp="1"/>
          </p:cNvSpPr>
          <p:nvPr>
            <p:ph idx="1"/>
          </p:nvPr>
        </p:nvSpPr>
        <p:spPr>
          <a:xfrm>
            <a:off x="630936" y="2660904"/>
            <a:ext cx="5465064" cy="3547872"/>
          </a:xfrm>
        </p:spPr>
        <p:txBody>
          <a:bodyPr anchor="t">
            <a:normAutofit/>
          </a:bodyPr>
          <a:lstStyle/>
          <a:p>
            <a:pPr marL="0" indent="0">
              <a:buNone/>
            </a:pPr>
            <a:r>
              <a:rPr lang="es-MX" sz="2200" dirty="0"/>
              <a:t>Buscar el elemento más pequeño de la lista.</a:t>
            </a:r>
          </a:p>
          <a:p>
            <a:pPr marL="0" indent="0">
              <a:buNone/>
            </a:pPr>
            <a:r>
              <a:rPr lang="es-MX" sz="2200" dirty="0"/>
              <a:t>Intercambiar con el elemento ubicado en la primera posición de la lista.</a:t>
            </a:r>
          </a:p>
          <a:p>
            <a:pPr marL="0" indent="0">
              <a:buNone/>
            </a:pPr>
            <a:r>
              <a:rPr lang="es-MX" sz="2200" dirty="0"/>
              <a:t>Buscar el segundo elemento más pequeño de la lista.</a:t>
            </a:r>
          </a:p>
          <a:p>
            <a:pPr marL="0" indent="0">
              <a:buNone/>
            </a:pPr>
            <a:r>
              <a:rPr lang="es-MX" sz="2200" dirty="0"/>
              <a:t>Intercambiar con el elemento que ocupa la segunda posición en la lista.</a:t>
            </a:r>
          </a:p>
          <a:p>
            <a:pPr marL="0" indent="0">
              <a:buNone/>
            </a:pPr>
            <a:r>
              <a:rPr lang="es-MX" sz="2200" dirty="0"/>
              <a:t>Repetir este proceso hasta que esté ordenada toda la lista.</a:t>
            </a:r>
            <a:endParaRPr lang="es-PY" sz="2200" dirty="0"/>
          </a:p>
        </p:txBody>
      </p:sp>
      <p:pic>
        <p:nvPicPr>
          <p:cNvPr id="4098" name="Picture 2">
            <a:extLst>
              <a:ext uri="{FF2B5EF4-FFF2-40B4-BE49-F238E27FC236}">
                <a16:creationId xmlns:a16="http://schemas.microsoft.com/office/drawing/2014/main" id="{CF2B68F3-1D41-FB31-DB93-CEDCFF41B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9175" y="401003"/>
            <a:ext cx="1543050" cy="5724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751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1"/>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32</a:t>
            </a:fld>
            <a:endParaRPr sz="2800" b="1">
              <a:solidFill>
                <a:srgbClr val="1F497D"/>
              </a:solidFill>
              <a:latin typeface="Calibri"/>
              <a:ea typeface="Calibri"/>
              <a:cs typeface="Calibri"/>
              <a:sym typeface="Calibri"/>
            </a:endParaRPr>
          </a:p>
        </p:txBody>
      </p:sp>
      <p:sp>
        <p:nvSpPr>
          <p:cNvPr id="256" name="Google Shape;256;p31"/>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Ordenamiento por selección</a:t>
            </a:r>
            <a:endParaRPr sz="4000">
              <a:solidFill>
                <a:schemeClr val="dk1"/>
              </a:solidFill>
              <a:latin typeface="Calibri"/>
              <a:ea typeface="Calibri"/>
              <a:cs typeface="Calibri"/>
              <a:sym typeface="Calibri"/>
            </a:endParaRPr>
          </a:p>
        </p:txBody>
      </p:sp>
      <p:sp>
        <p:nvSpPr>
          <p:cNvPr id="257" name="Google Shape;257;p31"/>
          <p:cNvSpPr/>
          <p:nvPr/>
        </p:nvSpPr>
        <p:spPr>
          <a:xfrm>
            <a:off x="2002301" y="1074728"/>
            <a:ext cx="8299939" cy="1938992"/>
          </a:xfrm>
          <a:prstGeom prst="rect">
            <a:avLst/>
          </a:prstGeom>
          <a:blipFill rotWithShape="1">
            <a:blip r:embed="rId3">
              <a:alphaModFix/>
            </a:blip>
            <a:stretch>
              <a:fillRect l="-733" t="-1569" b="-4715"/>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graphicFrame>
        <p:nvGraphicFramePr>
          <p:cNvPr id="258" name="Google Shape;258;p31"/>
          <p:cNvGraphicFramePr/>
          <p:nvPr/>
        </p:nvGraphicFramePr>
        <p:xfrm>
          <a:off x="4154356" y="3484381"/>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6</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59" name="Google Shape;259;p31"/>
          <p:cNvSpPr/>
          <p:nvPr/>
        </p:nvSpPr>
        <p:spPr>
          <a:xfrm>
            <a:off x="3472312" y="3478727"/>
            <a:ext cx="541367" cy="584775"/>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260" name="Google Shape;260;p31"/>
          <p:cNvSpPr txBox="1"/>
          <p:nvPr/>
        </p:nvSpPr>
        <p:spPr>
          <a:xfrm>
            <a:off x="4154357" y="3140172"/>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261" name="Google Shape;261;p31"/>
          <p:cNvSpPr txBox="1"/>
          <p:nvPr/>
        </p:nvSpPr>
        <p:spPr>
          <a:xfrm>
            <a:off x="4717524" y="3140172"/>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262" name="Google Shape;262;p31"/>
          <p:cNvSpPr txBox="1"/>
          <p:nvPr/>
        </p:nvSpPr>
        <p:spPr>
          <a:xfrm>
            <a:off x="5321746" y="3140172"/>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263" name="Google Shape;263;p31"/>
          <p:cNvSpPr txBox="1"/>
          <p:nvPr/>
        </p:nvSpPr>
        <p:spPr>
          <a:xfrm>
            <a:off x="5884913" y="3140172"/>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264" name="Google Shape;264;p31"/>
          <p:cNvSpPr txBox="1"/>
          <p:nvPr/>
        </p:nvSpPr>
        <p:spPr>
          <a:xfrm>
            <a:off x="6489135" y="3140172"/>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265" name="Google Shape;265;p31"/>
          <p:cNvSpPr txBox="1"/>
          <p:nvPr/>
        </p:nvSpPr>
        <p:spPr>
          <a:xfrm>
            <a:off x="7052302" y="3140172"/>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266" name="Google Shape;266;p31"/>
          <p:cNvSpPr txBox="1"/>
          <p:nvPr/>
        </p:nvSpPr>
        <p:spPr>
          <a:xfrm>
            <a:off x="2002300" y="4398665"/>
            <a:ext cx="8299939" cy="2246769"/>
          </a:xfrm>
          <a:prstGeom prst="rect">
            <a:avLst/>
          </a:prstGeom>
          <a:noFill/>
          <a:ln>
            <a:noFill/>
          </a:ln>
        </p:spPr>
        <p:txBody>
          <a:bodyPr spcFirstLastPara="1" wrap="square" lIns="91425" tIns="45700" rIns="91425" bIns="45700" anchor="t" anchorCtr="0">
            <a:noAutofit/>
          </a:bodyPr>
          <a:lstStyle/>
          <a:p>
            <a:r>
              <a:rPr lang="es-PY" sz="2000">
                <a:solidFill>
                  <a:schemeClr val="dk1"/>
                </a:solidFill>
                <a:latin typeface="Calibri"/>
                <a:ea typeface="Calibri"/>
                <a:cs typeface="Calibri"/>
                <a:sym typeface="Calibri"/>
              </a:rPr>
              <a:t>En </a:t>
            </a:r>
            <a:r>
              <a:rPr lang="es-PY" sz="2000">
                <a:solidFill>
                  <a:schemeClr val="dk1"/>
                </a:solidFill>
                <a:latin typeface="Consolas"/>
                <a:ea typeface="Consolas"/>
                <a:cs typeface="Consolas"/>
                <a:sym typeface="Consolas"/>
              </a:rPr>
              <a:t>A[0]</a:t>
            </a:r>
            <a:r>
              <a:rPr lang="es-PY" sz="2000">
                <a:solidFill>
                  <a:schemeClr val="dk1"/>
                </a:solidFill>
                <a:latin typeface="Calibri"/>
                <a:ea typeface="Calibri"/>
                <a:cs typeface="Calibri"/>
                <a:sym typeface="Calibri"/>
              </a:rPr>
              <a:t> debe estar el elemento más pequeño, en </a:t>
            </a:r>
            <a:r>
              <a:rPr lang="es-PY" sz="2000">
                <a:solidFill>
                  <a:schemeClr val="dk1"/>
                </a:solidFill>
                <a:latin typeface="Consolas"/>
                <a:ea typeface="Consolas"/>
                <a:cs typeface="Consolas"/>
                <a:sym typeface="Consolas"/>
              </a:rPr>
              <a:t>A[1]</a:t>
            </a:r>
            <a:r>
              <a:rPr lang="es-PY" sz="2000">
                <a:solidFill>
                  <a:schemeClr val="dk1"/>
                </a:solidFill>
                <a:latin typeface="Calibri"/>
                <a:ea typeface="Calibri"/>
                <a:cs typeface="Calibri"/>
                <a:sym typeface="Calibri"/>
              </a:rPr>
              <a:t> el siguiente más pequeño, y así seguimos hasta llegar a </a:t>
            </a:r>
            <a:r>
              <a:rPr lang="es-PY" sz="2000">
                <a:solidFill>
                  <a:schemeClr val="dk1"/>
                </a:solidFill>
                <a:latin typeface="Consolas"/>
                <a:ea typeface="Consolas"/>
                <a:cs typeface="Consolas"/>
                <a:sym typeface="Consolas"/>
              </a:rPr>
              <a:t>A[n-1]</a:t>
            </a:r>
            <a:r>
              <a:rPr lang="es-PY" sz="2000">
                <a:solidFill>
                  <a:schemeClr val="dk1"/>
                </a:solidFill>
                <a:latin typeface="Calibri"/>
                <a:ea typeface="Calibri"/>
                <a:cs typeface="Calibri"/>
                <a:sym typeface="Calibri"/>
              </a:rPr>
              <a:t> (el elemento más grande). Por lo tanto, el primer paso en el ejemplo sería intercambiar los valores de </a:t>
            </a:r>
            <a:r>
              <a:rPr lang="es-PY" sz="2000">
                <a:solidFill>
                  <a:schemeClr val="dk1"/>
                </a:solidFill>
                <a:latin typeface="Consolas"/>
                <a:ea typeface="Consolas"/>
                <a:cs typeface="Consolas"/>
                <a:sym typeface="Consolas"/>
              </a:rPr>
              <a:t>A[0]</a:t>
            </a:r>
            <a:r>
              <a:rPr lang="es-PY" sz="2000">
                <a:solidFill>
                  <a:schemeClr val="dk1"/>
                </a:solidFill>
                <a:latin typeface="Calibri"/>
                <a:ea typeface="Calibri"/>
                <a:cs typeface="Calibri"/>
                <a:sym typeface="Calibri"/>
              </a:rPr>
              <a:t> y </a:t>
            </a:r>
            <a:r>
              <a:rPr lang="es-PY" sz="2000">
                <a:solidFill>
                  <a:schemeClr val="dk1"/>
                </a:solidFill>
                <a:latin typeface="Consolas"/>
                <a:ea typeface="Consolas"/>
                <a:cs typeface="Consolas"/>
                <a:sym typeface="Consolas"/>
              </a:rPr>
              <a:t>A[3]</a:t>
            </a:r>
            <a:r>
              <a:rPr lang="es-PY"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endParaRPr sz="2000">
              <a:solidFill>
                <a:schemeClr val="dk1"/>
              </a:solidFill>
              <a:latin typeface="Calibri"/>
              <a:ea typeface="Calibri"/>
              <a:cs typeface="Calibri"/>
              <a:sym typeface="Calibri"/>
            </a:endParaRPr>
          </a:p>
          <a:p>
            <a:r>
              <a:rPr lang="es-PY" sz="2000">
                <a:solidFill>
                  <a:schemeClr val="dk1"/>
                </a:solidFill>
                <a:latin typeface="Calibri"/>
                <a:ea typeface="Calibri"/>
                <a:cs typeface="Calibri"/>
                <a:sym typeface="Calibri"/>
              </a:rPr>
              <a:t>Así, en </a:t>
            </a:r>
            <a:r>
              <a:rPr lang="es-PY" sz="2000">
                <a:solidFill>
                  <a:schemeClr val="dk1"/>
                </a:solidFill>
                <a:latin typeface="Consolas"/>
                <a:ea typeface="Consolas"/>
                <a:cs typeface="Consolas"/>
                <a:sym typeface="Consolas"/>
              </a:rPr>
              <a:t>A[i]</a:t>
            </a:r>
            <a:r>
              <a:rPr lang="es-PY" sz="2000">
                <a:solidFill>
                  <a:schemeClr val="dk1"/>
                </a:solidFill>
                <a:latin typeface="Calibri"/>
                <a:ea typeface="Calibri"/>
                <a:cs typeface="Calibri"/>
                <a:sym typeface="Calibri"/>
              </a:rPr>
              <a:t> debe estar el elemento más pequeño del sub-arreglo aún desordenado </a:t>
            </a:r>
            <a:r>
              <a:rPr lang="es-PY" sz="2000">
                <a:solidFill>
                  <a:schemeClr val="dk1"/>
                </a:solidFill>
                <a:latin typeface="Consolas"/>
                <a:ea typeface="Consolas"/>
                <a:cs typeface="Consolas"/>
                <a:sym typeface="Consolas"/>
              </a:rPr>
              <a:t>A[i],A[i+1]…,A[n-1].</a:t>
            </a:r>
            <a:endParaRPr sz="2000">
              <a:solidFill>
                <a:schemeClr val="dk1"/>
              </a:solidFill>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2"/>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33</a:t>
            </a:fld>
            <a:endParaRPr sz="2800" b="1">
              <a:solidFill>
                <a:srgbClr val="1F497D"/>
              </a:solidFill>
              <a:latin typeface="Calibri"/>
              <a:ea typeface="Calibri"/>
              <a:cs typeface="Calibri"/>
              <a:sym typeface="Calibri"/>
            </a:endParaRPr>
          </a:p>
        </p:txBody>
      </p:sp>
      <p:sp>
        <p:nvSpPr>
          <p:cNvPr id="273" name="Google Shape;273;p32"/>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Ejemplo – Selección</a:t>
            </a:r>
            <a:endParaRPr sz="4000">
              <a:solidFill>
                <a:schemeClr val="dk1"/>
              </a:solidFill>
              <a:latin typeface="Calibri"/>
              <a:ea typeface="Calibri"/>
              <a:cs typeface="Calibri"/>
              <a:sym typeface="Calibri"/>
            </a:endParaRPr>
          </a:p>
        </p:txBody>
      </p:sp>
      <p:graphicFrame>
        <p:nvGraphicFramePr>
          <p:cNvPr id="274" name="Google Shape;274;p32"/>
          <p:cNvGraphicFramePr/>
          <p:nvPr/>
        </p:nvGraphicFramePr>
        <p:xfrm>
          <a:off x="3465035" y="1430497"/>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2D59B"/>
                    </a:solidFill>
                  </a:tcPr>
                </a:tc>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6</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rgbClr val="FF0000"/>
                          </a:solidFill>
                        </a:rPr>
                        <a:t>1</a:t>
                      </a:r>
                      <a:endParaRPr sz="3200" b="0" u="none" strike="noStrike" cap="none">
                        <a:solidFill>
                          <a:srgbClr val="FF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75" name="Google Shape;275;p32"/>
          <p:cNvSpPr/>
          <p:nvPr/>
        </p:nvSpPr>
        <p:spPr>
          <a:xfrm>
            <a:off x="2782991" y="1424843"/>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276" name="Google Shape;276;p32"/>
          <p:cNvSpPr txBox="1"/>
          <p:nvPr/>
        </p:nvSpPr>
        <p:spPr>
          <a:xfrm>
            <a:off x="3465036" y="108628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277" name="Google Shape;277;p32"/>
          <p:cNvSpPr txBox="1"/>
          <p:nvPr/>
        </p:nvSpPr>
        <p:spPr>
          <a:xfrm>
            <a:off x="4028203" y="108628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278" name="Google Shape;278;p32"/>
          <p:cNvSpPr txBox="1"/>
          <p:nvPr/>
        </p:nvSpPr>
        <p:spPr>
          <a:xfrm>
            <a:off x="4632425" y="108628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279" name="Google Shape;279;p32"/>
          <p:cNvSpPr txBox="1"/>
          <p:nvPr/>
        </p:nvSpPr>
        <p:spPr>
          <a:xfrm>
            <a:off x="5195592" y="108628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280" name="Google Shape;280;p32"/>
          <p:cNvSpPr txBox="1"/>
          <p:nvPr/>
        </p:nvSpPr>
        <p:spPr>
          <a:xfrm>
            <a:off x="5799814" y="108628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281" name="Google Shape;281;p32"/>
          <p:cNvSpPr txBox="1"/>
          <p:nvPr/>
        </p:nvSpPr>
        <p:spPr>
          <a:xfrm>
            <a:off x="6362981" y="108628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282" name="Google Shape;282;p32"/>
          <p:cNvSpPr txBox="1"/>
          <p:nvPr/>
        </p:nvSpPr>
        <p:spPr>
          <a:xfrm>
            <a:off x="7305818" y="1486397"/>
            <a:ext cx="694421"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i=0</a:t>
            </a:r>
            <a:endParaRPr sz="2400">
              <a:solidFill>
                <a:schemeClr val="dk1"/>
              </a:solidFill>
              <a:latin typeface="Consolas"/>
              <a:ea typeface="Consolas"/>
              <a:cs typeface="Consolas"/>
              <a:sym typeface="Consolas"/>
            </a:endParaRPr>
          </a:p>
        </p:txBody>
      </p:sp>
      <p:sp>
        <p:nvSpPr>
          <p:cNvPr id="283" name="Google Shape;283;p32"/>
          <p:cNvSpPr txBox="1"/>
          <p:nvPr/>
        </p:nvSpPr>
        <p:spPr>
          <a:xfrm>
            <a:off x="6996487" y="1877230"/>
            <a:ext cx="2430152" cy="369332"/>
          </a:xfrm>
          <a:prstGeom prst="rect">
            <a:avLst/>
          </a:prstGeom>
          <a:noFill/>
          <a:ln>
            <a:noFill/>
          </a:ln>
        </p:spPr>
        <p:txBody>
          <a:bodyPr spcFirstLastPara="1" wrap="square" lIns="91425" tIns="45700" rIns="91425" bIns="45700" anchor="t" anchorCtr="0">
            <a:noAutofit/>
          </a:bodyPr>
          <a:lstStyle/>
          <a:p>
            <a:r>
              <a:rPr lang="es-PY">
                <a:solidFill>
                  <a:schemeClr val="dk1"/>
                </a:solidFill>
                <a:latin typeface="Calibri"/>
                <a:ea typeface="Calibri"/>
                <a:cs typeface="Calibri"/>
                <a:sym typeface="Calibri"/>
              </a:rPr>
              <a:t>Intercambiar A[0] y A[3]</a:t>
            </a:r>
            <a:endParaRPr/>
          </a:p>
        </p:txBody>
      </p:sp>
      <p:graphicFrame>
        <p:nvGraphicFramePr>
          <p:cNvPr id="284" name="Google Shape;284;p32"/>
          <p:cNvGraphicFramePr/>
          <p:nvPr/>
        </p:nvGraphicFramePr>
        <p:xfrm>
          <a:off x="3465035" y="3255882"/>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solidFill>
                            <a:schemeClr val="lt1"/>
                          </a:solidFill>
                        </a:rPr>
                        <a:t>1</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2D59B"/>
                    </a:solidFill>
                  </a:tcPr>
                </a:tc>
                <a:tc>
                  <a:txBody>
                    <a:bodyPr/>
                    <a:lstStyle/>
                    <a:p>
                      <a:pPr marL="0" marR="0" lvl="0" indent="0" algn="ctr" rtl="0">
                        <a:spcBef>
                          <a:spcPts val="0"/>
                        </a:spcBef>
                        <a:spcAft>
                          <a:spcPts val="0"/>
                        </a:spcAft>
                        <a:buNone/>
                      </a:pPr>
                      <a:r>
                        <a:rPr lang="es-PY" sz="3200" b="0" u="none" strike="noStrike" cap="none"/>
                        <a:t>6</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chemeClr val="dk1"/>
                          </a:solidFill>
                        </a:rPr>
                        <a:t>5</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solidFill>
                            <a:srgbClr val="FF0000"/>
                          </a:solidFill>
                        </a:rPr>
                        <a:t>2</a:t>
                      </a:r>
                      <a:endParaRPr sz="3200" b="0" u="none" strike="noStrike" cap="none">
                        <a:solidFill>
                          <a:srgbClr val="FF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85" name="Google Shape;285;p32"/>
          <p:cNvSpPr/>
          <p:nvPr/>
        </p:nvSpPr>
        <p:spPr>
          <a:xfrm>
            <a:off x="2782991" y="3250228"/>
            <a:ext cx="541367" cy="584775"/>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286" name="Google Shape;286;p32"/>
          <p:cNvSpPr txBox="1"/>
          <p:nvPr/>
        </p:nvSpPr>
        <p:spPr>
          <a:xfrm>
            <a:off x="3465036" y="2911673"/>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287" name="Google Shape;287;p32"/>
          <p:cNvSpPr txBox="1"/>
          <p:nvPr/>
        </p:nvSpPr>
        <p:spPr>
          <a:xfrm>
            <a:off x="4028203" y="2911673"/>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288" name="Google Shape;288;p32"/>
          <p:cNvSpPr txBox="1"/>
          <p:nvPr/>
        </p:nvSpPr>
        <p:spPr>
          <a:xfrm>
            <a:off x="4632425" y="2911673"/>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289" name="Google Shape;289;p32"/>
          <p:cNvSpPr txBox="1"/>
          <p:nvPr/>
        </p:nvSpPr>
        <p:spPr>
          <a:xfrm>
            <a:off x="5195592" y="2911673"/>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290" name="Google Shape;290;p32"/>
          <p:cNvSpPr txBox="1"/>
          <p:nvPr/>
        </p:nvSpPr>
        <p:spPr>
          <a:xfrm>
            <a:off x="5799814" y="2911673"/>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291" name="Google Shape;291;p32"/>
          <p:cNvSpPr txBox="1"/>
          <p:nvPr/>
        </p:nvSpPr>
        <p:spPr>
          <a:xfrm>
            <a:off x="6362981" y="2911673"/>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292" name="Google Shape;292;p32"/>
          <p:cNvSpPr txBox="1"/>
          <p:nvPr/>
        </p:nvSpPr>
        <p:spPr>
          <a:xfrm>
            <a:off x="7305818" y="3311782"/>
            <a:ext cx="694421"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i=1</a:t>
            </a:r>
            <a:endParaRPr sz="2400">
              <a:solidFill>
                <a:schemeClr val="dk1"/>
              </a:solidFill>
              <a:latin typeface="Consolas"/>
              <a:ea typeface="Consolas"/>
              <a:cs typeface="Consolas"/>
              <a:sym typeface="Consolas"/>
            </a:endParaRPr>
          </a:p>
        </p:txBody>
      </p:sp>
      <p:sp>
        <p:nvSpPr>
          <p:cNvPr id="293" name="Google Shape;293;p32"/>
          <p:cNvSpPr txBox="1"/>
          <p:nvPr/>
        </p:nvSpPr>
        <p:spPr>
          <a:xfrm>
            <a:off x="6996487" y="3702615"/>
            <a:ext cx="2430152" cy="369332"/>
          </a:xfrm>
          <a:prstGeom prst="rect">
            <a:avLst/>
          </a:prstGeom>
          <a:noFill/>
          <a:ln>
            <a:noFill/>
          </a:ln>
        </p:spPr>
        <p:txBody>
          <a:bodyPr spcFirstLastPara="1" wrap="square" lIns="91425" tIns="45700" rIns="91425" bIns="45700" anchor="t" anchorCtr="0">
            <a:noAutofit/>
          </a:bodyPr>
          <a:lstStyle/>
          <a:p>
            <a:r>
              <a:rPr lang="es-PY">
                <a:solidFill>
                  <a:schemeClr val="dk1"/>
                </a:solidFill>
                <a:latin typeface="Calibri"/>
                <a:ea typeface="Calibri"/>
                <a:cs typeface="Calibri"/>
                <a:sym typeface="Calibri"/>
              </a:rPr>
              <a:t>Intercambiar A[1] y A[4]</a:t>
            </a:r>
            <a:endParaRPr/>
          </a:p>
        </p:txBody>
      </p:sp>
      <p:graphicFrame>
        <p:nvGraphicFramePr>
          <p:cNvPr id="294" name="Google Shape;294;p32"/>
          <p:cNvGraphicFramePr/>
          <p:nvPr/>
        </p:nvGraphicFramePr>
        <p:xfrm>
          <a:off x="3465035" y="5187115"/>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solidFill>
                            <a:schemeClr val="lt1"/>
                          </a:solidFill>
                        </a:rPr>
                        <a:t>1</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u="none" strike="noStrike" cap="none">
                          <a:solidFill>
                            <a:schemeClr val="lt1"/>
                          </a:solidFill>
                          <a:latin typeface="Calibri"/>
                          <a:ea typeface="Calibri"/>
                          <a:cs typeface="Calibri"/>
                          <a:sym typeface="Calibri"/>
                        </a:rPr>
                        <a:t>2</a:t>
                      </a:r>
                      <a:endParaRPr sz="3200" u="none" strike="noStrike" cap="none">
                        <a:solidFill>
                          <a:schemeClr val="lt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t>6</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2D59B"/>
                    </a:solidFill>
                  </a:tcPr>
                </a:tc>
                <a:tc>
                  <a:txBody>
                    <a:bodyPr/>
                    <a:lstStyle/>
                    <a:p>
                      <a:pPr marL="0" marR="0" lvl="0" indent="0" algn="ctr" rtl="0">
                        <a:spcBef>
                          <a:spcPts val="0"/>
                        </a:spcBef>
                        <a:spcAft>
                          <a:spcPts val="0"/>
                        </a:spcAft>
                        <a:buNone/>
                      </a:pPr>
                      <a:r>
                        <a:rPr lang="es-PY" sz="3200" b="0" u="none" strike="noStrike" cap="none">
                          <a:solidFill>
                            <a:schemeClr val="dk1"/>
                          </a:solidFill>
                        </a:rPr>
                        <a:t>5</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solidFill>
                            <a:srgbClr val="FF0000"/>
                          </a:solidFill>
                        </a:rPr>
                        <a:t>3</a:t>
                      </a:r>
                      <a:endParaRPr sz="3200" b="0" u="none" strike="noStrike" cap="none">
                        <a:solidFill>
                          <a:srgbClr val="FF0000"/>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95" name="Google Shape;295;p32"/>
          <p:cNvSpPr/>
          <p:nvPr/>
        </p:nvSpPr>
        <p:spPr>
          <a:xfrm>
            <a:off x="2782991" y="5181461"/>
            <a:ext cx="541367" cy="584775"/>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296" name="Google Shape;296;p32"/>
          <p:cNvSpPr txBox="1"/>
          <p:nvPr/>
        </p:nvSpPr>
        <p:spPr>
          <a:xfrm>
            <a:off x="3465036" y="4842906"/>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297" name="Google Shape;297;p32"/>
          <p:cNvSpPr txBox="1"/>
          <p:nvPr/>
        </p:nvSpPr>
        <p:spPr>
          <a:xfrm>
            <a:off x="4028203" y="4842906"/>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298" name="Google Shape;298;p32"/>
          <p:cNvSpPr txBox="1"/>
          <p:nvPr/>
        </p:nvSpPr>
        <p:spPr>
          <a:xfrm>
            <a:off x="4632425" y="4842906"/>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299" name="Google Shape;299;p32"/>
          <p:cNvSpPr txBox="1"/>
          <p:nvPr/>
        </p:nvSpPr>
        <p:spPr>
          <a:xfrm>
            <a:off x="5195592" y="4842906"/>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300" name="Google Shape;300;p32"/>
          <p:cNvSpPr txBox="1"/>
          <p:nvPr/>
        </p:nvSpPr>
        <p:spPr>
          <a:xfrm>
            <a:off x="5799814" y="4842906"/>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301" name="Google Shape;301;p32"/>
          <p:cNvSpPr txBox="1"/>
          <p:nvPr/>
        </p:nvSpPr>
        <p:spPr>
          <a:xfrm>
            <a:off x="6362981" y="4842906"/>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302" name="Google Shape;302;p32"/>
          <p:cNvSpPr txBox="1"/>
          <p:nvPr/>
        </p:nvSpPr>
        <p:spPr>
          <a:xfrm>
            <a:off x="7305818" y="5243015"/>
            <a:ext cx="694421"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i=2</a:t>
            </a:r>
            <a:endParaRPr sz="2400">
              <a:solidFill>
                <a:schemeClr val="dk1"/>
              </a:solidFill>
              <a:latin typeface="Consolas"/>
              <a:ea typeface="Consolas"/>
              <a:cs typeface="Consolas"/>
              <a:sym typeface="Consolas"/>
            </a:endParaRPr>
          </a:p>
        </p:txBody>
      </p:sp>
      <p:sp>
        <p:nvSpPr>
          <p:cNvPr id="303" name="Google Shape;303;p32"/>
          <p:cNvSpPr txBox="1"/>
          <p:nvPr/>
        </p:nvSpPr>
        <p:spPr>
          <a:xfrm>
            <a:off x="6996487" y="5633848"/>
            <a:ext cx="2430152" cy="369332"/>
          </a:xfrm>
          <a:prstGeom prst="rect">
            <a:avLst/>
          </a:prstGeom>
          <a:noFill/>
          <a:ln>
            <a:noFill/>
          </a:ln>
        </p:spPr>
        <p:txBody>
          <a:bodyPr spcFirstLastPara="1" wrap="square" lIns="91425" tIns="45700" rIns="91425" bIns="45700" anchor="t" anchorCtr="0">
            <a:noAutofit/>
          </a:bodyPr>
          <a:lstStyle/>
          <a:p>
            <a:r>
              <a:rPr lang="es-PY">
                <a:solidFill>
                  <a:schemeClr val="dk1"/>
                </a:solidFill>
                <a:latin typeface="Calibri"/>
                <a:ea typeface="Calibri"/>
                <a:cs typeface="Calibri"/>
                <a:sym typeface="Calibri"/>
              </a:rPr>
              <a:t>Intercambiar A[2] y A[4]</a:t>
            </a:r>
            <a:endParaRPr/>
          </a:p>
        </p:txBody>
      </p:sp>
      <p:sp>
        <p:nvSpPr>
          <p:cNvPr id="304" name="Google Shape;304;p32"/>
          <p:cNvSpPr/>
          <p:nvPr/>
        </p:nvSpPr>
        <p:spPr>
          <a:xfrm>
            <a:off x="3754113" y="1517930"/>
            <a:ext cx="1694770" cy="920769"/>
          </a:xfrm>
          <a:prstGeom prst="arc">
            <a:avLst>
              <a:gd name="adj1" fmla="val 143098"/>
              <a:gd name="adj2" fmla="val 10744765"/>
            </a:avLst>
          </a:prstGeom>
          <a:noFill/>
          <a:ln w="28575" cap="flat" cmpd="sng">
            <a:solidFill>
              <a:schemeClr val="dk2"/>
            </a:solidFill>
            <a:prstDash val="solid"/>
            <a:round/>
            <a:headEnd type="triangle" w="med" len="med"/>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05" name="Google Shape;305;p32"/>
          <p:cNvSpPr/>
          <p:nvPr/>
        </p:nvSpPr>
        <p:spPr>
          <a:xfrm>
            <a:off x="4313196" y="3373066"/>
            <a:ext cx="1694770" cy="920769"/>
          </a:xfrm>
          <a:prstGeom prst="arc">
            <a:avLst>
              <a:gd name="adj1" fmla="val 143098"/>
              <a:gd name="adj2" fmla="val 10744765"/>
            </a:avLst>
          </a:prstGeom>
          <a:noFill/>
          <a:ln w="28575" cap="flat" cmpd="sng">
            <a:solidFill>
              <a:schemeClr val="dk2"/>
            </a:solidFill>
            <a:prstDash val="solid"/>
            <a:round/>
            <a:headEnd type="triangle" w="med" len="med"/>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06" name="Google Shape;306;p32"/>
          <p:cNvSpPr/>
          <p:nvPr/>
        </p:nvSpPr>
        <p:spPr>
          <a:xfrm>
            <a:off x="4949178" y="5301739"/>
            <a:ext cx="1058789" cy="887626"/>
          </a:xfrm>
          <a:prstGeom prst="arc">
            <a:avLst>
              <a:gd name="adj1" fmla="val 143098"/>
              <a:gd name="adj2" fmla="val 10744765"/>
            </a:avLst>
          </a:prstGeom>
          <a:noFill/>
          <a:ln w="28575" cap="flat" cmpd="sng">
            <a:solidFill>
              <a:schemeClr val="dk2"/>
            </a:solidFill>
            <a:prstDash val="solid"/>
            <a:round/>
            <a:headEnd type="triangle" w="med" len="med"/>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500"/>
                                        <p:tgtEl>
                                          <p:spTgt spid="284"/>
                                        </p:tgtEl>
                                      </p:cBhvr>
                                    </p:animEffect>
                                  </p:childTnLst>
                                </p:cTn>
                              </p:par>
                              <p:par>
                                <p:cTn id="8" presetID="10" presetClass="entr" presetSubtype="0" fill="hold" nodeType="withEffect">
                                  <p:stCondLst>
                                    <p:cond delay="0"/>
                                  </p:stCondLst>
                                  <p:childTnLst>
                                    <p:set>
                                      <p:cBhvr>
                                        <p:cTn id="9" dur="1" fill="hold">
                                          <p:stCondLst>
                                            <p:cond delay="0"/>
                                          </p:stCondLst>
                                        </p:cTn>
                                        <p:tgtEl>
                                          <p:spTgt spid="285"/>
                                        </p:tgtEl>
                                        <p:attrNameLst>
                                          <p:attrName>style.visibility</p:attrName>
                                        </p:attrNameLst>
                                      </p:cBhvr>
                                      <p:to>
                                        <p:strVal val="visible"/>
                                      </p:to>
                                    </p:set>
                                    <p:animEffect transition="in" filter="fade">
                                      <p:cBhvr>
                                        <p:cTn id="10" dur="500"/>
                                        <p:tgtEl>
                                          <p:spTgt spid="285"/>
                                        </p:tgtEl>
                                      </p:cBhvr>
                                    </p:animEffect>
                                  </p:childTnLst>
                                </p:cTn>
                              </p:par>
                              <p:par>
                                <p:cTn id="11" presetID="10" presetClass="entr" presetSubtype="0" fill="hold" nodeType="withEffect">
                                  <p:stCondLst>
                                    <p:cond delay="0"/>
                                  </p:stCondLst>
                                  <p:childTnLst>
                                    <p:set>
                                      <p:cBhvr>
                                        <p:cTn id="12" dur="1" fill="hold">
                                          <p:stCondLst>
                                            <p:cond delay="0"/>
                                          </p:stCondLst>
                                        </p:cTn>
                                        <p:tgtEl>
                                          <p:spTgt spid="286"/>
                                        </p:tgtEl>
                                        <p:attrNameLst>
                                          <p:attrName>style.visibility</p:attrName>
                                        </p:attrNameLst>
                                      </p:cBhvr>
                                      <p:to>
                                        <p:strVal val="visible"/>
                                      </p:to>
                                    </p:set>
                                    <p:animEffect transition="in" filter="fade">
                                      <p:cBhvr>
                                        <p:cTn id="13" dur="500"/>
                                        <p:tgtEl>
                                          <p:spTgt spid="286"/>
                                        </p:tgtEl>
                                      </p:cBhvr>
                                    </p:animEffect>
                                  </p:childTnLst>
                                </p:cTn>
                              </p:par>
                              <p:par>
                                <p:cTn id="14" presetID="10" presetClass="entr" presetSubtype="0" fill="hold" nodeType="withEffect">
                                  <p:stCondLst>
                                    <p:cond delay="0"/>
                                  </p:stCondLst>
                                  <p:childTnLst>
                                    <p:set>
                                      <p:cBhvr>
                                        <p:cTn id="15" dur="1" fill="hold">
                                          <p:stCondLst>
                                            <p:cond delay="0"/>
                                          </p:stCondLst>
                                        </p:cTn>
                                        <p:tgtEl>
                                          <p:spTgt spid="287"/>
                                        </p:tgtEl>
                                        <p:attrNameLst>
                                          <p:attrName>style.visibility</p:attrName>
                                        </p:attrNameLst>
                                      </p:cBhvr>
                                      <p:to>
                                        <p:strVal val="visible"/>
                                      </p:to>
                                    </p:set>
                                    <p:animEffect transition="in" filter="fade">
                                      <p:cBhvr>
                                        <p:cTn id="16" dur="500"/>
                                        <p:tgtEl>
                                          <p:spTgt spid="287"/>
                                        </p:tgtEl>
                                      </p:cBhvr>
                                    </p:animEffect>
                                  </p:childTnLst>
                                </p:cTn>
                              </p:par>
                              <p:par>
                                <p:cTn id="17" presetID="10" presetClass="entr" presetSubtype="0" fill="hold" nodeType="withEffect">
                                  <p:stCondLst>
                                    <p:cond delay="0"/>
                                  </p:stCondLst>
                                  <p:childTnLst>
                                    <p:set>
                                      <p:cBhvr>
                                        <p:cTn id="18" dur="1" fill="hold">
                                          <p:stCondLst>
                                            <p:cond delay="0"/>
                                          </p:stCondLst>
                                        </p:cTn>
                                        <p:tgtEl>
                                          <p:spTgt spid="288"/>
                                        </p:tgtEl>
                                        <p:attrNameLst>
                                          <p:attrName>style.visibility</p:attrName>
                                        </p:attrNameLst>
                                      </p:cBhvr>
                                      <p:to>
                                        <p:strVal val="visible"/>
                                      </p:to>
                                    </p:set>
                                    <p:animEffect transition="in" filter="fade">
                                      <p:cBhvr>
                                        <p:cTn id="19" dur="500"/>
                                        <p:tgtEl>
                                          <p:spTgt spid="288"/>
                                        </p:tgtEl>
                                      </p:cBhvr>
                                    </p:animEffect>
                                  </p:childTnLst>
                                </p:cTn>
                              </p:par>
                              <p:par>
                                <p:cTn id="20" presetID="10" presetClass="entr" presetSubtype="0" fill="hold" nodeType="withEffect">
                                  <p:stCondLst>
                                    <p:cond delay="0"/>
                                  </p:stCondLst>
                                  <p:childTnLst>
                                    <p:set>
                                      <p:cBhvr>
                                        <p:cTn id="21" dur="1" fill="hold">
                                          <p:stCondLst>
                                            <p:cond delay="0"/>
                                          </p:stCondLst>
                                        </p:cTn>
                                        <p:tgtEl>
                                          <p:spTgt spid="289"/>
                                        </p:tgtEl>
                                        <p:attrNameLst>
                                          <p:attrName>style.visibility</p:attrName>
                                        </p:attrNameLst>
                                      </p:cBhvr>
                                      <p:to>
                                        <p:strVal val="visible"/>
                                      </p:to>
                                    </p:set>
                                    <p:animEffect transition="in" filter="fade">
                                      <p:cBhvr>
                                        <p:cTn id="22" dur="500"/>
                                        <p:tgtEl>
                                          <p:spTgt spid="289"/>
                                        </p:tgtEl>
                                      </p:cBhvr>
                                    </p:animEffect>
                                  </p:childTnLst>
                                </p:cTn>
                              </p:par>
                              <p:par>
                                <p:cTn id="23" presetID="10" presetClass="entr" presetSubtype="0" fill="hold" nodeType="withEffect">
                                  <p:stCondLst>
                                    <p:cond delay="0"/>
                                  </p:stCondLst>
                                  <p:childTnLst>
                                    <p:set>
                                      <p:cBhvr>
                                        <p:cTn id="24" dur="1" fill="hold">
                                          <p:stCondLst>
                                            <p:cond delay="0"/>
                                          </p:stCondLst>
                                        </p:cTn>
                                        <p:tgtEl>
                                          <p:spTgt spid="290"/>
                                        </p:tgtEl>
                                        <p:attrNameLst>
                                          <p:attrName>style.visibility</p:attrName>
                                        </p:attrNameLst>
                                      </p:cBhvr>
                                      <p:to>
                                        <p:strVal val="visible"/>
                                      </p:to>
                                    </p:set>
                                    <p:animEffect transition="in" filter="fade">
                                      <p:cBhvr>
                                        <p:cTn id="25" dur="500"/>
                                        <p:tgtEl>
                                          <p:spTgt spid="290"/>
                                        </p:tgtEl>
                                      </p:cBhvr>
                                    </p:animEffect>
                                  </p:childTnLst>
                                </p:cTn>
                              </p:par>
                              <p:par>
                                <p:cTn id="26" presetID="10" presetClass="entr" presetSubtype="0" fill="hold" nodeType="withEffect">
                                  <p:stCondLst>
                                    <p:cond delay="0"/>
                                  </p:stCondLst>
                                  <p:childTnLst>
                                    <p:set>
                                      <p:cBhvr>
                                        <p:cTn id="27" dur="1" fill="hold">
                                          <p:stCondLst>
                                            <p:cond delay="0"/>
                                          </p:stCondLst>
                                        </p:cTn>
                                        <p:tgtEl>
                                          <p:spTgt spid="291"/>
                                        </p:tgtEl>
                                        <p:attrNameLst>
                                          <p:attrName>style.visibility</p:attrName>
                                        </p:attrNameLst>
                                      </p:cBhvr>
                                      <p:to>
                                        <p:strVal val="visible"/>
                                      </p:to>
                                    </p:set>
                                    <p:animEffect transition="in" filter="fade">
                                      <p:cBhvr>
                                        <p:cTn id="28" dur="500"/>
                                        <p:tgtEl>
                                          <p:spTgt spid="291"/>
                                        </p:tgtEl>
                                      </p:cBhvr>
                                    </p:animEffect>
                                  </p:childTnLst>
                                </p:cTn>
                              </p:par>
                              <p:par>
                                <p:cTn id="29" presetID="10" presetClass="entr" presetSubtype="0" fill="hold" nodeType="withEffect">
                                  <p:stCondLst>
                                    <p:cond delay="0"/>
                                  </p:stCondLst>
                                  <p:childTnLst>
                                    <p:set>
                                      <p:cBhvr>
                                        <p:cTn id="30" dur="1" fill="hold">
                                          <p:stCondLst>
                                            <p:cond delay="0"/>
                                          </p:stCondLst>
                                        </p:cTn>
                                        <p:tgtEl>
                                          <p:spTgt spid="292"/>
                                        </p:tgtEl>
                                        <p:attrNameLst>
                                          <p:attrName>style.visibility</p:attrName>
                                        </p:attrNameLst>
                                      </p:cBhvr>
                                      <p:to>
                                        <p:strVal val="visible"/>
                                      </p:to>
                                    </p:set>
                                    <p:animEffect transition="in" filter="fade">
                                      <p:cBhvr>
                                        <p:cTn id="31" dur="500"/>
                                        <p:tgtEl>
                                          <p:spTgt spid="292"/>
                                        </p:tgtEl>
                                      </p:cBhvr>
                                    </p:animEffect>
                                  </p:childTnLst>
                                </p:cTn>
                              </p:par>
                              <p:par>
                                <p:cTn id="32" presetID="10" presetClass="entr" presetSubtype="0" fill="hold" nodeType="withEffect">
                                  <p:stCondLst>
                                    <p:cond delay="0"/>
                                  </p:stCondLst>
                                  <p:childTnLst>
                                    <p:set>
                                      <p:cBhvr>
                                        <p:cTn id="33" dur="1" fill="hold">
                                          <p:stCondLst>
                                            <p:cond delay="0"/>
                                          </p:stCondLst>
                                        </p:cTn>
                                        <p:tgtEl>
                                          <p:spTgt spid="293"/>
                                        </p:tgtEl>
                                        <p:attrNameLst>
                                          <p:attrName>style.visibility</p:attrName>
                                        </p:attrNameLst>
                                      </p:cBhvr>
                                      <p:to>
                                        <p:strVal val="visible"/>
                                      </p:to>
                                    </p:set>
                                    <p:animEffect transition="in" filter="fade">
                                      <p:cBhvr>
                                        <p:cTn id="34" dur="500"/>
                                        <p:tgtEl>
                                          <p:spTgt spid="293"/>
                                        </p:tgtEl>
                                      </p:cBhvr>
                                    </p:animEffect>
                                  </p:childTnLst>
                                </p:cTn>
                              </p:par>
                              <p:par>
                                <p:cTn id="35" presetID="10" presetClass="entr" presetSubtype="0" fill="hold" nodeType="withEffect">
                                  <p:stCondLst>
                                    <p:cond delay="0"/>
                                  </p:stCondLst>
                                  <p:childTnLst>
                                    <p:set>
                                      <p:cBhvr>
                                        <p:cTn id="36" dur="1" fill="hold">
                                          <p:stCondLst>
                                            <p:cond delay="0"/>
                                          </p:stCondLst>
                                        </p:cTn>
                                        <p:tgtEl>
                                          <p:spTgt spid="305"/>
                                        </p:tgtEl>
                                        <p:attrNameLst>
                                          <p:attrName>style.visibility</p:attrName>
                                        </p:attrNameLst>
                                      </p:cBhvr>
                                      <p:to>
                                        <p:strVal val="visible"/>
                                      </p:to>
                                    </p:set>
                                    <p:animEffect transition="in" filter="fade">
                                      <p:cBhvr>
                                        <p:cTn id="37" dur="500"/>
                                        <p:tgtEl>
                                          <p:spTgt spid="30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94"/>
                                        </p:tgtEl>
                                        <p:attrNameLst>
                                          <p:attrName>style.visibility</p:attrName>
                                        </p:attrNameLst>
                                      </p:cBhvr>
                                      <p:to>
                                        <p:strVal val="visible"/>
                                      </p:to>
                                    </p:set>
                                    <p:animEffect transition="in" filter="fade">
                                      <p:cBhvr>
                                        <p:cTn id="42" dur="500"/>
                                        <p:tgtEl>
                                          <p:spTgt spid="294"/>
                                        </p:tgtEl>
                                      </p:cBhvr>
                                    </p:animEffect>
                                  </p:childTnLst>
                                </p:cTn>
                              </p:par>
                              <p:par>
                                <p:cTn id="43" presetID="10" presetClass="entr" presetSubtype="0" fill="hold" nodeType="withEffect">
                                  <p:stCondLst>
                                    <p:cond delay="0"/>
                                  </p:stCondLst>
                                  <p:childTnLst>
                                    <p:set>
                                      <p:cBhvr>
                                        <p:cTn id="44" dur="1" fill="hold">
                                          <p:stCondLst>
                                            <p:cond delay="0"/>
                                          </p:stCondLst>
                                        </p:cTn>
                                        <p:tgtEl>
                                          <p:spTgt spid="295"/>
                                        </p:tgtEl>
                                        <p:attrNameLst>
                                          <p:attrName>style.visibility</p:attrName>
                                        </p:attrNameLst>
                                      </p:cBhvr>
                                      <p:to>
                                        <p:strVal val="visible"/>
                                      </p:to>
                                    </p:set>
                                    <p:animEffect transition="in" filter="fade">
                                      <p:cBhvr>
                                        <p:cTn id="45" dur="500"/>
                                        <p:tgtEl>
                                          <p:spTgt spid="295"/>
                                        </p:tgtEl>
                                      </p:cBhvr>
                                    </p:animEffect>
                                  </p:childTnLst>
                                </p:cTn>
                              </p:par>
                              <p:par>
                                <p:cTn id="46" presetID="10" presetClass="entr" presetSubtype="0" fill="hold" nodeType="withEffect">
                                  <p:stCondLst>
                                    <p:cond delay="0"/>
                                  </p:stCondLst>
                                  <p:childTnLst>
                                    <p:set>
                                      <p:cBhvr>
                                        <p:cTn id="47" dur="1" fill="hold">
                                          <p:stCondLst>
                                            <p:cond delay="0"/>
                                          </p:stCondLst>
                                        </p:cTn>
                                        <p:tgtEl>
                                          <p:spTgt spid="296"/>
                                        </p:tgtEl>
                                        <p:attrNameLst>
                                          <p:attrName>style.visibility</p:attrName>
                                        </p:attrNameLst>
                                      </p:cBhvr>
                                      <p:to>
                                        <p:strVal val="visible"/>
                                      </p:to>
                                    </p:set>
                                    <p:animEffect transition="in" filter="fade">
                                      <p:cBhvr>
                                        <p:cTn id="48" dur="500"/>
                                        <p:tgtEl>
                                          <p:spTgt spid="296"/>
                                        </p:tgtEl>
                                      </p:cBhvr>
                                    </p:animEffect>
                                  </p:childTnLst>
                                </p:cTn>
                              </p:par>
                              <p:par>
                                <p:cTn id="49" presetID="10" presetClass="entr" presetSubtype="0" fill="hold" nodeType="withEffect">
                                  <p:stCondLst>
                                    <p:cond delay="0"/>
                                  </p:stCondLst>
                                  <p:childTnLst>
                                    <p:set>
                                      <p:cBhvr>
                                        <p:cTn id="50" dur="1" fill="hold">
                                          <p:stCondLst>
                                            <p:cond delay="0"/>
                                          </p:stCondLst>
                                        </p:cTn>
                                        <p:tgtEl>
                                          <p:spTgt spid="297"/>
                                        </p:tgtEl>
                                        <p:attrNameLst>
                                          <p:attrName>style.visibility</p:attrName>
                                        </p:attrNameLst>
                                      </p:cBhvr>
                                      <p:to>
                                        <p:strVal val="visible"/>
                                      </p:to>
                                    </p:set>
                                    <p:animEffect transition="in" filter="fade">
                                      <p:cBhvr>
                                        <p:cTn id="51" dur="500"/>
                                        <p:tgtEl>
                                          <p:spTgt spid="297"/>
                                        </p:tgtEl>
                                      </p:cBhvr>
                                    </p:animEffect>
                                  </p:childTnLst>
                                </p:cTn>
                              </p:par>
                              <p:par>
                                <p:cTn id="52" presetID="10" presetClass="entr" presetSubtype="0" fill="hold" nodeType="withEffect">
                                  <p:stCondLst>
                                    <p:cond delay="0"/>
                                  </p:stCondLst>
                                  <p:childTnLst>
                                    <p:set>
                                      <p:cBhvr>
                                        <p:cTn id="53" dur="1" fill="hold">
                                          <p:stCondLst>
                                            <p:cond delay="0"/>
                                          </p:stCondLst>
                                        </p:cTn>
                                        <p:tgtEl>
                                          <p:spTgt spid="298"/>
                                        </p:tgtEl>
                                        <p:attrNameLst>
                                          <p:attrName>style.visibility</p:attrName>
                                        </p:attrNameLst>
                                      </p:cBhvr>
                                      <p:to>
                                        <p:strVal val="visible"/>
                                      </p:to>
                                    </p:set>
                                    <p:animEffect transition="in" filter="fade">
                                      <p:cBhvr>
                                        <p:cTn id="54" dur="500"/>
                                        <p:tgtEl>
                                          <p:spTgt spid="298"/>
                                        </p:tgtEl>
                                      </p:cBhvr>
                                    </p:animEffect>
                                  </p:childTnLst>
                                </p:cTn>
                              </p:par>
                              <p:par>
                                <p:cTn id="55" presetID="10" presetClass="entr" presetSubtype="0" fill="hold" nodeType="withEffect">
                                  <p:stCondLst>
                                    <p:cond delay="0"/>
                                  </p:stCondLst>
                                  <p:childTnLst>
                                    <p:set>
                                      <p:cBhvr>
                                        <p:cTn id="56" dur="1" fill="hold">
                                          <p:stCondLst>
                                            <p:cond delay="0"/>
                                          </p:stCondLst>
                                        </p:cTn>
                                        <p:tgtEl>
                                          <p:spTgt spid="299"/>
                                        </p:tgtEl>
                                        <p:attrNameLst>
                                          <p:attrName>style.visibility</p:attrName>
                                        </p:attrNameLst>
                                      </p:cBhvr>
                                      <p:to>
                                        <p:strVal val="visible"/>
                                      </p:to>
                                    </p:set>
                                    <p:animEffect transition="in" filter="fade">
                                      <p:cBhvr>
                                        <p:cTn id="57" dur="500"/>
                                        <p:tgtEl>
                                          <p:spTgt spid="299"/>
                                        </p:tgtEl>
                                      </p:cBhvr>
                                    </p:animEffect>
                                  </p:childTnLst>
                                </p:cTn>
                              </p:par>
                              <p:par>
                                <p:cTn id="58" presetID="10" presetClass="entr" presetSubtype="0" fill="hold" nodeType="withEffect">
                                  <p:stCondLst>
                                    <p:cond delay="0"/>
                                  </p:stCondLst>
                                  <p:childTnLst>
                                    <p:set>
                                      <p:cBhvr>
                                        <p:cTn id="59" dur="1" fill="hold">
                                          <p:stCondLst>
                                            <p:cond delay="0"/>
                                          </p:stCondLst>
                                        </p:cTn>
                                        <p:tgtEl>
                                          <p:spTgt spid="300"/>
                                        </p:tgtEl>
                                        <p:attrNameLst>
                                          <p:attrName>style.visibility</p:attrName>
                                        </p:attrNameLst>
                                      </p:cBhvr>
                                      <p:to>
                                        <p:strVal val="visible"/>
                                      </p:to>
                                    </p:set>
                                    <p:animEffect transition="in" filter="fade">
                                      <p:cBhvr>
                                        <p:cTn id="60" dur="500"/>
                                        <p:tgtEl>
                                          <p:spTgt spid="300"/>
                                        </p:tgtEl>
                                      </p:cBhvr>
                                    </p:animEffect>
                                  </p:childTnLst>
                                </p:cTn>
                              </p:par>
                              <p:par>
                                <p:cTn id="61" presetID="10" presetClass="entr" presetSubtype="0" fill="hold" nodeType="withEffect">
                                  <p:stCondLst>
                                    <p:cond delay="0"/>
                                  </p:stCondLst>
                                  <p:childTnLst>
                                    <p:set>
                                      <p:cBhvr>
                                        <p:cTn id="62" dur="1" fill="hold">
                                          <p:stCondLst>
                                            <p:cond delay="0"/>
                                          </p:stCondLst>
                                        </p:cTn>
                                        <p:tgtEl>
                                          <p:spTgt spid="301"/>
                                        </p:tgtEl>
                                        <p:attrNameLst>
                                          <p:attrName>style.visibility</p:attrName>
                                        </p:attrNameLst>
                                      </p:cBhvr>
                                      <p:to>
                                        <p:strVal val="visible"/>
                                      </p:to>
                                    </p:set>
                                    <p:animEffect transition="in" filter="fade">
                                      <p:cBhvr>
                                        <p:cTn id="63" dur="500"/>
                                        <p:tgtEl>
                                          <p:spTgt spid="301"/>
                                        </p:tgtEl>
                                      </p:cBhvr>
                                    </p:animEffect>
                                  </p:childTnLst>
                                </p:cTn>
                              </p:par>
                              <p:par>
                                <p:cTn id="64" presetID="10" presetClass="entr" presetSubtype="0" fill="hold" nodeType="withEffect">
                                  <p:stCondLst>
                                    <p:cond delay="0"/>
                                  </p:stCondLst>
                                  <p:childTnLst>
                                    <p:set>
                                      <p:cBhvr>
                                        <p:cTn id="65" dur="1" fill="hold">
                                          <p:stCondLst>
                                            <p:cond delay="0"/>
                                          </p:stCondLst>
                                        </p:cTn>
                                        <p:tgtEl>
                                          <p:spTgt spid="302"/>
                                        </p:tgtEl>
                                        <p:attrNameLst>
                                          <p:attrName>style.visibility</p:attrName>
                                        </p:attrNameLst>
                                      </p:cBhvr>
                                      <p:to>
                                        <p:strVal val="visible"/>
                                      </p:to>
                                    </p:set>
                                    <p:animEffect transition="in" filter="fade">
                                      <p:cBhvr>
                                        <p:cTn id="66" dur="500"/>
                                        <p:tgtEl>
                                          <p:spTgt spid="302"/>
                                        </p:tgtEl>
                                      </p:cBhvr>
                                    </p:animEffect>
                                  </p:childTnLst>
                                </p:cTn>
                              </p:par>
                              <p:par>
                                <p:cTn id="67" presetID="10" presetClass="entr" presetSubtype="0" fill="hold" nodeType="withEffect">
                                  <p:stCondLst>
                                    <p:cond delay="0"/>
                                  </p:stCondLst>
                                  <p:childTnLst>
                                    <p:set>
                                      <p:cBhvr>
                                        <p:cTn id="68" dur="1" fill="hold">
                                          <p:stCondLst>
                                            <p:cond delay="0"/>
                                          </p:stCondLst>
                                        </p:cTn>
                                        <p:tgtEl>
                                          <p:spTgt spid="303"/>
                                        </p:tgtEl>
                                        <p:attrNameLst>
                                          <p:attrName>style.visibility</p:attrName>
                                        </p:attrNameLst>
                                      </p:cBhvr>
                                      <p:to>
                                        <p:strVal val="visible"/>
                                      </p:to>
                                    </p:set>
                                    <p:animEffect transition="in" filter="fade">
                                      <p:cBhvr>
                                        <p:cTn id="69" dur="500"/>
                                        <p:tgtEl>
                                          <p:spTgt spid="303"/>
                                        </p:tgtEl>
                                      </p:cBhvr>
                                    </p:animEffect>
                                  </p:childTnLst>
                                </p:cTn>
                              </p:par>
                              <p:par>
                                <p:cTn id="70" presetID="10" presetClass="entr" presetSubtype="0" fill="hold" nodeType="withEffect">
                                  <p:stCondLst>
                                    <p:cond delay="0"/>
                                  </p:stCondLst>
                                  <p:childTnLst>
                                    <p:set>
                                      <p:cBhvr>
                                        <p:cTn id="71" dur="1" fill="hold">
                                          <p:stCondLst>
                                            <p:cond delay="0"/>
                                          </p:stCondLst>
                                        </p:cTn>
                                        <p:tgtEl>
                                          <p:spTgt spid="306"/>
                                        </p:tgtEl>
                                        <p:attrNameLst>
                                          <p:attrName>style.visibility</p:attrName>
                                        </p:attrNameLst>
                                      </p:cBhvr>
                                      <p:to>
                                        <p:strVal val="visible"/>
                                      </p:to>
                                    </p:set>
                                    <p:animEffect transition="in" filter="fade">
                                      <p:cBhvr>
                                        <p:cTn id="72" dur="500"/>
                                        <p:tgtEl>
                                          <p:spTgt spid="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3"/>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34</a:t>
            </a:fld>
            <a:endParaRPr sz="2800" b="1">
              <a:solidFill>
                <a:srgbClr val="1F497D"/>
              </a:solidFill>
              <a:latin typeface="Calibri"/>
              <a:ea typeface="Calibri"/>
              <a:cs typeface="Calibri"/>
              <a:sym typeface="Calibri"/>
            </a:endParaRPr>
          </a:p>
        </p:txBody>
      </p:sp>
      <p:sp>
        <p:nvSpPr>
          <p:cNvPr id="313" name="Google Shape;313;p33"/>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Ejemplo – Selección</a:t>
            </a:r>
            <a:endParaRPr sz="4000">
              <a:solidFill>
                <a:schemeClr val="dk1"/>
              </a:solidFill>
              <a:latin typeface="Calibri"/>
              <a:ea typeface="Calibri"/>
              <a:cs typeface="Calibri"/>
              <a:sym typeface="Calibri"/>
            </a:endParaRPr>
          </a:p>
        </p:txBody>
      </p:sp>
      <p:graphicFrame>
        <p:nvGraphicFramePr>
          <p:cNvPr id="314" name="Google Shape;314;p33"/>
          <p:cNvGraphicFramePr/>
          <p:nvPr/>
        </p:nvGraphicFramePr>
        <p:xfrm>
          <a:off x="3465035" y="1430497"/>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solidFill>
                            <a:schemeClr val="lt1"/>
                          </a:solidFill>
                        </a:rPr>
                        <a:t>1</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s-PY" sz="3200" u="none" strike="noStrike" cap="none">
                          <a:solidFill>
                            <a:schemeClr val="lt1"/>
                          </a:solidFill>
                        </a:rPr>
                        <a:t>2</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s-PY" sz="3200" b="0" u="none" strike="noStrike" cap="none">
                          <a:solidFill>
                            <a:schemeClr val="lt1"/>
                          </a:solidFill>
                        </a:rPr>
                        <a:t>3</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s-PY" sz="3200" b="0" u="none" strike="noStrike" cap="none">
                          <a:solidFill>
                            <a:schemeClr val="dk1"/>
                          </a:solidFill>
                        </a:rPr>
                        <a:t>5</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2D59B"/>
                    </a:solidFill>
                  </a:tcPr>
                </a:tc>
                <a:tc>
                  <a:txBody>
                    <a:bodyPr/>
                    <a:lstStyle/>
                    <a:p>
                      <a:pPr marL="0" marR="0" lvl="0" indent="0" algn="ctr" rtl="0">
                        <a:spcBef>
                          <a:spcPts val="0"/>
                        </a:spcBef>
                        <a:spcAft>
                          <a:spcPts val="0"/>
                        </a:spcAft>
                        <a:buNone/>
                      </a:pPr>
                      <a:r>
                        <a:rPr lang="es-PY" sz="3200" u="none" strike="noStrike" cap="none"/>
                        <a:t>6</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rgbClr val="FF0000"/>
                          </a:solidFill>
                        </a:rPr>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315" name="Google Shape;315;p33"/>
          <p:cNvSpPr/>
          <p:nvPr/>
        </p:nvSpPr>
        <p:spPr>
          <a:xfrm>
            <a:off x="2782991" y="1424843"/>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316" name="Google Shape;316;p33"/>
          <p:cNvSpPr txBox="1"/>
          <p:nvPr/>
        </p:nvSpPr>
        <p:spPr>
          <a:xfrm>
            <a:off x="3465036" y="108628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317" name="Google Shape;317;p33"/>
          <p:cNvSpPr txBox="1"/>
          <p:nvPr/>
        </p:nvSpPr>
        <p:spPr>
          <a:xfrm>
            <a:off x="4028203" y="108628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318" name="Google Shape;318;p33"/>
          <p:cNvSpPr txBox="1"/>
          <p:nvPr/>
        </p:nvSpPr>
        <p:spPr>
          <a:xfrm>
            <a:off x="4632425" y="108628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319" name="Google Shape;319;p33"/>
          <p:cNvSpPr txBox="1"/>
          <p:nvPr/>
        </p:nvSpPr>
        <p:spPr>
          <a:xfrm>
            <a:off x="5195592" y="108628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320" name="Google Shape;320;p33"/>
          <p:cNvSpPr txBox="1"/>
          <p:nvPr/>
        </p:nvSpPr>
        <p:spPr>
          <a:xfrm>
            <a:off x="5799814" y="108628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321" name="Google Shape;321;p33"/>
          <p:cNvSpPr txBox="1"/>
          <p:nvPr/>
        </p:nvSpPr>
        <p:spPr>
          <a:xfrm>
            <a:off x="6362981" y="1086288"/>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322" name="Google Shape;322;p33"/>
          <p:cNvSpPr txBox="1"/>
          <p:nvPr/>
        </p:nvSpPr>
        <p:spPr>
          <a:xfrm>
            <a:off x="7305818" y="1486397"/>
            <a:ext cx="694421"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i=3</a:t>
            </a:r>
            <a:endParaRPr sz="2400">
              <a:solidFill>
                <a:schemeClr val="dk1"/>
              </a:solidFill>
              <a:latin typeface="Consolas"/>
              <a:ea typeface="Consolas"/>
              <a:cs typeface="Consolas"/>
              <a:sym typeface="Consolas"/>
            </a:endParaRPr>
          </a:p>
        </p:txBody>
      </p:sp>
      <p:sp>
        <p:nvSpPr>
          <p:cNvPr id="323" name="Google Shape;323;p33"/>
          <p:cNvSpPr txBox="1"/>
          <p:nvPr/>
        </p:nvSpPr>
        <p:spPr>
          <a:xfrm>
            <a:off x="6996487" y="1877230"/>
            <a:ext cx="2430152" cy="369332"/>
          </a:xfrm>
          <a:prstGeom prst="rect">
            <a:avLst/>
          </a:prstGeom>
          <a:noFill/>
          <a:ln>
            <a:noFill/>
          </a:ln>
        </p:spPr>
        <p:txBody>
          <a:bodyPr spcFirstLastPara="1" wrap="square" lIns="91425" tIns="45700" rIns="91425" bIns="45700" anchor="t" anchorCtr="0">
            <a:noAutofit/>
          </a:bodyPr>
          <a:lstStyle/>
          <a:p>
            <a:r>
              <a:rPr lang="es-PY">
                <a:solidFill>
                  <a:schemeClr val="dk1"/>
                </a:solidFill>
                <a:latin typeface="Calibri"/>
                <a:ea typeface="Calibri"/>
                <a:cs typeface="Calibri"/>
                <a:sym typeface="Calibri"/>
              </a:rPr>
              <a:t>Intercambiar A[3] y A[5]</a:t>
            </a:r>
            <a:endParaRPr/>
          </a:p>
        </p:txBody>
      </p:sp>
      <p:graphicFrame>
        <p:nvGraphicFramePr>
          <p:cNvPr id="324" name="Google Shape;324;p33"/>
          <p:cNvGraphicFramePr/>
          <p:nvPr/>
        </p:nvGraphicFramePr>
        <p:xfrm>
          <a:off x="3465035" y="3255882"/>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solidFill>
                            <a:schemeClr val="lt1"/>
                          </a:solidFill>
                        </a:rPr>
                        <a:t>1</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s-PY" sz="3200" u="none" strike="noStrike" cap="none">
                          <a:solidFill>
                            <a:schemeClr val="lt1"/>
                          </a:solidFill>
                        </a:rPr>
                        <a:t>2</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s-PY" sz="3200" b="0" u="none" strike="noStrike" cap="none">
                          <a:solidFill>
                            <a:schemeClr val="lt1"/>
                          </a:solidFill>
                        </a:rPr>
                        <a:t>3</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s-PY" sz="3200" b="0" u="none" strike="noStrike" cap="none">
                          <a:solidFill>
                            <a:schemeClr val="lt1"/>
                          </a:solidFill>
                        </a:rPr>
                        <a:t>4</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s-PY" sz="3200" u="none" strike="noStrike" cap="none">
                          <a:solidFill>
                            <a:schemeClr val="dk1"/>
                          </a:solidFill>
                        </a:rPr>
                        <a:t>6</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2D59B"/>
                    </a:solidFill>
                  </a:tcPr>
                </a:tc>
                <a:tc>
                  <a:txBody>
                    <a:bodyPr/>
                    <a:lstStyle/>
                    <a:p>
                      <a:pPr marL="0" marR="0" lvl="0" indent="0" algn="ctr" rtl="0">
                        <a:spcBef>
                          <a:spcPts val="0"/>
                        </a:spcBef>
                        <a:spcAft>
                          <a:spcPts val="0"/>
                        </a:spcAft>
                        <a:buNone/>
                      </a:pPr>
                      <a:r>
                        <a:rPr lang="es-PY" sz="3200" b="0" u="none" strike="noStrike" cap="none">
                          <a:solidFill>
                            <a:srgbClr val="FF0000"/>
                          </a:solidFill>
                        </a:rPr>
                        <a:t>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325" name="Google Shape;325;p33"/>
          <p:cNvSpPr/>
          <p:nvPr/>
        </p:nvSpPr>
        <p:spPr>
          <a:xfrm>
            <a:off x="2782991" y="3250228"/>
            <a:ext cx="541367" cy="584775"/>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326" name="Google Shape;326;p33"/>
          <p:cNvSpPr txBox="1"/>
          <p:nvPr/>
        </p:nvSpPr>
        <p:spPr>
          <a:xfrm>
            <a:off x="3465036" y="2911673"/>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327" name="Google Shape;327;p33"/>
          <p:cNvSpPr txBox="1"/>
          <p:nvPr/>
        </p:nvSpPr>
        <p:spPr>
          <a:xfrm>
            <a:off x="4028203" y="2911673"/>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328" name="Google Shape;328;p33"/>
          <p:cNvSpPr txBox="1"/>
          <p:nvPr/>
        </p:nvSpPr>
        <p:spPr>
          <a:xfrm>
            <a:off x="4632425" y="2911673"/>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329" name="Google Shape;329;p33"/>
          <p:cNvSpPr txBox="1"/>
          <p:nvPr/>
        </p:nvSpPr>
        <p:spPr>
          <a:xfrm>
            <a:off x="5195592" y="2911673"/>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330" name="Google Shape;330;p33"/>
          <p:cNvSpPr txBox="1"/>
          <p:nvPr/>
        </p:nvSpPr>
        <p:spPr>
          <a:xfrm>
            <a:off x="5799814" y="2911673"/>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331" name="Google Shape;331;p33"/>
          <p:cNvSpPr txBox="1"/>
          <p:nvPr/>
        </p:nvSpPr>
        <p:spPr>
          <a:xfrm>
            <a:off x="6362981" y="2911673"/>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332" name="Google Shape;332;p33"/>
          <p:cNvSpPr txBox="1"/>
          <p:nvPr/>
        </p:nvSpPr>
        <p:spPr>
          <a:xfrm>
            <a:off x="7305818" y="3311782"/>
            <a:ext cx="694421"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i=4</a:t>
            </a:r>
            <a:endParaRPr sz="2400">
              <a:solidFill>
                <a:schemeClr val="dk1"/>
              </a:solidFill>
              <a:latin typeface="Consolas"/>
              <a:ea typeface="Consolas"/>
              <a:cs typeface="Consolas"/>
              <a:sym typeface="Consolas"/>
            </a:endParaRPr>
          </a:p>
        </p:txBody>
      </p:sp>
      <p:sp>
        <p:nvSpPr>
          <p:cNvPr id="333" name="Google Shape;333;p33"/>
          <p:cNvSpPr txBox="1"/>
          <p:nvPr/>
        </p:nvSpPr>
        <p:spPr>
          <a:xfrm>
            <a:off x="6996487" y="3702615"/>
            <a:ext cx="2430152" cy="369332"/>
          </a:xfrm>
          <a:prstGeom prst="rect">
            <a:avLst/>
          </a:prstGeom>
          <a:noFill/>
          <a:ln>
            <a:noFill/>
          </a:ln>
        </p:spPr>
        <p:txBody>
          <a:bodyPr spcFirstLastPara="1" wrap="square" lIns="91425" tIns="45700" rIns="91425" bIns="45700" anchor="t" anchorCtr="0">
            <a:noAutofit/>
          </a:bodyPr>
          <a:lstStyle/>
          <a:p>
            <a:r>
              <a:rPr lang="es-PY">
                <a:solidFill>
                  <a:schemeClr val="dk1"/>
                </a:solidFill>
                <a:latin typeface="Calibri"/>
                <a:ea typeface="Calibri"/>
                <a:cs typeface="Calibri"/>
                <a:sym typeface="Calibri"/>
              </a:rPr>
              <a:t>Intercambiar A[4] y A[5]</a:t>
            </a:r>
            <a:endParaRPr/>
          </a:p>
        </p:txBody>
      </p:sp>
      <p:graphicFrame>
        <p:nvGraphicFramePr>
          <p:cNvPr id="334" name="Google Shape;334;p33"/>
          <p:cNvGraphicFramePr/>
          <p:nvPr/>
        </p:nvGraphicFramePr>
        <p:xfrm>
          <a:off x="3465035" y="5187115"/>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solidFill>
                            <a:schemeClr val="lt1"/>
                          </a:solidFill>
                        </a:rPr>
                        <a:t>1</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u="none" strike="noStrike" cap="none">
                          <a:solidFill>
                            <a:schemeClr val="lt1"/>
                          </a:solidFill>
                          <a:latin typeface="Calibri"/>
                          <a:ea typeface="Calibri"/>
                          <a:cs typeface="Calibri"/>
                          <a:sym typeface="Calibri"/>
                        </a:rPr>
                        <a:t>2</a:t>
                      </a:r>
                      <a:endParaRPr sz="3200" u="none" strike="noStrike" cap="none">
                        <a:solidFill>
                          <a:schemeClr val="lt1"/>
                        </a:solidFill>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chemeClr val="lt1"/>
                          </a:solidFill>
                        </a:rPr>
                        <a:t>3</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chemeClr val="lt1"/>
                          </a:solidFill>
                        </a:rPr>
                        <a:t>4</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u="none" strike="noStrike" cap="none">
                          <a:solidFill>
                            <a:schemeClr val="lt1"/>
                          </a:solidFill>
                        </a:rPr>
                        <a:t>5</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17365D"/>
                    </a:solidFill>
                  </a:tcPr>
                </a:tc>
                <a:tc>
                  <a:txBody>
                    <a:bodyPr/>
                    <a:lstStyle/>
                    <a:p>
                      <a:pPr marL="0" marR="0" lvl="0" indent="0" algn="ctr" rtl="0">
                        <a:spcBef>
                          <a:spcPts val="0"/>
                        </a:spcBef>
                        <a:spcAft>
                          <a:spcPts val="0"/>
                        </a:spcAft>
                        <a:buNone/>
                      </a:pPr>
                      <a:r>
                        <a:rPr lang="es-PY" sz="3200" b="0" u="none" strike="noStrike" cap="none">
                          <a:solidFill>
                            <a:srgbClr val="FF0000"/>
                          </a:solidFill>
                        </a:rPr>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2D59B"/>
                    </a:solidFill>
                  </a:tcPr>
                </a:tc>
                <a:extLst>
                  <a:ext uri="{0D108BD9-81ED-4DB2-BD59-A6C34878D82A}">
                    <a16:rowId xmlns:a16="http://schemas.microsoft.com/office/drawing/2014/main" val="10000"/>
                  </a:ext>
                </a:extLst>
              </a:tr>
            </a:tbl>
          </a:graphicData>
        </a:graphic>
      </p:graphicFrame>
      <p:sp>
        <p:nvSpPr>
          <p:cNvPr id="335" name="Google Shape;335;p33"/>
          <p:cNvSpPr/>
          <p:nvPr/>
        </p:nvSpPr>
        <p:spPr>
          <a:xfrm>
            <a:off x="2782991" y="5181461"/>
            <a:ext cx="541367" cy="584775"/>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336" name="Google Shape;336;p33"/>
          <p:cNvSpPr txBox="1"/>
          <p:nvPr/>
        </p:nvSpPr>
        <p:spPr>
          <a:xfrm>
            <a:off x="3465036" y="4842906"/>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337" name="Google Shape;337;p33"/>
          <p:cNvSpPr txBox="1"/>
          <p:nvPr/>
        </p:nvSpPr>
        <p:spPr>
          <a:xfrm>
            <a:off x="4028203" y="4842906"/>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338" name="Google Shape;338;p33"/>
          <p:cNvSpPr txBox="1"/>
          <p:nvPr/>
        </p:nvSpPr>
        <p:spPr>
          <a:xfrm>
            <a:off x="4632425" y="4842906"/>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339" name="Google Shape;339;p33"/>
          <p:cNvSpPr txBox="1"/>
          <p:nvPr/>
        </p:nvSpPr>
        <p:spPr>
          <a:xfrm>
            <a:off x="5195592" y="4842906"/>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340" name="Google Shape;340;p33"/>
          <p:cNvSpPr txBox="1"/>
          <p:nvPr/>
        </p:nvSpPr>
        <p:spPr>
          <a:xfrm>
            <a:off x="5799814" y="4842906"/>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341" name="Google Shape;341;p33"/>
          <p:cNvSpPr txBox="1"/>
          <p:nvPr/>
        </p:nvSpPr>
        <p:spPr>
          <a:xfrm>
            <a:off x="6362981" y="4842906"/>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342" name="Google Shape;342;p33"/>
          <p:cNvSpPr txBox="1"/>
          <p:nvPr/>
        </p:nvSpPr>
        <p:spPr>
          <a:xfrm>
            <a:off x="7305818" y="5243015"/>
            <a:ext cx="694421"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i=5</a:t>
            </a:r>
            <a:endParaRPr sz="2400">
              <a:solidFill>
                <a:schemeClr val="dk1"/>
              </a:solidFill>
              <a:latin typeface="Consolas"/>
              <a:ea typeface="Consolas"/>
              <a:cs typeface="Consolas"/>
              <a:sym typeface="Consolas"/>
            </a:endParaRPr>
          </a:p>
        </p:txBody>
      </p:sp>
      <p:sp>
        <p:nvSpPr>
          <p:cNvPr id="343" name="Google Shape;343;p33"/>
          <p:cNvSpPr txBox="1"/>
          <p:nvPr/>
        </p:nvSpPr>
        <p:spPr>
          <a:xfrm>
            <a:off x="6996488" y="5633848"/>
            <a:ext cx="1711815" cy="369332"/>
          </a:xfrm>
          <a:prstGeom prst="rect">
            <a:avLst/>
          </a:prstGeom>
          <a:noFill/>
          <a:ln>
            <a:noFill/>
          </a:ln>
        </p:spPr>
        <p:txBody>
          <a:bodyPr spcFirstLastPara="1" wrap="square" lIns="91425" tIns="45700" rIns="91425" bIns="45700" anchor="t" anchorCtr="0">
            <a:noAutofit/>
          </a:bodyPr>
          <a:lstStyle/>
          <a:p>
            <a:r>
              <a:rPr lang="es-PY">
                <a:solidFill>
                  <a:schemeClr val="dk1"/>
                </a:solidFill>
                <a:latin typeface="Calibri"/>
                <a:ea typeface="Calibri"/>
                <a:cs typeface="Calibri"/>
                <a:sym typeface="Calibri"/>
              </a:rPr>
              <a:t>Lista ordenada!!</a:t>
            </a:r>
            <a:endParaRPr/>
          </a:p>
        </p:txBody>
      </p:sp>
      <p:sp>
        <p:nvSpPr>
          <p:cNvPr id="344" name="Google Shape;344;p33"/>
          <p:cNvSpPr/>
          <p:nvPr/>
        </p:nvSpPr>
        <p:spPr>
          <a:xfrm>
            <a:off x="5487308" y="1513530"/>
            <a:ext cx="1171401" cy="919217"/>
          </a:xfrm>
          <a:prstGeom prst="arc">
            <a:avLst>
              <a:gd name="adj1" fmla="val 143098"/>
              <a:gd name="adj2" fmla="val 10744765"/>
            </a:avLst>
          </a:prstGeom>
          <a:noFill/>
          <a:ln w="28575" cap="flat" cmpd="sng">
            <a:solidFill>
              <a:schemeClr val="dk2"/>
            </a:solidFill>
            <a:prstDash val="solid"/>
            <a:round/>
            <a:headEnd type="triangle" w="med" len="med"/>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345" name="Google Shape;345;p33"/>
          <p:cNvSpPr/>
          <p:nvPr/>
        </p:nvSpPr>
        <p:spPr>
          <a:xfrm>
            <a:off x="6060526" y="3374618"/>
            <a:ext cx="633507" cy="920769"/>
          </a:xfrm>
          <a:prstGeom prst="arc">
            <a:avLst>
              <a:gd name="adj1" fmla="val 143098"/>
              <a:gd name="adj2" fmla="val 10744765"/>
            </a:avLst>
          </a:prstGeom>
          <a:noFill/>
          <a:ln w="28575" cap="flat" cmpd="sng">
            <a:solidFill>
              <a:schemeClr val="dk2"/>
            </a:solidFill>
            <a:prstDash val="solid"/>
            <a:round/>
            <a:headEnd type="triangle" w="med" len="med"/>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4"/>
                                        </p:tgtEl>
                                        <p:attrNameLst>
                                          <p:attrName>style.visibility</p:attrName>
                                        </p:attrNameLst>
                                      </p:cBhvr>
                                      <p:to>
                                        <p:strVal val="visible"/>
                                      </p:to>
                                    </p:set>
                                    <p:animEffect transition="in" filter="fade">
                                      <p:cBhvr>
                                        <p:cTn id="7" dur="500"/>
                                        <p:tgtEl>
                                          <p:spTgt spid="324"/>
                                        </p:tgtEl>
                                      </p:cBhvr>
                                    </p:animEffect>
                                  </p:childTnLst>
                                </p:cTn>
                              </p:par>
                              <p:par>
                                <p:cTn id="8" presetID="10" presetClass="entr" presetSubtype="0" fill="hold" nodeType="withEffect">
                                  <p:stCondLst>
                                    <p:cond delay="0"/>
                                  </p:stCondLst>
                                  <p:childTnLst>
                                    <p:set>
                                      <p:cBhvr>
                                        <p:cTn id="9" dur="1" fill="hold">
                                          <p:stCondLst>
                                            <p:cond delay="0"/>
                                          </p:stCondLst>
                                        </p:cTn>
                                        <p:tgtEl>
                                          <p:spTgt spid="325"/>
                                        </p:tgtEl>
                                        <p:attrNameLst>
                                          <p:attrName>style.visibility</p:attrName>
                                        </p:attrNameLst>
                                      </p:cBhvr>
                                      <p:to>
                                        <p:strVal val="visible"/>
                                      </p:to>
                                    </p:set>
                                    <p:animEffect transition="in" filter="fade">
                                      <p:cBhvr>
                                        <p:cTn id="10" dur="500"/>
                                        <p:tgtEl>
                                          <p:spTgt spid="325"/>
                                        </p:tgtEl>
                                      </p:cBhvr>
                                    </p:animEffect>
                                  </p:childTnLst>
                                </p:cTn>
                              </p:par>
                              <p:par>
                                <p:cTn id="11" presetID="10" presetClass="entr" presetSubtype="0" fill="hold" nodeType="withEffect">
                                  <p:stCondLst>
                                    <p:cond delay="0"/>
                                  </p:stCondLst>
                                  <p:childTnLst>
                                    <p:set>
                                      <p:cBhvr>
                                        <p:cTn id="12" dur="1" fill="hold">
                                          <p:stCondLst>
                                            <p:cond delay="0"/>
                                          </p:stCondLst>
                                        </p:cTn>
                                        <p:tgtEl>
                                          <p:spTgt spid="326"/>
                                        </p:tgtEl>
                                        <p:attrNameLst>
                                          <p:attrName>style.visibility</p:attrName>
                                        </p:attrNameLst>
                                      </p:cBhvr>
                                      <p:to>
                                        <p:strVal val="visible"/>
                                      </p:to>
                                    </p:set>
                                    <p:animEffect transition="in" filter="fade">
                                      <p:cBhvr>
                                        <p:cTn id="13" dur="500"/>
                                        <p:tgtEl>
                                          <p:spTgt spid="326"/>
                                        </p:tgtEl>
                                      </p:cBhvr>
                                    </p:animEffect>
                                  </p:childTnLst>
                                </p:cTn>
                              </p:par>
                              <p:par>
                                <p:cTn id="14" presetID="10" presetClass="entr" presetSubtype="0" fill="hold" nodeType="withEffect">
                                  <p:stCondLst>
                                    <p:cond delay="0"/>
                                  </p:stCondLst>
                                  <p:childTnLst>
                                    <p:set>
                                      <p:cBhvr>
                                        <p:cTn id="15" dur="1" fill="hold">
                                          <p:stCondLst>
                                            <p:cond delay="0"/>
                                          </p:stCondLst>
                                        </p:cTn>
                                        <p:tgtEl>
                                          <p:spTgt spid="327"/>
                                        </p:tgtEl>
                                        <p:attrNameLst>
                                          <p:attrName>style.visibility</p:attrName>
                                        </p:attrNameLst>
                                      </p:cBhvr>
                                      <p:to>
                                        <p:strVal val="visible"/>
                                      </p:to>
                                    </p:set>
                                    <p:animEffect transition="in" filter="fade">
                                      <p:cBhvr>
                                        <p:cTn id="16" dur="500"/>
                                        <p:tgtEl>
                                          <p:spTgt spid="327"/>
                                        </p:tgtEl>
                                      </p:cBhvr>
                                    </p:animEffect>
                                  </p:childTnLst>
                                </p:cTn>
                              </p:par>
                              <p:par>
                                <p:cTn id="17" presetID="10" presetClass="entr" presetSubtype="0" fill="hold" nodeType="withEffect">
                                  <p:stCondLst>
                                    <p:cond delay="0"/>
                                  </p:stCondLst>
                                  <p:childTnLst>
                                    <p:set>
                                      <p:cBhvr>
                                        <p:cTn id="18" dur="1" fill="hold">
                                          <p:stCondLst>
                                            <p:cond delay="0"/>
                                          </p:stCondLst>
                                        </p:cTn>
                                        <p:tgtEl>
                                          <p:spTgt spid="328"/>
                                        </p:tgtEl>
                                        <p:attrNameLst>
                                          <p:attrName>style.visibility</p:attrName>
                                        </p:attrNameLst>
                                      </p:cBhvr>
                                      <p:to>
                                        <p:strVal val="visible"/>
                                      </p:to>
                                    </p:set>
                                    <p:animEffect transition="in" filter="fade">
                                      <p:cBhvr>
                                        <p:cTn id="19" dur="500"/>
                                        <p:tgtEl>
                                          <p:spTgt spid="328"/>
                                        </p:tgtEl>
                                      </p:cBhvr>
                                    </p:animEffect>
                                  </p:childTnLst>
                                </p:cTn>
                              </p:par>
                              <p:par>
                                <p:cTn id="20" presetID="10" presetClass="entr" presetSubtype="0" fill="hold" nodeType="withEffect">
                                  <p:stCondLst>
                                    <p:cond delay="0"/>
                                  </p:stCondLst>
                                  <p:childTnLst>
                                    <p:set>
                                      <p:cBhvr>
                                        <p:cTn id="21" dur="1" fill="hold">
                                          <p:stCondLst>
                                            <p:cond delay="0"/>
                                          </p:stCondLst>
                                        </p:cTn>
                                        <p:tgtEl>
                                          <p:spTgt spid="329"/>
                                        </p:tgtEl>
                                        <p:attrNameLst>
                                          <p:attrName>style.visibility</p:attrName>
                                        </p:attrNameLst>
                                      </p:cBhvr>
                                      <p:to>
                                        <p:strVal val="visible"/>
                                      </p:to>
                                    </p:set>
                                    <p:animEffect transition="in" filter="fade">
                                      <p:cBhvr>
                                        <p:cTn id="22" dur="500"/>
                                        <p:tgtEl>
                                          <p:spTgt spid="329"/>
                                        </p:tgtEl>
                                      </p:cBhvr>
                                    </p:animEffect>
                                  </p:childTnLst>
                                </p:cTn>
                              </p:par>
                              <p:par>
                                <p:cTn id="23" presetID="10" presetClass="entr" presetSubtype="0" fill="hold" nodeType="withEffect">
                                  <p:stCondLst>
                                    <p:cond delay="0"/>
                                  </p:stCondLst>
                                  <p:childTnLst>
                                    <p:set>
                                      <p:cBhvr>
                                        <p:cTn id="24" dur="1" fill="hold">
                                          <p:stCondLst>
                                            <p:cond delay="0"/>
                                          </p:stCondLst>
                                        </p:cTn>
                                        <p:tgtEl>
                                          <p:spTgt spid="330"/>
                                        </p:tgtEl>
                                        <p:attrNameLst>
                                          <p:attrName>style.visibility</p:attrName>
                                        </p:attrNameLst>
                                      </p:cBhvr>
                                      <p:to>
                                        <p:strVal val="visible"/>
                                      </p:to>
                                    </p:set>
                                    <p:animEffect transition="in" filter="fade">
                                      <p:cBhvr>
                                        <p:cTn id="25" dur="500"/>
                                        <p:tgtEl>
                                          <p:spTgt spid="330"/>
                                        </p:tgtEl>
                                      </p:cBhvr>
                                    </p:animEffect>
                                  </p:childTnLst>
                                </p:cTn>
                              </p:par>
                              <p:par>
                                <p:cTn id="26" presetID="10" presetClass="entr" presetSubtype="0" fill="hold" nodeType="withEffect">
                                  <p:stCondLst>
                                    <p:cond delay="0"/>
                                  </p:stCondLst>
                                  <p:childTnLst>
                                    <p:set>
                                      <p:cBhvr>
                                        <p:cTn id="27" dur="1" fill="hold">
                                          <p:stCondLst>
                                            <p:cond delay="0"/>
                                          </p:stCondLst>
                                        </p:cTn>
                                        <p:tgtEl>
                                          <p:spTgt spid="331"/>
                                        </p:tgtEl>
                                        <p:attrNameLst>
                                          <p:attrName>style.visibility</p:attrName>
                                        </p:attrNameLst>
                                      </p:cBhvr>
                                      <p:to>
                                        <p:strVal val="visible"/>
                                      </p:to>
                                    </p:set>
                                    <p:animEffect transition="in" filter="fade">
                                      <p:cBhvr>
                                        <p:cTn id="28" dur="500"/>
                                        <p:tgtEl>
                                          <p:spTgt spid="331"/>
                                        </p:tgtEl>
                                      </p:cBhvr>
                                    </p:animEffect>
                                  </p:childTnLst>
                                </p:cTn>
                              </p:par>
                              <p:par>
                                <p:cTn id="29" presetID="10" presetClass="entr" presetSubtype="0" fill="hold" nodeType="withEffect">
                                  <p:stCondLst>
                                    <p:cond delay="0"/>
                                  </p:stCondLst>
                                  <p:childTnLst>
                                    <p:set>
                                      <p:cBhvr>
                                        <p:cTn id="30" dur="1" fill="hold">
                                          <p:stCondLst>
                                            <p:cond delay="0"/>
                                          </p:stCondLst>
                                        </p:cTn>
                                        <p:tgtEl>
                                          <p:spTgt spid="332"/>
                                        </p:tgtEl>
                                        <p:attrNameLst>
                                          <p:attrName>style.visibility</p:attrName>
                                        </p:attrNameLst>
                                      </p:cBhvr>
                                      <p:to>
                                        <p:strVal val="visible"/>
                                      </p:to>
                                    </p:set>
                                    <p:animEffect transition="in" filter="fade">
                                      <p:cBhvr>
                                        <p:cTn id="31" dur="500"/>
                                        <p:tgtEl>
                                          <p:spTgt spid="332"/>
                                        </p:tgtEl>
                                      </p:cBhvr>
                                    </p:animEffect>
                                  </p:childTnLst>
                                </p:cTn>
                              </p:par>
                              <p:par>
                                <p:cTn id="32" presetID="10" presetClass="entr" presetSubtype="0" fill="hold" nodeType="withEffect">
                                  <p:stCondLst>
                                    <p:cond delay="0"/>
                                  </p:stCondLst>
                                  <p:childTnLst>
                                    <p:set>
                                      <p:cBhvr>
                                        <p:cTn id="33" dur="1" fill="hold">
                                          <p:stCondLst>
                                            <p:cond delay="0"/>
                                          </p:stCondLst>
                                        </p:cTn>
                                        <p:tgtEl>
                                          <p:spTgt spid="333"/>
                                        </p:tgtEl>
                                        <p:attrNameLst>
                                          <p:attrName>style.visibility</p:attrName>
                                        </p:attrNameLst>
                                      </p:cBhvr>
                                      <p:to>
                                        <p:strVal val="visible"/>
                                      </p:to>
                                    </p:set>
                                    <p:animEffect transition="in" filter="fade">
                                      <p:cBhvr>
                                        <p:cTn id="34" dur="500"/>
                                        <p:tgtEl>
                                          <p:spTgt spid="333"/>
                                        </p:tgtEl>
                                      </p:cBhvr>
                                    </p:animEffect>
                                  </p:childTnLst>
                                </p:cTn>
                              </p:par>
                              <p:par>
                                <p:cTn id="35" presetID="10" presetClass="entr" presetSubtype="0" fill="hold" nodeType="withEffect">
                                  <p:stCondLst>
                                    <p:cond delay="0"/>
                                  </p:stCondLst>
                                  <p:childTnLst>
                                    <p:set>
                                      <p:cBhvr>
                                        <p:cTn id="36" dur="1" fill="hold">
                                          <p:stCondLst>
                                            <p:cond delay="0"/>
                                          </p:stCondLst>
                                        </p:cTn>
                                        <p:tgtEl>
                                          <p:spTgt spid="345"/>
                                        </p:tgtEl>
                                        <p:attrNameLst>
                                          <p:attrName>style.visibility</p:attrName>
                                        </p:attrNameLst>
                                      </p:cBhvr>
                                      <p:to>
                                        <p:strVal val="visible"/>
                                      </p:to>
                                    </p:set>
                                    <p:animEffect transition="in" filter="fade">
                                      <p:cBhvr>
                                        <p:cTn id="37" dur="500"/>
                                        <p:tgtEl>
                                          <p:spTgt spid="34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34"/>
                                        </p:tgtEl>
                                        <p:attrNameLst>
                                          <p:attrName>style.visibility</p:attrName>
                                        </p:attrNameLst>
                                      </p:cBhvr>
                                      <p:to>
                                        <p:strVal val="visible"/>
                                      </p:to>
                                    </p:set>
                                    <p:animEffect transition="in" filter="fade">
                                      <p:cBhvr>
                                        <p:cTn id="42" dur="500"/>
                                        <p:tgtEl>
                                          <p:spTgt spid="334"/>
                                        </p:tgtEl>
                                      </p:cBhvr>
                                    </p:animEffect>
                                  </p:childTnLst>
                                </p:cTn>
                              </p:par>
                              <p:par>
                                <p:cTn id="43" presetID="10" presetClass="entr" presetSubtype="0" fill="hold" nodeType="withEffect">
                                  <p:stCondLst>
                                    <p:cond delay="0"/>
                                  </p:stCondLst>
                                  <p:childTnLst>
                                    <p:set>
                                      <p:cBhvr>
                                        <p:cTn id="44" dur="1" fill="hold">
                                          <p:stCondLst>
                                            <p:cond delay="0"/>
                                          </p:stCondLst>
                                        </p:cTn>
                                        <p:tgtEl>
                                          <p:spTgt spid="335"/>
                                        </p:tgtEl>
                                        <p:attrNameLst>
                                          <p:attrName>style.visibility</p:attrName>
                                        </p:attrNameLst>
                                      </p:cBhvr>
                                      <p:to>
                                        <p:strVal val="visible"/>
                                      </p:to>
                                    </p:set>
                                    <p:animEffect transition="in" filter="fade">
                                      <p:cBhvr>
                                        <p:cTn id="45" dur="500"/>
                                        <p:tgtEl>
                                          <p:spTgt spid="335"/>
                                        </p:tgtEl>
                                      </p:cBhvr>
                                    </p:animEffect>
                                  </p:childTnLst>
                                </p:cTn>
                              </p:par>
                              <p:par>
                                <p:cTn id="46" presetID="10" presetClass="entr" presetSubtype="0" fill="hold" nodeType="withEffect">
                                  <p:stCondLst>
                                    <p:cond delay="0"/>
                                  </p:stCondLst>
                                  <p:childTnLst>
                                    <p:set>
                                      <p:cBhvr>
                                        <p:cTn id="47" dur="1" fill="hold">
                                          <p:stCondLst>
                                            <p:cond delay="0"/>
                                          </p:stCondLst>
                                        </p:cTn>
                                        <p:tgtEl>
                                          <p:spTgt spid="336"/>
                                        </p:tgtEl>
                                        <p:attrNameLst>
                                          <p:attrName>style.visibility</p:attrName>
                                        </p:attrNameLst>
                                      </p:cBhvr>
                                      <p:to>
                                        <p:strVal val="visible"/>
                                      </p:to>
                                    </p:set>
                                    <p:animEffect transition="in" filter="fade">
                                      <p:cBhvr>
                                        <p:cTn id="48" dur="500"/>
                                        <p:tgtEl>
                                          <p:spTgt spid="336"/>
                                        </p:tgtEl>
                                      </p:cBhvr>
                                    </p:animEffect>
                                  </p:childTnLst>
                                </p:cTn>
                              </p:par>
                              <p:par>
                                <p:cTn id="49" presetID="10" presetClass="entr" presetSubtype="0" fill="hold" nodeType="withEffect">
                                  <p:stCondLst>
                                    <p:cond delay="0"/>
                                  </p:stCondLst>
                                  <p:childTnLst>
                                    <p:set>
                                      <p:cBhvr>
                                        <p:cTn id="50" dur="1" fill="hold">
                                          <p:stCondLst>
                                            <p:cond delay="0"/>
                                          </p:stCondLst>
                                        </p:cTn>
                                        <p:tgtEl>
                                          <p:spTgt spid="337"/>
                                        </p:tgtEl>
                                        <p:attrNameLst>
                                          <p:attrName>style.visibility</p:attrName>
                                        </p:attrNameLst>
                                      </p:cBhvr>
                                      <p:to>
                                        <p:strVal val="visible"/>
                                      </p:to>
                                    </p:set>
                                    <p:animEffect transition="in" filter="fade">
                                      <p:cBhvr>
                                        <p:cTn id="51" dur="500"/>
                                        <p:tgtEl>
                                          <p:spTgt spid="337"/>
                                        </p:tgtEl>
                                      </p:cBhvr>
                                    </p:animEffect>
                                  </p:childTnLst>
                                </p:cTn>
                              </p:par>
                              <p:par>
                                <p:cTn id="52" presetID="10" presetClass="entr" presetSubtype="0" fill="hold" nodeType="withEffect">
                                  <p:stCondLst>
                                    <p:cond delay="0"/>
                                  </p:stCondLst>
                                  <p:childTnLst>
                                    <p:set>
                                      <p:cBhvr>
                                        <p:cTn id="53" dur="1" fill="hold">
                                          <p:stCondLst>
                                            <p:cond delay="0"/>
                                          </p:stCondLst>
                                        </p:cTn>
                                        <p:tgtEl>
                                          <p:spTgt spid="338"/>
                                        </p:tgtEl>
                                        <p:attrNameLst>
                                          <p:attrName>style.visibility</p:attrName>
                                        </p:attrNameLst>
                                      </p:cBhvr>
                                      <p:to>
                                        <p:strVal val="visible"/>
                                      </p:to>
                                    </p:set>
                                    <p:animEffect transition="in" filter="fade">
                                      <p:cBhvr>
                                        <p:cTn id="54" dur="500"/>
                                        <p:tgtEl>
                                          <p:spTgt spid="338"/>
                                        </p:tgtEl>
                                      </p:cBhvr>
                                    </p:animEffect>
                                  </p:childTnLst>
                                </p:cTn>
                              </p:par>
                              <p:par>
                                <p:cTn id="55" presetID="10" presetClass="entr" presetSubtype="0" fill="hold" nodeType="withEffect">
                                  <p:stCondLst>
                                    <p:cond delay="0"/>
                                  </p:stCondLst>
                                  <p:childTnLst>
                                    <p:set>
                                      <p:cBhvr>
                                        <p:cTn id="56" dur="1" fill="hold">
                                          <p:stCondLst>
                                            <p:cond delay="0"/>
                                          </p:stCondLst>
                                        </p:cTn>
                                        <p:tgtEl>
                                          <p:spTgt spid="339"/>
                                        </p:tgtEl>
                                        <p:attrNameLst>
                                          <p:attrName>style.visibility</p:attrName>
                                        </p:attrNameLst>
                                      </p:cBhvr>
                                      <p:to>
                                        <p:strVal val="visible"/>
                                      </p:to>
                                    </p:set>
                                    <p:animEffect transition="in" filter="fade">
                                      <p:cBhvr>
                                        <p:cTn id="57" dur="500"/>
                                        <p:tgtEl>
                                          <p:spTgt spid="339"/>
                                        </p:tgtEl>
                                      </p:cBhvr>
                                    </p:animEffect>
                                  </p:childTnLst>
                                </p:cTn>
                              </p:par>
                              <p:par>
                                <p:cTn id="58" presetID="10" presetClass="entr" presetSubtype="0" fill="hold" nodeType="withEffect">
                                  <p:stCondLst>
                                    <p:cond delay="0"/>
                                  </p:stCondLst>
                                  <p:childTnLst>
                                    <p:set>
                                      <p:cBhvr>
                                        <p:cTn id="59" dur="1" fill="hold">
                                          <p:stCondLst>
                                            <p:cond delay="0"/>
                                          </p:stCondLst>
                                        </p:cTn>
                                        <p:tgtEl>
                                          <p:spTgt spid="340"/>
                                        </p:tgtEl>
                                        <p:attrNameLst>
                                          <p:attrName>style.visibility</p:attrName>
                                        </p:attrNameLst>
                                      </p:cBhvr>
                                      <p:to>
                                        <p:strVal val="visible"/>
                                      </p:to>
                                    </p:set>
                                    <p:animEffect transition="in" filter="fade">
                                      <p:cBhvr>
                                        <p:cTn id="60" dur="500"/>
                                        <p:tgtEl>
                                          <p:spTgt spid="340"/>
                                        </p:tgtEl>
                                      </p:cBhvr>
                                    </p:animEffect>
                                  </p:childTnLst>
                                </p:cTn>
                              </p:par>
                              <p:par>
                                <p:cTn id="61" presetID="10" presetClass="entr" presetSubtype="0" fill="hold" nodeType="withEffect">
                                  <p:stCondLst>
                                    <p:cond delay="0"/>
                                  </p:stCondLst>
                                  <p:childTnLst>
                                    <p:set>
                                      <p:cBhvr>
                                        <p:cTn id="62" dur="1" fill="hold">
                                          <p:stCondLst>
                                            <p:cond delay="0"/>
                                          </p:stCondLst>
                                        </p:cTn>
                                        <p:tgtEl>
                                          <p:spTgt spid="341"/>
                                        </p:tgtEl>
                                        <p:attrNameLst>
                                          <p:attrName>style.visibility</p:attrName>
                                        </p:attrNameLst>
                                      </p:cBhvr>
                                      <p:to>
                                        <p:strVal val="visible"/>
                                      </p:to>
                                    </p:set>
                                    <p:animEffect transition="in" filter="fade">
                                      <p:cBhvr>
                                        <p:cTn id="63" dur="500"/>
                                        <p:tgtEl>
                                          <p:spTgt spid="341"/>
                                        </p:tgtEl>
                                      </p:cBhvr>
                                    </p:animEffect>
                                  </p:childTnLst>
                                </p:cTn>
                              </p:par>
                              <p:par>
                                <p:cTn id="64" presetID="10" presetClass="entr" presetSubtype="0" fill="hold" nodeType="withEffect">
                                  <p:stCondLst>
                                    <p:cond delay="0"/>
                                  </p:stCondLst>
                                  <p:childTnLst>
                                    <p:set>
                                      <p:cBhvr>
                                        <p:cTn id="65" dur="1" fill="hold">
                                          <p:stCondLst>
                                            <p:cond delay="0"/>
                                          </p:stCondLst>
                                        </p:cTn>
                                        <p:tgtEl>
                                          <p:spTgt spid="342"/>
                                        </p:tgtEl>
                                        <p:attrNameLst>
                                          <p:attrName>style.visibility</p:attrName>
                                        </p:attrNameLst>
                                      </p:cBhvr>
                                      <p:to>
                                        <p:strVal val="visible"/>
                                      </p:to>
                                    </p:set>
                                    <p:animEffect transition="in" filter="fade">
                                      <p:cBhvr>
                                        <p:cTn id="66" dur="500"/>
                                        <p:tgtEl>
                                          <p:spTgt spid="342"/>
                                        </p:tgtEl>
                                      </p:cBhvr>
                                    </p:animEffect>
                                  </p:childTnLst>
                                </p:cTn>
                              </p:par>
                              <p:par>
                                <p:cTn id="67" presetID="10" presetClass="entr" presetSubtype="0" fill="hold" nodeType="withEffect">
                                  <p:stCondLst>
                                    <p:cond delay="0"/>
                                  </p:stCondLst>
                                  <p:childTnLst>
                                    <p:set>
                                      <p:cBhvr>
                                        <p:cTn id="68" dur="1" fill="hold">
                                          <p:stCondLst>
                                            <p:cond delay="0"/>
                                          </p:stCondLst>
                                        </p:cTn>
                                        <p:tgtEl>
                                          <p:spTgt spid="343"/>
                                        </p:tgtEl>
                                        <p:attrNameLst>
                                          <p:attrName>style.visibility</p:attrName>
                                        </p:attrNameLst>
                                      </p:cBhvr>
                                      <p:to>
                                        <p:strVal val="visible"/>
                                      </p:to>
                                    </p:set>
                                    <p:animEffect transition="in" filter="fade">
                                      <p:cBhvr>
                                        <p:cTn id="69" dur="500"/>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4"/>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35</a:t>
            </a:fld>
            <a:endParaRPr sz="2800" b="1">
              <a:solidFill>
                <a:srgbClr val="1F497D"/>
              </a:solidFill>
              <a:latin typeface="Calibri"/>
              <a:ea typeface="Calibri"/>
              <a:cs typeface="Calibri"/>
              <a:sym typeface="Calibri"/>
            </a:endParaRPr>
          </a:p>
        </p:txBody>
      </p:sp>
      <p:sp>
        <p:nvSpPr>
          <p:cNvPr id="352" name="Google Shape;352;p34"/>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Algoritmo – Selección</a:t>
            </a:r>
            <a:endParaRPr sz="4000">
              <a:solidFill>
                <a:schemeClr val="dk1"/>
              </a:solidFill>
              <a:latin typeface="Calibri"/>
              <a:ea typeface="Calibri"/>
              <a:cs typeface="Calibri"/>
              <a:sym typeface="Calibri"/>
            </a:endParaRPr>
          </a:p>
        </p:txBody>
      </p:sp>
      <p:sp>
        <p:nvSpPr>
          <p:cNvPr id="353" name="Google Shape;353;p34"/>
          <p:cNvSpPr txBox="1"/>
          <p:nvPr/>
        </p:nvSpPr>
        <p:spPr>
          <a:xfrm>
            <a:off x="2016370" y="1200261"/>
            <a:ext cx="1791003"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alibri"/>
                <a:ea typeface="Calibri"/>
                <a:cs typeface="Calibri"/>
                <a:sym typeface="Calibri"/>
              </a:rPr>
              <a:t>Seudocódigo</a:t>
            </a:r>
            <a:endParaRPr/>
          </a:p>
        </p:txBody>
      </p:sp>
      <p:sp>
        <p:nvSpPr>
          <p:cNvPr id="354" name="Google Shape;354;p34"/>
          <p:cNvSpPr txBox="1"/>
          <p:nvPr/>
        </p:nvSpPr>
        <p:spPr>
          <a:xfrm>
            <a:off x="2066901" y="1727858"/>
            <a:ext cx="8170741" cy="2092881"/>
          </a:xfrm>
          <a:prstGeom prst="rect">
            <a:avLst/>
          </a:prstGeom>
          <a:noFill/>
          <a:ln w="9525"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r>
              <a:rPr lang="es-PY" sz="2000">
                <a:solidFill>
                  <a:schemeClr val="dk1"/>
                </a:solidFill>
                <a:latin typeface="Consolas"/>
                <a:ea typeface="Consolas"/>
                <a:cs typeface="Consolas"/>
                <a:sym typeface="Consolas"/>
              </a:rPr>
              <a:t>Desde i=0 hasta N-1:</a:t>
            </a:r>
            <a:endParaRPr/>
          </a:p>
          <a:p>
            <a:pPr marL="742950" lvl="1" indent="-285750">
              <a:spcBef>
                <a:spcPts val="600"/>
              </a:spcBef>
              <a:buClr>
                <a:schemeClr val="dk1"/>
              </a:buClr>
              <a:buSzPts val="2000"/>
              <a:buFont typeface="Arial"/>
              <a:buChar char="•"/>
            </a:pPr>
            <a:r>
              <a:rPr lang="es-PY" sz="2000">
                <a:solidFill>
                  <a:schemeClr val="dk1"/>
                </a:solidFill>
                <a:latin typeface="Consolas"/>
                <a:ea typeface="Consolas"/>
                <a:cs typeface="Consolas"/>
                <a:sym typeface="Consolas"/>
              </a:rPr>
              <a:t>Encontrar el menor elemento del sub-arreglo A[i],A[i+1],…,A[n-1]</a:t>
            </a:r>
            <a:endParaRPr/>
          </a:p>
          <a:p>
            <a:pPr marL="742950" lvl="1" indent="-285750">
              <a:spcBef>
                <a:spcPts val="600"/>
              </a:spcBef>
              <a:buClr>
                <a:schemeClr val="dk1"/>
              </a:buClr>
              <a:buSzPts val="2000"/>
              <a:buFont typeface="Arial"/>
              <a:buChar char="•"/>
            </a:pPr>
            <a:r>
              <a:rPr lang="es-PY" sz="2000">
                <a:solidFill>
                  <a:schemeClr val="dk1"/>
                </a:solidFill>
                <a:latin typeface="Consolas"/>
                <a:ea typeface="Consolas"/>
                <a:cs typeface="Consolas"/>
                <a:sym typeface="Consolas"/>
              </a:rPr>
              <a:t>Si el menor elemento no está en la posición i, entonces intercambiar los valores de las posiciones i y la del menor elemento del sub-arreglo.</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5"/>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36</a:t>
            </a:fld>
            <a:endParaRPr sz="2800" b="1">
              <a:solidFill>
                <a:srgbClr val="1F497D"/>
              </a:solidFill>
              <a:latin typeface="Calibri"/>
              <a:ea typeface="Calibri"/>
              <a:cs typeface="Calibri"/>
              <a:sym typeface="Calibri"/>
            </a:endParaRPr>
          </a:p>
        </p:txBody>
      </p:sp>
      <p:sp>
        <p:nvSpPr>
          <p:cNvPr id="361" name="Google Shape;361;p35"/>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Programa – Selección</a:t>
            </a:r>
            <a:endParaRPr sz="4000">
              <a:solidFill>
                <a:schemeClr val="dk1"/>
              </a:solidFill>
              <a:latin typeface="Calibri"/>
              <a:ea typeface="Calibri"/>
              <a:cs typeface="Calibri"/>
              <a:sym typeface="Calibri"/>
            </a:endParaRPr>
          </a:p>
        </p:txBody>
      </p:sp>
      <p:sp>
        <p:nvSpPr>
          <p:cNvPr id="362" name="Google Shape;362;p35"/>
          <p:cNvSpPr/>
          <p:nvPr/>
        </p:nvSpPr>
        <p:spPr>
          <a:xfrm>
            <a:off x="834363" y="1240526"/>
            <a:ext cx="8299939" cy="5016758"/>
          </a:xfrm>
          <a:prstGeom prst="rect">
            <a:avLst/>
          </a:prstGeom>
          <a:noFill/>
          <a:ln>
            <a:noFill/>
          </a:ln>
        </p:spPr>
        <p:txBody>
          <a:bodyPr spcFirstLastPara="1" wrap="square" lIns="91425" tIns="45700" rIns="91425" bIns="45700" anchor="t" anchorCtr="0">
            <a:noAutofit/>
          </a:bodyPr>
          <a:lstStyle/>
          <a:p>
            <a:r>
              <a:rPr lang="en-US" sz="2000" b="0" dirty="0">
                <a:solidFill>
                  <a:srgbClr val="0000FF"/>
                </a:solidFill>
                <a:effectLst/>
                <a:highlight>
                  <a:srgbClr val="FFFFFF"/>
                </a:highlight>
                <a:latin typeface="Consolas" panose="020B0609020204030204" pitchFamily="49" charset="0"/>
              </a:rPr>
              <a:t>def</a:t>
            </a:r>
            <a:r>
              <a:rPr lang="en-US" sz="2000" b="0" dirty="0">
                <a:solidFill>
                  <a:srgbClr val="000000"/>
                </a:solidFill>
                <a:effectLst/>
                <a:highlight>
                  <a:srgbClr val="FFFFFF"/>
                </a:highlight>
                <a:latin typeface="Consolas" panose="020B0609020204030204" pitchFamily="49" charset="0"/>
              </a:rPr>
              <a:t> </a:t>
            </a:r>
            <a:r>
              <a:rPr lang="en-US" sz="2000" b="0" dirty="0" err="1">
                <a:solidFill>
                  <a:srgbClr val="74531F"/>
                </a:solidFill>
                <a:effectLst/>
                <a:highlight>
                  <a:srgbClr val="FFFFFF"/>
                </a:highlight>
                <a:latin typeface="Consolas" panose="020B0609020204030204" pitchFamily="49" charset="0"/>
              </a:rPr>
              <a:t>ordenar_vec_seleccion</a:t>
            </a:r>
            <a:r>
              <a:rPr lang="en-US" sz="2000" b="0" dirty="0">
                <a:solidFill>
                  <a:srgbClr val="000000"/>
                </a:solidFill>
                <a:effectLst/>
                <a:highlight>
                  <a:srgbClr val="FFFFFF"/>
                </a:highlight>
                <a:latin typeface="Consolas" panose="020B0609020204030204" pitchFamily="49" charset="0"/>
              </a:rPr>
              <a:t>(</a:t>
            </a:r>
            <a:r>
              <a:rPr lang="en-US" sz="2000" b="0" dirty="0">
                <a:solidFill>
                  <a:srgbClr val="808080"/>
                </a:solidFill>
                <a:effectLst/>
                <a:highlight>
                  <a:srgbClr val="FFFFFF"/>
                </a:highlight>
                <a:latin typeface="Consolas" panose="020B0609020204030204" pitchFamily="49" charset="0"/>
              </a:rPr>
              <a:t>A</a:t>
            </a:r>
            <a:r>
              <a:rPr lang="en-US" sz="2000" b="0" dirty="0">
                <a:solidFill>
                  <a:srgbClr val="000000"/>
                </a:solidFill>
                <a:effectLst/>
                <a:highlight>
                  <a:srgbClr val="FFFFFF"/>
                </a:highlight>
                <a:latin typeface="Consolas" panose="020B0609020204030204" pitchFamily="49" charset="0"/>
              </a:rPr>
              <a:t>):    </a:t>
            </a:r>
          </a:p>
          <a:p>
            <a:r>
              <a:rPr lang="en-US" sz="2000" b="0" dirty="0">
                <a:solidFill>
                  <a:srgbClr val="000000"/>
                </a:solidFill>
                <a:effectLst/>
                <a:highlight>
                  <a:srgbClr val="FFFFFF"/>
                </a:highlight>
                <a:latin typeface="Consolas" panose="020B0609020204030204" pitchFamily="49" charset="0"/>
              </a:rPr>
              <a:t>   </a:t>
            </a:r>
            <a:r>
              <a:rPr lang="en-US" sz="2000" b="0" dirty="0">
                <a:solidFill>
                  <a:srgbClr val="1F377F"/>
                </a:solidFill>
                <a:effectLst/>
                <a:highlight>
                  <a:srgbClr val="FFFFFF"/>
                </a:highlight>
                <a:latin typeface="Consolas" panose="020B0609020204030204" pitchFamily="49" charset="0"/>
              </a:rPr>
              <a:t>n</a:t>
            </a:r>
            <a:r>
              <a:rPr lang="en-US" sz="2000" b="0" dirty="0">
                <a:solidFill>
                  <a:srgbClr val="000000"/>
                </a:solidFill>
                <a:effectLst/>
                <a:highlight>
                  <a:srgbClr val="FFFFFF"/>
                </a:highlight>
                <a:latin typeface="Consolas" panose="020B0609020204030204" pitchFamily="49" charset="0"/>
              </a:rPr>
              <a:t> = </a:t>
            </a:r>
            <a:r>
              <a:rPr lang="en-US" sz="2000" b="0" dirty="0" err="1">
                <a:solidFill>
                  <a:srgbClr val="74531F"/>
                </a:solidFill>
                <a:effectLst/>
                <a:highlight>
                  <a:srgbClr val="FFFFFF"/>
                </a:highlight>
                <a:latin typeface="Consolas" panose="020B0609020204030204" pitchFamily="49" charset="0"/>
              </a:rPr>
              <a:t>len</a:t>
            </a:r>
            <a:r>
              <a:rPr lang="en-US" sz="2000" b="0" dirty="0">
                <a:solidFill>
                  <a:srgbClr val="000000"/>
                </a:solidFill>
                <a:effectLst/>
                <a:highlight>
                  <a:srgbClr val="FFFFFF"/>
                </a:highlight>
                <a:latin typeface="Consolas" panose="020B0609020204030204" pitchFamily="49" charset="0"/>
              </a:rPr>
              <a:t>(</a:t>
            </a:r>
            <a:r>
              <a:rPr lang="en-US" sz="2000" b="0" dirty="0">
                <a:solidFill>
                  <a:srgbClr val="808080"/>
                </a:solidFill>
                <a:effectLst/>
                <a:highlight>
                  <a:srgbClr val="FFFFFF"/>
                </a:highlight>
                <a:latin typeface="Consolas" panose="020B0609020204030204" pitchFamily="49" charset="0"/>
              </a:rPr>
              <a:t>A</a:t>
            </a:r>
            <a:r>
              <a:rPr lang="en-US" sz="2000" b="0" dirty="0">
                <a:solidFill>
                  <a:srgbClr val="000000"/>
                </a:solidFill>
                <a:effectLst/>
                <a:highlight>
                  <a:srgbClr val="FFFFFF"/>
                </a:highlight>
                <a:latin typeface="Consolas" panose="020B0609020204030204" pitchFamily="49" charset="0"/>
              </a:rPr>
              <a:t>)    </a:t>
            </a:r>
          </a:p>
          <a:p>
            <a:r>
              <a:rPr lang="en-US" sz="2000" b="0" dirty="0">
                <a:solidFill>
                  <a:srgbClr val="000000"/>
                </a:solidFill>
                <a:effectLst/>
                <a:highlight>
                  <a:srgbClr val="FFFFFF"/>
                </a:highlight>
                <a:latin typeface="Consolas" panose="020B0609020204030204" pitchFamily="49" charset="0"/>
              </a:rPr>
              <a:t>   </a:t>
            </a:r>
            <a:r>
              <a:rPr lang="en-US" sz="2000" b="0" dirty="0">
                <a:solidFill>
                  <a:srgbClr val="8F08C4"/>
                </a:solidFill>
                <a:effectLst/>
                <a:highlight>
                  <a:srgbClr val="FFFFFF"/>
                </a:highlight>
                <a:latin typeface="Consolas" panose="020B0609020204030204" pitchFamily="49" charset="0"/>
              </a:rPr>
              <a:t>for</a:t>
            </a:r>
            <a:r>
              <a:rPr lang="en-US" sz="2000" b="0" dirty="0">
                <a:solidFill>
                  <a:srgbClr val="000000"/>
                </a:solidFill>
                <a:effectLst/>
                <a:highlight>
                  <a:srgbClr val="FFFFFF"/>
                </a:highlight>
                <a:latin typeface="Consolas" panose="020B0609020204030204" pitchFamily="49" charset="0"/>
              </a:rPr>
              <a:t> </a:t>
            </a:r>
            <a:r>
              <a:rPr lang="en-US" sz="2000" b="0" dirty="0" err="1">
                <a:solidFill>
                  <a:srgbClr val="1F377F"/>
                </a:solidFill>
                <a:effectLst/>
                <a:highlight>
                  <a:srgbClr val="FFFFFF"/>
                </a:highlight>
                <a:latin typeface="Consolas" panose="020B0609020204030204" pitchFamily="49" charset="0"/>
              </a:rPr>
              <a:t>i</a:t>
            </a:r>
            <a:r>
              <a:rPr lang="en-US" sz="2000" b="0" dirty="0">
                <a:solidFill>
                  <a:srgbClr val="000000"/>
                </a:solidFill>
                <a:effectLst/>
                <a:highlight>
                  <a:srgbClr val="FFFFFF"/>
                </a:highlight>
                <a:latin typeface="Consolas" panose="020B0609020204030204" pitchFamily="49" charset="0"/>
              </a:rPr>
              <a:t> </a:t>
            </a:r>
            <a:r>
              <a:rPr lang="en-US" sz="2000" b="0" dirty="0">
                <a:solidFill>
                  <a:srgbClr val="8F08C4"/>
                </a:solidFill>
                <a:effectLst/>
                <a:highlight>
                  <a:srgbClr val="FFFFFF"/>
                </a:highlight>
                <a:latin typeface="Consolas" panose="020B0609020204030204" pitchFamily="49" charset="0"/>
              </a:rPr>
              <a:t>in</a:t>
            </a:r>
            <a:r>
              <a:rPr lang="en-US" sz="2000" b="0" dirty="0">
                <a:solidFill>
                  <a:srgbClr val="000000"/>
                </a:solidFill>
                <a:effectLst/>
                <a:highlight>
                  <a:srgbClr val="FFFFFF"/>
                </a:highlight>
                <a:latin typeface="Consolas" panose="020B0609020204030204" pitchFamily="49" charset="0"/>
              </a:rPr>
              <a:t> </a:t>
            </a:r>
            <a:r>
              <a:rPr lang="en-US" sz="2000" b="0" dirty="0">
                <a:solidFill>
                  <a:srgbClr val="2B91AF"/>
                </a:solidFill>
                <a:effectLst/>
                <a:highlight>
                  <a:srgbClr val="FFFFFF"/>
                </a:highlight>
                <a:latin typeface="Consolas" panose="020B0609020204030204" pitchFamily="49" charset="0"/>
              </a:rPr>
              <a:t>range</a:t>
            </a:r>
            <a:r>
              <a:rPr lang="en-US" sz="2000" b="0" dirty="0">
                <a:solidFill>
                  <a:srgbClr val="000000"/>
                </a:solidFill>
                <a:effectLst/>
                <a:highlight>
                  <a:srgbClr val="FFFFFF"/>
                </a:highlight>
                <a:latin typeface="Consolas" panose="020B0609020204030204" pitchFamily="49" charset="0"/>
              </a:rPr>
              <a:t>(</a:t>
            </a:r>
            <a:r>
              <a:rPr lang="en-US" sz="2000" b="0" dirty="0">
                <a:solidFill>
                  <a:srgbClr val="1F377F"/>
                </a:solidFill>
                <a:effectLst/>
                <a:highlight>
                  <a:srgbClr val="FFFFFF"/>
                </a:highlight>
                <a:latin typeface="Consolas" panose="020B0609020204030204" pitchFamily="49" charset="0"/>
              </a:rPr>
              <a:t>n</a:t>
            </a:r>
            <a:r>
              <a:rPr lang="en-US" sz="2000" b="0" dirty="0">
                <a:solidFill>
                  <a:srgbClr val="000000"/>
                </a:solidFill>
                <a:effectLst/>
                <a:highlight>
                  <a:srgbClr val="FFFFFF"/>
                </a:highlight>
                <a:latin typeface="Consolas" panose="020B0609020204030204" pitchFamily="49" charset="0"/>
              </a:rPr>
              <a:t>):        </a:t>
            </a:r>
          </a:p>
          <a:p>
            <a:r>
              <a:rPr lang="en-US" sz="2000" b="0" dirty="0">
                <a:solidFill>
                  <a:srgbClr val="000000"/>
                </a:solidFill>
                <a:effectLst/>
                <a:highlight>
                  <a:srgbClr val="FFFFFF"/>
                </a:highlight>
                <a:latin typeface="Consolas" panose="020B0609020204030204" pitchFamily="49" charset="0"/>
              </a:rPr>
              <a:t>      </a:t>
            </a:r>
            <a:r>
              <a:rPr lang="en-US" sz="2000" b="0" dirty="0">
                <a:solidFill>
                  <a:srgbClr val="1F377F"/>
                </a:solidFill>
                <a:effectLst/>
                <a:highlight>
                  <a:srgbClr val="FFFFFF"/>
                </a:highlight>
                <a:latin typeface="Consolas" panose="020B0609020204030204" pitchFamily="49" charset="0"/>
              </a:rPr>
              <a:t>aux</a:t>
            </a:r>
            <a:r>
              <a:rPr lang="en-US" sz="2000" b="0" dirty="0">
                <a:solidFill>
                  <a:srgbClr val="000000"/>
                </a:solidFill>
                <a:effectLst/>
                <a:highlight>
                  <a:srgbClr val="FFFFFF"/>
                </a:highlight>
                <a:latin typeface="Consolas" panose="020B0609020204030204" pitchFamily="49" charset="0"/>
              </a:rPr>
              <a:t> = </a:t>
            </a:r>
            <a:r>
              <a:rPr lang="en-US" sz="2000" b="0" dirty="0">
                <a:solidFill>
                  <a:srgbClr val="808080"/>
                </a:solidFill>
                <a:effectLst/>
                <a:highlight>
                  <a:srgbClr val="FFFFFF"/>
                </a:highlight>
                <a:latin typeface="Consolas" panose="020B0609020204030204" pitchFamily="49" charset="0"/>
              </a:rPr>
              <a:t>A</a:t>
            </a:r>
            <a:r>
              <a:rPr lang="en-US" sz="2000" b="0" dirty="0">
                <a:solidFill>
                  <a:srgbClr val="000000"/>
                </a:solidFill>
                <a:effectLst/>
                <a:highlight>
                  <a:srgbClr val="FFFFFF"/>
                </a:highlight>
                <a:latin typeface="Consolas" panose="020B0609020204030204" pitchFamily="49" charset="0"/>
              </a:rPr>
              <a:t>[</a:t>
            </a:r>
            <a:r>
              <a:rPr lang="en-US" sz="2000" b="0" dirty="0" err="1">
                <a:solidFill>
                  <a:srgbClr val="1F377F"/>
                </a:solidFill>
                <a:effectLst/>
                <a:highlight>
                  <a:srgbClr val="FFFFFF"/>
                </a:highlight>
                <a:latin typeface="Consolas" panose="020B0609020204030204" pitchFamily="49" charset="0"/>
              </a:rPr>
              <a:t>i</a:t>
            </a:r>
            <a:r>
              <a:rPr lang="en-US" sz="2000" b="0" dirty="0">
                <a:solidFill>
                  <a:srgbClr val="000000"/>
                </a:solidFill>
                <a:effectLst/>
                <a:highlight>
                  <a:srgbClr val="FFFFFF"/>
                </a:highlight>
                <a:latin typeface="Consolas" panose="020B0609020204030204" pitchFamily="49" charset="0"/>
              </a:rPr>
              <a:t>]        </a:t>
            </a:r>
          </a:p>
          <a:p>
            <a:r>
              <a:rPr lang="en-US" sz="2000" b="0" dirty="0">
                <a:solidFill>
                  <a:srgbClr val="000000"/>
                </a:solidFill>
                <a:effectLst/>
                <a:highlight>
                  <a:srgbClr val="FFFFFF"/>
                </a:highlight>
                <a:latin typeface="Consolas" panose="020B0609020204030204" pitchFamily="49" charset="0"/>
              </a:rPr>
              <a:t>      </a:t>
            </a:r>
            <a:r>
              <a:rPr lang="en-US" sz="2000" b="0" dirty="0">
                <a:solidFill>
                  <a:srgbClr val="1F377F"/>
                </a:solidFill>
                <a:effectLst/>
                <a:highlight>
                  <a:srgbClr val="FFFFFF"/>
                </a:highlight>
                <a:latin typeface="Consolas" panose="020B0609020204030204" pitchFamily="49" charset="0"/>
              </a:rPr>
              <a:t>pos</a:t>
            </a:r>
            <a:r>
              <a:rPr lang="en-US" sz="2000" b="0" dirty="0">
                <a:solidFill>
                  <a:srgbClr val="000000"/>
                </a:solidFill>
                <a:effectLst/>
                <a:highlight>
                  <a:srgbClr val="FFFFFF"/>
                </a:highlight>
                <a:latin typeface="Consolas" panose="020B0609020204030204" pitchFamily="49" charset="0"/>
              </a:rPr>
              <a:t> = </a:t>
            </a:r>
            <a:r>
              <a:rPr lang="en-US" sz="2000" b="0" dirty="0" err="1">
                <a:solidFill>
                  <a:srgbClr val="1F377F"/>
                </a:solidFill>
                <a:effectLst/>
                <a:highlight>
                  <a:srgbClr val="FFFFFF"/>
                </a:highlight>
                <a:latin typeface="Consolas" panose="020B0609020204030204" pitchFamily="49" charset="0"/>
              </a:rPr>
              <a:t>i</a:t>
            </a:r>
            <a:r>
              <a:rPr lang="en-US" sz="2000" b="0" dirty="0">
                <a:solidFill>
                  <a:srgbClr val="000000"/>
                </a:solidFill>
                <a:effectLst/>
                <a:highlight>
                  <a:srgbClr val="FFFFFF"/>
                </a:highlight>
                <a:latin typeface="Consolas" panose="020B0609020204030204" pitchFamily="49" charset="0"/>
              </a:rPr>
              <a:t>        </a:t>
            </a:r>
          </a:p>
          <a:p>
            <a:r>
              <a:rPr lang="en-US" sz="2000" b="0" dirty="0">
                <a:solidFill>
                  <a:srgbClr val="000000"/>
                </a:solidFill>
                <a:effectLst/>
                <a:highlight>
                  <a:srgbClr val="FFFFFF"/>
                </a:highlight>
                <a:latin typeface="Consolas" panose="020B0609020204030204" pitchFamily="49" charset="0"/>
              </a:rPr>
              <a:t>      </a:t>
            </a:r>
            <a:r>
              <a:rPr lang="en-US" sz="2000" b="0" dirty="0">
                <a:solidFill>
                  <a:srgbClr val="8F08C4"/>
                </a:solidFill>
                <a:effectLst/>
                <a:highlight>
                  <a:srgbClr val="FFFFFF"/>
                </a:highlight>
                <a:latin typeface="Consolas" panose="020B0609020204030204" pitchFamily="49" charset="0"/>
              </a:rPr>
              <a:t>for</a:t>
            </a:r>
            <a:r>
              <a:rPr lang="en-US" sz="2000" b="0" dirty="0">
                <a:solidFill>
                  <a:srgbClr val="000000"/>
                </a:solidFill>
                <a:effectLst/>
                <a:highlight>
                  <a:srgbClr val="FFFFFF"/>
                </a:highlight>
                <a:latin typeface="Consolas" panose="020B0609020204030204" pitchFamily="49" charset="0"/>
              </a:rPr>
              <a:t> </a:t>
            </a:r>
            <a:r>
              <a:rPr lang="en-US" sz="2000" b="0" dirty="0">
                <a:solidFill>
                  <a:srgbClr val="1F377F"/>
                </a:solidFill>
                <a:effectLst/>
                <a:highlight>
                  <a:srgbClr val="FFFFFF"/>
                </a:highlight>
                <a:latin typeface="Consolas" panose="020B0609020204030204" pitchFamily="49" charset="0"/>
              </a:rPr>
              <a:t>j</a:t>
            </a:r>
            <a:r>
              <a:rPr lang="en-US" sz="2000" b="0" dirty="0">
                <a:solidFill>
                  <a:srgbClr val="000000"/>
                </a:solidFill>
                <a:effectLst/>
                <a:highlight>
                  <a:srgbClr val="FFFFFF"/>
                </a:highlight>
                <a:latin typeface="Consolas" panose="020B0609020204030204" pitchFamily="49" charset="0"/>
              </a:rPr>
              <a:t> </a:t>
            </a:r>
            <a:r>
              <a:rPr lang="en-US" sz="2000" b="0" dirty="0">
                <a:solidFill>
                  <a:srgbClr val="8F08C4"/>
                </a:solidFill>
                <a:effectLst/>
                <a:highlight>
                  <a:srgbClr val="FFFFFF"/>
                </a:highlight>
                <a:latin typeface="Consolas" panose="020B0609020204030204" pitchFamily="49" charset="0"/>
              </a:rPr>
              <a:t>in</a:t>
            </a:r>
            <a:r>
              <a:rPr lang="en-US" sz="2000" b="0" dirty="0">
                <a:solidFill>
                  <a:srgbClr val="000000"/>
                </a:solidFill>
                <a:effectLst/>
                <a:highlight>
                  <a:srgbClr val="FFFFFF"/>
                </a:highlight>
                <a:latin typeface="Consolas" panose="020B0609020204030204" pitchFamily="49" charset="0"/>
              </a:rPr>
              <a:t> </a:t>
            </a:r>
            <a:r>
              <a:rPr lang="en-US" sz="2000" b="0" dirty="0">
                <a:solidFill>
                  <a:srgbClr val="2B91AF"/>
                </a:solidFill>
                <a:effectLst/>
                <a:highlight>
                  <a:srgbClr val="FFFFFF"/>
                </a:highlight>
                <a:latin typeface="Consolas" panose="020B0609020204030204" pitchFamily="49" charset="0"/>
              </a:rPr>
              <a:t>range</a:t>
            </a:r>
            <a:r>
              <a:rPr lang="en-US" sz="2000" b="0" dirty="0">
                <a:solidFill>
                  <a:srgbClr val="000000"/>
                </a:solidFill>
                <a:effectLst/>
                <a:highlight>
                  <a:srgbClr val="FFFFFF"/>
                </a:highlight>
                <a:latin typeface="Consolas" panose="020B0609020204030204" pitchFamily="49" charset="0"/>
              </a:rPr>
              <a:t>(</a:t>
            </a:r>
            <a:r>
              <a:rPr lang="en-US" sz="2000" b="0" dirty="0" err="1">
                <a:solidFill>
                  <a:srgbClr val="1F377F"/>
                </a:solidFill>
                <a:effectLst/>
                <a:highlight>
                  <a:srgbClr val="FFFFFF"/>
                </a:highlight>
                <a:latin typeface="Consolas" panose="020B0609020204030204" pitchFamily="49" charset="0"/>
              </a:rPr>
              <a:t>i</a:t>
            </a:r>
            <a:r>
              <a:rPr lang="en-US" sz="2000" b="0" dirty="0">
                <a:solidFill>
                  <a:srgbClr val="000000"/>
                </a:solidFill>
                <a:effectLst/>
                <a:highlight>
                  <a:srgbClr val="FFFFFF"/>
                </a:highlight>
                <a:latin typeface="Consolas" panose="020B0609020204030204" pitchFamily="49" charset="0"/>
              </a:rPr>
              <a:t> + </a:t>
            </a:r>
            <a:r>
              <a:rPr lang="en-US" sz="2000" b="0" dirty="0">
                <a:solidFill>
                  <a:srgbClr val="098658"/>
                </a:solidFill>
                <a:effectLst/>
                <a:highlight>
                  <a:srgbClr val="FFFFFF"/>
                </a:highlight>
                <a:latin typeface="Consolas" panose="020B0609020204030204" pitchFamily="49" charset="0"/>
              </a:rPr>
              <a:t>1</a:t>
            </a:r>
            <a:r>
              <a:rPr lang="en-US" sz="2000" b="0" dirty="0">
                <a:solidFill>
                  <a:srgbClr val="000000"/>
                </a:solidFill>
                <a:effectLst/>
                <a:highlight>
                  <a:srgbClr val="FFFFFF"/>
                </a:highlight>
                <a:latin typeface="Consolas" panose="020B0609020204030204" pitchFamily="49" charset="0"/>
              </a:rPr>
              <a:t>, </a:t>
            </a:r>
            <a:r>
              <a:rPr lang="en-US" sz="2000" b="0" dirty="0">
                <a:solidFill>
                  <a:srgbClr val="1F377F"/>
                </a:solidFill>
                <a:effectLst/>
                <a:highlight>
                  <a:srgbClr val="FFFFFF"/>
                </a:highlight>
                <a:latin typeface="Consolas" panose="020B0609020204030204" pitchFamily="49" charset="0"/>
              </a:rPr>
              <a:t>n</a:t>
            </a:r>
            <a:r>
              <a:rPr lang="en-US" sz="2000" b="0" dirty="0">
                <a:solidFill>
                  <a:srgbClr val="000000"/>
                </a:solidFill>
                <a:effectLst/>
                <a:highlight>
                  <a:srgbClr val="FFFFFF"/>
                </a:highlight>
                <a:latin typeface="Consolas" panose="020B0609020204030204" pitchFamily="49" charset="0"/>
              </a:rPr>
              <a:t>):            </a:t>
            </a:r>
          </a:p>
          <a:p>
            <a:r>
              <a:rPr lang="en-US" sz="2000" b="0" dirty="0">
                <a:solidFill>
                  <a:srgbClr val="000000"/>
                </a:solidFill>
                <a:effectLst/>
                <a:highlight>
                  <a:srgbClr val="FFFFFF"/>
                </a:highlight>
                <a:latin typeface="Consolas" panose="020B0609020204030204" pitchFamily="49" charset="0"/>
              </a:rPr>
              <a:t>          </a:t>
            </a:r>
            <a:r>
              <a:rPr lang="en-US" sz="2000" b="0" dirty="0">
                <a:solidFill>
                  <a:srgbClr val="8F08C4"/>
                </a:solidFill>
                <a:effectLst/>
                <a:highlight>
                  <a:srgbClr val="FFFFFF"/>
                </a:highlight>
                <a:latin typeface="Consolas" panose="020B0609020204030204" pitchFamily="49" charset="0"/>
              </a:rPr>
              <a:t>if</a:t>
            </a:r>
            <a:r>
              <a:rPr lang="en-US" sz="2000" b="0" dirty="0">
                <a:solidFill>
                  <a:srgbClr val="000000"/>
                </a:solidFill>
                <a:effectLst/>
                <a:highlight>
                  <a:srgbClr val="FFFFFF"/>
                </a:highlight>
                <a:latin typeface="Consolas" panose="020B0609020204030204" pitchFamily="49" charset="0"/>
              </a:rPr>
              <a:t> </a:t>
            </a:r>
            <a:r>
              <a:rPr lang="en-US" sz="2000" b="0" dirty="0">
                <a:solidFill>
                  <a:srgbClr val="808080"/>
                </a:solidFill>
                <a:effectLst/>
                <a:highlight>
                  <a:srgbClr val="FFFFFF"/>
                </a:highlight>
                <a:latin typeface="Consolas" panose="020B0609020204030204" pitchFamily="49" charset="0"/>
              </a:rPr>
              <a:t>A</a:t>
            </a:r>
            <a:r>
              <a:rPr lang="en-US" sz="2000" b="0" dirty="0">
                <a:solidFill>
                  <a:srgbClr val="000000"/>
                </a:solidFill>
                <a:effectLst/>
                <a:highlight>
                  <a:srgbClr val="FFFFFF"/>
                </a:highlight>
                <a:latin typeface="Consolas" panose="020B0609020204030204" pitchFamily="49" charset="0"/>
              </a:rPr>
              <a:t>[</a:t>
            </a:r>
            <a:r>
              <a:rPr lang="en-US" sz="2000" b="0" dirty="0">
                <a:solidFill>
                  <a:srgbClr val="1F377F"/>
                </a:solidFill>
                <a:effectLst/>
                <a:highlight>
                  <a:srgbClr val="FFFFFF"/>
                </a:highlight>
                <a:latin typeface="Consolas" panose="020B0609020204030204" pitchFamily="49" charset="0"/>
              </a:rPr>
              <a:t>j</a:t>
            </a:r>
            <a:r>
              <a:rPr lang="en-US" sz="2000" b="0" dirty="0">
                <a:solidFill>
                  <a:srgbClr val="000000"/>
                </a:solidFill>
                <a:effectLst/>
                <a:highlight>
                  <a:srgbClr val="FFFFFF"/>
                </a:highlight>
                <a:latin typeface="Consolas" panose="020B0609020204030204" pitchFamily="49" charset="0"/>
              </a:rPr>
              <a:t>] &lt; </a:t>
            </a:r>
            <a:r>
              <a:rPr lang="en-US" sz="2000" b="0" dirty="0">
                <a:solidFill>
                  <a:srgbClr val="1F377F"/>
                </a:solidFill>
                <a:effectLst/>
                <a:highlight>
                  <a:srgbClr val="FFFFFF"/>
                </a:highlight>
                <a:latin typeface="Consolas" panose="020B0609020204030204" pitchFamily="49" charset="0"/>
              </a:rPr>
              <a:t>aux</a:t>
            </a:r>
            <a:r>
              <a:rPr lang="en-US" sz="2000" b="0" dirty="0">
                <a:solidFill>
                  <a:srgbClr val="000000"/>
                </a:solidFill>
                <a:effectLst/>
                <a:highlight>
                  <a:srgbClr val="FFFFFF"/>
                </a:highlight>
                <a:latin typeface="Consolas" panose="020B0609020204030204" pitchFamily="49" charset="0"/>
              </a:rPr>
              <a:t>:                </a:t>
            </a:r>
          </a:p>
          <a:p>
            <a:r>
              <a:rPr lang="en-US" sz="2000" b="0" dirty="0">
                <a:solidFill>
                  <a:srgbClr val="000000"/>
                </a:solidFill>
                <a:effectLst/>
                <a:highlight>
                  <a:srgbClr val="FFFFFF"/>
                </a:highlight>
                <a:latin typeface="Consolas" panose="020B0609020204030204" pitchFamily="49" charset="0"/>
              </a:rPr>
              <a:t>              </a:t>
            </a:r>
            <a:r>
              <a:rPr lang="en-US" sz="2000" b="0" dirty="0">
                <a:solidFill>
                  <a:srgbClr val="1F377F"/>
                </a:solidFill>
                <a:effectLst/>
                <a:highlight>
                  <a:srgbClr val="FFFFFF"/>
                </a:highlight>
                <a:latin typeface="Consolas" panose="020B0609020204030204" pitchFamily="49" charset="0"/>
              </a:rPr>
              <a:t>aux</a:t>
            </a:r>
            <a:r>
              <a:rPr lang="en-US" sz="2000" b="0" dirty="0">
                <a:solidFill>
                  <a:srgbClr val="000000"/>
                </a:solidFill>
                <a:effectLst/>
                <a:highlight>
                  <a:srgbClr val="FFFFFF"/>
                </a:highlight>
                <a:latin typeface="Consolas" panose="020B0609020204030204" pitchFamily="49" charset="0"/>
              </a:rPr>
              <a:t> = </a:t>
            </a:r>
            <a:r>
              <a:rPr lang="en-US" sz="2000" b="0" dirty="0">
                <a:solidFill>
                  <a:srgbClr val="808080"/>
                </a:solidFill>
                <a:effectLst/>
                <a:highlight>
                  <a:srgbClr val="FFFFFF"/>
                </a:highlight>
                <a:latin typeface="Consolas" panose="020B0609020204030204" pitchFamily="49" charset="0"/>
              </a:rPr>
              <a:t>A</a:t>
            </a:r>
            <a:r>
              <a:rPr lang="en-US" sz="2000" b="0" dirty="0">
                <a:solidFill>
                  <a:srgbClr val="000000"/>
                </a:solidFill>
                <a:effectLst/>
                <a:highlight>
                  <a:srgbClr val="FFFFFF"/>
                </a:highlight>
                <a:latin typeface="Consolas" panose="020B0609020204030204" pitchFamily="49" charset="0"/>
              </a:rPr>
              <a:t>[</a:t>
            </a:r>
            <a:r>
              <a:rPr lang="en-US" sz="2000" b="0" dirty="0">
                <a:solidFill>
                  <a:srgbClr val="1F377F"/>
                </a:solidFill>
                <a:effectLst/>
                <a:highlight>
                  <a:srgbClr val="FFFFFF"/>
                </a:highlight>
                <a:latin typeface="Consolas" panose="020B0609020204030204" pitchFamily="49" charset="0"/>
              </a:rPr>
              <a:t>j</a:t>
            </a:r>
            <a:r>
              <a:rPr lang="en-US" sz="2000" b="0" dirty="0">
                <a:solidFill>
                  <a:srgbClr val="000000"/>
                </a:solidFill>
                <a:effectLst/>
                <a:highlight>
                  <a:srgbClr val="FFFFFF"/>
                </a:highlight>
                <a:latin typeface="Consolas" panose="020B0609020204030204" pitchFamily="49" charset="0"/>
              </a:rPr>
              <a:t>]                </a:t>
            </a:r>
          </a:p>
          <a:p>
            <a:r>
              <a:rPr lang="en-US" sz="2000" b="0" dirty="0">
                <a:solidFill>
                  <a:srgbClr val="000000"/>
                </a:solidFill>
                <a:effectLst/>
                <a:highlight>
                  <a:srgbClr val="FFFFFF"/>
                </a:highlight>
                <a:latin typeface="Consolas" panose="020B0609020204030204" pitchFamily="49" charset="0"/>
              </a:rPr>
              <a:t>              </a:t>
            </a:r>
            <a:r>
              <a:rPr lang="en-US" sz="2000" b="0" dirty="0">
                <a:solidFill>
                  <a:srgbClr val="1F377F"/>
                </a:solidFill>
                <a:effectLst/>
                <a:highlight>
                  <a:srgbClr val="FFFFFF"/>
                </a:highlight>
                <a:latin typeface="Consolas" panose="020B0609020204030204" pitchFamily="49" charset="0"/>
              </a:rPr>
              <a:t>pos</a:t>
            </a:r>
            <a:r>
              <a:rPr lang="en-US" sz="2000" b="0" dirty="0">
                <a:solidFill>
                  <a:srgbClr val="000000"/>
                </a:solidFill>
                <a:effectLst/>
                <a:highlight>
                  <a:srgbClr val="FFFFFF"/>
                </a:highlight>
                <a:latin typeface="Consolas" panose="020B0609020204030204" pitchFamily="49" charset="0"/>
              </a:rPr>
              <a:t> = </a:t>
            </a:r>
            <a:r>
              <a:rPr lang="en-US" sz="2000" b="0" dirty="0">
                <a:solidFill>
                  <a:srgbClr val="1F377F"/>
                </a:solidFill>
                <a:effectLst/>
                <a:highlight>
                  <a:srgbClr val="FFFFFF"/>
                </a:highlight>
                <a:latin typeface="Consolas" panose="020B0609020204030204" pitchFamily="49" charset="0"/>
              </a:rPr>
              <a:t>j</a:t>
            </a:r>
            <a:r>
              <a:rPr lang="en-US" sz="2000" b="0" dirty="0">
                <a:solidFill>
                  <a:srgbClr val="000000"/>
                </a:solidFill>
                <a:effectLst/>
                <a:highlight>
                  <a:srgbClr val="FFFFFF"/>
                </a:highlight>
                <a:latin typeface="Consolas" panose="020B0609020204030204" pitchFamily="49" charset="0"/>
              </a:rPr>
              <a:t>        </a:t>
            </a:r>
          </a:p>
          <a:p>
            <a:r>
              <a:rPr lang="en-US" sz="2000" b="0" dirty="0">
                <a:solidFill>
                  <a:srgbClr val="000000"/>
                </a:solidFill>
                <a:effectLst/>
                <a:highlight>
                  <a:srgbClr val="FFFFFF"/>
                </a:highlight>
                <a:latin typeface="Consolas" panose="020B0609020204030204" pitchFamily="49" charset="0"/>
              </a:rPr>
              <a:t>      </a:t>
            </a:r>
            <a:r>
              <a:rPr lang="en-US" sz="2000" b="0" dirty="0">
                <a:solidFill>
                  <a:srgbClr val="008000"/>
                </a:solidFill>
                <a:effectLst/>
                <a:highlight>
                  <a:srgbClr val="FFFFFF"/>
                </a:highlight>
                <a:latin typeface="Consolas" panose="020B0609020204030204" pitchFamily="49" charset="0"/>
              </a:rPr>
              <a:t># </a:t>
            </a:r>
            <a:r>
              <a:rPr lang="en-US" sz="2000" b="0" dirty="0" err="1">
                <a:solidFill>
                  <a:srgbClr val="008000"/>
                </a:solidFill>
                <a:effectLst/>
                <a:highlight>
                  <a:srgbClr val="FFFFFF"/>
                </a:highlight>
                <a:latin typeface="Consolas" panose="020B0609020204030204" pitchFamily="49" charset="0"/>
              </a:rPr>
              <a:t>Intercambio</a:t>
            </a:r>
            <a:r>
              <a:rPr lang="en-US" sz="2000" b="0" dirty="0">
                <a:solidFill>
                  <a:srgbClr val="008000"/>
                </a:solidFill>
                <a:effectLst/>
                <a:highlight>
                  <a:srgbClr val="FFFFFF"/>
                </a:highlight>
                <a:latin typeface="Consolas" panose="020B0609020204030204" pitchFamily="49" charset="0"/>
              </a:rPr>
              <a:t>        </a:t>
            </a:r>
            <a:endParaRPr lang="en-US" sz="2000" b="0" dirty="0">
              <a:solidFill>
                <a:srgbClr val="000000"/>
              </a:solidFill>
              <a:effectLst/>
              <a:highlight>
                <a:srgbClr val="FFFFFF"/>
              </a:highlight>
              <a:latin typeface="Consolas" panose="020B0609020204030204" pitchFamily="49" charset="0"/>
            </a:endParaRPr>
          </a:p>
          <a:p>
            <a:r>
              <a:rPr lang="en-US" sz="2000" b="0" dirty="0">
                <a:solidFill>
                  <a:srgbClr val="000000"/>
                </a:solidFill>
                <a:effectLst/>
                <a:highlight>
                  <a:srgbClr val="FFFFFF"/>
                </a:highlight>
                <a:latin typeface="Consolas" panose="020B0609020204030204" pitchFamily="49" charset="0"/>
              </a:rPr>
              <a:t>      </a:t>
            </a:r>
            <a:r>
              <a:rPr lang="en-US" sz="2000" b="0" dirty="0">
                <a:solidFill>
                  <a:srgbClr val="808080"/>
                </a:solidFill>
                <a:effectLst/>
                <a:highlight>
                  <a:srgbClr val="FFFFFF"/>
                </a:highlight>
                <a:latin typeface="Consolas" panose="020B0609020204030204" pitchFamily="49" charset="0"/>
              </a:rPr>
              <a:t>A</a:t>
            </a:r>
            <a:r>
              <a:rPr lang="en-US" sz="2000" b="0" dirty="0">
                <a:solidFill>
                  <a:srgbClr val="000000"/>
                </a:solidFill>
                <a:effectLst/>
                <a:highlight>
                  <a:srgbClr val="FFFFFF"/>
                </a:highlight>
                <a:latin typeface="Consolas" panose="020B0609020204030204" pitchFamily="49" charset="0"/>
              </a:rPr>
              <a:t>[</a:t>
            </a:r>
            <a:r>
              <a:rPr lang="en-US" sz="2000" b="0" dirty="0">
                <a:solidFill>
                  <a:srgbClr val="1F377F"/>
                </a:solidFill>
                <a:effectLst/>
                <a:highlight>
                  <a:srgbClr val="FFFFFF"/>
                </a:highlight>
                <a:latin typeface="Consolas" panose="020B0609020204030204" pitchFamily="49" charset="0"/>
              </a:rPr>
              <a:t>pos</a:t>
            </a:r>
            <a:r>
              <a:rPr lang="en-US" sz="2000" b="0" dirty="0">
                <a:solidFill>
                  <a:srgbClr val="000000"/>
                </a:solidFill>
                <a:effectLst/>
                <a:highlight>
                  <a:srgbClr val="FFFFFF"/>
                </a:highlight>
                <a:latin typeface="Consolas" panose="020B0609020204030204" pitchFamily="49" charset="0"/>
              </a:rPr>
              <a:t>], </a:t>
            </a:r>
            <a:r>
              <a:rPr lang="en-US" sz="2000" b="0" dirty="0">
                <a:solidFill>
                  <a:srgbClr val="808080"/>
                </a:solidFill>
                <a:effectLst/>
                <a:highlight>
                  <a:srgbClr val="FFFFFF"/>
                </a:highlight>
                <a:latin typeface="Consolas" panose="020B0609020204030204" pitchFamily="49" charset="0"/>
              </a:rPr>
              <a:t>A</a:t>
            </a:r>
            <a:r>
              <a:rPr lang="en-US" sz="2000" b="0" dirty="0">
                <a:solidFill>
                  <a:srgbClr val="000000"/>
                </a:solidFill>
                <a:effectLst/>
                <a:highlight>
                  <a:srgbClr val="FFFFFF"/>
                </a:highlight>
                <a:latin typeface="Consolas" panose="020B0609020204030204" pitchFamily="49" charset="0"/>
              </a:rPr>
              <a:t>[</a:t>
            </a:r>
            <a:r>
              <a:rPr lang="en-US" sz="2000" b="0" dirty="0" err="1">
                <a:solidFill>
                  <a:srgbClr val="1F377F"/>
                </a:solidFill>
                <a:effectLst/>
                <a:highlight>
                  <a:srgbClr val="FFFFFF"/>
                </a:highlight>
                <a:latin typeface="Consolas" panose="020B0609020204030204" pitchFamily="49" charset="0"/>
              </a:rPr>
              <a:t>i</a:t>
            </a:r>
            <a:r>
              <a:rPr lang="en-US" sz="2000" b="0" dirty="0">
                <a:solidFill>
                  <a:srgbClr val="000000"/>
                </a:solidFill>
                <a:effectLst/>
                <a:highlight>
                  <a:srgbClr val="FFFFFF"/>
                </a:highlight>
                <a:latin typeface="Consolas" panose="020B0609020204030204" pitchFamily="49" charset="0"/>
              </a:rPr>
              <a:t>] = </a:t>
            </a:r>
            <a:r>
              <a:rPr lang="en-US" sz="2000" b="0" dirty="0">
                <a:solidFill>
                  <a:srgbClr val="808080"/>
                </a:solidFill>
                <a:effectLst/>
                <a:highlight>
                  <a:srgbClr val="FFFFFF"/>
                </a:highlight>
                <a:latin typeface="Consolas" panose="020B0609020204030204" pitchFamily="49" charset="0"/>
              </a:rPr>
              <a:t>A</a:t>
            </a:r>
            <a:r>
              <a:rPr lang="en-US" sz="2000" b="0" dirty="0">
                <a:solidFill>
                  <a:srgbClr val="000000"/>
                </a:solidFill>
                <a:effectLst/>
                <a:highlight>
                  <a:srgbClr val="FFFFFF"/>
                </a:highlight>
                <a:latin typeface="Consolas" panose="020B0609020204030204" pitchFamily="49" charset="0"/>
              </a:rPr>
              <a:t>[</a:t>
            </a:r>
            <a:r>
              <a:rPr lang="en-US" sz="2000" b="0" dirty="0" err="1">
                <a:solidFill>
                  <a:srgbClr val="1F377F"/>
                </a:solidFill>
                <a:effectLst/>
                <a:highlight>
                  <a:srgbClr val="FFFFFF"/>
                </a:highlight>
                <a:latin typeface="Consolas" panose="020B0609020204030204" pitchFamily="49" charset="0"/>
              </a:rPr>
              <a:t>i</a:t>
            </a:r>
            <a:r>
              <a:rPr lang="en-US" sz="2000" b="0" dirty="0">
                <a:solidFill>
                  <a:srgbClr val="000000"/>
                </a:solidFill>
                <a:effectLst/>
                <a:highlight>
                  <a:srgbClr val="FFFFFF"/>
                </a:highlight>
                <a:latin typeface="Consolas" panose="020B0609020204030204" pitchFamily="49" charset="0"/>
              </a:rPr>
              <a:t>], </a:t>
            </a:r>
            <a:r>
              <a:rPr lang="en-US" sz="2000" b="0" dirty="0">
                <a:solidFill>
                  <a:srgbClr val="1F377F"/>
                </a:solidFill>
                <a:effectLst/>
                <a:highlight>
                  <a:srgbClr val="FFFFFF"/>
                </a:highlight>
                <a:latin typeface="Consolas" panose="020B0609020204030204" pitchFamily="49" charset="0"/>
              </a:rPr>
              <a:t>aux</a:t>
            </a:r>
            <a:endParaRPr lang="en-US" sz="2000" b="0" dirty="0">
              <a:solidFill>
                <a:srgbClr val="000000"/>
              </a:solidFill>
              <a:effectLst/>
              <a:highlight>
                <a:srgbClr val="FFFFFF"/>
              </a:highlight>
              <a:latin typeface="Consolas" panose="020B0609020204030204" pitchFamily="49" charset="0"/>
            </a:endParaRPr>
          </a:p>
          <a:p>
            <a:r>
              <a:rPr lang="en-US" sz="2000" b="0" dirty="0">
                <a:solidFill>
                  <a:srgbClr val="008000"/>
                </a:solidFill>
                <a:effectLst/>
                <a:highlight>
                  <a:srgbClr val="FFFFFF"/>
                </a:highlight>
                <a:latin typeface="Consolas" panose="020B0609020204030204" pitchFamily="49" charset="0"/>
              </a:rPr>
              <a:t># </a:t>
            </a:r>
            <a:r>
              <a:rPr lang="en-US" sz="2000" b="0" dirty="0" err="1">
                <a:solidFill>
                  <a:srgbClr val="008000"/>
                </a:solidFill>
                <a:effectLst/>
                <a:highlight>
                  <a:srgbClr val="FFFFFF"/>
                </a:highlight>
                <a:latin typeface="Consolas" panose="020B0609020204030204" pitchFamily="49" charset="0"/>
              </a:rPr>
              <a:t>Ejemplo</a:t>
            </a:r>
            <a:r>
              <a:rPr lang="en-US" sz="2000" b="0" dirty="0">
                <a:solidFill>
                  <a:srgbClr val="008000"/>
                </a:solidFill>
                <a:effectLst/>
                <a:highlight>
                  <a:srgbClr val="FFFFFF"/>
                </a:highlight>
                <a:latin typeface="Consolas" panose="020B0609020204030204" pitchFamily="49" charset="0"/>
              </a:rPr>
              <a:t> de </a:t>
            </a:r>
            <a:r>
              <a:rPr lang="en-US" sz="2000" b="0" dirty="0" err="1">
                <a:solidFill>
                  <a:srgbClr val="008000"/>
                </a:solidFill>
                <a:effectLst/>
                <a:highlight>
                  <a:srgbClr val="FFFFFF"/>
                </a:highlight>
                <a:latin typeface="Consolas" panose="020B0609020204030204" pitchFamily="49" charset="0"/>
              </a:rPr>
              <a:t>uso</a:t>
            </a:r>
            <a:endParaRPr lang="en-US" sz="2000" b="0" dirty="0">
              <a:solidFill>
                <a:srgbClr val="000000"/>
              </a:solidFill>
              <a:effectLst/>
              <a:highlight>
                <a:srgbClr val="FFFFFF"/>
              </a:highlight>
              <a:latin typeface="Consolas" panose="020B0609020204030204" pitchFamily="49" charset="0"/>
            </a:endParaRPr>
          </a:p>
          <a:p>
            <a:r>
              <a:rPr lang="en-US" sz="2000" b="0" dirty="0">
                <a:solidFill>
                  <a:srgbClr val="000000"/>
                </a:solidFill>
                <a:effectLst/>
                <a:highlight>
                  <a:srgbClr val="FFFFFF"/>
                </a:highlight>
                <a:latin typeface="Consolas" panose="020B0609020204030204" pitchFamily="49" charset="0"/>
              </a:rPr>
              <a:t>A = [</a:t>
            </a:r>
            <a:r>
              <a:rPr lang="en-US" sz="2000" b="0" dirty="0">
                <a:solidFill>
                  <a:srgbClr val="098658"/>
                </a:solidFill>
                <a:effectLst/>
                <a:highlight>
                  <a:srgbClr val="FFFFFF"/>
                </a:highlight>
                <a:latin typeface="Consolas" panose="020B0609020204030204" pitchFamily="49" charset="0"/>
              </a:rPr>
              <a:t>64</a:t>
            </a:r>
            <a:r>
              <a:rPr lang="en-US" sz="2000" b="0" dirty="0">
                <a:solidFill>
                  <a:srgbClr val="000000"/>
                </a:solidFill>
                <a:effectLst/>
                <a:highlight>
                  <a:srgbClr val="FFFFFF"/>
                </a:highlight>
                <a:latin typeface="Consolas" panose="020B0609020204030204" pitchFamily="49" charset="0"/>
              </a:rPr>
              <a:t>, </a:t>
            </a:r>
            <a:r>
              <a:rPr lang="en-US" sz="2000" b="0" dirty="0">
                <a:solidFill>
                  <a:srgbClr val="098658"/>
                </a:solidFill>
                <a:effectLst/>
                <a:highlight>
                  <a:srgbClr val="FFFFFF"/>
                </a:highlight>
                <a:latin typeface="Consolas" panose="020B0609020204030204" pitchFamily="49" charset="0"/>
              </a:rPr>
              <a:t>34</a:t>
            </a:r>
            <a:r>
              <a:rPr lang="en-US" sz="2000" b="0" dirty="0">
                <a:solidFill>
                  <a:srgbClr val="000000"/>
                </a:solidFill>
                <a:effectLst/>
                <a:highlight>
                  <a:srgbClr val="FFFFFF"/>
                </a:highlight>
                <a:latin typeface="Consolas" panose="020B0609020204030204" pitchFamily="49" charset="0"/>
              </a:rPr>
              <a:t>, </a:t>
            </a:r>
            <a:r>
              <a:rPr lang="en-US" sz="2000" b="0" dirty="0">
                <a:solidFill>
                  <a:srgbClr val="098658"/>
                </a:solidFill>
                <a:effectLst/>
                <a:highlight>
                  <a:srgbClr val="FFFFFF"/>
                </a:highlight>
                <a:latin typeface="Consolas" panose="020B0609020204030204" pitchFamily="49" charset="0"/>
              </a:rPr>
              <a:t>25</a:t>
            </a:r>
            <a:r>
              <a:rPr lang="en-US" sz="2000" b="0" dirty="0">
                <a:solidFill>
                  <a:srgbClr val="000000"/>
                </a:solidFill>
                <a:effectLst/>
                <a:highlight>
                  <a:srgbClr val="FFFFFF"/>
                </a:highlight>
                <a:latin typeface="Consolas" panose="020B0609020204030204" pitchFamily="49" charset="0"/>
              </a:rPr>
              <a:t>, </a:t>
            </a:r>
            <a:r>
              <a:rPr lang="en-US" sz="2000" b="0" dirty="0">
                <a:solidFill>
                  <a:srgbClr val="098658"/>
                </a:solidFill>
                <a:effectLst/>
                <a:highlight>
                  <a:srgbClr val="FFFFFF"/>
                </a:highlight>
                <a:latin typeface="Consolas" panose="020B0609020204030204" pitchFamily="49" charset="0"/>
              </a:rPr>
              <a:t>12</a:t>
            </a:r>
            <a:r>
              <a:rPr lang="en-US" sz="2000" b="0" dirty="0">
                <a:solidFill>
                  <a:srgbClr val="000000"/>
                </a:solidFill>
                <a:effectLst/>
                <a:highlight>
                  <a:srgbClr val="FFFFFF"/>
                </a:highlight>
                <a:latin typeface="Consolas" panose="020B0609020204030204" pitchFamily="49" charset="0"/>
              </a:rPr>
              <a:t>, </a:t>
            </a:r>
            <a:r>
              <a:rPr lang="en-US" sz="2000" b="0" dirty="0">
                <a:solidFill>
                  <a:srgbClr val="098658"/>
                </a:solidFill>
                <a:effectLst/>
                <a:highlight>
                  <a:srgbClr val="FFFFFF"/>
                </a:highlight>
                <a:latin typeface="Consolas" panose="020B0609020204030204" pitchFamily="49" charset="0"/>
              </a:rPr>
              <a:t>22</a:t>
            </a:r>
            <a:r>
              <a:rPr lang="en-US" sz="2000" b="0" dirty="0">
                <a:solidFill>
                  <a:srgbClr val="000000"/>
                </a:solidFill>
                <a:effectLst/>
                <a:highlight>
                  <a:srgbClr val="FFFFFF"/>
                </a:highlight>
                <a:latin typeface="Consolas" panose="020B0609020204030204" pitchFamily="49" charset="0"/>
              </a:rPr>
              <a:t>, </a:t>
            </a:r>
            <a:r>
              <a:rPr lang="en-US" sz="2000" b="0" dirty="0">
                <a:solidFill>
                  <a:srgbClr val="098658"/>
                </a:solidFill>
                <a:effectLst/>
                <a:highlight>
                  <a:srgbClr val="FFFFFF"/>
                </a:highlight>
                <a:latin typeface="Consolas" panose="020B0609020204030204" pitchFamily="49" charset="0"/>
              </a:rPr>
              <a:t>11</a:t>
            </a:r>
            <a:r>
              <a:rPr lang="en-US" sz="2000" b="0" dirty="0">
                <a:solidFill>
                  <a:srgbClr val="000000"/>
                </a:solidFill>
                <a:effectLst/>
                <a:highlight>
                  <a:srgbClr val="FFFFFF"/>
                </a:highlight>
                <a:latin typeface="Consolas" panose="020B0609020204030204" pitchFamily="49" charset="0"/>
              </a:rPr>
              <a:t>, </a:t>
            </a:r>
            <a:r>
              <a:rPr lang="en-US" sz="2000" b="0" dirty="0">
                <a:solidFill>
                  <a:srgbClr val="098658"/>
                </a:solidFill>
                <a:effectLst/>
                <a:highlight>
                  <a:srgbClr val="FFFFFF"/>
                </a:highlight>
                <a:latin typeface="Consolas" panose="020B0609020204030204" pitchFamily="49" charset="0"/>
              </a:rPr>
              <a:t>90</a:t>
            </a:r>
            <a:r>
              <a:rPr lang="en-US" sz="2000" b="0" dirty="0">
                <a:solidFill>
                  <a:srgbClr val="000000"/>
                </a:solidFill>
                <a:effectLst/>
                <a:highlight>
                  <a:srgbClr val="FFFFFF"/>
                </a:highlight>
                <a:latin typeface="Consolas" panose="020B0609020204030204" pitchFamily="49" charset="0"/>
              </a:rPr>
              <a:t>]</a:t>
            </a:r>
          </a:p>
          <a:p>
            <a:r>
              <a:rPr lang="en-US" sz="2000" b="0" dirty="0" err="1">
                <a:solidFill>
                  <a:srgbClr val="74531F"/>
                </a:solidFill>
                <a:effectLst/>
                <a:highlight>
                  <a:srgbClr val="FFFFFF"/>
                </a:highlight>
                <a:latin typeface="Consolas" panose="020B0609020204030204" pitchFamily="49" charset="0"/>
              </a:rPr>
              <a:t>ordenar_vec_seleccion</a:t>
            </a:r>
            <a:r>
              <a:rPr lang="en-US" sz="2000" b="0" dirty="0">
                <a:solidFill>
                  <a:srgbClr val="000000"/>
                </a:solidFill>
                <a:effectLst/>
                <a:highlight>
                  <a:srgbClr val="FFFFFF"/>
                </a:highlight>
                <a:latin typeface="Consolas" panose="020B0609020204030204" pitchFamily="49" charset="0"/>
              </a:rPr>
              <a:t>(A)</a:t>
            </a:r>
          </a:p>
          <a:p>
            <a:r>
              <a:rPr lang="en-US" sz="2000" b="0" dirty="0">
                <a:solidFill>
                  <a:srgbClr val="74531F"/>
                </a:solidFill>
                <a:effectLst/>
                <a:highlight>
                  <a:srgbClr val="FFFFFF"/>
                </a:highlight>
                <a:latin typeface="Consolas" panose="020B0609020204030204" pitchFamily="49" charset="0"/>
              </a:rPr>
              <a:t>print</a:t>
            </a:r>
            <a:r>
              <a:rPr lang="en-US" sz="2000" b="0" dirty="0">
                <a:solidFill>
                  <a:srgbClr val="000000"/>
                </a:solidFill>
                <a:effectLst/>
                <a:highlight>
                  <a:srgbClr val="FFFFFF"/>
                </a:highlight>
                <a:latin typeface="Consolas" panose="020B0609020204030204" pitchFamily="49" charset="0"/>
              </a:rPr>
              <a:t>(</a:t>
            </a:r>
            <a:r>
              <a:rPr lang="en-US" sz="2000" b="0" dirty="0">
                <a:solidFill>
                  <a:srgbClr val="E21F1F"/>
                </a:solidFill>
                <a:effectLst/>
                <a:highlight>
                  <a:srgbClr val="FFFFFF"/>
                </a:highlight>
                <a:latin typeface="Consolas" panose="020B0609020204030204" pitchFamily="49" charset="0"/>
              </a:rPr>
              <a:t>"</a:t>
            </a:r>
            <a:r>
              <a:rPr lang="en-US" sz="2000" b="0" dirty="0" err="1">
                <a:solidFill>
                  <a:srgbClr val="A31515"/>
                </a:solidFill>
                <a:effectLst/>
                <a:highlight>
                  <a:srgbClr val="FFFFFF"/>
                </a:highlight>
                <a:latin typeface="Consolas" panose="020B0609020204030204" pitchFamily="49" charset="0"/>
              </a:rPr>
              <a:t>Arreglo</a:t>
            </a:r>
            <a:r>
              <a:rPr lang="en-US" sz="2000" b="0" dirty="0">
                <a:solidFill>
                  <a:srgbClr val="A31515"/>
                </a:solidFill>
                <a:effectLst/>
                <a:highlight>
                  <a:srgbClr val="FFFFFF"/>
                </a:highlight>
                <a:latin typeface="Consolas" panose="020B0609020204030204" pitchFamily="49" charset="0"/>
              </a:rPr>
              <a:t> </a:t>
            </a:r>
            <a:r>
              <a:rPr lang="en-US" sz="2000" b="0" dirty="0" err="1">
                <a:solidFill>
                  <a:srgbClr val="A31515"/>
                </a:solidFill>
                <a:effectLst/>
                <a:highlight>
                  <a:srgbClr val="FFFFFF"/>
                </a:highlight>
                <a:latin typeface="Consolas" panose="020B0609020204030204" pitchFamily="49" charset="0"/>
              </a:rPr>
              <a:t>ordenado</a:t>
            </a:r>
            <a:r>
              <a:rPr lang="en-US" sz="2000" b="0" dirty="0">
                <a:solidFill>
                  <a:srgbClr val="A31515"/>
                </a:solidFill>
                <a:effectLst/>
                <a:highlight>
                  <a:srgbClr val="FFFFFF"/>
                </a:highlight>
                <a:latin typeface="Consolas" panose="020B0609020204030204" pitchFamily="49" charset="0"/>
              </a:rPr>
              <a:t>:</a:t>
            </a:r>
            <a:r>
              <a:rPr lang="en-US" sz="2000" b="0" dirty="0">
                <a:solidFill>
                  <a:srgbClr val="E21F1F"/>
                </a:solidFill>
                <a:effectLst/>
                <a:highlight>
                  <a:srgbClr val="FFFFFF"/>
                </a:highlight>
                <a:latin typeface="Consolas" panose="020B0609020204030204" pitchFamily="49" charset="0"/>
              </a:rPr>
              <a:t>"</a:t>
            </a:r>
            <a:r>
              <a:rPr lang="en-US" sz="2000" b="0" dirty="0">
                <a:solidFill>
                  <a:srgbClr val="000000"/>
                </a:solidFill>
                <a:effectLst/>
                <a:highlight>
                  <a:srgbClr val="FFFFFF"/>
                </a:highlight>
                <a:latin typeface="Consolas" panose="020B0609020204030204" pitchFamily="49" charset="0"/>
              </a:rPr>
              <a:t>, A)</a:t>
            </a:r>
          </a:p>
        </p:txBody>
      </p:sp>
      <p:graphicFrame>
        <p:nvGraphicFramePr>
          <p:cNvPr id="363" name="Google Shape;363;p35"/>
          <p:cNvGraphicFramePr/>
          <p:nvPr/>
        </p:nvGraphicFramePr>
        <p:xfrm>
          <a:off x="6306709" y="4614742"/>
          <a:ext cx="346110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gridCol w="576850">
                  <a:extLst>
                    <a:ext uri="{9D8B030D-6E8A-4147-A177-3AD203B41FA5}">
                      <a16:colId xmlns:a16="http://schemas.microsoft.com/office/drawing/2014/main" val="20001"/>
                    </a:ext>
                  </a:extLst>
                </a:gridCol>
                <a:gridCol w="576850">
                  <a:extLst>
                    <a:ext uri="{9D8B030D-6E8A-4147-A177-3AD203B41FA5}">
                      <a16:colId xmlns:a16="http://schemas.microsoft.com/office/drawing/2014/main" val="20002"/>
                    </a:ext>
                  </a:extLst>
                </a:gridCol>
                <a:gridCol w="576850">
                  <a:extLst>
                    <a:ext uri="{9D8B030D-6E8A-4147-A177-3AD203B41FA5}">
                      <a16:colId xmlns:a16="http://schemas.microsoft.com/office/drawing/2014/main" val="20003"/>
                    </a:ext>
                  </a:extLst>
                </a:gridCol>
                <a:gridCol w="576850">
                  <a:extLst>
                    <a:ext uri="{9D8B030D-6E8A-4147-A177-3AD203B41FA5}">
                      <a16:colId xmlns:a16="http://schemas.microsoft.com/office/drawing/2014/main" val="20004"/>
                    </a:ext>
                  </a:extLst>
                </a:gridCol>
                <a:gridCol w="576850">
                  <a:extLst>
                    <a:ext uri="{9D8B030D-6E8A-4147-A177-3AD203B41FA5}">
                      <a16:colId xmlns:a16="http://schemas.microsoft.com/office/drawing/2014/main" val="20005"/>
                    </a:ext>
                  </a:extLst>
                </a:gridCol>
              </a:tblGrid>
              <a:tr h="370850">
                <a:tc>
                  <a:txBody>
                    <a:bodyPr/>
                    <a:lstStyle/>
                    <a:p>
                      <a:pPr marL="0" marR="0" lvl="0" indent="0" algn="ctr" rtl="0">
                        <a:spcBef>
                          <a:spcPts val="0"/>
                        </a:spcBef>
                        <a:spcAft>
                          <a:spcPts val="0"/>
                        </a:spcAft>
                        <a:buNone/>
                      </a:pPr>
                      <a:r>
                        <a:rPr lang="es-PY" sz="3200" u="none" strike="noStrike" cap="none">
                          <a:solidFill>
                            <a:schemeClr val="lt1"/>
                          </a:solidFill>
                        </a:rPr>
                        <a:t>1</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s-PY" sz="3200" u="none" strike="noStrike" cap="none">
                          <a:solidFill>
                            <a:schemeClr val="lt1"/>
                          </a:solidFill>
                        </a:rPr>
                        <a:t>2</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s-PY" sz="3200" b="0" u="none" strike="noStrike" cap="none">
                          <a:solidFill>
                            <a:schemeClr val="lt1"/>
                          </a:solidFill>
                        </a:rPr>
                        <a:t>3</a:t>
                      </a:r>
                      <a:endParaRPr sz="3200" b="0" u="none" strike="noStrike" cap="none">
                        <a:solidFill>
                          <a:schemeClr val="lt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s-PY" sz="3200" b="0" u="none" strike="noStrike" cap="none">
                          <a:solidFill>
                            <a:schemeClr val="dk1"/>
                          </a:solidFill>
                        </a:rPr>
                        <a:t>5</a:t>
                      </a:r>
                      <a:endParaRPr sz="3200" b="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2D59B"/>
                    </a:solidFill>
                  </a:tcPr>
                </a:tc>
                <a:tc>
                  <a:txBody>
                    <a:bodyPr/>
                    <a:lstStyle/>
                    <a:p>
                      <a:pPr marL="0" marR="0" lvl="0" indent="0" algn="ctr" rtl="0">
                        <a:spcBef>
                          <a:spcPts val="0"/>
                        </a:spcBef>
                        <a:spcAft>
                          <a:spcPts val="0"/>
                        </a:spcAft>
                        <a:buNone/>
                      </a:pPr>
                      <a:r>
                        <a:rPr lang="es-PY" sz="3200" u="none" strike="noStrike" cap="none"/>
                        <a:t>6</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rgbClr val="FF0000"/>
                          </a:solidFill>
                        </a:rPr>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364" name="Google Shape;364;p35"/>
          <p:cNvSpPr/>
          <p:nvPr/>
        </p:nvSpPr>
        <p:spPr>
          <a:xfrm>
            <a:off x="5624665" y="4609088"/>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365" name="Google Shape;365;p35"/>
          <p:cNvSpPr txBox="1"/>
          <p:nvPr/>
        </p:nvSpPr>
        <p:spPr>
          <a:xfrm>
            <a:off x="6306710" y="4270533"/>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366" name="Google Shape;366;p35"/>
          <p:cNvSpPr txBox="1"/>
          <p:nvPr/>
        </p:nvSpPr>
        <p:spPr>
          <a:xfrm>
            <a:off x="6869877" y="4270533"/>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367" name="Google Shape;367;p35"/>
          <p:cNvSpPr txBox="1"/>
          <p:nvPr/>
        </p:nvSpPr>
        <p:spPr>
          <a:xfrm>
            <a:off x="7474099" y="4270533"/>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368" name="Google Shape;368;p35"/>
          <p:cNvSpPr txBox="1"/>
          <p:nvPr/>
        </p:nvSpPr>
        <p:spPr>
          <a:xfrm>
            <a:off x="8037266" y="4270533"/>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369" name="Google Shape;369;p35"/>
          <p:cNvSpPr txBox="1"/>
          <p:nvPr/>
        </p:nvSpPr>
        <p:spPr>
          <a:xfrm>
            <a:off x="8641488" y="4270533"/>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370" name="Google Shape;370;p35"/>
          <p:cNvSpPr txBox="1"/>
          <p:nvPr/>
        </p:nvSpPr>
        <p:spPr>
          <a:xfrm>
            <a:off x="9204655" y="4270533"/>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371" name="Google Shape;371;p35"/>
          <p:cNvSpPr txBox="1"/>
          <p:nvPr/>
        </p:nvSpPr>
        <p:spPr>
          <a:xfrm>
            <a:off x="9807471" y="4670642"/>
            <a:ext cx="694421" cy="461665"/>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i=3</a:t>
            </a:r>
            <a:endParaRPr sz="2400">
              <a:solidFill>
                <a:schemeClr val="dk1"/>
              </a:solidFill>
              <a:latin typeface="Consolas"/>
              <a:ea typeface="Consolas"/>
              <a:cs typeface="Consolas"/>
              <a:sym typeface="Consolas"/>
            </a:endParaRPr>
          </a:p>
        </p:txBody>
      </p:sp>
      <p:sp>
        <p:nvSpPr>
          <p:cNvPr id="372" name="Google Shape;372;p35"/>
          <p:cNvSpPr txBox="1"/>
          <p:nvPr/>
        </p:nvSpPr>
        <p:spPr>
          <a:xfrm>
            <a:off x="7319762" y="5459224"/>
            <a:ext cx="1034257" cy="830997"/>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onsolas"/>
                <a:ea typeface="Consolas"/>
                <a:cs typeface="Consolas"/>
                <a:sym typeface="Consolas"/>
              </a:rPr>
              <a:t>aux=4</a:t>
            </a:r>
            <a:endParaRPr/>
          </a:p>
          <a:p>
            <a:r>
              <a:rPr lang="es-PY" sz="2400">
                <a:solidFill>
                  <a:schemeClr val="dk1"/>
                </a:solidFill>
                <a:latin typeface="Consolas"/>
                <a:ea typeface="Consolas"/>
                <a:cs typeface="Consolas"/>
                <a:sym typeface="Consolas"/>
              </a:rPr>
              <a:t>pos=5</a:t>
            </a:r>
            <a:endParaRPr/>
          </a:p>
        </p:txBody>
      </p:sp>
      <p:sp>
        <p:nvSpPr>
          <p:cNvPr id="373" name="Google Shape;373;p35"/>
          <p:cNvSpPr/>
          <p:nvPr/>
        </p:nvSpPr>
        <p:spPr>
          <a:xfrm>
            <a:off x="8328982" y="4697775"/>
            <a:ext cx="1171401" cy="919217"/>
          </a:xfrm>
          <a:prstGeom prst="arc">
            <a:avLst>
              <a:gd name="adj1" fmla="val 143098"/>
              <a:gd name="adj2" fmla="val 10744765"/>
            </a:avLst>
          </a:prstGeom>
          <a:noFill/>
          <a:ln w="28575" cap="flat" cmpd="sng">
            <a:solidFill>
              <a:schemeClr val="dk2"/>
            </a:solidFill>
            <a:prstDash val="solid"/>
            <a:round/>
            <a:headEnd type="triangle" w="med" len="med"/>
            <a:tailEnd type="triangle" w="med" len="med"/>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4" name="Rectangle 206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FF20B43-C55D-6211-EAD9-EA6467E87B4B}"/>
              </a:ext>
            </a:extLst>
          </p:cNvPr>
          <p:cNvSpPr>
            <a:spLocks noGrp="1"/>
          </p:cNvSpPr>
          <p:nvPr>
            <p:ph type="title"/>
          </p:nvPr>
        </p:nvSpPr>
        <p:spPr>
          <a:xfrm>
            <a:off x="630936" y="640080"/>
            <a:ext cx="4818888" cy="1481328"/>
          </a:xfrm>
        </p:spPr>
        <p:txBody>
          <a:bodyPr anchor="b">
            <a:normAutofit/>
          </a:bodyPr>
          <a:lstStyle/>
          <a:p>
            <a:r>
              <a:rPr lang="es-PY" sz="5000" dirty="0"/>
              <a:t>Algoritmos de Búsqueda</a:t>
            </a:r>
          </a:p>
        </p:txBody>
      </p:sp>
      <p:sp>
        <p:nvSpPr>
          <p:cNvPr id="206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8BCDF929-C65F-728D-FA0F-07E485FCC001}"/>
              </a:ext>
            </a:extLst>
          </p:cNvPr>
          <p:cNvSpPr>
            <a:spLocks noGrp="1"/>
          </p:cNvSpPr>
          <p:nvPr>
            <p:ph idx="1"/>
          </p:nvPr>
        </p:nvSpPr>
        <p:spPr>
          <a:xfrm>
            <a:off x="630936" y="2660904"/>
            <a:ext cx="4818888" cy="3547872"/>
          </a:xfrm>
        </p:spPr>
        <p:txBody>
          <a:bodyPr anchor="t">
            <a:normAutofit/>
          </a:bodyPr>
          <a:lstStyle/>
          <a:p>
            <a:pPr marL="0" indent="0">
              <a:buNone/>
            </a:pPr>
            <a:endParaRPr lang="es-MX" sz="2200" dirty="0"/>
          </a:p>
        </p:txBody>
      </p:sp>
      <p:pic>
        <p:nvPicPr>
          <p:cNvPr id="2061" name="Graphic 2060" descr="Magnifying glass">
            <a:extLst>
              <a:ext uri="{FF2B5EF4-FFF2-40B4-BE49-F238E27FC236}">
                <a16:creationId xmlns:a16="http://schemas.microsoft.com/office/drawing/2014/main" id="{6A103C2C-1B7F-F96E-6452-1FD14F9A7A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693193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4" name="Rectangle 206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FF20B43-C55D-6211-EAD9-EA6467E87B4B}"/>
              </a:ext>
            </a:extLst>
          </p:cNvPr>
          <p:cNvSpPr>
            <a:spLocks noGrp="1"/>
          </p:cNvSpPr>
          <p:nvPr>
            <p:ph type="title"/>
          </p:nvPr>
        </p:nvSpPr>
        <p:spPr>
          <a:xfrm>
            <a:off x="630936" y="640080"/>
            <a:ext cx="4818888" cy="1481328"/>
          </a:xfrm>
        </p:spPr>
        <p:txBody>
          <a:bodyPr anchor="b">
            <a:normAutofit/>
          </a:bodyPr>
          <a:lstStyle/>
          <a:p>
            <a:r>
              <a:rPr lang="es-PY" sz="5000" dirty="0"/>
              <a:t>Algoritmos de Búsqueda</a:t>
            </a:r>
          </a:p>
        </p:txBody>
      </p:sp>
      <p:sp>
        <p:nvSpPr>
          <p:cNvPr id="206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8BCDF929-C65F-728D-FA0F-07E485FCC001}"/>
              </a:ext>
            </a:extLst>
          </p:cNvPr>
          <p:cNvSpPr>
            <a:spLocks noGrp="1"/>
          </p:cNvSpPr>
          <p:nvPr>
            <p:ph idx="1"/>
          </p:nvPr>
        </p:nvSpPr>
        <p:spPr>
          <a:xfrm>
            <a:off x="630936" y="2660904"/>
            <a:ext cx="4818888" cy="3547872"/>
          </a:xfrm>
        </p:spPr>
        <p:txBody>
          <a:bodyPr anchor="t">
            <a:normAutofit/>
          </a:bodyPr>
          <a:lstStyle/>
          <a:p>
            <a:pPr marL="0" indent="0">
              <a:buNone/>
            </a:pPr>
            <a:r>
              <a:rPr lang="es-MX" b="1" dirty="0"/>
              <a:t>1. Secuencial:</a:t>
            </a:r>
          </a:p>
          <a:p>
            <a:pPr marL="0" indent="0">
              <a:buNone/>
            </a:pPr>
            <a:r>
              <a:rPr lang="es-MX" sz="2200" dirty="0"/>
              <a:t>Es un algoritmo bastante sencillo e intuitivo: consiste en buscar el elemento comparándolo secuencialmente con cada elemento del vector hasta encontrarlo, o hasta que se llegue al final.</a:t>
            </a:r>
            <a:endParaRPr lang="es-PY" sz="2200" dirty="0"/>
          </a:p>
        </p:txBody>
      </p:sp>
      <p:pic>
        <p:nvPicPr>
          <p:cNvPr id="2061" name="Graphic 2060" descr="Magnifying glass">
            <a:extLst>
              <a:ext uri="{FF2B5EF4-FFF2-40B4-BE49-F238E27FC236}">
                <a16:creationId xmlns:a16="http://schemas.microsoft.com/office/drawing/2014/main" id="{6A103C2C-1B7F-F96E-6452-1FD14F9A7A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23955429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4" name="Rectangle 206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FF20B43-C55D-6211-EAD9-EA6467E87B4B}"/>
              </a:ext>
            </a:extLst>
          </p:cNvPr>
          <p:cNvSpPr>
            <a:spLocks noGrp="1"/>
          </p:cNvSpPr>
          <p:nvPr>
            <p:ph type="title"/>
          </p:nvPr>
        </p:nvSpPr>
        <p:spPr>
          <a:xfrm>
            <a:off x="630936" y="640080"/>
            <a:ext cx="4818888" cy="1481328"/>
          </a:xfrm>
        </p:spPr>
        <p:txBody>
          <a:bodyPr anchor="b">
            <a:normAutofit/>
          </a:bodyPr>
          <a:lstStyle/>
          <a:p>
            <a:r>
              <a:rPr lang="es-PY" sz="5000" dirty="0"/>
              <a:t>Algoritmos de Búsqueda</a:t>
            </a:r>
          </a:p>
        </p:txBody>
      </p:sp>
      <p:sp>
        <p:nvSpPr>
          <p:cNvPr id="206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8BCDF929-C65F-728D-FA0F-07E485FCC001}"/>
              </a:ext>
            </a:extLst>
          </p:cNvPr>
          <p:cNvSpPr>
            <a:spLocks noGrp="1"/>
          </p:cNvSpPr>
          <p:nvPr>
            <p:ph idx="1"/>
          </p:nvPr>
        </p:nvSpPr>
        <p:spPr>
          <a:xfrm>
            <a:off x="630936" y="2660904"/>
            <a:ext cx="4818888" cy="3547872"/>
          </a:xfrm>
        </p:spPr>
        <p:txBody>
          <a:bodyPr anchor="t">
            <a:normAutofit/>
          </a:bodyPr>
          <a:lstStyle/>
          <a:p>
            <a:pPr marL="0" indent="0">
              <a:buNone/>
            </a:pPr>
            <a:r>
              <a:rPr lang="es-MX" b="1" dirty="0"/>
              <a:t>1. Secuencial:</a:t>
            </a:r>
          </a:p>
        </p:txBody>
      </p:sp>
      <p:sp>
        <p:nvSpPr>
          <p:cNvPr id="5" name="CuadroTexto 4">
            <a:extLst>
              <a:ext uri="{FF2B5EF4-FFF2-40B4-BE49-F238E27FC236}">
                <a16:creationId xmlns:a16="http://schemas.microsoft.com/office/drawing/2014/main" id="{B50DE902-0875-DC01-8CD1-BAB7510E317C}"/>
              </a:ext>
            </a:extLst>
          </p:cNvPr>
          <p:cNvSpPr txBox="1"/>
          <p:nvPr/>
        </p:nvSpPr>
        <p:spPr>
          <a:xfrm>
            <a:off x="4719782" y="1299012"/>
            <a:ext cx="6096000" cy="5355312"/>
          </a:xfrm>
          <a:prstGeom prst="rect">
            <a:avLst/>
          </a:prstGeom>
          <a:noFill/>
        </p:spPr>
        <p:txBody>
          <a:bodyPr wrap="square">
            <a:spAutoFit/>
          </a:bodyPr>
          <a:lstStyle/>
          <a:p>
            <a:r>
              <a:rPr lang="es-ES" b="0" dirty="0" err="1">
                <a:solidFill>
                  <a:srgbClr val="0000FF"/>
                </a:solidFill>
                <a:effectLst/>
                <a:highlight>
                  <a:srgbClr val="FFFFFF"/>
                </a:highlight>
                <a:latin typeface="Consolas" panose="020B0609020204030204" pitchFamily="49" charset="0"/>
              </a:rPr>
              <a:t>def</a:t>
            </a:r>
            <a:r>
              <a:rPr lang="es-ES" b="0" dirty="0">
                <a:solidFill>
                  <a:srgbClr val="000000"/>
                </a:solidFill>
                <a:effectLst/>
                <a:highlight>
                  <a:srgbClr val="FFFFFF"/>
                </a:highlight>
                <a:latin typeface="Consolas" panose="020B0609020204030204" pitchFamily="49" charset="0"/>
              </a:rPr>
              <a:t> </a:t>
            </a:r>
            <a:r>
              <a:rPr lang="es-ES" b="0" dirty="0" err="1">
                <a:solidFill>
                  <a:srgbClr val="74531F"/>
                </a:solidFill>
                <a:effectLst/>
                <a:highlight>
                  <a:srgbClr val="FFFFFF"/>
                </a:highlight>
                <a:latin typeface="Consolas" panose="020B0609020204030204" pitchFamily="49" charset="0"/>
              </a:rPr>
              <a:t>busqueda_secuencial</a:t>
            </a:r>
            <a:r>
              <a:rPr lang="es-ES" b="0" dirty="0">
                <a:solidFill>
                  <a:srgbClr val="000000"/>
                </a:solidFill>
                <a:effectLst/>
                <a:highlight>
                  <a:srgbClr val="FFFFFF"/>
                </a:highlight>
                <a:latin typeface="Consolas" panose="020B0609020204030204" pitchFamily="49" charset="0"/>
              </a:rPr>
              <a:t>(</a:t>
            </a:r>
            <a:r>
              <a:rPr lang="es-ES" b="0" dirty="0" err="1">
                <a:solidFill>
                  <a:srgbClr val="808080"/>
                </a:solidFill>
                <a:effectLst/>
                <a:highlight>
                  <a:srgbClr val="FFFFFF"/>
                </a:highlight>
                <a:latin typeface="Consolas" panose="020B0609020204030204" pitchFamily="49" charset="0"/>
              </a:rPr>
              <a:t>arr</a:t>
            </a:r>
            <a:r>
              <a:rPr lang="es-ES" b="0" dirty="0">
                <a:solidFill>
                  <a:srgbClr val="000000"/>
                </a:solidFill>
                <a:effectLst/>
                <a:highlight>
                  <a:srgbClr val="FFFFFF"/>
                </a:highlight>
                <a:latin typeface="Consolas" panose="020B0609020204030204" pitchFamily="49" charset="0"/>
              </a:rPr>
              <a:t>, </a:t>
            </a:r>
            <a:r>
              <a:rPr lang="es-ES" b="0" dirty="0">
                <a:solidFill>
                  <a:srgbClr val="808080"/>
                </a:solidFill>
                <a:effectLst/>
                <a:highlight>
                  <a:srgbClr val="FFFFFF"/>
                </a:highlight>
                <a:latin typeface="Consolas" panose="020B0609020204030204" pitchFamily="49" charset="0"/>
              </a:rPr>
              <a:t>x</a:t>
            </a:r>
            <a:r>
              <a:rPr lang="es-ES" b="0" dirty="0">
                <a:solidFill>
                  <a:srgbClr val="000000"/>
                </a:solidFill>
                <a:effectLst/>
                <a:highlight>
                  <a:srgbClr val="FFFFFF"/>
                </a:highlight>
                <a:latin typeface="Consolas" panose="020B0609020204030204" pitchFamily="49" charset="0"/>
              </a:rPr>
              <a:t>):</a:t>
            </a:r>
          </a:p>
          <a:p>
            <a:r>
              <a:rPr lang="es-ES" b="0" dirty="0">
                <a:solidFill>
                  <a:srgbClr val="000000"/>
                </a:solidFill>
                <a:effectLst/>
                <a:highlight>
                  <a:srgbClr val="FFFFFF"/>
                </a:highlight>
                <a:latin typeface="Consolas" panose="020B0609020204030204" pitchFamily="49" charset="0"/>
              </a:rPr>
              <a:t>    </a:t>
            </a:r>
            <a:r>
              <a:rPr lang="es-ES" b="0" dirty="0" err="1">
                <a:solidFill>
                  <a:srgbClr val="8F08C4"/>
                </a:solidFill>
                <a:effectLst/>
                <a:highlight>
                  <a:srgbClr val="FFFFFF"/>
                </a:highlight>
                <a:latin typeface="Consolas" panose="020B0609020204030204" pitchFamily="49" charset="0"/>
              </a:rPr>
              <a:t>for</a:t>
            </a:r>
            <a:r>
              <a:rPr lang="es-ES" b="0" dirty="0">
                <a:solidFill>
                  <a:srgbClr val="000000"/>
                </a:solidFill>
                <a:effectLst/>
                <a:highlight>
                  <a:srgbClr val="FFFFFF"/>
                </a:highlight>
                <a:latin typeface="Consolas" panose="020B0609020204030204" pitchFamily="49" charset="0"/>
              </a:rPr>
              <a:t> </a:t>
            </a:r>
            <a:r>
              <a:rPr lang="es-ES" b="0" dirty="0">
                <a:solidFill>
                  <a:srgbClr val="1F377F"/>
                </a:solidFill>
                <a:effectLst/>
                <a:highlight>
                  <a:srgbClr val="FFFFFF"/>
                </a:highlight>
                <a:latin typeface="Consolas" panose="020B0609020204030204" pitchFamily="49" charset="0"/>
              </a:rPr>
              <a:t>i</a:t>
            </a:r>
            <a:r>
              <a:rPr lang="es-ES" b="0" dirty="0">
                <a:solidFill>
                  <a:srgbClr val="000000"/>
                </a:solidFill>
                <a:effectLst/>
                <a:highlight>
                  <a:srgbClr val="FFFFFF"/>
                </a:highlight>
                <a:latin typeface="Consolas" panose="020B0609020204030204" pitchFamily="49" charset="0"/>
              </a:rPr>
              <a:t> </a:t>
            </a:r>
            <a:r>
              <a:rPr lang="es-ES" b="0" dirty="0">
                <a:solidFill>
                  <a:srgbClr val="8F08C4"/>
                </a:solidFill>
                <a:effectLst/>
                <a:highlight>
                  <a:srgbClr val="FFFFFF"/>
                </a:highlight>
                <a:latin typeface="Consolas" panose="020B0609020204030204" pitchFamily="49" charset="0"/>
              </a:rPr>
              <a:t>in</a:t>
            </a:r>
            <a:r>
              <a:rPr lang="es-ES" b="0" dirty="0">
                <a:solidFill>
                  <a:srgbClr val="000000"/>
                </a:solidFill>
                <a:effectLst/>
                <a:highlight>
                  <a:srgbClr val="FFFFFF"/>
                </a:highlight>
                <a:latin typeface="Consolas" panose="020B0609020204030204" pitchFamily="49" charset="0"/>
              </a:rPr>
              <a:t> </a:t>
            </a:r>
            <a:r>
              <a:rPr lang="es-ES" b="0" dirty="0" err="1">
                <a:solidFill>
                  <a:srgbClr val="2B91AF"/>
                </a:solidFill>
                <a:effectLst/>
                <a:highlight>
                  <a:srgbClr val="FFFFFF"/>
                </a:highlight>
                <a:latin typeface="Consolas" panose="020B0609020204030204" pitchFamily="49" charset="0"/>
              </a:rPr>
              <a:t>range</a:t>
            </a:r>
            <a:r>
              <a:rPr lang="es-ES" b="0" dirty="0">
                <a:solidFill>
                  <a:srgbClr val="000000"/>
                </a:solidFill>
                <a:effectLst/>
                <a:highlight>
                  <a:srgbClr val="FFFFFF"/>
                </a:highlight>
                <a:latin typeface="Consolas" panose="020B0609020204030204" pitchFamily="49" charset="0"/>
              </a:rPr>
              <a:t>(</a:t>
            </a:r>
            <a:r>
              <a:rPr lang="es-ES" b="0" dirty="0" err="1">
                <a:solidFill>
                  <a:srgbClr val="74531F"/>
                </a:solidFill>
                <a:effectLst/>
                <a:highlight>
                  <a:srgbClr val="FFFFFF"/>
                </a:highlight>
                <a:latin typeface="Consolas" panose="020B0609020204030204" pitchFamily="49" charset="0"/>
              </a:rPr>
              <a:t>len</a:t>
            </a:r>
            <a:r>
              <a:rPr lang="es-ES" b="0" dirty="0">
                <a:solidFill>
                  <a:srgbClr val="000000"/>
                </a:solidFill>
                <a:effectLst/>
                <a:highlight>
                  <a:srgbClr val="FFFFFF"/>
                </a:highlight>
                <a:latin typeface="Consolas" panose="020B0609020204030204" pitchFamily="49" charset="0"/>
              </a:rPr>
              <a:t>(</a:t>
            </a:r>
            <a:r>
              <a:rPr lang="es-ES" b="0" dirty="0" err="1">
                <a:solidFill>
                  <a:srgbClr val="808080"/>
                </a:solidFill>
                <a:effectLst/>
                <a:highlight>
                  <a:srgbClr val="FFFFFF"/>
                </a:highlight>
                <a:latin typeface="Consolas" panose="020B0609020204030204" pitchFamily="49" charset="0"/>
              </a:rPr>
              <a:t>arr</a:t>
            </a:r>
            <a:r>
              <a:rPr lang="es-ES" b="0" dirty="0">
                <a:solidFill>
                  <a:srgbClr val="000000"/>
                </a:solidFill>
                <a:effectLst/>
                <a:highlight>
                  <a:srgbClr val="FFFFFF"/>
                </a:highlight>
                <a:latin typeface="Consolas" panose="020B0609020204030204" pitchFamily="49" charset="0"/>
              </a:rPr>
              <a:t>)):</a:t>
            </a:r>
          </a:p>
          <a:p>
            <a:r>
              <a:rPr lang="es-ES" b="0" dirty="0">
                <a:solidFill>
                  <a:srgbClr val="000000"/>
                </a:solidFill>
                <a:effectLst/>
                <a:highlight>
                  <a:srgbClr val="FFFFFF"/>
                </a:highlight>
                <a:latin typeface="Consolas" panose="020B0609020204030204" pitchFamily="49" charset="0"/>
              </a:rPr>
              <a:t>        </a:t>
            </a:r>
            <a:r>
              <a:rPr lang="es-ES" b="0" dirty="0" err="1">
                <a:solidFill>
                  <a:srgbClr val="8F08C4"/>
                </a:solidFill>
                <a:effectLst/>
                <a:highlight>
                  <a:srgbClr val="FFFFFF"/>
                </a:highlight>
                <a:latin typeface="Consolas" panose="020B0609020204030204" pitchFamily="49" charset="0"/>
              </a:rPr>
              <a:t>if</a:t>
            </a:r>
            <a:r>
              <a:rPr lang="es-ES" b="0" dirty="0">
                <a:solidFill>
                  <a:srgbClr val="000000"/>
                </a:solidFill>
                <a:effectLst/>
                <a:highlight>
                  <a:srgbClr val="FFFFFF"/>
                </a:highlight>
                <a:latin typeface="Consolas" panose="020B0609020204030204" pitchFamily="49" charset="0"/>
              </a:rPr>
              <a:t> </a:t>
            </a:r>
            <a:r>
              <a:rPr lang="es-ES" b="0" dirty="0" err="1">
                <a:solidFill>
                  <a:srgbClr val="808080"/>
                </a:solidFill>
                <a:effectLst/>
                <a:highlight>
                  <a:srgbClr val="FFFFFF"/>
                </a:highlight>
                <a:latin typeface="Consolas" panose="020B0609020204030204" pitchFamily="49" charset="0"/>
              </a:rPr>
              <a:t>arr</a:t>
            </a:r>
            <a:r>
              <a:rPr lang="es-ES" b="0" dirty="0">
                <a:solidFill>
                  <a:srgbClr val="000000"/>
                </a:solidFill>
                <a:effectLst/>
                <a:highlight>
                  <a:srgbClr val="FFFFFF"/>
                </a:highlight>
                <a:latin typeface="Consolas" panose="020B0609020204030204" pitchFamily="49" charset="0"/>
              </a:rPr>
              <a:t>[</a:t>
            </a:r>
            <a:r>
              <a:rPr lang="es-ES" b="0" dirty="0">
                <a:solidFill>
                  <a:srgbClr val="1F377F"/>
                </a:solidFill>
                <a:effectLst/>
                <a:highlight>
                  <a:srgbClr val="FFFFFF"/>
                </a:highlight>
                <a:latin typeface="Consolas" panose="020B0609020204030204" pitchFamily="49" charset="0"/>
              </a:rPr>
              <a:t>i</a:t>
            </a:r>
            <a:r>
              <a:rPr lang="es-ES" b="0" dirty="0">
                <a:solidFill>
                  <a:srgbClr val="000000"/>
                </a:solidFill>
                <a:effectLst/>
                <a:highlight>
                  <a:srgbClr val="FFFFFF"/>
                </a:highlight>
                <a:latin typeface="Consolas" panose="020B0609020204030204" pitchFamily="49" charset="0"/>
              </a:rPr>
              <a:t>] == </a:t>
            </a:r>
            <a:r>
              <a:rPr lang="es-ES" b="0" dirty="0">
                <a:solidFill>
                  <a:srgbClr val="808080"/>
                </a:solidFill>
                <a:effectLst/>
                <a:highlight>
                  <a:srgbClr val="FFFFFF"/>
                </a:highlight>
                <a:latin typeface="Consolas" panose="020B0609020204030204" pitchFamily="49" charset="0"/>
              </a:rPr>
              <a:t>x</a:t>
            </a:r>
            <a:r>
              <a:rPr lang="es-ES" b="0" dirty="0">
                <a:solidFill>
                  <a:srgbClr val="000000"/>
                </a:solidFill>
                <a:effectLst/>
                <a:highlight>
                  <a:srgbClr val="FFFFFF"/>
                </a:highlight>
                <a:latin typeface="Consolas" panose="020B0609020204030204" pitchFamily="49" charset="0"/>
              </a:rPr>
              <a:t>:</a:t>
            </a:r>
          </a:p>
          <a:p>
            <a:r>
              <a:rPr lang="es-ES" b="0" dirty="0">
                <a:solidFill>
                  <a:srgbClr val="000000"/>
                </a:solidFill>
                <a:effectLst/>
                <a:highlight>
                  <a:srgbClr val="FFFFFF"/>
                </a:highlight>
                <a:latin typeface="Consolas" panose="020B0609020204030204" pitchFamily="49" charset="0"/>
              </a:rPr>
              <a:t>            </a:t>
            </a:r>
            <a:r>
              <a:rPr lang="es-ES" b="0" dirty="0" err="1">
                <a:solidFill>
                  <a:srgbClr val="8F08C4"/>
                </a:solidFill>
                <a:effectLst/>
                <a:highlight>
                  <a:srgbClr val="FFFFFF"/>
                </a:highlight>
                <a:latin typeface="Consolas" panose="020B0609020204030204" pitchFamily="49" charset="0"/>
              </a:rPr>
              <a:t>return</a:t>
            </a:r>
            <a:r>
              <a:rPr lang="es-ES" b="0" dirty="0">
                <a:solidFill>
                  <a:srgbClr val="000000"/>
                </a:solidFill>
                <a:effectLst/>
                <a:highlight>
                  <a:srgbClr val="FFFFFF"/>
                </a:highlight>
                <a:latin typeface="Consolas" panose="020B0609020204030204" pitchFamily="49" charset="0"/>
              </a:rPr>
              <a:t> </a:t>
            </a:r>
            <a:r>
              <a:rPr lang="es-ES" b="0" dirty="0">
                <a:solidFill>
                  <a:srgbClr val="1F377F"/>
                </a:solidFill>
                <a:effectLst/>
                <a:highlight>
                  <a:srgbClr val="FFFFFF"/>
                </a:highlight>
                <a:latin typeface="Consolas" panose="020B0609020204030204" pitchFamily="49" charset="0"/>
              </a:rPr>
              <a:t>i</a:t>
            </a:r>
            <a:endParaRPr lang="es-ES" b="0" dirty="0">
              <a:solidFill>
                <a:srgbClr val="000000"/>
              </a:solidFill>
              <a:effectLst/>
              <a:highlight>
                <a:srgbClr val="FFFFFF"/>
              </a:highlight>
              <a:latin typeface="Consolas" panose="020B0609020204030204" pitchFamily="49" charset="0"/>
            </a:endParaRPr>
          </a:p>
          <a:p>
            <a:r>
              <a:rPr lang="es-ES" b="0" dirty="0">
                <a:solidFill>
                  <a:srgbClr val="000000"/>
                </a:solidFill>
                <a:effectLst/>
                <a:highlight>
                  <a:srgbClr val="FFFFFF"/>
                </a:highlight>
                <a:latin typeface="Consolas" panose="020B0609020204030204" pitchFamily="49" charset="0"/>
              </a:rPr>
              <a:t>    </a:t>
            </a:r>
            <a:r>
              <a:rPr lang="es-ES" b="0" dirty="0" err="1">
                <a:solidFill>
                  <a:srgbClr val="8F08C4"/>
                </a:solidFill>
                <a:effectLst/>
                <a:highlight>
                  <a:srgbClr val="FFFFFF"/>
                </a:highlight>
                <a:latin typeface="Consolas" panose="020B0609020204030204" pitchFamily="49" charset="0"/>
              </a:rPr>
              <a:t>return</a:t>
            </a:r>
            <a:r>
              <a:rPr lang="es-ES" b="0" dirty="0">
                <a:solidFill>
                  <a:srgbClr val="000000"/>
                </a:solidFill>
                <a:effectLst/>
                <a:highlight>
                  <a:srgbClr val="FFFFFF"/>
                </a:highlight>
                <a:latin typeface="Consolas" panose="020B0609020204030204" pitchFamily="49" charset="0"/>
              </a:rPr>
              <a:t> -</a:t>
            </a:r>
            <a:r>
              <a:rPr lang="es-ES" b="0" dirty="0">
                <a:solidFill>
                  <a:srgbClr val="098658"/>
                </a:solidFill>
                <a:effectLst/>
                <a:highlight>
                  <a:srgbClr val="FFFFFF"/>
                </a:highlight>
                <a:latin typeface="Consolas" panose="020B0609020204030204" pitchFamily="49" charset="0"/>
              </a:rPr>
              <a:t>1</a:t>
            </a:r>
            <a:endParaRPr lang="es-ES" b="0" dirty="0">
              <a:solidFill>
                <a:srgbClr val="000000"/>
              </a:solidFill>
              <a:effectLst/>
              <a:highlight>
                <a:srgbClr val="FFFFFF"/>
              </a:highlight>
              <a:latin typeface="Consolas" panose="020B0609020204030204" pitchFamily="49" charset="0"/>
            </a:endParaRPr>
          </a:p>
          <a:p>
            <a:br>
              <a:rPr lang="es-ES" b="0" dirty="0">
                <a:solidFill>
                  <a:srgbClr val="000000"/>
                </a:solidFill>
                <a:effectLst/>
                <a:highlight>
                  <a:srgbClr val="FFFFFF"/>
                </a:highlight>
                <a:latin typeface="Consolas" panose="020B0609020204030204" pitchFamily="49" charset="0"/>
              </a:rPr>
            </a:br>
            <a:r>
              <a:rPr lang="es-ES" b="0" dirty="0">
                <a:solidFill>
                  <a:srgbClr val="008000"/>
                </a:solidFill>
                <a:effectLst/>
                <a:highlight>
                  <a:srgbClr val="FFFFFF"/>
                </a:highlight>
                <a:latin typeface="Consolas" panose="020B0609020204030204" pitchFamily="49" charset="0"/>
              </a:rPr>
              <a:t># Ejemplo de uso</a:t>
            </a:r>
            <a:endParaRPr lang="es-ES" b="0" dirty="0">
              <a:solidFill>
                <a:srgbClr val="000000"/>
              </a:solidFill>
              <a:effectLst/>
              <a:highlight>
                <a:srgbClr val="FFFFFF"/>
              </a:highlight>
              <a:latin typeface="Consolas" panose="020B0609020204030204" pitchFamily="49" charset="0"/>
            </a:endParaRPr>
          </a:p>
          <a:p>
            <a:r>
              <a:rPr lang="es-ES" b="0" dirty="0">
                <a:solidFill>
                  <a:srgbClr val="1F377F"/>
                </a:solidFill>
                <a:effectLst/>
                <a:highlight>
                  <a:srgbClr val="FFFFFF"/>
                </a:highlight>
                <a:latin typeface="Consolas" panose="020B0609020204030204" pitchFamily="49" charset="0"/>
              </a:rPr>
              <a:t>lista</a:t>
            </a:r>
            <a:r>
              <a:rPr lang="es-ES" b="0" dirty="0">
                <a:solidFill>
                  <a:srgbClr val="000000"/>
                </a:solidFill>
                <a:effectLst/>
                <a:highlight>
                  <a:srgbClr val="FFFFFF"/>
                </a:highlight>
                <a:latin typeface="Consolas" panose="020B0609020204030204" pitchFamily="49" charset="0"/>
              </a:rPr>
              <a:t> = [</a:t>
            </a:r>
            <a:r>
              <a:rPr lang="es-ES" b="0" dirty="0">
                <a:solidFill>
                  <a:srgbClr val="098658"/>
                </a:solidFill>
                <a:effectLst/>
                <a:highlight>
                  <a:srgbClr val="FFFFFF"/>
                </a:highlight>
                <a:latin typeface="Consolas" panose="020B0609020204030204" pitchFamily="49" charset="0"/>
              </a:rPr>
              <a:t>3</a:t>
            </a:r>
            <a:r>
              <a:rPr lang="es-ES" b="0" dirty="0">
                <a:solidFill>
                  <a:srgbClr val="000000"/>
                </a:solidFill>
                <a:effectLst/>
                <a:highlight>
                  <a:srgbClr val="FFFFFF"/>
                </a:highlight>
                <a:latin typeface="Consolas" panose="020B0609020204030204" pitchFamily="49" charset="0"/>
              </a:rPr>
              <a:t>, </a:t>
            </a:r>
            <a:r>
              <a:rPr lang="es-ES" b="0" dirty="0">
                <a:solidFill>
                  <a:srgbClr val="098658"/>
                </a:solidFill>
                <a:effectLst/>
                <a:highlight>
                  <a:srgbClr val="FFFFFF"/>
                </a:highlight>
                <a:latin typeface="Consolas" panose="020B0609020204030204" pitchFamily="49" charset="0"/>
              </a:rPr>
              <a:t>6</a:t>
            </a:r>
            <a:r>
              <a:rPr lang="es-ES" b="0" dirty="0">
                <a:solidFill>
                  <a:srgbClr val="000000"/>
                </a:solidFill>
                <a:effectLst/>
                <a:highlight>
                  <a:srgbClr val="FFFFFF"/>
                </a:highlight>
                <a:latin typeface="Consolas" panose="020B0609020204030204" pitchFamily="49" charset="0"/>
              </a:rPr>
              <a:t>, </a:t>
            </a:r>
            <a:r>
              <a:rPr lang="es-ES" b="0" dirty="0">
                <a:solidFill>
                  <a:srgbClr val="098658"/>
                </a:solidFill>
                <a:effectLst/>
                <a:highlight>
                  <a:srgbClr val="FFFFFF"/>
                </a:highlight>
                <a:latin typeface="Consolas" panose="020B0609020204030204" pitchFamily="49" charset="0"/>
              </a:rPr>
              <a:t>2</a:t>
            </a:r>
            <a:r>
              <a:rPr lang="es-ES" b="0" dirty="0">
                <a:solidFill>
                  <a:srgbClr val="000000"/>
                </a:solidFill>
                <a:effectLst/>
                <a:highlight>
                  <a:srgbClr val="FFFFFF"/>
                </a:highlight>
                <a:latin typeface="Consolas" panose="020B0609020204030204" pitchFamily="49" charset="0"/>
              </a:rPr>
              <a:t>, </a:t>
            </a:r>
            <a:r>
              <a:rPr lang="es-ES" b="0" dirty="0">
                <a:solidFill>
                  <a:srgbClr val="098658"/>
                </a:solidFill>
                <a:effectLst/>
                <a:highlight>
                  <a:srgbClr val="FFFFFF"/>
                </a:highlight>
                <a:latin typeface="Consolas" panose="020B0609020204030204" pitchFamily="49" charset="0"/>
              </a:rPr>
              <a:t>8</a:t>
            </a:r>
            <a:r>
              <a:rPr lang="es-ES" b="0" dirty="0">
                <a:solidFill>
                  <a:srgbClr val="000000"/>
                </a:solidFill>
                <a:effectLst/>
                <a:highlight>
                  <a:srgbClr val="FFFFFF"/>
                </a:highlight>
                <a:latin typeface="Consolas" panose="020B0609020204030204" pitchFamily="49" charset="0"/>
              </a:rPr>
              <a:t>, </a:t>
            </a:r>
            <a:r>
              <a:rPr lang="es-ES" b="0" dirty="0">
                <a:solidFill>
                  <a:srgbClr val="098658"/>
                </a:solidFill>
                <a:effectLst/>
                <a:highlight>
                  <a:srgbClr val="FFFFFF"/>
                </a:highlight>
                <a:latin typeface="Consolas" panose="020B0609020204030204" pitchFamily="49" charset="0"/>
              </a:rPr>
              <a:t>1</a:t>
            </a:r>
            <a:r>
              <a:rPr lang="es-ES" b="0" dirty="0">
                <a:solidFill>
                  <a:srgbClr val="000000"/>
                </a:solidFill>
                <a:effectLst/>
                <a:highlight>
                  <a:srgbClr val="FFFFFF"/>
                </a:highlight>
                <a:latin typeface="Consolas" panose="020B0609020204030204" pitchFamily="49" charset="0"/>
              </a:rPr>
              <a:t>, </a:t>
            </a:r>
            <a:r>
              <a:rPr lang="es-ES" b="0" dirty="0">
                <a:solidFill>
                  <a:srgbClr val="098658"/>
                </a:solidFill>
                <a:effectLst/>
                <a:highlight>
                  <a:srgbClr val="FFFFFF"/>
                </a:highlight>
                <a:latin typeface="Consolas" panose="020B0609020204030204" pitchFamily="49" charset="0"/>
              </a:rPr>
              <a:t>9</a:t>
            </a:r>
            <a:r>
              <a:rPr lang="es-ES" b="0" dirty="0">
                <a:solidFill>
                  <a:srgbClr val="000000"/>
                </a:solidFill>
                <a:effectLst/>
                <a:highlight>
                  <a:srgbClr val="FFFFFF"/>
                </a:highlight>
                <a:latin typeface="Consolas" panose="020B0609020204030204" pitchFamily="49" charset="0"/>
              </a:rPr>
              <a:t>, </a:t>
            </a:r>
            <a:r>
              <a:rPr lang="es-ES" b="0" dirty="0">
                <a:solidFill>
                  <a:srgbClr val="098658"/>
                </a:solidFill>
                <a:effectLst/>
                <a:highlight>
                  <a:srgbClr val="FFFFFF"/>
                </a:highlight>
                <a:latin typeface="Consolas" panose="020B0609020204030204" pitchFamily="49" charset="0"/>
              </a:rPr>
              <a:t>5</a:t>
            </a:r>
            <a:r>
              <a:rPr lang="es-ES" b="0" dirty="0">
                <a:solidFill>
                  <a:srgbClr val="000000"/>
                </a:solidFill>
                <a:effectLst/>
                <a:highlight>
                  <a:srgbClr val="FFFFFF"/>
                </a:highlight>
                <a:latin typeface="Consolas" panose="020B0609020204030204" pitchFamily="49" charset="0"/>
              </a:rPr>
              <a:t>]</a:t>
            </a:r>
          </a:p>
          <a:p>
            <a:r>
              <a:rPr lang="es-ES" b="0" dirty="0" err="1">
                <a:solidFill>
                  <a:srgbClr val="1F377F"/>
                </a:solidFill>
                <a:effectLst/>
                <a:highlight>
                  <a:srgbClr val="FFFFFF"/>
                </a:highlight>
                <a:latin typeface="Consolas" panose="020B0609020204030204" pitchFamily="49" charset="0"/>
              </a:rPr>
              <a:t>elemento_a_buscar</a:t>
            </a:r>
            <a:r>
              <a:rPr lang="es-ES" b="0" dirty="0">
                <a:solidFill>
                  <a:srgbClr val="000000"/>
                </a:solidFill>
                <a:effectLst/>
                <a:highlight>
                  <a:srgbClr val="FFFFFF"/>
                </a:highlight>
                <a:latin typeface="Consolas" panose="020B0609020204030204" pitchFamily="49" charset="0"/>
              </a:rPr>
              <a:t> = </a:t>
            </a:r>
            <a:r>
              <a:rPr lang="es-ES" b="0" dirty="0">
                <a:solidFill>
                  <a:srgbClr val="098658"/>
                </a:solidFill>
                <a:effectLst/>
                <a:highlight>
                  <a:srgbClr val="FFFFFF"/>
                </a:highlight>
                <a:latin typeface="Consolas" panose="020B0609020204030204" pitchFamily="49" charset="0"/>
              </a:rPr>
              <a:t>8</a:t>
            </a:r>
            <a:endParaRPr lang="es-ES" b="0" dirty="0">
              <a:solidFill>
                <a:srgbClr val="000000"/>
              </a:solidFill>
              <a:effectLst/>
              <a:highlight>
                <a:srgbClr val="FFFFFF"/>
              </a:highlight>
              <a:latin typeface="Consolas" panose="020B0609020204030204" pitchFamily="49" charset="0"/>
            </a:endParaRPr>
          </a:p>
          <a:p>
            <a:r>
              <a:rPr lang="es-ES" b="0" dirty="0">
                <a:solidFill>
                  <a:srgbClr val="1F377F"/>
                </a:solidFill>
                <a:effectLst/>
                <a:highlight>
                  <a:srgbClr val="FFFFFF"/>
                </a:highlight>
                <a:latin typeface="Consolas" panose="020B0609020204030204" pitchFamily="49" charset="0"/>
              </a:rPr>
              <a:t>resultado</a:t>
            </a:r>
            <a:r>
              <a:rPr lang="es-ES" b="0" dirty="0">
                <a:solidFill>
                  <a:srgbClr val="000000"/>
                </a:solidFill>
                <a:effectLst/>
                <a:highlight>
                  <a:srgbClr val="FFFFFF"/>
                </a:highlight>
                <a:latin typeface="Consolas" panose="020B0609020204030204" pitchFamily="49" charset="0"/>
              </a:rPr>
              <a:t> = </a:t>
            </a:r>
            <a:r>
              <a:rPr lang="es-ES" b="0" dirty="0" err="1">
                <a:solidFill>
                  <a:srgbClr val="74531F"/>
                </a:solidFill>
                <a:effectLst/>
                <a:highlight>
                  <a:srgbClr val="FFFFFF"/>
                </a:highlight>
                <a:latin typeface="Consolas" panose="020B0609020204030204" pitchFamily="49" charset="0"/>
              </a:rPr>
              <a:t>busqueda_secuencial</a:t>
            </a:r>
            <a:r>
              <a:rPr lang="es-ES" b="0" dirty="0">
                <a:solidFill>
                  <a:srgbClr val="000000"/>
                </a:solidFill>
                <a:effectLst/>
                <a:highlight>
                  <a:srgbClr val="FFFFFF"/>
                </a:highlight>
                <a:latin typeface="Consolas" panose="020B0609020204030204" pitchFamily="49" charset="0"/>
              </a:rPr>
              <a:t>(</a:t>
            </a:r>
            <a:r>
              <a:rPr lang="es-ES" b="0" dirty="0">
                <a:solidFill>
                  <a:srgbClr val="1F377F"/>
                </a:solidFill>
                <a:effectLst/>
                <a:highlight>
                  <a:srgbClr val="FFFFFF"/>
                </a:highlight>
                <a:latin typeface="Consolas" panose="020B0609020204030204" pitchFamily="49" charset="0"/>
              </a:rPr>
              <a:t>lista</a:t>
            </a:r>
            <a:r>
              <a:rPr lang="es-ES" b="0" dirty="0">
                <a:solidFill>
                  <a:srgbClr val="000000"/>
                </a:solidFill>
                <a:effectLst/>
                <a:highlight>
                  <a:srgbClr val="FFFFFF"/>
                </a:highlight>
                <a:latin typeface="Consolas" panose="020B0609020204030204" pitchFamily="49" charset="0"/>
              </a:rPr>
              <a:t>, </a:t>
            </a:r>
            <a:r>
              <a:rPr lang="es-ES" b="0" dirty="0" err="1">
                <a:solidFill>
                  <a:srgbClr val="1F377F"/>
                </a:solidFill>
                <a:effectLst/>
                <a:highlight>
                  <a:srgbClr val="FFFFFF"/>
                </a:highlight>
                <a:latin typeface="Consolas" panose="020B0609020204030204" pitchFamily="49" charset="0"/>
              </a:rPr>
              <a:t>elemento_a_buscar</a:t>
            </a:r>
            <a:r>
              <a:rPr lang="es-ES" b="0" dirty="0">
                <a:solidFill>
                  <a:srgbClr val="000000"/>
                </a:solidFill>
                <a:effectLst/>
                <a:highlight>
                  <a:srgbClr val="FFFFFF"/>
                </a:highlight>
                <a:latin typeface="Consolas" panose="020B0609020204030204" pitchFamily="49" charset="0"/>
              </a:rPr>
              <a:t>)</a:t>
            </a:r>
          </a:p>
          <a:p>
            <a:r>
              <a:rPr lang="es-ES" b="0" dirty="0" err="1">
                <a:solidFill>
                  <a:srgbClr val="8F08C4"/>
                </a:solidFill>
                <a:effectLst/>
                <a:highlight>
                  <a:srgbClr val="FFFFFF"/>
                </a:highlight>
                <a:latin typeface="Consolas" panose="020B0609020204030204" pitchFamily="49" charset="0"/>
              </a:rPr>
              <a:t>if</a:t>
            </a:r>
            <a:r>
              <a:rPr lang="es-ES" b="0" dirty="0">
                <a:solidFill>
                  <a:srgbClr val="000000"/>
                </a:solidFill>
                <a:effectLst/>
                <a:highlight>
                  <a:srgbClr val="FFFFFF"/>
                </a:highlight>
                <a:latin typeface="Consolas" panose="020B0609020204030204" pitchFamily="49" charset="0"/>
              </a:rPr>
              <a:t> </a:t>
            </a:r>
            <a:r>
              <a:rPr lang="es-ES" b="0" dirty="0">
                <a:solidFill>
                  <a:srgbClr val="1F377F"/>
                </a:solidFill>
                <a:effectLst/>
                <a:highlight>
                  <a:srgbClr val="FFFFFF"/>
                </a:highlight>
                <a:latin typeface="Consolas" panose="020B0609020204030204" pitchFamily="49" charset="0"/>
              </a:rPr>
              <a:t>resultado</a:t>
            </a:r>
            <a:r>
              <a:rPr lang="es-ES" b="0" dirty="0">
                <a:solidFill>
                  <a:srgbClr val="000000"/>
                </a:solidFill>
                <a:effectLst/>
                <a:highlight>
                  <a:srgbClr val="FFFFFF"/>
                </a:highlight>
                <a:latin typeface="Consolas" panose="020B0609020204030204" pitchFamily="49" charset="0"/>
              </a:rPr>
              <a:t> != -</a:t>
            </a:r>
            <a:r>
              <a:rPr lang="es-ES" b="0" dirty="0">
                <a:solidFill>
                  <a:srgbClr val="098658"/>
                </a:solidFill>
                <a:effectLst/>
                <a:highlight>
                  <a:srgbClr val="FFFFFF"/>
                </a:highlight>
                <a:latin typeface="Consolas" panose="020B0609020204030204" pitchFamily="49" charset="0"/>
              </a:rPr>
              <a:t>1</a:t>
            </a:r>
            <a:r>
              <a:rPr lang="es-ES" b="0" dirty="0">
                <a:solidFill>
                  <a:srgbClr val="000000"/>
                </a:solidFill>
                <a:effectLst/>
                <a:highlight>
                  <a:srgbClr val="FFFFFF"/>
                </a:highlight>
                <a:latin typeface="Consolas" panose="020B0609020204030204" pitchFamily="49" charset="0"/>
              </a:rPr>
              <a:t>:</a:t>
            </a:r>
          </a:p>
          <a:p>
            <a:r>
              <a:rPr lang="es-ES" b="0" dirty="0">
                <a:solidFill>
                  <a:srgbClr val="000000"/>
                </a:solidFill>
                <a:effectLst/>
                <a:highlight>
                  <a:srgbClr val="FFFFFF"/>
                </a:highlight>
                <a:latin typeface="Consolas" panose="020B0609020204030204" pitchFamily="49" charset="0"/>
              </a:rPr>
              <a:t>    </a:t>
            </a:r>
            <a:r>
              <a:rPr lang="es-ES" b="0" dirty="0" err="1">
                <a:solidFill>
                  <a:srgbClr val="74531F"/>
                </a:solidFill>
                <a:effectLst/>
                <a:highlight>
                  <a:srgbClr val="FFFFFF"/>
                </a:highlight>
                <a:latin typeface="Consolas" panose="020B0609020204030204" pitchFamily="49" charset="0"/>
              </a:rPr>
              <a:t>print</a:t>
            </a:r>
            <a:r>
              <a:rPr lang="es-ES" b="0" dirty="0">
                <a:solidFill>
                  <a:srgbClr val="000000"/>
                </a:solidFill>
                <a:effectLst/>
                <a:highlight>
                  <a:srgbClr val="FFFFFF"/>
                </a:highlight>
                <a:latin typeface="Consolas" panose="020B0609020204030204" pitchFamily="49" charset="0"/>
              </a:rPr>
              <a:t>(</a:t>
            </a:r>
            <a:r>
              <a:rPr lang="es-ES" b="0" dirty="0" err="1">
                <a:solidFill>
                  <a:srgbClr val="0000FF"/>
                </a:solidFill>
                <a:effectLst/>
                <a:highlight>
                  <a:srgbClr val="FFFFFF"/>
                </a:highlight>
                <a:latin typeface="Consolas" panose="020B0609020204030204" pitchFamily="49" charset="0"/>
              </a:rPr>
              <a:t>f</a:t>
            </a:r>
            <a:r>
              <a:rPr lang="es-ES" b="0" dirty="0" err="1">
                <a:solidFill>
                  <a:srgbClr val="A31515"/>
                </a:solidFill>
                <a:effectLst/>
                <a:highlight>
                  <a:srgbClr val="FFFFFF"/>
                </a:highlight>
                <a:latin typeface="Consolas" panose="020B0609020204030204" pitchFamily="49" charset="0"/>
              </a:rPr>
              <a:t>"El</a:t>
            </a:r>
            <a:r>
              <a:rPr lang="es-ES" b="0" dirty="0">
                <a:solidFill>
                  <a:srgbClr val="A31515"/>
                </a:solidFill>
                <a:effectLst/>
                <a:highlight>
                  <a:srgbClr val="FFFFFF"/>
                </a:highlight>
                <a:latin typeface="Consolas" panose="020B0609020204030204" pitchFamily="49" charset="0"/>
              </a:rPr>
              <a:t> elemento </a:t>
            </a:r>
            <a:r>
              <a:rPr lang="es-ES" b="0" dirty="0">
                <a:solidFill>
                  <a:srgbClr val="0000FF"/>
                </a:solidFill>
                <a:effectLst/>
                <a:highlight>
                  <a:srgbClr val="FFFFFF"/>
                </a:highlight>
                <a:latin typeface="Consolas" panose="020B0609020204030204" pitchFamily="49" charset="0"/>
              </a:rPr>
              <a:t>{</a:t>
            </a:r>
            <a:r>
              <a:rPr lang="es-ES" b="0" dirty="0" err="1">
                <a:solidFill>
                  <a:srgbClr val="1F377F"/>
                </a:solidFill>
                <a:effectLst/>
                <a:highlight>
                  <a:srgbClr val="FFFFFF"/>
                </a:highlight>
                <a:latin typeface="Consolas" panose="020B0609020204030204" pitchFamily="49" charset="0"/>
              </a:rPr>
              <a:t>elemento_a_buscar</a:t>
            </a:r>
            <a:r>
              <a:rPr lang="es-ES" b="0" dirty="0">
                <a:solidFill>
                  <a:srgbClr val="0000FF"/>
                </a:solidFill>
                <a:effectLst/>
                <a:highlight>
                  <a:srgbClr val="FFFFFF"/>
                </a:highlight>
                <a:latin typeface="Consolas" panose="020B0609020204030204" pitchFamily="49" charset="0"/>
              </a:rPr>
              <a:t>}</a:t>
            </a:r>
            <a:r>
              <a:rPr lang="es-ES" b="0" dirty="0">
                <a:solidFill>
                  <a:srgbClr val="A31515"/>
                </a:solidFill>
                <a:effectLst/>
                <a:highlight>
                  <a:srgbClr val="FFFFFF"/>
                </a:highlight>
                <a:latin typeface="Consolas" panose="020B0609020204030204" pitchFamily="49" charset="0"/>
              </a:rPr>
              <a:t> está presente en el índice </a:t>
            </a:r>
            <a:r>
              <a:rPr lang="es-ES" b="0" dirty="0">
                <a:solidFill>
                  <a:srgbClr val="0000FF"/>
                </a:solidFill>
                <a:effectLst/>
                <a:highlight>
                  <a:srgbClr val="FFFFFF"/>
                </a:highlight>
                <a:latin typeface="Consolas" panose="020B0609020204030204" pitchFamily="49" charset="0"/>
              </a:rPr>
              <a:t>{</a:t>
            </a:r>
            <a:r>
              <a:rPr lang="es-ES" b="0" dirty="0">
                <a:solidFill>
                  <a:srgbClr val="1F377F"/>
                </a:solidFill>
                <a:effectLst/>
                <a:highlight>
                  <a:srgbClr val="FFFFFF"/>
                </a:highlight>
                <a:latin typeface="Consolas" panose="020B0609020204030204" pitchFamily="49" charset="0"/>
              </a:rPr>
              <a:t>resultado</a:t>
            </a:r>
            <a:r>
              <a:rPr lang="es-ES" b="0" dirty="0">
                <a:solidFill>
                  <a:srgbClr val="0000FF"/>
                </a:solidFill>
                <a:effectLst/>
                <a:highlight>
                  <a:srgbClr val="FFFFFF"/>
                </a:highlight>
                <a:latin typeface="Consolas" panose="020B0609020204030204" pitchFamily="49" charset="0"/>
              </a:rPr>
              <a:t>}</a:t>
            </a:r>
            <a:r>
              <a:rPr lang="es-ES" b="0" dirty="0">
                <a:solidFill>
                  <a:srgbClr val="A31515"/>
                </a:solidFill>
                <a:effectLst/>
                <a:highlight>
                  <a:srgbClr val="FFFFFF"/>
                </a:highlight>
                <a:latin typeface="Consolas" panose="020B0609020204030204" pitchFamily="49" charset="0"/>
              </a:rPr>
              <a:t>."</a:t>
            </a:r>
            <a:r>
              <a:rPr lang="es-ES" b="0" dirty="0">
                <a:solidFill>
                  <a:srgbClr val="000000"/>
                </a:solidFill>
                <a:effectLst/>
                <a:highlight>
                  <a:srgbClr val="FFFFFF"/>
                </a:highlight>
                <a:latin typeface="Consolas" panose="020B0609020204030204" pitchFamily="49" charset="0"/>
              </a:rPr>
              <a:t>)</a:t>
            </a:r>
          </a:p>
          <a:p>
            <a:r>
              <a:rPr lang="es-ES" b="0" dirty="0" err="1">
                <a:solidFill>
                  <a:srgbClr val="8F08C4"/>
                </a:solidFill>
                <a:effectLst/>
                <a:highlight>
                  <a:srgbClr val="FFFFFF"/>
                </a:highlight>
                <a:latin typeface="Consolas" panose="020B0609020204030204" pitchFamily="49" charset="0"/>
              </a:rPr>
              <a:t>else</a:t>
            </a:r>
            <a:r>
              <a:rPr lang="es-ES" b="0" dirty="0">
                <a:solidFill>
                  <a:srgbClr val="000000"/>
                </a:solidFill>
                <a:effectLst/>
                <a:highlight>
                  <a:srgbClr val="FFFFFF"/>
                </a:highlight>
                <a:latin typeface="Consolas" panose="020B0609020204030204" pitchFamily="49" charset="0"/>
              </a:rPr>
              <a:t>:</a:t>
            </a:r>
          </a:p>
          <a:p>
            <a:r>
              <a:rPr lang="es-ES" b="0" dirty="0">
                <a:solidFill>
                  <a:srgbClr val="000000"/>
                </a:solidFill>
                <a:effectLst/>
                <a:highlight>
                  <a:srgbClr val="FFFFFF"/>
                </a:highlight>
                <a:latin typeface="Consolas" panose="020B0609020204030204" pitchFamily="49" charset="0"/>
              </a:rPr>
              <a:t>    </a:t>
            </a:r>
            <a:r>
              <a:rPr lang="es-ES" b="0" dirty="0" err="1">
                <a:solidFill>
                  <a:srgbClr val="74531F"/>
                </a:solidFill>
                <a:effectLst/>
                <a:highlight>
                  <a:srgbClr val="FFFFFF"/>
                </a:highlight>
                <a:latin typeface="Consolas" panose="020B0609020204030204" pitchFamily="49" charset="0"/>
              </a:rPr>
              <a:t>print</a:t>
            </a:r>
            <a:r>
              <a:rPr lang="es-ES" b="0" dirty="0">
                <a:solidFill>
                  <a:srgbClr val="000000"/>
                </a:solidFill>
                <a:effectLst/>
                <a:highlight>
                  <a:srgbClr val="FFFFFF"/>
                </a:highlight>
                <a:latin typeface="Consolas" panose="020B0609020204030204" pitchFamily="49" charset="0"/>
              </a:rPr>
              <a:t>(</a:t>
            </a:r>
            <a:r>
              <a:rPr lang="es-ES" b="0" dirty="0" err="1">
                <a:solidFill>
                  <a:srgbClr val="0000FF"/>
                </a:solidFill>
                <a:effectLst/>
                <a:highlight>
                  <a:srgbClr val="FFFFFF"/>
                </a:highlight>
                <a:latin typeface="Consolas" panose="020B0609020204030204" pitchFamily="49" charset="0"/>
              </a:rPr>
              <a:t>f</a:t>
            </a:r>
            <a:r>
              <a:rPr lang="es-ES" b="0" dirty="0" err="1">
                <a:solidFill>
                  <a:srgbClr val="A31515"/>
                </a:solidFill>
                <a:effectLst/>
                <a:highlight>
                  <a:srgbClr val="FFFFFF"/>
                </a:highlight>
                <a:latin typeface="Consolas" panose="020B0609020204030204" pitchFamily="49" charset="0"/>
              </a:rPr>
              <a:t>"El</a:t>
            </a:r>
            <a:r>
              <a:rPr lang="es-ES" b="0" dirty="0">
                <a:solidFill>
                  <a:srgbClr val="A31515"/>
                </a:solidFill>
                <a:effectLst/>
                <a:highlight>
                  <a:srgbClr val="FFFFFF"/>
                </a:highlight>
                <a:latin typeface="Consolas" panose="020B0609020204030204" pitchFamily="49" charset="0"/>
              </a:rPr>
              <a:t> elemento </a:t>
            </a:r>
            <a:r>
              <a:rPr lang="es-ES" b="0" dirty="0">
                <a:solidFill>
                  <a:srgbClr val="0000FF"/>
                </a:solidFill>
                <a:effectLst/>
                <a:highlight>
                  <a:srgbClr val="FFFFFF"/>
                </a:highlight>
                <a:latin typeface="Consolas" panose="020B0609020204030204" pitchFamily="49" charset="0"/>
              </a:rPr>
              <a:t>{</a:t>
            </a:r>
            <a:r>
              <a:rPr lang="es-ES" b="0" dirty="0" err="1">
                <a:solidFill>
                  <a:srgbClr val="1F377F"/>
                </a:solidFill>
                <a:effectLst/>
                <a:highlight>
                  <a:srgbClr val="FFFFFF"/>
                </a:highlight>
                <a:latin typeface="Consolas" panose="020B0609020204030204" pitchFamily="49" charset="0"/>
              </a:rPr>
              <a:t>elemento_a_buscar</a:t>
            </a:r>
            <a:r>
              <a:rPr lang="es-ES" b="0" dirty="0">
                <a:solidFill>
                  <a:srgbClr val="0000FF"/>
                </a:solidFill>
                <a:effectLst/>
                <a:highlight>
                  <a:srgbClr val="FFFFFF"/>
                </a:highlight>
                <a:latin typeface="Consolas" panose="020B0609020204030204" pitchFamily="49" charset="0"/>
              </a:rPr>
              <a:t>}</a:t>
            </a:r>
            <a:r>
              <a:rPr lang="es-ES" b="0" dirty="0">
                <a:solidFill>
                  <a:srgbClr val="A31515"/>
                </a:solidFill>
                <a:effectLst/>
                <a:highlight>
                  <a:srgbClr val="FFFFFF"/>
                </a:highlight>
                <a:latin typeface="Consolas" panose="020B0609020204030204" pitchFamily="49" charset="0"/>
              </a:rPr>
              <a:t> no está presente en la lista."</a:t>
            </a:r>
            <a:r>
              <a:rPr lang="es-ES" b="0" dirty="0">
                <a:solidFill>
                  <a:srgbClr val="000000"/>
                </a:solidFill>
                <a:effectLst/>
                <a:highlight>
                  <a:srgbClr val="FFFFFF"/>
                </a:highlight>
                <a:latin typeface="Consolas" panose="020B0609020204030204" pitchFamily="49" charset="0"/>
              </a:rPr>
              <a:t>)</a:t>
            </a:r>
          </a:p>
          <a:p>
            <a:br>
              <a:rPr lang="es-ES" b="0" dirty="0">
                <a:solidFill>
                  <a:srgbClr val="000000"/>
                </a:solidFill>
                <a:effectLst/>
                <a:highlight>
                  <a:srgbClr val="FFFFFF"/>
                </a:highlight>
                <a:latin typeface="Consolas" panose="020B0609020204030204" pitchFamily="49" charset="0"/>
              </a:rPr>
            </a:br>
            <a:endParaRPr lang="es-ES" b="0" dirty="0">
              <a:solidFill>
                <a:srgbClr val="000000"/>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58662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F20B43-C55D-6211-EAD9-EA6467E87B4B}"/>
              </a:ext>
            </a:extLst>
          </p:cNvPr>
          <p:cNvSpPr>
            <a:spLocks noGrp="1"/>
          </p:cNvSpPr>
          <p:nvPr>
            <p:ph type="title"/>
          </p:nvPr>
        </p:nvSpPr>
        <p:spPr>
          <a:xfrm>
            <a:off x="677118" y="67425"/>
            <a:ext cx="9067246" cy="1481328"/>
          </a:xfrm>
        </p:spPr>
        <p:txBody>
          <a:bodyPr anchor="b">
            <a:normAutofit/>
          </a:bodyPr>
          <a:lstStyle/>
          <a:p>
            <a:r>
              <a:rPr lang="es-PY" sz="5000" dirty="0"/>
              <a:t>Ordenamiento en listas de </a:t>
            </a:r>
            <a:r>
              <a:rPr lang="es-PY" sz="5000" dirty="0" err="1"/>
              <a:t>python</a:t>
            </a:r>
            <a:endParaRPr lang="es-PY" sz="5000" dirty="0"/>
          </a:p>
        </p:txBody>
      </p:sp>
      <p:pic>
        <p:nvPicPr>
          <p:cNvPr id="5" name="Imagen 4">
            <a:extLst>
              <a:ext uri="{FF2B5EF4-FFF2-40B4-BE49-F238E27FC236}">
                <a16:creationId xmlns:a16="http://schemas.microsoft.com/office/drawing/2014/main" id="{6AE3E343-C57B-59B8-D093-C1DBF1669D46}"/>
              </a:ext>
            </a:extLst>
          </p:cNvPr>
          <p:cNvPicPr>
            <a:picLocks noChangeAspect="1"/>
          </p:cNvPicPr>
          <p:nvPr/>
        </p:nvPicPr>
        <p:blipFill>
          <a:blip r:embed="rId2"/>
          <a:stretch>
            <a:fillRect/>
          </a:stretch>
        </p:blipFill>
        <p:spPr>
          <a:xfrm>
            <a:off x="4387820" y="2091280"/>
            <a:ext cx="4435224" cy="4153260"/>
          </a:xfrm>
          <a:prstGeom prst="rect">
            <a:avLst/>
          </a:prstGeom>
        </p:spPr>
      </p:pic>
    </p:spTree>
    <p:extLst>
      <p:ext uri="{BB962C8B-B14F-4D97-AF65-F5344CB8AC3E}">
        <p14:creationId xmlns:p14="http://schemas.microsoft.com/office/powerpoint/2010/main" val="15285438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2" name="Rectangle 206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FF20B43-C55D-6211-EAD9-EA6467E87B4B}"/>
              </a:ext>
            </a:extLst>
          </p:cNvPr>
          <p:cNvSpPr>
            <a:spLocks noGrp="1"/>
          </p:cNvSpPr>
          <p:nvPr>
            <p:ph type="title"/>
          </p:nvPr>
        </p:nvSpPr>
        <p:spPr>
          <a:xfrm>
            <a:off x="838200" y="365125"/>
            <a:ext cx="10515600" cy="1325563"/>
          </a:xfrm>
        </p:spPr>
        <p:txBody>
          <a:bodyPr>
            <a:normAutofit/>
          </a:bodyPr>
          <a:lstStyle/>
          <a:p>
            <a:r>
              <a:rPr lang="es-PY" sz="5400"/>
              <a:t>Algoritmos de Búsqueda</a:t>
            </a:r>
          </a:p>
        </p:txBody>
      </p:sp>
      <p:sp>
        <p:nvSpPr>
          <p:cNvPr id="206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8BCDF929-C65F-728D-FA0F-07E485FCC001}"/>
              </a:ext>
            </a:extLst>
          </p:cNvPr>
          <p:cNvSpPr>
            <a:spLocks noGrp="1"/>
          </p:cNvSpPr>
          <p:nvPr>
            <p:ph idx="1"/>
          </p:nvPr>
        </p:nvSpPr>
        <p:spPr>
          <a:xfrm>
            <a:off x="838200" y="1929384"/>
            <a:ext cx="10515600" cy="4251960"/>
          </a:xfrm>
        </p:spPr>
        <p:txBody>
          <a:bodyPr>
            <a:normAutofit/>
          </a:bodyPr>
          <a:lstStyle/>
          <a:p>
            <a:pPr marL="0" indent="0">
              <a:buNone/>
            </a:pPr>
            <a:r>
              <a:rPr lang="es-MX" b="1" dirty="0"/>
              <a:t>2. Binaria:</a:t>
            </a:r>
          </a:p>
          <a:p>
            <a:pPr marL="0" indent="0">
              <a:buNone/>
            </a:pPr>
            <a:r>
              <a:rPr lang="es-MX" sz="2200" i="1" dirty="0"/>
              <a:t>Requiere que la lista esté ordenada previamente.</a:t>
            </a:r>
          </a:p>
          <a:p>
            <a:pPr marL="457200" indent="-457200">
              <a:buFont typeface="+mj-lt"/>
              <a:buAutoNum type="arabicPeriod"/>
            </a:pPr>
            <a:r>
              <a:rPr lang="es-MX" sz="2200" dirty="0"/>
              <a:t>Se compara el elemento a buscar con un elemento cualquiera de la lista (normalmente el elemento central):</a:t>
            </a:r>
          </a:p>
          <a:p>
            <a:pPr marL="457200" indent="-457200">
              <a:buFont typeface="+mj-lt"/>
              <a:buAutoNum type="arabicPeriod"/>
            </a:pPr>
            <a:r>
              <a:rPr lang="es-MX" sz="2200" dirty="0"/>
              <a:t>Si el valor de éste es mayor que el del elemento buscado se repite el procedimiento en la parte de la lista que va desde el inicio y hasta el elemento tomado.</a:t>
            </a:r>
          </a:p>
          <a:p>
            <a:pPr marL="457200" indent="-457200">
              <a:buFont typeface="+mj-lt"/>
              <a:buAutoNum type="arabicPeriod"/>
            </a:pPr>
            <a:r>
              <a:rPr lang="es-MX" sz="2200" dirty="0"/>
              <a:t>En caso contrario se toma la parte de la lista que va desde el elemento tomado hasta el final. De esta manera obtenemos intervalos cada vez más pequeños, hasta que se obtenga un intervalo indivisible.</a:t>
            </a:r>
          </a:p>
          <a:p>
            <a:pPr marL="457200" indent="-457200">
              <a:buFont typeface="+mj-lt"/>
              <a:buAutoNum type="arabicPeriod"/>
            </a:pPr>
            <a:r>
              <a:rPr lang="es-MX" sz="2200" dirty="0"/>
              <a:t>Si el elemento no se encuentra dentro de este último entonces se deduce que el elemento buscado no se encuentra en la lista.</a:t>
            </a:r>
            <a:endParaRPr lang="es-PY" sz="2200" dirty="0"/>
          </a:p>
        </p:txBody>
      </p:sp>
    </p:spTree>
    <p:extLst>
      <p:ext uri="{BB962C8B-B14F-4D97-AF65-F5344CB8AC3E}">
        <p14:creationId xmlns:p14="http://schemas.microsoft.com/office/powerpoint/2010/main" val="6575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55"/>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41</a:t>
            </a:fld>
            <a:endParaRPr sz="2800" b="1">
              <a:solidFill>
                <a:srgbClr val="1F497D"/>
              </a:solidFill>
              <a:latin typeface="Calibri"/>
              <a:ea typeface="Calibri"/>
              <a:cs typeface="Calibri"/>
              <a:sym typeface="Calibri"/>
            </a:endParaRPr>
          </a:p>
        </p:txBody>
      </p:sp>
      <p:sp>
        <p:nvSpPr>
          <p:cNvPr id="839" name="Google Shape;839;p55"/>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Algoritmos de búsqueda</a:t>
            </a:r>
            <a:endParaRPr sz="4000">
              <a:solidFill>
                <a:schemeClr val="dk1"/>
              </a:solidFill>
              <a:latin typeface="Calibri"/>
              <a:ea typeface="Calibri"/>
              <a:cs typeface="Calibri"/>
              <a:sym typeface="Calibri"/>
            </a:endParaRPr>
          </a:p>
        </p:txBody>
      </p:sp>
      <p:sp>
        <p:nvSpPr>
          <p:cNvPr id="840" name="Google Shape;840;p55"/>
          <p:cNvSpPr/>
          <p:nvPr/>
        </p:nvSpPr>
        <p:spPr>
          <a:xfrm>
            <a:off x="2002301" y="1173202"/>
            <a:ext cx="8299939" cy="1938992"/>
          </a:xfrm>
          <a:prstGeom prst="rect">
            <a:avLst/>
          </a:prstGeom>
          <a:noFill/>
          <a:ln>
            <a:noFill/>
          </a:ln>
        </p:spPr>
        <p:txBody>
          <a:bodyPr spcFirstLastPara="1" wrap="square" lIns="91425" tIns="45700" rIns="91425" bIns="45700" anchor="t" anchorCtr="0">
            <a:noAutofit/>
          </a:bodyPr>
          <a:lstStyle/>
          <a:p>
            <a:r>
              <a:rPr lang="es-PY" sz="2000">
                <a:solidFill>
                  <a:schemeClr val="dk1"/>
                </a:solidFill>
                <a:latin typeface="Calibri"/>
                <a:ea typeface="Calibri"/>
                <a:cs typeface="Calibri"/>
                <a:sym typeface="Calibri"/>
              </a:rPr>
              <a:t>Supongamos que queremos saber si un elemento dado se encuentra en cierto vector de tamaño </a:t>
            </a:r>
            <a:r>
              <a:rPr lang="es-PY" sz="2000">
                <a:solidFill>
                  <a:schemeClr val="dk1"/>
                </a:solidFill>
                <a:latin typeface="Consolas"/>
                <a:ea typeface="Consolas"/>
                <a:cs typeface="Consolas"/>
                <a:sym typeface="Consolas"/>
              </a:rPr>
              <a:t>N</a:t>
            </a:r>
            <a:r>
              <a:rPr lang="es-PY" sz="2000">
                <a:solidFill>
                  <a:schemeClr val="dk1"/>
                </a:solidFill>
                <a:latin typeface="Calibri"/>
                <a:ea typeface="Calibri"/>
                <a:cs typeface="Calibri"/>
                <a:sym typeface="Calibri"/>
              </a:rPr>
              <a:t>. Si está, queremos conocer también su posición.</a:t>
            </a:r>
            <a:endParaRPr/>
          </a:p>
          <a:p>
            <a:endParaRPr sz="2000">
              <a:solidFill>
                <a:schemeClr val="dk1"/>
              </a:solidFill>
              <a:latin typeface="Calibri"/>
              <a:ea typeface="Calibri"/>
              <a:cs typeface="Calibri"/>
              <a:sym typeface="Calibri"/>
            </a:endParaRPr>
          </a:p>
          <a:p>
            <a:r>
              <a:rPr lang="es-PY" sz="2000">
                <a:solidFill>
                  <a:schemeClr val="dk1"/>
                </a:solidFill>
                <a:latin typeface="Calibri"/>
                <a:ea typeface="Calibri"/>
                <a:cs typeface="Calibri"/>
                <a:sym typeface="Calibri"/>
              </a:rPr>
              <a:t>La primera forma sería a través de un método secuencial, en el cual se recorren los elementos del vector de inicio a fin. En el peor caso, deberíamos hacer </a:t>
            </a:r>
            <a:r>
              <a:rPr lang="es-PY" sz="2000">
                <a:solidFill>
                  <a:schemeClr val="dk1"/>
                </a:solidFill>
                <a:latin typeface="Consolas"/>
                <a:ea typeface="Consolas"/>
                <a:cs typeface="Consolas"/>
                <a:sym typeface="Consolas"/>
              </a:rPr>
              <a:t>N</a:t>
            </a:r>
            <a:r>
              <a:rPr lang="es-PY" sz="2000">
                <a:solidFill>
                  <a:schemeClr val="dk1"/>
                </a:solidFill>
                <a:latin typeface="Calibri"/>
                <a:ea typeface="Calibri"/>
                <a:cs typeface="Calibri"/>
                <a:sym typeface="Calibri"/>
              </a:rPr>
              <a:t> consultas.</a:t>
            </a:r>
            <a:endParaRPr/>
          </a:p>
        </p:txBody>
      </p:sp>
      <p:graphicFrame>
        <p:nvGraphicFramePr>
          <p:cNvPr id="841" name="Google Shape;841;p55"/>
          <p:cNvGraphicFramePr/>
          <p:nvPr/>
        </p:nvGraphicFramePr>
        <p:xfrm>
          <a:off x="3971477" y="3969210"/>
          <a:ext cx="4051775" cy="579130"/>
        </p:xfrm>
        <a:graphic>
          <a:graphicData uri="http://schemas.openxmlformats.org/drawingml/2006/table">
            <a:tbl>
              <a:tblPr firstRow="1" bandRow="1">
                <a:noFill/>
              </a:tblPr>
              <a:tblGrid>
                <a:gridCol w="578825">
                  <a:extLst>
                    <a:ext uri="{9D8B030D-6E8A-4147-A177-3AD203B41FA5}">
                      <a16:colId xmlns:a16="http://schemas.microsoft.com/office/drawing/2014/main" val="20000"/>
                    </a:ext>
                  </a:extLst>
                </a:gridCol>
                <a:gridCol w="578825">
                  <a:extLst>
                    <a:ext uri="{9D8B030D-6E8A-4147-A177-3AD203B41FA5}">
                      <a16:colId xmlns:a16="http://schemas.microsoft.com/office/drawing/2014/main" val="20001"/>
                    </a:ext>
                  </a:extLst>
                </a:gridCol>
                <a:gridCol w="578825">
                  <a:extLst>
                    <a:ext uri="{9D8B030D-6E8A-4147-A177-3AD203B41FA5}">
                      <a16:colId xmlns:a16="http://schemas.microsoft.com/office/drawing/2014/main" val="20002"/>
                    </a:ext>
                  </a:extLst>
                </a:gridCol>
                <a:gridCol w="578825">
                  <a:extLst>
                    <a:ext uri="{9D8B030D-6E8A-4147-A177-3AD203B41FA5}">
                      <a16:colId xmlns:a16="http://schemas.microsoft.com/office/drawing/2014/main" val="20003"/>
                    </a:ext>
                  </a:extLst>
                </a:gridCol>
                <a:gridCol w="578825">
                  <a:extLst>
                    <a:ext uri="{9D8B030D-6E8A-4147-A177-3AD203B41FA5}">
                      <a16:colId xmlns:a16="http://schemas.microsoft.com/office/drawing/2014/main" val="20004"/>
                    </a:ext>
                  </a:extLst>
                </a:gridCol>
                <a:gridCol w="578825">
                  <a:extLst>
                    <a:ext uri="{9D8B030D-6E8A-4147-A177-3AD203B41FA5}">
                      <a16:colId xmlns:a16="http://schemas.microsoft.com/office/drawing/2014/main" val="20005"/>
                    </a:ext>
                  </a:extLst>
                </a:gridCol>
                <a:gridCol w="57882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s-PY" sz="320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6</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42" name="Google Shape;842;p55"/>
          <p:cNvSpPr/>
          <p:nvPr/>
        </p:nvSpPr>
        <p:spPr>
          <a:xfrm>
            <a:off x="3289432" y="3963556"/>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843" name="Google Shape;843;p55"/>
          <p:cNvSpPr txBox="1"/>
          <p:nvPr/>
        </p:nvSpPr>
        <p:spPr>
          <a:xfrm>
            <a:off x="3971477" y="362500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844" name="Google Shape;844;p55"/>
          <p:cNvSpPr txBox="1"/>
          <p:nvPr/>
        </p:nvSpPr>
        <p:spPr>
          <a:xfrm>
            <a:off x="4534644" y="362500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845" name="Google Shape;845;p55"/>
          <p:cNvSpPr txBox="1"/>
          <p:nvPr/>
        </p:nvSpPr>
        <p:spPr>
          <a:xfrm>
            <a:off x="5138866" y="362500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846" name="Google Shape;846;p55"/>
          <p:cNvSpPr txBox="1"/>
          <p:nvPr/>
        </p:nvSpPr>
        <p:spPr>
          <a:xfrm>
            <a:off x="5702033" y="362500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847" name="Google Shape;847;p55"/>
          <p:cNvSpPr txBox="1"/>
          <p:nvPr/>
        </p:nvSpPr>
        <p:spPr>
          <a:xfrm>
            <a:off x="6306255" y="362500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848" name="Google Shape;848;p55"/>
          <p:cNvSpPr txBox="1"/>
          <p:nvPr/>
        </p:nvSpPr>
        <p:spPr>
          <a:xfrm>
            <a:off x="6869422" y="362500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849" name="Google Shape;849;p55"/>
          <p:cNvSpPr txBox="1"/>
          <p:nvPr/>
        </p:nvSpPr>
        <p:spPr>
          <a:xfrm>
            <a:off x="4245805" y="4614201"/>
            <a:ext cx="3503138" cy="523220"/>
          </a:xfrm>
          <a:prstGeom prst="rect">
            <a:avLst/>
          </a:prstGeom>
          <a:noFill/>
          <a:ln>
            <a:noFill/>
          </a:ln>
        </p:spPr>
        <p:txBody>
          <a:bodyPr spcFirstLastPara="1" wrap="square" lIns="91425" tIns="45700" rIns="91425" bIns="45700" anchor="t" anchorCtr="0">
            <a:noAutofit/>
          </a:bodyPr>
          <a:lstStyle/>
          <a:p>
            <a:r>
              <a:rPr lang="es-PY" sz="2800">
                <a:solidFill>
                  <a:schemeClr val="dk2"/>
                </a:solidFill>
                <a:latin typeface="Calibri"/>
                <a:ea typeface="Calibri"/>
                <a:cs typeface="Calibri"/>
                <a:sym typeface="Calibri"/>
              </a:rPr>
              <a:t>Está el número 7 aquí?</a:t>
            </a:r>
            <a:endParaRPr/>
          </a:p>
        </p:txBody>
      </p:sp>
      <p:sp>
        <p:nvSpPr>
          <p:cNvPr id="850" name="Google Shape;850;p55"/>
          <p:cNvSpPr txBox="1"/>
          <p:nvPr/>
        </p:nvSpPr>
        <p:spPr>
          <a:xfrm>
            <a:off x="7432190" y="362500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A[6]</a:t>
            </a:r>
            <a:endParaRPr sz="1600">
              <a:solidFill>
                <a:srgbClr val="3F3F3F"/>
              </a:solidFill>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56"/>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42</a:t>
            </a:fld>
            <a:endParaRPr sz="2800" b="1">
              <a:solidFill>
                <a:srgbClr val="1F497D"/>
              </a:solidFill>
              <a:latin typeface="Calibri"/>
              <a:ea typeface="Calibri"/>
              <a:cs typeface="Calibri"/>
              <a:sym typeface="Calibri"/>
            </a:endParaRPr>
          </a:p>
        </p:txBody>
      </p:sp>
      <p:sp>
        <p:nvSpPr>
          <p:cNvPr id="857" name="Google Shape;857;p56"/>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Búsqueda binaria</a:t>
            </a:r>
            <a:endParaRPr sz="4000">
              <a:solidFill>
                <a:schemeClr val="dk1"/>
              </a:solidFill>
              <a:latin typeface="Calibri"/>
              <a:ea typeface="Calibri"/>
              <a:cs typeface="Calibri"/>
              <a:sym typeface="Calibri"/>
            </a:endParaRPr>
          </a:p>
        </p:txBody>
      </p:sp>
      <p:sp>
        <p:nvSpPr>
          <p:cNvPr id="858" name="Google Shape;858;p56"/>
          <p:cNvSpPr/>
          <p:nvPr/>
        </p:nvSpPr>
        <p:spPr>
          <a:xfrm>
            <a:off x="2002301" y="1173202"/>
            <a:ext cx="8299939" cy="707886"/>
          </a:xfrm>
          <a:prstGeom prst="rect">
            <a:avLst/>
          </a:prstGeom>
          <a:noFill/>
          <a:ln>
            <a:noFill/>
          </a:ln>
        </p:spPr>
        <p:txBody>
          <a:bodyPr spcFirstLastPara="1" wrap="square" lIns="91425" tIns="45700" rIns="91425" bIns="45700" anchor="t" anchorCtr="0">
            <a:noAutofit/>
          </a:bodyPr>
          <a:lstStyle/>
          <a:p>
            <a:r>
              <a:rPr lang="es-PY" sz="2000">
                <a:solidFill>
                  <a:schemeClr val="dk1"/>
                </a:solidFill>
                <a:latin typeface="Calibri"/>
                <a:ea typeface="Calibri"/>
                <a:cs typeface="Calibri"/>
                <a:sym typeface="Calibri"/>
              </a:rPr>
              <a:t>Otra forma es a través de un algoritmo de búsqueda binaria, el cual necesita que todos los elementos del vector estén ordenados.</a:t>
            </a:r>
            <a:endParaRPr/>
          </a:p>
        </p:txBody>
      </p:sp>
      <p:graphicFrame>
        <p:nvGraphicFramePr>
          <p:cNvPr id="859" name="Google Shape;859;p56"/>
          <p:cNvGraphicFramePr/>
          <p:nvPr/>
        </p:nvGraphicFramePr>
        <p:xfrm>
          <a:off x="3572493" y="3787372"/>
          <a:ext cx="57685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s-PY" sz="3200" u="none" strike="noStrike" cap="none"/>
                        <a:t>6</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ABF8E"/>
                    </a:solidFill>
                  </a:tcPr>
                </a:tc>
                <a:extLst>
                  <a:ext uri="{0D108BD9-81ED-4DB2-BD59-A6C34878D82A}">
                    <a16:rowId xmlns:a16="http://schemas.microsoft.com/office/drawing/2014/main" val="10000"/>
                  </a:ext>
                </a:extLst>
              </a:tr>
            </a:tbl>
          </a:graphicData>
        </a:graphic>
      </p:graphicFrame>
      <p:sp>
        <p:nvSpPr>
          <p:cNvPr id="860" name="Google Shape;860;p56"/>
          <p:cNvSpPr txBox="1"/>
          <p:nvPr/>
        </p:nvSpPr>
        <p:spPr>
          <a:xfrm>
            <a:off x="4206000" y="3892266"/>
            <a:ext cx="1000980" cy="369332"/>
          </a:xfrm>
          <a:prstGeom prst="rect">
            <a:avLst/>
          </a:prstGeom>
          <a:noFill/>
          <a:ln>
            <a:noFill/>
          </a:ln>
        </p:spPr>
        <p:txBody>
          <a:bodyPr spcFirstLastPara="1" wrap="square" lIns="91425" tIns="45700" rIns="91425" bIns="45700" anchor="t" anchorCtr="0">
            <a:noAutofit/>
          </a:bodyPr>
          <a:lstStyle/>
          <a:p>
            <a:r>
              <a:rPr lang="es-PY">
                <a:solidFill>
                  <a:schemeClr val="dk1"/>
                </a:solidFill>
                <a:latin typeface="Calibri"/>
                <a:ea typeface="Calibri"/>
                <a:cs typeface="Calibri"/>
                <a:sym typeface="Calibri"/>
              </a:rPr>
              <a:t>Consulta</a:t>
            </a:r>
            <a:endParaRPr/>
          </a:p>
        </p:txBody>
      </p:sp>
      <p:graphicFrame>
        <p:nvGraphicFramePr>
          <p:cNvPr id="861" name="Google Shape;861;p56"/>
          <p:cNvGraphicFramePr/>
          <p:nvPr/>
        </p:nvGraphicFramePr>
        <p:xfrm>
          <a:off x="4140289" y="2763970"/>
          <a:ext cx="4051775" cy="579130"/>
        </p:xfrm>
        <a:graphic>
          <a:graphicData uri="http://schemas.openxmlformats.org/drawingml/2006/table">
            <a:tbl>
              <a:tblPr firstRow="1" bandRow="1">
                <a:noFill/>
              </a:tblPr>
              <a:tblGrid>
                <a:gridCol w="578825">
                  <a:extLst>
                    <a:ext uri="{9D8B030D-6E8A-4147-A177-3AD203B41FA5}">
                      <a16:colId xmlns:a16="http://schemas.microsoft.com/office/drawing/2014/main" val="20000"/>
                    </a:ext>
                  </a:extLst>
                </a:gridCol>
                <a:gridCol w="578825">
                  <a:extLst>
                    <a:ext uri="{9D8B030D-6E8A-4147-A177-3AD203B41FA5}">
                      <a16:colId xmlns:a16="http://schemas.microsoft.com/office/drawing/2014/main" val="20001"/>
                    </a:ext>
                  </a:extLst>
                </a:gridCol>
                <a:gridCol w="578825">
                  <a:extLst>
                    <a:ext uri="{9D8B030D-6E8A-4147-A177-3AD203B41FA5}">
                      <a16:colId xmlns:a16="http://schemas.microsoft.com/office/drawing/2014/main" val="20002"/>
                    </a:ext>
                  </a:extLst>
                </a:gridCol>
                <a:gridCol w="578825">
                  <a:extLst>
                    <a:ext uri="{9D8B030D-6E8A-4147-A177-3AD203B41FA5}">
                      <a16:colId xmlns:a16="http://schemas.microsoft.com/office/drawing/2014/main" val="20003"/>
                    </a:ext>
                  </a:extLst>
                </a:gridCol>
                <a:gridCol w="578825">
                  <a:extLst>
                    <a:ext uri="{9D8B030D-6E8A-4147-A177-3AD203B41FA5}">
                      <a16:colId xmlns:a16="http://schemas.microsoft.com/office/drawing/2014/main" val="20004"/>
                    </a:ext>
                  </a:extLst>
                </a:gridCol>
                <a:gridCol w="578825">
                  <a:extLst>
                    <a:ext uri="{9D8B030D-6E8A-4147-A177-3AD203B41FA5}">
                      <a16:colId xmlns:a16="http://schemas.microsoft.com/office/drawing/2014/main" val="20005"/>
                    </a:ext>
                  </a:extLst>
                </a:gridCol>
                <a:gridCol w="57882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s-PY" sz="320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4</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62" name="Google Shape;862;p56"/>
          <p:cNvSpPr/>
          <p:nvPr/>
        </p:nvSpPr>
        <p:spPr>
          <a:xfrm>
            <a:off x="3458244" y="2758316"/>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863" name="Google Shape;863;p56"/>
          <p:cNvSpPr txBox="1"/>
          <p:nvPr/>
        </p:nvSpPr>
        <p:spPr>
          <a:xfrm>
            <a:off x="4140289" y="241976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864" name="Google Shape;864;p56"/>
          <p:cNvSpPr txBox="1"/>
          <p:nvPr/>
        </p:nvSpPr>
        <p:spPr>
          <a:xfrm>
            <a:off x="4703456" y="241976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865" name="Google Shape;865;p56"/>
          <p:cNvSpPr txBox="1"/>
          <p:nvPr/>
        </p:nvSpPr>
        <p:spPr>
          <a:xfrm>
            <a:off x="5307678" y="241976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866" name="Google Shape;866;p56"/>
          <p:cNvSpPr txBox="1"/>
          <p:nvPr/>
        </p:nvSpPr>
        <p:spPr>
          <a:xfrm>
            <a:off x="5870845" y="241976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867" name="Google Shape;867;p56"/>
          <p:cNvSpPr txBox="1"/>
          <p:nvPr/>
        </p:nvSpPr>
        <p:spPr>
          <a:xfrm>
            <a:off x="6475067" y="241976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868" name="Google Shape;868;p56"/>
          <p:cNvSpPr txBox="1"/>
          <p:nvPr/>
        </p:nvSpPr>
        <p:spPr>
          <a:xfrm>
            <a:off x="7038234" y="241976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869" name="Google Shape;869;p56"/>
          <p:cNvSpPr txBox="1"/>
          <p:nvPr/>
        </p:nvSpPr>
        <p:spPr>
          <a:xfrm>
            <a:off x="7601002" y="241976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A[6]</a:t>
            </a:r>
            <a:endParaRPr sz="1600">
              <a:solidFill>
                <a:srgbClr val="3F3F3F"/>
              </a:solidFill>
              <a:latin typeface="Consolas"/>
              <a:ea typeface="Consolas"/>
              <a:cs typeface="Consolas"/>
              <a:sym typeface="Consolas"/>
            </a:endParaRPr>
          </a:p>
        </p:txBody>
      </p:sp>
      <p:sp>
        <p:nvSpPr>
          <p:cNvPr id="870" name="Google Shape;870;p56"/>
          <p:cNvSpPr txBox="1"/>
          <p:nvPr/>
        </p:nvSpPr>
        <p:spPr>
          <a:xfrm>
            <a:off x="5849432" y="3815322"/>
            <a:ext cx="3503138" cy="523220"/>
          </a:xfrm>
          <a:prstGeom prst="rect">
            <a:avLst/>
          </a:prstGeom>
          <a:noFill/>
          <a:ln>
            <a:noFill/>
          </a:ln>
        </p:spPr>
        <p:txBody>
          <a:bodyPr spcFirstLastPara="1" wrap="square" lIns="91425" tIns="45700" rIns="91425" bIns="45700" anchor="t" anchorCtr="0">
            <a:noAutofit/>
          </a:bodyPr>
          <a:lstStyle/>
          <a:p>
            <a:r>
              <a:rPr lang="es-PY" sz="2800">
                <a:solidFill>
                  <a:schemeClr val="dk2"/>
                </a:solidFill>
                <a:latin typeface="Calibri"/>
                <a:ea typeface="Calibri"/>
                <a:cs typeface="Calibri"/>
                <a:sym typeface="Calibri"/>
              </a:rPr>
              <a:t>Está el número 6 aquí?</a:t>
            </a:r>
            <a:endParaRPr/>
          </a:p>
        </p:txBody>
      </p:sp>
      <p:sp>
        <p:nvSpPr>
          <p:cNvPr id="871" name="Google Shape;871;p56"/>
          <p:cNvSpPr/>
          <p:nvPr/>
        </p:nvSpPr>
        <p:spPr>
          <a:xfrm>
            <a:off x="5255014" y="3984881"/>
            <a:ext cx="546383" cy="184666"/>
          </a:xfrm>
          <a:prstGeom prst="rightArrow">
            <a:avLst>
              <a:gd name="adj1" fmla="val 50000"/>
              <a:gd name="adj2" fmla="val 50000"/>
            </a:avLst>
          </a:prstGeom>
          <a:solidFill>
            <a:schemeClr val="accent1"/>
          </a:solidFill>
          <a:ln>
            <a:noFill/>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872" name="Google Shape;872;p56"/>
          <p:cNvSpPr txBox="1"/>
          <p:nvPr/>
        </p:nvSpPr>
        <p:spPr>
          <a:xfrm>
            <a:off x="2204326" y="4754104"/>
            <a:ext cx="7783349" cy="523220"/>
          </a:xfrm>
          <a:prstGeom prst="rect">
            <a:avLst/>
          </a:prstGeom>
          <a:noFill/>
          <a:ln>
            <a:noFill/>
          </a:ln>
        </p:spPr>
        <p:txBody>
          <a:bodyPr spcFirstLastPara="1" wrap="square" lIns="91425" tIns="45700" rIns="91425" bIns="45700" anchor="t" anchorCtr="0">
            <a:noAutofit/>
          </a:bodyPr>
          <a:lstStyle/>
          <a:p>
            <a:r>
              <a:rPr lang="es-PY" sz="2800">
                <a:solidFill>
                  <a:schemeClr val="dk1"/>
                </a:solidFill>
                <a:latin typeface="Calibri"/>
                <a:ea typeface="Calibri"/>
                <a:cs typeface="Calibri"/>
                <a:sym typeface="Calibri"/>
              </a:rPr>
              <a:t>De qué nos sirve que los números estén ordenados?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2"/>
                                        </p:tgtEl>
                                        <p:attrNameLst>
                                          <p:attrName>style.visibility</p:attrName>
                                        </p:attrNameLst>
                                      </p:cBhvr>
                                      <p:to>
                                        <p:strVal val="visible"/>
                                      </p:to>
                                    </p:set>
                                    <p:animEffect transition="in" filter="fade">
                                      <p:cBhvr>
                                        <p:cTn id="7" dur="500"/>
                                        <p:tgtEl>
                                          <p:spTgt spid="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57"/>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43</a:t>
            </a:fld>
            <a:endParaRPr sz="2800" b="1">
              <a:solidFill>
                <a:srgbClr val="1F497D"/>
              </a:solidFill>
              <a:latin typeface="Calibri"/>
              <a:ea typeface="Calibri"/>
              <a:cs typeface="Calibri"/>
              <a:sym typeface="Calibri"/>
            </a:endParaRPr>
          </a:p>
        </p:txBody>
      </p:sp>
      <p:sp>
        <p:nvSpPr>
          <p:cNvPr id="879" name="Google Shape;879;p57"/>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Búsqueda binaria</a:t>
            </a:r>
            <a:endParaRPr sz="4000">
              <a:solidFill>
                <a:schemeClr val="dk1"/>
              </a:solidFill>
              <a:latin typeface="Calibri"/>
              <a:ea typeface="Calibri"/>
              <a:cs typeface="Calibri"/>
              <a:sym typeface="Calibri"/>
            </a:endParaRPr>
          </a:p>
        </p:txBody>
      </p:sp>
      <p:sp>
        <p:nvSpPr>
          <p:cNvPr id="880" name="Google Shape;880;p57"/>
          <p:cNvSpPr/>
          <p:nvPr/>
        </p:nvSpPr>
        <p:spPr>
          <a:xfrm>
            <a:off x="2002301" y="1173202"/>
            <a:ext cx="8299939" cy="400110"/>
          </a:xfrm>
          <a:prstGeom prst="rect">
            <a:avLst/>
          </a:prstGeom>
          <a:noFill/>
          <a:ln>
            <a:noFill/>
          </a:ln>
        </p:spPr>
        <p:txBody>
          <a:bodyPr spcFirstLastPara="1" wrap="square" lIns="91425" tIns="45700" rIns="91425" bIns="45700" anchor="t" anchorCtr="0">
            <a:noAutofit/>
          </a:bodyPr>
          <a:lstStyle/>
          <a:p>
            <a:r>
              <a:rPr lang="es-PY" sz="2000">
                <a:solidFill>
                  <a:schemeClr val="dk1"/>
                </a:solidFill>
                <a:latin typeface="Calibri"/>
                <a:ea typeface="Calibri"/>
                <a:cs typeface="Calibri"/>
                <a:sym typeface="Calibri"/>
              </a:rPr>
              <a:t>Empecemos posicionándonos en la mitad del arreglo. </a:t>
            </a:r>
            <a:endParaRPr/>
          </a:p>
        </p:txBody>
      </p:sp>
      <p:graphicFrame>
        <p:nvGraphicFramePr>
          <p:cNvPr id="881" name="Google Shape;881;p57"/>
          <p:cNvGraphicFramePr/>
          <p:nvPr/>
        </p:nvGraphicFramePr>
        <p:xfrm>
          <a:off x="8271182" y="2621085"/>
          <a:ext cx="57685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s-PY" sz="3200" u="none" strike="noStrike" cap="none"/>
                        <a:t>6</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ABF8E"/>
                    </a:solidFill>
                  </a:tcPr>
                </a:tc>
                <a:extLst>
                  <a:ext uri="{0D108BD9-81ED-4DB2-BD59-A6C34878D82A}">
                    <a16:rowId xmlns:a16="http://schemas.microsoft.com/office/drawing/2014/main" val="10000"/>
                  </a:ext>
                </a:extLst>
              </a:tr>
            </a:tbl>
          </a:graphicData>
        </a:graphic>
      </p:graphicFrame>
      <p:sp>
        <p:nvSpPr>
          <p:cNvPr id="882" name="Google Shape;882;p57"/>
          <p:cNvSpPr txBox="1"/>
          <p:nvPr/>
        </p:nvSpPr>
        <p:spPr>
          <a:xfrm>
            <a:off x="8904689" y="2725979"/>
            <a:ext cx="1000980" cy="369332"/>
          </a:xfrm>
          <a:prstGeom prst="rect">
            <a:avLst/>
          </a:prstGeom>
          <a:noFill/>
          <a:ln>
            <a:noFill/>
          </a:ln>
        </p:spPr>
        <p:txBody>
          <a:bodyPr spcFirstLastPara="1" wrap="square" lIns="91425" tIns="45700" rIns="91425" bIns="45700" anchor="t" anchorCtr="0">
            <a:noAutofit/>
          </a:bodyPr>
          <a:lstStyle/>
          <a:p>
            <a:r>
              <a:rPr lang="es-PY">
                <a:solidFill>
                  <a:schemeClr val="dk1"/>
                </a:solidFill>
                <a:latin typeface="Calibri"/>
                <a:ea typeface="Calibri"/>
                <a:cs typeface="Calibri"/>
                <a:sym typeface="Calibri"/>
              </a:rPr>
              <a:t>Consulta</a:t>
            </a:r>
            <a:endParaRPr/>
          </a:p>
        </p:txBody>
      </p:sp>
      <p:graphicFrame>
        <p:nvGraphicFramePr>
          <p:cNvPr id="883" name="Google Shape;883;p57"/>
          <p:cNvGraphicFramePr/>
          <p:nvPr/>
        </p:nvGraphicFramePr>
        <p:xfrm>
          <a:off x="3844947" y="2626740"/>
          <a:ext cx="4051775" cy="579130"/>
        </p:xfrm>
        <a:graphic>
          <a:graphicData uri="http://schemas.openxmlformats.org/drawingml/2006/table">
            <a:tbl>
              <a:tblPr firstRow="1" bandRow="1">
                <a:noFill/>
              </a:tblPr>
              <a:tblGrid>
                <a:gridCol w="578825">
                  <a:extLst>
                    <a:ext uri="{9D8B030D-6E8A-4147-A177-3AD203B41FA5}">
                      <a16:colId xmlns:a16="http://schemas.microsoft.com/office/drawing/2014/main" val="20000"/>
                    </a:ext>
                  </a:extLst>
                </a:gridCol>
                <a:gridCol w="578825">
                  <a:extLst>
                    <a:ext uri="{9D8B030D-6E8A-4147-A177-3AD203B41FA5}">
                      <a16:colId xmlns:a16="http://schemas.microsoft.com/office/drawing/2014/main" val="20001"/>
                    </a:ext>
                  </a:extLst>
                </a:gridCol>
                <a:gridCol w="578825">
                  <a:extLst>
                    <a:ext uri="{9D8B030D-6E8A-4147-A177-3AD203B41FA5}">
                      <a16:colId xmlns:a16="http://schemas.microsoft.com/office/drawing/2014/main" val="20002"/>
                    </a:ext>
                  </a:extLst>
                </a:gridCol>
                <a:gridCol w="578825">
                  <a:extLst>
                    <a:ext uri="{9D8B030D-6E8A-4147-A177-3AD203B41FA5}">
                      <a16:colId xmlns:a16="http://schemas.microsoft.com/office/drawing/2014/main" val="20003"/>
                    </a:ext>
                  </a:extLst>
                </a:gridCol>
                <a:gridCol w="578825">
                  <a:extLst>
                    <a:ext uri="{9D8B030D-6E8A-4147-A177-3AD203B41FA5}">
                      <a16:colId xmlns:a16="http://schemas.microsoft.com/office/drawing/2014/main" val="20004"/>
                    </a:ext>
                  </a:extLst>
                </a:gridCol>
                <a:gridCol w="578825">
                  <a:extLst>
                    <a:ext uri="{9D8B030D-6E8A-4147-A177-3AD203B41FA5}">
                      <a16:colId xmlns:a16="http://schemas.microsoft.com/office/drawing/2014/main" val="20005"/>
                    </a:ext>
                  </a:extLst>
                </a:gridCol>
                <a:gridCol w="57882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s-PY" sz="3200" u="none" strike="noStrike" cap="none"/>
                        <a:t>1</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2</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3</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4</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es-PY" sz="320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84" name="Google Shape;884;p57"/>
          <p:cNvSpPr/>
          <p:nvPr/>
        </p:nvSpPr>
        <p:spPr>
          <a:xfrm>
            <a:off x="3162902" y="2621086"/>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885" name="Google Shape;885;p57"/>
          <p:cNvSpPr txBox="1"/>
          <p:nvPr/>
        </p:nvSpPr>
        <p:spPr>
          <a:xfrm>
            <a:off x="3844947" y="228253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886" name="Google Shape;886;p57"/>
          <p:cNvSpPr txBox="1"/>
          <p:nvPr/>
        </p:nvSpPr>
        <p:spPr>
          <a:xfrm>
            <a:off x="4408114" y="228253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887" name="Google Shape;887;p57"/>
          <p:cNvSpPr txBox="1"/>
          <p:nvPr/>
        </p:nvSpPr>
        <p:spPr>
          <a:xfrm>
            <a:off x="5012336" y="228253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888" name="Google Shape;888;p57"/>
          <p:cNvSpPr txBox="1"/>
          <p:nvPr/>
        </p:nvSpPr>
        <p:spPr>
          <a:xfrm>
            <a:off x="5575503" y="228253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889" name="Google Shape;889;p57"/>
          <p:cNvSpPr txBox="1"/>
          <p:nvPr/>
        </p:nvSpPr>
        <p:spPr>
          <a:xfrm>
            <a:off x="6179725" y="228253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890" name="Google Shape;890;p57"/>
          <p:cNvSpPr txBox="1"/>
          <p:nvPr/>
        </p:nvSpPr>
        <p:spPr>
          <a:xfrm>
            <a:off x="6742892" y="228253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891" name="Google Shape;891;p57"/>
          <p:cNvSpPr txBox="1"/>
          <p:nvPr/>
        </p:nvSpPr>
        <p:spPr>
          <a:xfrm>
            <a:off x="7305660" y="228253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A[6]</a:t>
            </a:r>
            <a:endParaRPr sz="1600">
              <a:solidFill>
                <a:srgbClr val="3F3F3F"/>
              </a:solidFill>
              <a:latin typeface="Consolas"/>
              <a:ea typeface="Consolas"/>
              <a:cs typeface="Consolas"/>
              <a:sym typeface="Consolas"/>
            </a:endParaRPr>
          </a:p>
        </p:txBody>
      </p:sp>
      <p:cxnSp>
        <p:nvCxnSpPr>
          <p:cNvPr id="892" name="Google Shape;892;p57"/>
          <p:cNvCxnSpPr/>
          <p:nvPr/>
        </p:nvCxnSpPr>
        <p:spPr>
          <a:xfrm rot="10800000">
            <a:off x="5870844" y="3205988"/>
            <a:ext cx="0" cy="567600"/>
          </a:xfrm>
          <a:prstGeom prst="straightConnector1">
            <a:avLst/>
          </a:prstGeom>
          <a:noFill/>
          <a:ln w="57150" cap="flat" cmpd="sng">
            <a:solidFill>
              <a:srgbClr val="FF0000"/>
            </a:solidFill>
            <a:prstDash val="solid"/>
            <a:round/>
            <a:headEnd type="none" w="sm" len="sm"/>
            <a:tailEnd type="triangle" w="med" len="med"/>
          </a:ln>
        </p:spPr>
      </p:cxnSp>
      <p:sp>
        <p:nvSpPr>
          <p:cNvPr id="893" name="Google Shape;893;p57"/>
          <p:cNvSpPr txBox="1"/>
          <p:nvPr/>
        </p:nvSpPr>
        <p:spPr>
          <a:xfrm>
            <a:off x="6013205" y="3511979"/>
            <a:ext cx="806631" cy="584775"/>
          </a:xfrm>
          <a:prstGeom prst="rect">
            <a:avLst/>
          </a:prstGeom>
          <a:noFill/>
          <a:ln>
            <a:noFill/>
          </a:ln>
        </p:spPr>
        <p:txBody>
          <a:bodyPr spcFirstLastPara="1" wrap="square" lIns="91425" tIns="45700" rIns="91425" bIns="45700" anchor="t" anchorCtr="0">
            <a:noAutofit/>
          </a:bodyPr>
          <a:lstStyle/>
          <a:p>
            <a:r>
              <a:rPr lang="es-PY" sz="3200">
                <a:solidFill>
                  <a:schemeClr val="dk1"/>
                </a:solidFill>
                <a:latin typeface="Calibri"/>
                <a:ea typeface="Calibri"/>
                <a:cs typeface="Calibri"/>
                <a:sym typeface="Calibri"/>
              </a:rPr>
              <a:t>6&gt;4</a:t>
            </a:r>
            <a:endParaRPr sz="32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3"/>
                                        </p:tgtEl>
                                        <p:attrNameLst>
                                          <p:attrName>style.visibility</p:attrName>
                                        </p:attrNameLst>
                                      </p:cBhvr>
                                      <p:to>
                                        <p:strVal val="visible"/>
                                      </p:to>
                                    </p:set>
                                    <p:animEffect transition="in" filter="fade">
                                      <p:cBhvr>
                                        <p:cTn id="7" dur="500"/>
                                        <p:tgtEl>
                                          <p:spTgt spid="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58"/>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44</a:t>
            </a:fld>
            <a:endParaRPr sz="2800" b="1">
              <a:solidFill>
                <a:srgbClr val="1F497D"/>
              </a:solidFill>
              <a:latin typeface="Calibri"/>
              <a:ea typeface="Calibri"/>
              <a:cs typeface="Calibri"/>
              <a:sym typeface="Calibri"/>
            </a:endParaRPr>
          </a:p>
        </p:txBody>
      </p:sp>
      <p:sp>
        <p:nvSpPr>
          <p:cNvPr id="900" name="Google Shape;900;p58"/>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Búsqueda binaria</a:t>
            </a:r>
            <a:endParaRPr sz="4000">
              <a:solidFill>
                <a:schemeClr val="dk1"/>
              </a:solidFill>
              <a:latin typeface="Calibri"/>
              <a:ea typeface="Calibri"/>
              <a:cs typeface="Calibri"/>
              <a:sym typeface="Calibri"/>
            </a:endParaRPr>
          </a:p>
        </p:txBody>
      </p:sp>
      <p:sp>
        <p:nvSpPr>
          <p:cNvPr id="901" name="Google Shape;901;p58"/>
          <p:cNvSpPr/>
          <p:nvPr/>
        </p:nvSpPr>
        <p:spPr>
          <a:xfrm>
            <a:off x="2002301" y="1173202"/>
            <a:ext cx="8299939" cy="400110"/>
          </a:xfrm>
          <a:prstGeom prst="rect">
            <a:avLst/>
          </a:prstGeom>
          <a:noFill/>
          <a:ln>
            <a:noFill/>
          </a:ln>
        </p:spPr>
        <p:txBody>
          <a:bodyPr spcFirstLastPara="1" wrap="square" lIns="91425" tIns="45700" rIns="91425" bIns="45700" anchor="t" anchorCtr="0">
            <a:noAutofit/>
          </a:bodyPr>
          <a:lstStyle/>
          <a:p>
            <a:r>
              <a:rPr lang="es-PY" sz="2000">
                <a:solidFill>
                  <a:schemeClr val="dk1"/>
                </a:solidFill>
                <a:latin typeface="Calibri"/>
                <a:ea typeface="Calibri"/>
                <a:cs typeface="Calibri"/>
                <a:sym typeface="Calibri"/>
              </a:rPr>
              <a:t>Empecemos posicionándonos en la mitad del arreglo. </a:t>
            </a:r>
            <a:endParaRPr/>
          </a:p>
        </p:txBody>
      </p:sp>
      <p:graphicFrame>
        <p:nvGraphicFramePr>
          <p:cNvPr id="902" name="Google Shape;902;p58"/>
          <p:cNvGraphicFramePr/>
          <p:nvPr/>
        </p:nvGraphicFramePr>
        <p:xfrm>
          <a:off x="8271182" y="2621085"/>
          <a:ext cx="57685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s-PY" sz="3200" u="none" strike="noStrike" cap="none"/>
                        <a:t>6</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ABF8E"/>
                    </a:solidFill>
                  </a:tcPr>
                </a:tc>
                <a:extLst>
                  <a:ext uri="{0D108BD9-81ED-4DB2-BD59-A6C34878D82A}">
                    <a16:rowId xmlns:a16="http://schemas.microsoft.com/office/drawing/2014/main" val="10000"/>
                  </a:ext>
                </a:extLst>
              </a:tr>
            </a:tbl>
          </a:graphicData>
        </a:graphic>
      </p:graphicFrame>
      <p:sp>
        <p:nvSpPr>
          <p:cNvPr id="903" name="Google Shape;903;p58"/>
          <p:cNvSpPr txBox="1"/>
          <p:nvPr/>
        </p:nvSpPr>
        <p:spPr>
          <a:xfrm>
            <a:off x="8904689" y="2725979"/>
            <a:ext cx="1000980" cy="369332"/>
          </a:xfrm>
          <a:prstGeom prst="rect">
            <a:avLst/>
          </a:prstGeom>
          <a:noFill/>
          <a:ln>
            <a:noFill/>
          </a:ln>
        </p:spPr>
        <p:txBody>
          <a:bodyPr spcFirstLastPara="1" wrap="square" lIns="91425" tIns="45700" rIns="91425" bIns="45700" anchor="t" anchorCtr="0">
            <a:noAutofit/>
          </a:bodyPr>
          <a:lstStyle/>
          <a:p>
            <a:r>
              <a:rPr lang="es-PY">
                <a:solidFill>
                  <a:schemeClr val="dk1"/>
                </a:solidFill>
                <a:latin typeface="Calibri"/>
                <a:ea typeface="Calibri"/>
                <a:cs typeface="Calibri"/>
                <a:sym typeface="Calibri"/>
              </a:rPr>
              <a:t>Consulta</a:t>
            </a:r>
            <a:endParaRPr/>
          </a:p>
        </p:txBody>
      </p:sp>
      <p:graphicFrame>
        <p:nvGraphicFramePr>
          <p:cNvPr id="904" name="Google Shape;904;p58"/>
          <p:cNvGraphicFramePr/>
          <p:nvPr/>
        </p:nvGraphicFramePr>
        <p:xfrm>
          <a:off x="3844947" y="2626740"/>
          <a:ext cx="4051775" cy="579130"/>
        </p:xfrm>
        <a:graphic>
          <a:graphicData uri="http://schemas.openxmlformats.org/drawingml/2006/table">
            <a:tbl>
              <a:tblPr firstRow="1" bandRow="1">
                <a:noFill/>
              </a:tblPr>
              <a:tblGrid>
                <a:gridCol w="578825">
                  <a:extLst>
                    <a:ext uri="{9D8B030D-6E8A-4147-A177-3AD203B41FA5}">
                      <a16:colId xmlns:a16="http://schemas.microsoft.com/office/drawing/2014/main" val="20000"/>
                    </a:ext>
                  </a:extLst>
                </a:gridCol>
                <a:gridCol w="578825">
                  <a:extLst>
                    <a:ext uri="{9D8B030D-6E8A-4147-A177-3AD203B41FA5}">
                      <a16:colId xmlns:a16="http://schemas.microsoft.com/office/drawing/2014/main" val="20001"/>
                    </a:ext>
                  </a:extLst>
                </a:gridCol>
                <a:gridCol w="578825">
                  <a:extLst>
                    <a:ext uri="{9D8B030D-6E8A-4147-A177-3AD203B41FA5}">
                      <a16:colId xmlns:a16="http://schemas.microsoft.com/office/drawing/2014/main" val="20002"/>
                    </a:ext>
                  </a:extLst>
                </a:gridCol>
                <a:gridCol w="578825">
                  <a:extLst>
                    <a:ext uri="{9D8B030D-6E8A-4147-A177-3AD203B41FA5}">
                      <a16:colId xmlns:a16="http://schemas.microsoft.com/office/drawing/2014/main" val="20003"/>
                    </a:ext>
                  </a:extLst>
                </a:gridCol>
                <a:gridCol w="578825">
                  <a:extLst>
                    <a:ext uri="{9D8B030D-6E8A-4147-A177-3AD203B41FA5}">
                      <a16:colId xmlns:a16="http://schemas.microsoft.com/office/drawing/2014/main" val="20004"/>
                    </a:ext>
                  </a:extLst>
                </a:gridCol>
                <a:gridCol w="578825">
                  <a:extLst>
                    <a:ext uri="{9D8B030D-6E8A-4147-A177-3AD203B41FA5}">
                      <a16:colId xmlns:a16="http://schemas.microsoft.com/office/drawing/2014/main" val="20005"/>
                    </a:ext>
                  </a:extLst>
                </a:gridCol>
                <a:gridCol w="57882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s-PY" sz="3200" u="none" strike="noStrike" cap="none">
                          <a:solidFill>
                            <a:srgbClr val="C4BD97"/>
                          </a:solidFill>
                        </a:rPr>
                        <a:t>1</a:t>
                      </a:r>
                      <a:endParaRPr sz="3200" b="0" u="none" strike="noStrike" cap="none">
                        <a:solidFill>
                          <a:srgbClr val="C4BD97"/>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solidFill>
                            <a:srgbClr val="C4BD97"/>
                          </a:solidFill>
                        </a:rPr>
                        <a:t>2</a:t>
                      </a:r>
                      <a:endParaRPr sz="3200" b="0" u="none" strike="noStrike" cap="none">
                        <a:solidFill>
                          <a:srgbClr val="C4BD97"/>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rgbClr val="C4BD97"/>
                          </a:solidFill>
                        </a:rPr>
                        <a:t>3</a:t>
                      </a:r>
                      <a:endParaRPr sz="3200" b="0" u="none" strike="noStrike" cap="none">
                        <a:solidFill>
                          <a:srgbClr val="C4BD97"/>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rgbClr val="C4BD97"/>
                          </a:solidFill>
                        </a:rPr>
                        <a:t>4</a:t>
                      </a:r>
                      <a:endParaRPr sz="3200" b="0" u="none" strike="noStrike" cap="none">
                        <a:solidFill>
                          <a:srgbClr val="C4BD97"/>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es-PY" sz="320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905" name="Google Shape;905;p58"/>
          <p:cNvSpPr/>
          <p:nvPr/>
        </p:nvSpPr>
        <p:spPr>
          <a:xfrm>
            <a:off x="3162902" y="2621086"/>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906" name="Google Shape;906;p58"/>
          <p:cNvSpPr txBox="1"/>
          <p:nvPr/>
        </p:nvSpPr>
        <p:spPr>
          <a:xfrm>
            <a:off x="3844947" y="228253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907" name="Google Shape;907;p58"/>
          <p:cNvSpPr txBox="1"/>
          <p:nvPr/>
        </p:nvSpPr>
        <p:spPr>
          <a:xfrm>
            <a:off x="4408114" y="228253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908" name="Google Shape;908;p58"/>
          <p:cNvSpPr txBox="1"/>
          <p:nvPr/>
        </p:nvSpPr>
        <p:spPr>
          <a:xfrm>
            <a:off x="5012336" y="228253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909" name="Google Shape;909;p58"/>
          <p:cNvSpPr txBox="1"/>
          <p:nvPr/>
        </p:nvSpPr>
        <p:spPr>
          <a:xfrm>
            <a:off x="5575503" y="228253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910" name="Google Shape;910;p58"/>
          <p:cNvSpPr txBox="1"/>
          <p:nvPr/>
        </p:nvSpPr>
        <p:spPr>
          <a:xfrm>
            <a:off x="6179725" y="228253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911" name="Google Shape;911;p58"/>
          <p:cNvSpPr txBox="1"/>
          <p:nvPr/>
        </p:nvSpPr>
        <p:spPr>
          <a:xfrm>
            <a:off x="6742892" y="228253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912" name="Google Shape;912;p58"/>
          <p:cNvSpPr txBox="1"/>
          <p:nvPr/>
        </p:nvSpPr>
        <p:spPr>
          <a:xfrm>
            <a:off x="7305660" y="228253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A[6]</a:t>
            </a:r>
            <a:endParaRPr sz="1600">
              <a:solidFill>
                <a:srgbClr val="3F3F3F"/>
              </a:solidFill>
              <a:latin typeface="Consolas"/>
              <a:ea typeface="Consolas"/>
              <a:cs typeface="Consolas"/>
              <a:sym typeface="Consolas"/>
            </a:endParaRPr>
          </a:p>
        </p:txBody>
      </p:sp>
      <p:sp>
        <p:nvSpPr>
          <p:cNvPr id="913" name="Google Shape;913;p58"/>
          <p:cNvSpPr txBox="1"/>
          <p:nvPr/>
        </p:nvSpPr>
        <p:spPr>
          <a:xfrm>
            <a:off x="3857684" y="3649929"/>
            <a:ext cx="2412598" cy="1200329"/>
          </a:xfrm>
          <a:prstGeom prst="rect">
            <a:avLst/>
          </a:prstGeom>
          <a:noFill/>
          <a:ln>
            <a:noFill/>
          </a:ln>
        </p:spPr>
        <p:txBody>
          <a:bodyPr spcFirstLastPara="1" wrap="square" lIns="91425" tIns="45700" rIns="91425" bIns="45700" anchor="t" anchorCtr="0">
            <a:noAutofit/>
          </a:bodyPr>
          <a:lstStyle/>
          <a:p>
            <a:pPr algn="ctr"/>
            <a:r>
              <a:rPr lang="es-PY" sz="2400">
                <a:solidFill>
                  <a:schemeClr val="dk1"/>
                </a:solidFill>
                <a:latin typeface="Calibri"/>
                <a:ea typeface="Calibri"/>
                <a:cs typeface="Calibri"/>
                <a:sym typeface="Calibri"/>
              </a:rPr>
              <a:t>Podemos asegurar que no estará aquí!!</a:t>
            </a:r>
            <a:endParaRPr/>
          </a:p>
        </p:txBody>
      </p:sp>
      <p:sp>
        <p:nvSpPr>
          <p:cNvPr id="914" name="Google Shape;914;p58"/>
          <p:cNvSpPr/>
          <p:nvPr/>
        </p:nvSpPr>
        <p:spPr>
          <a:xfrm rot="5400000">
            <a:off x="4821755" y="2266876"/>
            <a:ext cx="393897" cy="2322037"/>
          </a:xfrm>
          <a:prstGeom prst="rightBrace">
            <a:avLst>
              <a:gd name="adj1" fmla="val 8333"/>
              <a:gd name="adj2" fmla="val 50000"/>
            </a:avLst>
          </a:prstGeom>
          <a:no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59"/>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45</a:t>
            </a:fld>
            <a:endParaRPr sz="2800" b="1">
              <a:solidFill>
                <a:srgbClr val="1F497D"/>
              </a:solidFill>
              <a:latin typeface="Calibri"/>
              <a:ea typeface="Calibri"/>
              <a:cs typeface="Calibri"/>
              <a:sym typeface="Calibri"/>
            </a:endParaRPr>
          </a:p>
        </p:txBody>
      </p:sp>
      <p:sp>
        <p:nvSpPr>
          <p:cNvPr id="921" name="Google Shape;921;p59"/>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Búsqueda binaria</a:t>
            </a:r>
            <a:endParaRPr sz="4000">
              <a:solidFill>
                <a:schemeClr val="dk1"/>
              </a:solidFill>
              <a:latin typeface="Calibri"/>
              <a:ea typeface="Calibri"/>
              <a:cs typeface="Calibri"/>
              <a:sym typeface="Calibri"/>
            </a:endParaRPr>
          </a:p>
        </p:txBody>
      </p:sp>
      <p:sp>
        <p:nvSpPr>
          <p:cNvPr id="922" name="Google Shape;922;p59"/>
          <p:cNvSpPr/>
          <p:nvPr/>
        </p:nvSpPr>
        <p:spPr>
          <a:xfrm>
            <a:off x="2002301" y="1173202"/>
            <a:ext cx="8299939" cy="400110"/>
          </a:xfrm>
          <a:prstGeom prst="rect">
            <a:avLst/>
          </a:prstGeom>
          <a:noFill/>
          <a:ln>
            <a:noFill/>
          </a:ln>
        </p:spPr>
        <p:txBody>
          <a:bodyPr spcFirstLastPara="1" wrap="square" lIns="91425" tIns="45700" rIns="91425" bIns="45700" anchor="t" anchorCtr="0">
            <a:noAutofit/>
          </a:bodyPr>
          <a:lstStyle/>
          <a:p>
            <a:r>
              <a:rPr lang="es-PY" sz="2000">
                <a:solidFill>
                  <a:schemeClr val="dk1"/>
                </a:solidFill>
                <a:latin typeface="Calibri"/>
                <a:ea typeface="Calibri"/>
                <a:cs typeface="Calibri"/>
                <a:sym typeface="Calibri"/>
              </a:rPr>
              <a:t>Ahora nos posicionaremos a la mitad del sub-arreglo restante:</a:t>
            </a:r>
            <a:endParaRPr/>
          </a:p>
        </p:txBody>
      </p:sp>
      <p:graphicFrame>
        <p:nvGraphicFramePr>
          <p:cNvPr id="923" name="Google Shape;923;p59"/>
          <p:cNvGraphicFramePr/>
          <p:nvPr/>
        </p:nvGraphicFramePr>
        <p:xfrm>
          <a:off x="8271182" y="2621085"/>
          <a:ext cx="57685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s-PY" sz="3200" u="none" strike="noStrike" cap="none"/>
                        <a:t>6</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ABF8E"/>
                    </a:solidFill>
                  </a:tcPr>
                </a:tc>
                <a:extLst>
                  <a:ext uri="{0D108BD9-81ED-4DB2-BD59-A6C34878D82A}">
                    <a16:rowId xmlns:a16="http://schemas.microsoft.com/office/drawing/2014/main" val="10000"/>
                  </a:ext>
                </a:extLst>
              </a:tr>
            </a:tbl>
          </a:graphicData>
        </a:graphic>
      </p:graphicFrame>
      <p:sp>
        <p:nvSpPr>
          <p:cNvPr id="924" name="Google Shape;924;p59"/>
          <p:cNvSpPr txBox="1"/>
          <p:nvPr/>
        </p:nvSpPr>
        <p:spPr>
          <a:xfrm>
            <a:off x="8904689" y="2725979"/>
            <a:ext cx="1000980" cy="369332"/>
          </a:xfrm>
          <a:prstGeom prst="rect">
            <a:avLst/>
          </a:prstGeom>
          <a:noFill/>
          <a:ln>
            <a:noFill/>
          </a:ln>
        </p:spPr>
        <p:txBody>
          <a:bodyPr spcFirstLastPara="1" wrap="square" lIns="91425" tIns="45700" rIns="91425" bIns="45700" anchor="t" anchorCtr="0">
            <a:noAutofit/>
          </a:bodyPr>
          <a:lstStyle/>
          <a:p>
            <a:r>
              <a:rPr lang="es-PY">
                <a:solidFill>
                  <a:schemeClr val="dk1"/>
                </a:solidFill>
                <a:latin typeface="Calibri"/>
                <a:ea typeface="Calibri"/>
                <a:cs typeface="Calibri"/>
                <a:sym typeface="Calibri"/>
              </a:rPr>
              <a:t>Consulta</a:t>
            </a:r>
            <a:endParaRPr/>
          </a:p>
        </p:txBody>
      </p:sp>
      <p:graphicFrame>
        <p:nvGraphicFramePr>
          <p:cNvPr id="925" name="Google Shape;925;p59"/>
          <p:cNvGraphicFramePr/>
          <p:nvPr/>
        </p:nvGraphicFramePr>
        <p:xfrm>
          <a:off x="3844947" y="2626740"/>
          <a:ext cx="4051775" cy="579130"/>
        </p:xfrm>
        <a:graphic>
          <a:graphicData uri="http://schemas.openxmlformats.org/drawingml/2006/table">
            <a:tbl>
              <a:tblPr firstRow="1" bandRow="1">
                <a:noFill/>
              </a:tblPr>
              <a:tblGrid>
                <a:gridCol w="578825">
                  <a:extLst>
                    <a:ext uri="{9D8B030D-6E8A-4147-A177-3AD203B41FA5}">
                      <a16:colId xmlns:a16="http://schemas.microsoft.com/office/drawing/2014/main" val="20000"/>
                    </a:ext>
                  </a:extLst>
                </a:gridCol>
                <a:gridCol w="578825">
                  <a:extLst>
                    <a:ext uri="{9D8B030D-6E8A-4147-A177-3AD203B41FA5}">
                      <a16:colId xmlns:a16="http://schemas.microsoft.com/office/drawing/2014/main" val="20001"/>
                    </a:ext>
                  </a:extLst>
                </a:gridCol>
                <a:gridCol w="578825">
                  <a:extLst>
                    <a:ext uri="{9D8B030D-6E8A-4147-A177-3AD203B41FA5}">
                      <a16:colId xmlns:a16="http://schemas.microsoft.com/office/drawing/2014/main" val="20002"/>
                    </a:ext>
                  </a:extLst>
                </a:gridCol>
                <a:gridCol w="578825">
                  <a:extLst>
                    <a:ext uri="{9D8B030D-6E8A-4147-A177-3AD203B41FA5}">
                      <a16:colId xmlns:a16="http://schemas.microsoft.com/office/drawing/2014/main" val="20003"/>
                    </a:ext>
                  </a:extLst>
                </a:gridCol>
                <a:gridCol w="578825">
                  <a:extLst>
                    <a:ext uri="{9D8B030D-6E8A-4147-A177-3AD203B41FA5}">
                      <a16:colId xmlns:a16="http://schemas.microsoft.com/office/drawing/2014/main" val="20004"/>
                    </a:ext>
                  </a:extLst>
                </a:gridCol>
                <a:gridCol w="578825">
                  <a:extLst>
                    <a:ext uri="{9D8B030D-6E8A-4147-A177-3AD203B41FA5}">
                      <a16:colId xmlns:a16="http://schemas.microsoft.com/office/drawing/2014/main" val="20005"/>
                    </a:ext>
                  </a:extLst>
                </a:gridCol>
                <a:gridCol w="57882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s-PY" sz="3200" u="none" strike="noStrike" cap="none">
                          <a:solidFill>
                            <a:srgbClr val="C4BD97"/>
                          </a:solidFill>
                        </a:rPr>
                        <a:t>1</a:t>
                      </a:r>
                      <a:endParaRPr sz="3200" b="0" u="none" strike="noStrike" cap="none">
                        <a:solidFill>
                          <a:srgbClr val="C4BD97"/>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solidFill>
                            <a:srgbClr val="C4BD97"/>
                          </a:solidFill>
                        </a:rPr>
                        <a:t>2</a:t>
                      </a:r>
                      <a:endParaRPr sz="3200" b="0" u="none" strike="noStrike" cap="none">
                        <a:solidFill>
                          <a:srgbClr val="C4BD97"/>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rgbClr val="C4BD97"/>
                          </a:solidFill>
                        </a:rPr>
                        <a:t>3</a:t>
                      </a:r>
                      <a:endParaRPr sz="3200" b="0" u="none" strike="noStrike" cap="none">
                        <a:solidFill>
                          <a:srgbClr val="C4BD97"/>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solidFill>
                            <a:srgbClr val="C4BD97"/>
                          </a:solidFill>
                        </a:rPr>
                        <a:t>4</a:t>
                      </a:r>
                      <a:endParaRPr sz="3200" b="0" u="none" strike="noStrike" cap="none">
                        <a:solidFill>
                          <a:srgbClr val="C4BD97"/>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u="none" strike="noStrike" cap="none"/>
                        <a:t>5</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6</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r>
                        <a:rPr lang="es-PY" sz="3200" b="0" u="none" strike="noStrike" cap="none"/>
                        <a:t>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926" name="Google Shape;926;p59"/>
          <p:cNvSpPr/>
          <p:nvPr/>
        </p:nvSpPr>
        <p:spPr>
          <a:xfrm>
            <a:off x="3162902" y="2621086"/>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927" name="Google Shape;927;p59"/>
          <p:cNvSpPr txBox="1"/>
          <p:nvPr/>
        </p:nvSpPr>
        <p:spPr>
          <a:xfrm>
            <a:off x="3844947" y="228253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A[0]</a:t>
            </a:r>
            <a:endParaRPr sz="1600">
              <a:solidFill>
                <a:srgbClr val="3F3F3F"/>
              </a:solidFill>
              <a:latin typeface="Consolas"/>
              <a:ea typeface="Consolas"/>
              <a:cs typeface="Consolas"/>
              <a:sym typeface="Consolas"/>
            </a:endParaRPr>
          </a:p>
        </p:txBody>
      </p:sp>
      <p:sp>
        <p:nvSpPr>
          <p:cNvPr id="928" name="Google Shape;928;p59"/>
          <p:cNvSpPr txBox="1"/>
          <p:nvPr/>
        </p:nvSpPr>
        <p:spPr>
          <a:xfrm>
            <a:off x="4408114" y="228253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A[1]</a:t>
            </a:r>
            <a:endParaRPr sz="1600">
              <a:solidFill>
                <a:srgbClr val="3F3F3F"/>
              </a:solidFill>
              <a:latin typeface="Consolas"/>
              <a:ea typeface="Consolas"/>
              <a:cs typeface="Consolas"/>
              <a:sym typeface="Consolas"/>
            </a:endParaRPr>
          </a:p>
        </p:txBody>
      </p:sp>
      <p:sp>
        <p:nvSpPr>
          <p:cNvPr id="929" name="Google Shape;929;p59"/>
          <p:cNvSpPr txBox="1"/>
          <p:nvPr/>
        </p:nvSpPr>
        <p:spPr>
          <a:xfrm>
            <a:off x="5012336" y="228253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A[2]</a:t>
            </a:r>
            <a:endParaRPr sz="1600">
              <a:solidFill>
                <a:srgbClr val="3F3F3F"/>
              </a:solidFill>
              <a:latin typeface="Consolas"/>
              <a:ea typeface="Consolas"/>
              <a:cs typeface="Consolas"/>
              <a:sym typeface="Consolas"/>
            </a:endParaRPr>
          </a:p>
        </p:txBody>
      </p:sp>
      <p:sp>
        <p:nvSpPr>
          <p:cNvPr id="930" name="Google Shape;930;p59"/>
          <p:cNvSpPr txBox="1"/>
          <p:nvPr/>
        </p:nvSpPr>
        <p:spPr>
          <a:xfrm>
            <a:off x="5575503" y="228253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A[3]</a:t>
            </a:r>
            <a:endParaRPr sz="1600">
              <a:solidFill>
                <a:srgbClr val="3F3F3F"/>
              </a:solidFill>
              <a:latin typeface="Consolas"/>
              <a:ea typeface="Consolas"/>
              <a:cs typeface="Consolas"/>
              <a:sym typeface="Consolas"/>
            </a:endParaRPr>
          </a:p>
        </p:txBody>
      </p:sp>
      <p:sp>
        <p:nvSpPr>
          <p:cNvPr id="931" name="Google Shape;931;p59"/>
          <p:cNvSpPr txBox="1"/>
          <p:nvPr/>
        </p:nvSpPr>
        <p:spPr>
          <a:xfrm>
            <a:off x="6179725" y="228253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A[4]</a:t>
            </a:r>
            <a:endParaRPr sz="1600">
              <a:solidFill>
                <a:srgbClr val="3F3F3F"/>
              </a:solidFill>
              <a:latin typeface="Consolas"/>
              <a:ea typeface="Consolas"/>
              <a:cs typeface="Consolas"/>
              <a:sym typeface="Consolas"/>
            </a:endParaRPr>
          </a:p>
        </p:txBody>
      </p:sp>
      <p:sp>
        <p:nvSpPr>
          <p:cNvPr id="932" name="Google Shape;932;p59"/>
          <p:cNvSpPr txBox="1"/>
          <p:nvPr/>
        </p:nvSpPr>
        <p:spPr>
          <a:xfrm>
            <a:off x="6742892" y="228253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A[5]</a:t>
            </a:r>
            <a:endParaRPr sz="1600">
              <a:solidFill>
                <a:srgbClr val="3F3F3F"/>
              </a:solidFill>
              <a:latin typeface="Consolas"/>
              <a:ea typeface="Consolas"/>
              <a:cs typeface="Consolas"/>
              <a:sym typeface="Consolas"/>
            </a:endParaRPr>
          </a:p>
        </p:txBody>
      </p:sp>
      <p:sp>
        <p:nvSpPr>
          <p:cNvPr id="933" name="Google Shape;933;p59"/>
          <p:cNvSpPr txBox="1"/>
          <p:nvPr/>
        </p:nvSpPr>
        <p:spPr>
          <a:xfrm>
            <a:off x="7305660" y="2282531"/>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A[6]</a:t>
            </a:r>
            <a:endParaRPr sz="1600">
              <a:solidFill>
                <a:srgbClr val="3F3F3F"/>
              </a:solidFill>
              <a:latin typeface="Consolas"/>
              <a:ea typeface="Consolas"/>
              <a:cs typeface="Consolas"/>
              <a:sym typeface="Consolas"/>
            </a:endParaRPr>
          </a:p>
        </p:txBody>
      </p:sp>
      <p:cxnSp>
        <p:nvCxnSpPr>
          <p:cNvPr id="934" name="Google Shape;934;p59"/>
          <p:cNvCxnSpPr/>
          <p:nvPr/>
        </p:nvCxnSpPr>
        <p:spPr>
          <a:xfrm rot="10800000">
            <a:off x="7024394" y="3200205"/>
            <a:ext cx="0" cy="567728"/>
          </a:xfrm>
          <a:prstGeom prst="straightConnector1">
            <a:avLst/>
          </a:prstGeom>
          <a:noFill/>
          <a:ln w="57150" cap="flat" cmpd="sng">
            <a:solidFill>
              <a:srgbClr val="FF0000"/>
            </a:solidFill>
            <a:prstDash val="solid"/>
            <a:round/>
            <a:headEnd type="none" w="sm" len="sm"/>
            <a:tailEnd type="triangle" w="med" len="med"/>
          </a:ln>
        </p:spPr>
      </p:cxnSp>
      <p:sp>
        <p:nvSpPr>
          <p:cNvPr id="935" name="Google Shape;935;p59"/>
          <p:cNvSpPr txBox="1"/>
          <p:nvPr/>
        </p:nvSpPr>
        <p:spPr>
          <a:xfrm>
            <a:off x="6180332" y="3779326"/>
            <a:ext cx="1909369" cy="461665"/>
          </a:xfrm>
          <a:prstGeom prst="rect">
            <a:avLst/>
          </a:prstGeom>
          <a:noFill/>
          <a:ln>
            <a:noFill/>
          </a:ln>
        </p:spPr>
        <p:txBody>
          <a:bodyPr spcFirstLastPara="1" wrap="square" lIns="91425" tIns="45700" rIns="91425" bIns="45700" anchor="t" anchorCtr="0">
            <a:noAutofit/>
          </a:bodyPr>
          <a:lstStyle/>
          <a:p>
            <a:r>
              <a:rPr lang="es-PY" sz="2400" b="1">
                <a:solidFill>
                  <a:schemeClr val="dk1"/>
                </a:solidFill>
                <a:latin typeface="Calibri"/>
                <a:ea typeface="Calibri"/>
                <a:cs typeface="Calibri"/>
                <a:sym typeface="Calibri"/>
              </a:rPr>
              <a:t>Se encontró!!</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60"/>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46</a:t>
            </a:fld>
            <a:endParaRPr sz="2800" b="1">
              <a:solidFill>
                <a:srgbClr val="1F497D"/>
              </a:solidFill>
              <a:latin typeface="Calibri"/>
              <a:ea typeface="Calibri"/>
              <a:cs typeface="Calibri"/>
              <a:sym typeface="Calibri"/>
            </a:endParaRPr>
          </a:p>
        </p:txBody>
      </p:sp>
      <p:sp>
        <p:nvSpPr>
          <p:cNvPr id="942" name="Google Shape;942;p60"/>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Búsqueda binaria</a:t>
            </a:r>
            <a:endParaRPr sz="4000">
              <a:solidFill>
                <a:schemeClr val="dk1"/>
              </a:solidFill>
              <a:latin typeface="Calibri"/>
              <a:ea typeface="Calibri"/>
              <a:cs typeface="Calibri"/>
              <a:sym typeface="Calibri"/>
            </a:endParaRPr>
          </a:p>
        </p:txBody>
      </p:sp>
      <p:sp>
        <p:nvSpPr>
          <p:cNvPr id="943" name="Google Shape;943;p60"/>
          <p:cNvSpPr/>
          <p:nvPr/>
        </p:nvSpPr>
        <p:spPr>
          <a:xfrm>
            <a:off x="2002301" y="1318116"/>
            <a:ext cx="8299939" cy="1015663"/>
          </a:xfrm>
          <a:prstGeom prst="rect">
            <a:avLst/>
          </a:prstGeom>
          <a:noFill/>
          <a:ln>
            <a:noFill/>
          </a:ln>
        </p:spPr>
        <p:txBody>
          <a:bodyPr spcFirstLastPara="1" wrap="square" lIns="91425" tIns="45700" rIns="91425" bIns="45700" anchor="t" anchorCtr="0">
            <a:noAutofit/>
          </a:bodyPr>
          <a:lstStyle/>
          <a:p>
            <a:r>
              <a:rPr lang="es-PY" sz="2000">
                <a:solidFill>
                  <a:schemeClr val="dk1"/>
                </a:solidFill>
                <a:latin typeface="Calibri"/>
                <a:ea typeface="Calibri"/>
                <a:cs typeface="Calibri"/>
                <a:sym typeface="Calibri"/>
              </a:rPr>
              <a:t>Entonces, si i (izquierda) y r (derecha) son los extremos del subarreglo que queda, vamos al elemento que se encuentra a la mitad de dicho sub-arreglo; y tomamos una decisión en función a la comparación con la consulta.</a:t>
            </a:r>
            <a:endParaRPr/>
          </a:p>
        </p:txBody>
      </p:sp>
      <p:graphicFrame>
        <p:nvGraphicFramePr>
          <p:cNvPr id="944" name="Google Shape;944;p60"/>
          <p:cNvGraphicFramePr/>
          <p:nvPr/>
        </p:nvGraphicFramePr>
        <p:xfrm>
          <a:off x="8271182" y="3212331"/>
          <a:ext cx="576850" cy="579130"/>
        </p:xfrm>
        <a:graphic>
          <a:graphicData uri="http://schemas.openxmlformats.org/drawingml/2006/table">
            <a:tbl>
              <a:tblPr firstRow="1" bandRow="1">
                <a:noFill/>
              </a:tblPr>
              <a:tblGrid>
                <a:gridCol w="576850">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s-PY" sz="3200" u="none" strike="noStrike" cap="none"/>
                        <a:t>c</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ABF8E"/>
                    </a:solidFill>
                  </a:tcPr>
                </a:tc>
                <a:extLst>
                  <a:ext uri="{0D108BD9-81ED-4DB2-BD59-A6C34878D82A}">
                    <a16:rowId xmlns:a16="http://schemas.microsoft.com/office/drawing/2014/main" val="10000"/>
                  </a:ext>
                </a:extLst>
              </a:tr>
            </a:tbl>
          </a:graphicData>
        </a:graphic>
      </p:graphicFrame>
      <p:sp>
        <p:nvSpPr>
          <p:cNvPr id="945" name="Google Shape;945;p60"/>
          <p:cNvSpPr txBox="1"/>
          <p:nvPr/>
        </p:nvSpPr>
        <p:spPr>
          <a:xfrm>
            <a:off x="8904689" y="3317225"/>
            <a:ext cx="1000980" cy="369332"/>
          </a:xfrm>
          <a:prstGeom prst="rect">
            <a:avLst/>
          </a:prstGeom>
          <a:noFill/>
          <a:ln>
            <a:noFill/>
          </a:ln>
        </p:spPr>
        <p:txBody>
          <a:bodyPr spcFirstLastPara="1" wrap="square" lIns="91425" tIns="45700" rIns="91425" bIns="45700" anchor="t" anchorCtr="0">
            <a:noAutofit/>
          </a:bodyPr>
          <a:lstStyle/>
          <a:p>
            <a:r>
              <a:rPr lang="es-PY">
                <a:solidFill>
                  <a:schemeClr val="dk1"/>
                </a:solidFill>
                <a:latin typeface="Calibri"/>
                <a:ea typeface="Calibri"/>
                <a:cs typeface="Calibri"/>
                <a:sym typeface="Calibri"/>
              </a:rPr>
              <a:t>Consulta</a:t>
            </a:r>
            <a:endParaRPr/>
          </a:p>
        </p:txBody>
      </p:sp>
      <p:graphicFrame>
        <p:nvGraphicFramePr>
          <p:cNvPr id="946" name="Google Shape;946;p60"/>
          <p:cNvGraphicFramePr/>
          <p:nvPr/>
        </p:nvGraphicFramePr>
        <p:xfrm>
          <a:off x="3844947" y="3217986"/>
          <a:ext cx="4051775" cy="579130"/>
        </p:xfrm>
        <a:graphic>
          <a:graphicData uri="http://schemas.openxmlformats.org/drawingml/2006/table">
            <a:tbl>
              <a:tblPr firstRow="1" bandRow="1">
                <a:noFill/>
              </a:tblPr>
              <a:tblGrid>
                <a:gridCol w="578825">
                  <a:extLst>
                    <a:ext uri="{9D8B030D-6E8A-4147-A177-3AD203B41FA5}">
                      <a16:colId xmlns:a16="http://schemas.microsoft.com/office/drawing/2014/main" val="20000"/>
                    </a:ext>
                  </a:extLst>
                </a:gridCol>
                <a:gridCol w="578825">
                  <a:extLst>
                    <a:ext uri="{9D8B030D-6E8A-4147-A177-3AD203B41FA5}">
                      <a16:colId xmlns:a16="http://schemas.microsoft.com/office/drawing/2014/main" val="20001"/>
                    </a:ext>
                  </a:extLst>
                </a:gridCol>
                <a:gridCol w="578825">
                  <a:extLst>
                    <a:ext uri="{9D8B030D-6E8A-4147-A177-3AD203B41FA5}">
                      <a16:colId xmlns:a16="http://schemas.microsoft.com/office/drawing/2014/main" val="20002"/>
                    </a:ext>
                  </a:extLst>
                </a:gridCol>
                <a:gridCol w="578825">
                  <a:extLst>
                    <a:ext uri="{9D8B030D-6E8A-4147-A177-3AD203B41FA5}">
                      <a16:colId xmlns:a16="http://schemas.microsoft.com/office/drawing/2014/main" val="20003"/>
                    </a:ext>
                  </a:extLst>
                </a:gridCol>
                <a:gridCol w="578825">
                  <a:extLst>
                    <a:ext uri="{9D8B030D-6E8A-4147-A177-3AD203B41FA5}">
                      <a16:colId xmlns:a16="http://schemas.microsoft.com/office/drawing/2014/main" val="20004"/>
                    </a:ext>
                  </a:extLst>
                </a:gridCol>
                <a:gridCol w="578825">
                  <a:extLst>
                    <a:ext uri="{9D8B030D-6E8A-4147-A177-3AD203B41FA5}">
                      <a16:colId xmlns:a16="http://schemas.microsoft.com/office/drawing/2014/main" val="20005"/>
                    </a:ext>
                  </a:extLst>
                </a:gridCol>
                <a:gridCol w="57882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s-PY" sz="3200" b="0" u="none" strike="noStrike" cap="none"/>
                        <a:t>x</a:t>
                      </a: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1"/>
                    </a:solidFill>
                  </a:tcPr>
                </a:tc>
                <a:tc>
                  <a:txBody>
                    <a:bodyPr/>
                    <a:lstStyle/>
                    <a:p>
                      <a:pPr marL="0" marR="0" lvl="0" indent="0" algn="ctr" rtl="0">
                        <a:spcBef>
                          <a:spcPts val="0"/>
                        </a:spcBef>
                        <a:spcAft>
                          <a:spcPts val="0"/>
                        </a:spcAft>
                        <a:buNone/>
                      </a:pP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3200" b="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947" name="Google Shape;947;p60"/>
          <p:cNvSpPr/>
          <p:nvPr/>
        </p:nvSpPr>
        <p:spPr>
          <a:xfrm>
            <a:off x="3162902" y="3212332"/>
            <a:ext cx="541367" cy="58477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948" name="Google Shape;948;p60"/>
          <p:cNvSpPr txBox="1"/>
          <p:nvPr/>
        </p:nvSpPr>
        <p:spPr>
          <a:xfrm>
            <a:off x="5575503" y="2873777"/>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A[m]</a:t>
            </a:r>
            <a:endParaRPr sz="1600">
              <a:solidFill>
                <a:srgbClr val="3F3F3F"/>
              </a:solidFill>
              <a:latin typeface="Consolas"/>
              <a:ea typeface="Consolas"/>
              <a:cs typeface="Consolas"/>
              <a:sym typeface="Consolas"/>
            </a:endParaRPr>
          </a:p>
        </p:txBody>
      </p:sp>
      <p:cxnSp>
        <p:nvCxnSpPr>
          <p:cNvPr id="949" name="Google Shape;949;p60"/>
          <p:cNvCxnSpPr/>
          <p:nvPr/>
        </p:nvCxnSpPr>
        <p:spPr>
          <a:xfrm rot="10800000">
            <a:off x="5870844" y="3797234"/>
            <a:ext cx="0" cy="567600"/>
          </a:xfrm>
          <a:prstGeom prst="straightConnector1">
            <a:avLst/>
          </a:prstGeom>
          <a:noFill/>
          <a:ln w="57150" cap="flat" cmpd="sng">
            <a:solidFill>
              <a:srgbClr val="FF0000"/>
            </a:solidFill>
            <a:prstDash val="solid"/>
            <a:round/>
            <a:headEnd type="none" w="sm" len="sm"/>
            <a:tailEnd type="triangle" w="med" len="med"/>
          </a:ln>
        </p:spPr>
      </p:cxnSp>
      <p:sp>
        <p:nvSpPr>
          <p:cNvPr id="950" name="Google Shape;950;p60"/>
          <p:cNvSpPr txBox="1"/>
          <p:nvPr/>
        </p:nvSpPr>
        <p:spPr>
          <a:xfrm>
            <a:off x="3844947" y="2873777"/>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A[i]</a:t>
            </a:r>
            <a:endParaRPr sz="1600">
              <a:solidFill>
                <a:srgbClr val="3F3F3F"/>
              </a:solidFill>
              <a:latin typeface="Consolas"/>
              <a:ea typeface="Consolas"/>
              <a:cs typeface="Consolas"/>
              <a:sym typeface="Consolas"/>
            </a:endParaRPr>
          </a:p>
        </p:txBody>
      </p:sp>
      <p:sp>
        <p:nvSpPr>
          <p:cNvPr id="951" name="Google Shape;951;p60"/>
          <p:cNvSpPr txBox="1"/>
          <p:nvPr/>
        </p:nvSpPr>
        <p:spPr>
          <a:xfrm>
            <a:off x="7291563" y="2873777"/>
            <a:ext cx="633507" cy="338554"/>
          </a:xfrm>
          <a:prstGeom prst="rect">
            <a:avLst/>
          </a:prstGeom>
          <a:noFill/>
          <a:ln>
            <a:noFill/>
          </a:ln>
        </p:spPr>
        <p:txBody>
          <a:bodyPr spcFirstLastPara="1" wrap="square" lIns="91425" tIns="45700" rIns="91425" bIns="45700" anchor="t" anchorCtr="0">
            <a:noAutofit/>
          </a:bodyPr>
          <a:lstStyle/>
          <a:p>
            <a:r>
              <a:rPr lang="es-PY" sz="1600">
                <a:solidFill>
                  <a:srgbClr val="3F3F3F"/>
                </a:solidFill>
                <a:latin typeface="Consolas"/>
                <a:ea typeface="Consolas"/>
                <a:cs typeface="Consolas"/>
                <a:sym typeface="Consolas"/>
              </a:rPr>
              <a:t>A[d]</a:t>
            </a:r>
            <a:endParaRPr sz="1600">
              <a:solidFill>
                <a:srgbClr val="3F3F3F"/>
              </a:solidFill>
              <a:latin typeface="Consolas"/>
              <a:ea typeface="Consolas"/>
              <a:cs typeface="Consolas"/>
              <a:sym typeface="Consolas"/>
            </a:endParaRPr>
          </a:p>
        </p:txBody>
      </p:sp>
      <p:sp>
        <p:nvSpPr>
          <p:cNvPr id="952" name="Google Shape;952;p60"/>
          <p:cNvSpPr txBox="1"/>
          <p:nvPr/>
        </p:nvSpPr>
        <p:spPr>
          <a:xfrm>
            <a:off x="2634900" y="5032054"/>
            <a:ext cx="671979" cy="584775"/>
          </a:xfrm>
          <a:prstGeom prst="rect">
            <a:avLst/>
          </a:prstGeom>
          <a:noFill/>
          <a:ln>
            <a:noFill/>
          </a:ln>
        </p:spPr>
        <p:txBody>
          <a:bodyPr spcFirstLastPara="1" wrap="square" lIns="91425" tIns="45700" rIns="91425" bIns="45700" anchor="t" anchorCtr="0">
            <a:noAutofit/>
          </a:bodyPr>
          <a:lstStyle/>
          <a:p>
            <a:r>
              <a:rPr lang="es-PY" sz="3200">
                <a:solidFill>
                  <a:schemeClr val="dk1"/>
                </a:solidFill>
                <a:latin typeface="Calibri"/>
                <a:ea typeface="Calibri"/>
                <a:cs typeface="Calibri"/>
                <a:sym typeface="Calibri"/>
              </a:rPr>
              <a:t>Si: </a:t>
            </a:r>
            <a:endParaRPr/>
          </a:p>
        </p:txBody>
      </p:sp>
      <p:sp>
        <p:nvSpPr>
          <p:cNvPr id="953" name="Google Shape;953;p60"/>
          <p:cNvSpPr/>
          <p:nvPr/>
        </p:nvSpPr>
        <p:spPr>
          <a:xfrm>
            <a:off x="3306880" y="4364834"/>
            <a:ext cx="538067" cy="1963842"/>
          </a:xfrm>
          <a:prstGeom prst="leftBrace">
            <a:avLst>
              <a:gd name="adj1" fmla="val 8333"/>
              <a:gd name="adj2" fmla="val 50000"/>
            </a:avLst>
          </a:prstGeom>
          <a:noFill/>
          <a:ln w="9525" cap="flat" cmpd="sng">
            <a:solidFill>
              <a:srgbClr val="4A7DBA"/>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dk1"/>
              </a:solidFill>
              <a:latin typeface="Calibri"/>
              <a:ea typeface="Calibri"/>
              <a:cs typeface="Calibri"/>
              <a:sym typeface="Calibri"/>
            </a:endParaRPr>
          </a:p>
        </p:txBody>
      </p:sp>
      <p:sp>
        <p:nvSpPr>
          <p:cNvPr id="954" name="Google Shape;954;p60"/>
          <p:cNvSpPr txBox="1"/>
          <p:nvPr/>
        </p:nvSpPr>
        <p:spPr>
          <a:xfrm>
            <a:off x="3844947" y="4614203"/>
            <a:ext cx="5049139" cy="400110"/>
          </a:xfrm>
          <a:prstGeom prst="rect">
            <a:avLst/>
          </a:prstGeom>
          <a:noFill/>
          <a:ln>
            <a:noFill/>
          </a:ln>
        </p:spPr>
        <p:txBody>
          <a:bodyPr spcFirstLastPara="1" wrap="square" lIns="91425" tIns="45700" rIns="91425" bIns="45700" anchor="t" anchorCtr="0">
            <a:noAutofit/>
          </a:bodyPr>
          <a:lstStyle/>
          <a:p>
            <a:r>
              <a:rPr lang="es-PY" sz="2000">
                <a:solidFill>
                  <a:schemeClr val="dk1"/>
                </a:solidFill>
                <a:latin typeface="Consolas"/>
                <a:ea typeface="Consolas"/>
                <a:cs typeface="Consolas"/>
                <a:sym typeface="Consolas"/>
              </a:rPr>
              <a:t>x=c </a:t>
            </a:r>
            <a:r>
              <a:rPr lang="es-PY" sz="2000">
                <a:solidFill>
                  <a:schemeClr val="dk1"/>
                </a:solidFill>
                <a:latin typeface="Calibri"/>
                <a:ea typeface="Calibri"/>
                <a:cs typeface="Calibri"/>
                <a:sym typeface="Calibri"/>
              </a:rPr>
              <a:t>Se encontró el elemento en la posición </a:t>
            </a:r>
            <a:r>
              <a:rPr lang="es-PY" sz="2000">
                <a:solidFill>
                  <a:schemeClr val="dk1"/>
                </a:solidFill>
                <a:latin typeface="Consolas"/>
                <a:ea typeface="Consolas"/>
                <a:cs typeface="Consolas"/>
                <a:sym typeface="Consolas"/>
              </a:rPr>
              <a:t>m</a:t>
            </a:r>
            <a:endParaRPr/>
          </a:p>
        </p:txBody>
      </p:sp>
      <p:sp>
        <p:nvSpPr>
          <p:cNvPr id="955" name="Google Shape;955;p60"/>
          <p:cNvSpPr txBox="1"/>
          <p:nvPr/>
        </p:nvSpPr>
        <p:spPr>
          <a:xfrm>
            <a:off x="3844946" y="5139774"/>
            <a:ext cx="5647700" cy="400110"/>
          </a:xfrm>
          <a:prstGeom prst="rect">
            <a:avLst/>
          </a:prstGeom>
          <a:noFill/>
          <a:ln>
            <a:noFill/>
          </a:ln>
        </p:spPr>
        <p:txBody>
          <a:bodyPr spcFirstLastPara="1" wrap="square" lIns="91425" tIns="45700" rIns="91425" bIns="45700" anchor="t" anchorCtr="0">
            <a:noAutofit/>
          </a:bodyPr>
          <a:lstStyle/>
          <a:p>
            <a:r>
              <a:rPr lang="es-PY" sz="2000">
                <a:solidFill>
                  <a:schemeClr val="dk1"/>
                </a:solidFill>
                <a:latin typeface="Consolas"/>
                <a:ea typeface="Consolas"/>
                <a:cs typeface="Consolas"/>
                <a:sym typeface="Consolas"/>
              </a:rPr>
              <a:t>x&gt;c </a:t>
            </a:r>
            <a:r>
              <a:rPr lang="es-PY" sz="2000">
                <a:solidFill>
                  <a:schemeClr val="dk1"/>
                </a:solidFill>
                <a:latin typeface="Calibri"/>
                <a:ea typeface="Calibri"/>
                <a:cs typeface="Calibri"/>
                <a:sym typeface="Calibri"/>
              </a:rPr>
              <a:t>Se podría encontrar en el sub-arreglo izquierdo</a:t>
            </a:r>
            <a:endParaRPr/>
          </a:p>
        </p:txBody>
      </p:sp>
      <p:sp>
        <p:nvSpPr>
          <p:cNvPr id="956" name="Google Shape;956;p60"/>
          <p:cNvSpPr txBox="1"/>
          <p:nvPr/>
        </p:nvSpPr>
        <p:spPr>
          <a:xfrm>
            <a:off x="3844946" y="5703303"/>
            <a:ext cx="5536580" cy="400110"/>
          </a:xfrm>
          <a:prstGeom prst="rect">
            <a:avLst/>
          </a:prstGeom>
          <a:noFill/>
          <a:ln>
            <a:noFill/>
          </a:ln>
        </p:spPr>
        <p:txBody>
          <a:bodyPr spcFirstLastPara="1" wrap="square" lIns="91425" tIns="45700" rIns="91425" bIns="45700" anchor="t" anchorCtr="0">
            <a:noAutofit/>
          </a:bodyPr>
          <a:lstStyle/>
          <a:p>
            <a:r>
              <a:rPr lang="es-PY" sz="2000">
                <a:solidFill>
                  <a:schemeClr val="dk1"/>
                </a:solidFill>
                <a:latin typeface="Consolas"/>
                <a:ea typeface="Consolas"/>
                <a:cs typeface="Consolas"/>
                <a:sym typeface="Consolas"/>
              </a:rPr>
              <a:t>x&lt;c </a:t>
            </a:r>
            <a:r>
              <a:rPr lang="es-PY" sz="2000">
                <a:solidFill>
                  <a:schemeClr val="dk1"/>
                </a:solidFill>
                <a:latin typeface="Calibri"/>
                <a:ea typeface="Calibri"/>
                <a:cs typeface="Calibri"/>
                <a:sym typeface="Calibri"/>
              </a:rPr>
              <a:t>Se podría encontrar en el sub-arreglo derecho</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40"/>
        <p:cNvGrpSpPr/>
        <p:nvPr/>
      </p:nvGrpSpPr>
      <p:grpSpPr>
        <a:xfrm>
          <a:off x="0" y="0"/>
          <a:ext cx="0" cy="0"/>
          <a:chOff x="0" y="0"/>
          <a:chExt cx="0" cy="0"/>
        </a:xfrm>
      </p:grpSpPr>
      <p:sp>
        <p:nvSpPr>
          <p:cNvPr id="941" name="Google Shape;941;p60"/>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47</a:t>
            </a:fld>
            <a:endParaRPr sz="2800" b="1">
              <a:solidFill>
                <a:srgbClr val="1F497D"/>
              </a:solidFill>
              <a:latin typeface="Calibri"/>
              <a:ea typeface="Calibri"/>
              <a:cs typeface="Calibri"/>
              <a:sym typeface="Calibri"/>
            </a:endParaRPr>
          </a:p>
        </p:txBody>
      </p:sp>
      <p:sp>
        <p:nvSpPr>
          <p:cNvPr id="942" name="Google Shape;942;p60"/>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Búsqueda binaria</a:t>
            </a:r>
            <a:endParaRPr sz="4000">
              <a:solidFill>
                <a:schemeClr val="dk1"/>
              </a:solidFill>
              <a:latin typeface="Calibri"/>
              <a:ea typeface="Calibri"/>
              <a:cs typeface="Calibri"/>
              <a:sym typeface="Calibri"/>
            </a:endParaRPr>
          </a:p>
        </p:txBody>
      </p:sp>
      <p:sp>
        <p:nvSpPr>
          <p:cNvPr id="3" name="CuadroTexto 2">
            <a:extLst>
              <a:ext uri="{FF2B5EF4-FFF2-40B4-BE49-F238E27FC236}">
                <a16:creationId xmlns:a16="http://schemas.microsoft.com/office/drawing/2014/main" id="{33092EA7-C065-1781-C520-94ED0868D286}"/>
              </a:ext>
            </a:extLst>
          </p:cNvPr>
          <p:cNvSpPr txBox="1"/>
          <p:nvPr/>
        </p:nvSpPr>
        <p:spPr>
          <a:xfrm>
            <a:off x="471055" y="879586"/>
            <a:ext cx="9993745" cy="6186309"/>
          </a:xfrm>
          <a:prstGeom prst="rect">
            <a:avLst/>
          </a:prstGeom>
          <a:noFill/>
        </p:spPr>
        <p:txBody>
          <a:bodyPr wrap="square">
            <a:spAutoFit/>
          </a:bodyPr>
          <a:lstStyle/>
          <a:p>
            <a:r>
              <a:rPr lang="es-ES" b="0" dirty="0" err="1">
                <a:solidFill>
                  <a:srgbClr val="0000FF"/>
                </a:solidFill>
                <a:effectLst/>
                <a:highlight>
                  <a:srgbClr val="FFFFFF"/>
                </a:highlight>
                <a:latin typeface="Consolas" panose="020B0609020204030204" pitchFamily="49" charset="0"/>
              </a:rPr>
              <a:t>def</a:t>
            </a:r>
            <a:r>
              <a:rPr lang="es-ES" b="0" dirty="0">
                <a:solidFill>
                  <a:srgbClr val="000000"/>
                </a:solidFill>
                <a:effectLst/>
                <a:highlight>
                  <a:srgbClr val="FFFFFF"/>
                </a:highlight>
                <a:latin typeface="Consolas" panose="020B0609020204030204" pitchFamily="49" charset="0"/>
              </a:rPr>
              <a:t> </a:t>
            </a:r>
            <a:r>
              <a:rPr lang="es-ES" b="0" dirty="0" err="1">
                <a:solidFill>
                  <a:srgbClr val="74531F"/>
                </a:solidFill>
                <a:effectLst/>
                <a:highlight>
                  <a:srgbClr val="FFFFFF"/>
                </a:highlight>
                <a:latin typeface="Consolas" panose="020B0609020204030204" pitchFamily="49" charset="0"/>
              </a:rPr>
              <a:t>busqueda_binaria</a:t>
            </a:r>
            <a:r>
              <a:rPr lang="es-ES" b="0" dirty="0">
                <a:solidFill>
                  <a:srgbClr val="000000"/>
                </a:solidFill>
                <a:effectLst/>
                <a:highlight>
                  <a:srgbClr val="FFFFFF"/>
                </a:highlight>
                <a:latin typeface="Consolas" panose="020B0609020204030204" pitchFamily="49" charset="0"/>
              </a:rPr>
              <a:t>(</a:t>
            </a:r>
            <a:r>
              <a:rPr lang="es-ES" b="0" dirty="0" err="1">
                <a:solidFill>
                  <a:srgbClr val="808080"/>
                </a:solidFill>
                <a:effectLst/>
                <a:highlight>
                  <a:srgbClr val="FFFFFF"/>
                </a:highlight>
                <a:latin typeface="Consolas" panose="020B0609020204030204" pitchFamily="49" charset="0"/>
              </a:rPr>
              <a:t>arr</a:t>
            </a:r>
            <a:r>
              <a:rPr lang="es-ES" b="0" dirty="0">
                <a:solidFill>
                  <a:srgbClr val="000000"/>
                </a:solidFill>
                <a:effectLst/>
                <a:highlight>
                  <a:srgbClr val="FFFFFF"/>
                </a:highlight>
                <a:latin typeface="Consolas" panose="020B0609020204030204" pitchFamily="49" charset="0"/>
              </a:rPr>
              <a:t>, </a:t>
            </a:r>
            <a:r>
              <a:rPr lang="es-ES" b="0" dirty="0">
                <a:solidFill>
                  <a:srgbClr val="808080"/>
                </a:solidFill>
                <a:effectLst/>
                <a:highlight>
                  <a:srgbClr val="FFFFFF"/>
                </a:highlight>
                <a:latin typeface="Consolas" panose="020B0609020204030204" pitchFamily="49" charset="0"/>
              </a:rPr>
              <a:t>x</a:t>
            </a:r>
            <a:r>
              <a:rPr lang="es-ES" b="0" dirty="0">
                <a:solidFill>
                  <a:srgbClr val="000000"/>
                </a:solidFill>
                <a:effectLst/>
                <a:highlight>
                  <a:srgbClr val="FFFFFF"/>
                </a:highlight>
                <a:latin typeface="Consolas" panose="020B0609020204030204" pitchFamily="49" charset="0"/>
              </a:rPr>
              <a:t>):</a:t>
            </a:r>
          </a:p>
          <a:p>
            <a:r>
              <a:rPr lang="es-ES" b="0" dirty="0">
                <a:solidFill>
                  <a:srgbClr val="000000"/>
                </a:solidFill>
                <a:effectLst/>
                <a:highlight>
                  <a:srgbClr val="FFFFFF"/>
                </a:highlight>
                <a:latin typeface="Consolas" panose="020B0609020204030204" pitchFamily="49" charset="0"/>
              </a:rPr>
              <a:t>    </a:t>
            </a:r>
            <a:r>
              <a:rPr lang="es-ES" b="0" dirty="0">
                <a:solidFill>
                  <a:srgbClr val="1F377F"/>
                </a:solidFill>
                <a:effectLst/>
                <a:highlight>
                  <a:srgbClr val="FFFFFF"/>
                </a:highlight>
                <a:latin typeface="Consolas" panose="020B0609020204030204" pitchFamily="49" charset="0"/>
              </a:rPr>
              <a:t>izquierda</a:t>
            </a:r>
            <a:r>
              <a:rPr lang="es-ES" b="0" dirty="0">
                <a:solidFill>
                  <a:srgbClr val="000000"/>
                </a:solidFill>
                <a:effectLst/>
                <a:highlight>
                  <a:srgbClr val="FFFFFF"/>
                </a:highlight>
                <a:latin typeface="Consolas" panose="020B0609020204030204" pitchFamily="49" charset="0"/>
              </a:rPr>
              <a:t>, </a:t>
            </a:r>
            <a:r>
              <a:rPr lang="es-ES" b="0" dirty="0">
                <a:solidFill>
                  <a:srgbClr val="1F377F"/>
                </a:solidFill>
                <a:effectLst/>
                <a:highlight>
                  <a:srgbClr val="FFFFFF"/>
                </a:highlight>
                <a:latin typeface="Consolas" panose="020B0609020204030204" pitchFamily="49" charset="0"/>
              </a:rPr>
              <a:t>derecha</a:t>
            </a:r>
            <a:r>
              <a:rPr lang="es-ES" b="0" dirty="0">
                <a:solidFill>
                  <a:srgbClr val="000000"/>
                </a:solidFill>
                <a:effectLst/>
                <a:highlight>
                  <a:srgbClr val="FFFFFF"/>
                </a:highlight>
                <a:latin typeface="Consolas" panose="020B0609020204030204" pitchFamily="49" charset="0"/>
              </a:rPr>
              <a:t> = </a:t>
            </a:r>
            <a:r>
              <a:rPr lang="es-ES" b="0" dirty="0">
                <a:solidFill>
                  <a:srgbClr val="098658"/>
                </a:solidFill>
                <a:effectLst/>
                <a:highlight>
                  <a:srgbClr val="FFFFFF"/>
                </a:highlight>
                <a:latin typeface="Consolas" panose="020B0609020204030204" pitchFamily="49" charset="0"/>
              </a:rPr>
              <a:t>0</a:t>
            </a:r>
            <a:r>
              <a:rPr lang="es-ES" b="0" dirty="0">
                <a:solidFill>
                  <a:srgbClr val="000000"/>
                </a:solidFill>
                <a:effectLst/>
                <a:highlight>
                  <a:srgbClr val="FFFFFF"/>
                </a:highlight>
                <a:latin typeface="Consolas" panose="020B0609020204030204" pitchFamily="49" charset="0"/>
              </a:rPr>
              <a:t>, </a:t>
            </a:r>
            <a:r>
              <a:rPr lang="es-ES" b="0" dirty="0" err="1">
                <a:solidFill>
                  <a:srgbClr val="74531F"/>
                </a:solidFill>
                <a:effectLst/>
                <a:highlight>
                  <a:srgbClr val="FFFFFF"/>
                </a:highlight>
                <a:latin typeface="Consolas" panose="020B0609020204030204" pitchFamily="49" charset="0"/>
              </a:rPr>
              <a:t>len</a:t>
            </a:r>
            <a:r>
              <a:rPr lang="es-ES" b="0" dirty="0">
                <a:solidFill>
                  <a:srgbClr val="000000"/>
                </a:solidFill>
                <a:effectLst/>
                <a:highlight>
                  <a:srgbClr val="FFFFFF"/>
                </a:highlight>
                <a:latin typeface="Consolas" panose="020B0609020204030204" pitchFamily="49" charset="0"/>
              </a:rPr>
              <a:t>(</a:t>
            </a:r>
            <a:r>
              <a:rPr lang="es-ES" b="0" dirty="0" err="1">
                <a:solidFill>
                  <a:srgbClr val="808080"/>
                </a:solidFill>
                <a:effectLst/>
                <a:highlight>
                  <a:srgbClr val="FFFFFF"/>
                </a:highlight>
                <a:latin typeface="Consolas" panose="020B0609020204030204" pitchFamily="49" charset="0"/>
              </a:rPr>
              <a:t>arr</a:t>
            </a:r>
            <a:r>
              <a:rPr lang="es-ES" b="0" dirty="0">
                <a:solidFill>
                  <a:srgbClr val="000000"/>
                </a:solidFill>
                <a:effectLst/>
                <a:highlight>
                  <a:srgbClr val="FFFFFF"/>
                </a:highlight>
                <a:latin typeface="Consolas" panose="020B0609020204030204" pitchFamily="49" charset="0"/>
              </a:rPr>
              <a:t>) - </a:t>
            </a:r>
            <a:r>
              <a:rPr lang="es-ES" b="0" dirty="0">
                <a:solidFill>
                  <a:srgbClr val="098658"/>
                </a:solidFill>
                <a:effectLst/>
                <a:highlight>
                  <a:srgbClr val="FFFFFF"/>
                </a:highlight>
                <a:latin typeface="Consolas" panose="020B0609020204030204" pitchFamily="49" charset="0"/>
              </a:rPr>
              <a:t>1</a:t>
            </a:r>
            <a:endParaRPr lang="es-ES" b="0" dirty="0">
              <a:solidFill>
                <a:srgbClr val="000000"/>
              </a:solidFill>
              <a:effectLst/>
              <a:highlight>
                <a:srgbClr val="FFFFFF"/>
              </a:highlight>
              <a:latin typeface="Consolas" panose="020B0609020204030204" pitchFamily="49" charset="0"/>
            </a:endParaRPr>
          </a:p>
          <a:p>
            <a:r>
              <a:rPr lang="es-ES" b="0" dirty="0">
                <a:solidFill>
                  <a:srgbClr val="000000"/>
                </a:solidFill>
                <a:effectLst/>
                <a:highlight>
                  <a:srgbClr val="FFFFFF"/>
                </a:highlight>
                <a:latin typeface="Consolas" panose="020B0609020204030204" pitchFamily="49" charset="0"/>
              </a:rPr>
              <a:t>    </a:t>
            </a:r>
            <a:r>
              <a:rPr lang="es-ES" b="0" dirty="0" err="1">
                <a:solidFill>
                  <a:srgbClr val="8F08C4"/>
                </a:solidFill>
                <a:effectLst/>
                <a:highlight>
                  <a:srgbClr val="FFFFFF"/>
                </a:highlight>
                <a:latin typeface="Consolas" panose="020B0609020204030204" pitchFamily="49" charset="0"/>
              </a:rPr>
              <a:t>while</a:t>
            </a:r>
            <a:r>
              <a:rPr lang="es-ES" b="0" dirty="0">
                <a:solidFill>
                  <a:srgbClr val="000000"/>
                </a:solidFill>
                <a:effectLst/>
                <a:highlight>
                  <a:srgbClr val="FFFFFF"/>
                </a:highlight>
                <a:latin typeface="Consolas" panose="020B0609020204030204" pitchFamily="49" charset="0"/>
              </a:rPr>
              <a:t> </a:t>
            </a:r>
            <a:r>
              <a:rPr lang="es-ES" b="0" dirty="0">
                <a:solidFill>
                  <a:srgbClr val="1F377F"/>
                </a:solidFill>
                <a:effectLst/>
                <a:highlight>
                  <a:srgbClr val="FFFFFF"/>
                </a:highlight>
                <a:latin typeface="Consolas" panose="020B0609020204030204" pitchFamily="49" charset="0"/>
              </a:rPr>
              <a:t>izquierda</a:t>
            </a:r>
            <a:r>
              <a:rPr lang="es-ES" b="0" dirty="0">
                <a:solidFill>
                  <a:srgbClr val="000000"/>
                </a:solidFill>
                <a:effectLst/>
                <a:highlight>
                  <a:srgbClr val="FFFFFF"/>
                </a:highlight>
                <a:latin typeface="Consolas" panose="020B0609020204030204" pitchFamily="49" charset="0"/>
              </a:rPr>
              <a:t> &lt;= </a:t>
            </a:r>
            <a:r>
              <a:rPr lang="es-ES" b="0" dirty="0">
                <a:solidFill>
                  <a:srgbClr val="1F377F"/>
                </a:solidFill>
                <a:effectLst/>
                <a:highlight>
                  <a:srgbClr val="FFFFFF"/>
                </a:highlight>
                <a:latin typeface="Consolas" panose="020B0609020204030204" pitchFamily="49" charset="0"/>
              </a:rPr>
              <a:t>derecha</a:t>
            </a:r>
            <a:r>
              <a:rPr lang="es-ES" b="0" dirty="0">
                <a:solidFill>
                  <a:srgbClr val="000000"/>
                </a:solidFill>
                <a:effectLst/>
                <a:highlight>
                  <a:srgbClr val="FFFFFF"/>
                </a:highlight>
                <a:latin typeface="Consolas" panose="020B0609020204030204" pitchFamily="49" charset="0"/>
              </a:rPr>
              <a:t>:</a:t>
            </a:r>
          </a:p>
          <a:p>
            <a:r>
              <a:rPr lang="es-ES" b="0" dirty="0">
                <a:solidFill>
                  <a:srgbClr val="000000"/>
                </a:solidFill>
                <a:effectLst/>
                <a:highlight>
                  <a:srgbClr val="FFFFFF"/>
                </a:highlight>
                <a:latin typeface="Consolas" panose="020B0609020204030204" pitchFamily="49" charset="0"/>
              </a:rPr>
              <a:t>        </a:t>
            </a:r>
            <a:r>
              <a:rPr lang="es-ES" b="0" dirty="0">
                <a:solidFill>
                  <a:srgbClr val="1F377F"/>
                </a:solidFill>
                <a:effectLst/>
                <a:highlight>
                  <a:srgbClr val="FFFFFF"/>
                </a:highlight>
                <a:latin typeface="Consolas" panose="020B0609020204030204" pitchFamily="49" charset="0"/>
              </a:rPr>
              <a:t>medio</a:t>
            </a:r>
            <a:r>
              <a:rPr lang="es-ES" b="0" dirty="0">
                <a:solidFill>
                  <a:srgbClr val="000000"/>
                </a:solidFill>
                <a:effectLst/>
                <a:highlight>
                  <a:srgbClr val="FFFFFF"/>
                </a:highlight>
                <a:latin typeface="Consolas" panose="020B0609020204030204" pitchFamily="49" charset="0"/>
              </a:rPr>
              <a:t> = (</a:t>
            </a:r>
            <a:r>
              <a:rPr lang="es-ES" b="0" dirty="0">
                <a:solidFill>
                  <a:srgbClr val="1F377F"/>
                </a:solidFill>
                <a:effectLst/>
                <a:highlight>
                  <a:srgbClr val="FFFFFF"/>
                </a:highlight>
                <a:latin typeface="Consolas" panose="020B0609020204030204" pitchFamily="49" charset="0"/>
              </a:rPr>
              <a:t>izquierda</a:t>
            </a:r>
            <a:r>
              <a:rPr lang="es-ES" b="0" dirty="0">
                <a:solidFill>
                  <a:srgbClr val="000000"/>
                </a:solidFill>
                <a:effectLst/>
                <a:highlight>
                  <a:srgbClr val="FFFFFF"/>
                </a:highlight>
                <a:latin typeface="Consolas" panose="020B0609020204030204" pitchFamily="49" charset="0"/>
              </a:rPr>
              <a:t> + </a:t>
            </a:r>
            <a:r>
              <a:rPr lang="es-ES" b="0" dirty="0">
                <a:solidFill>
                  <a:srgbClr val="1F377F"/>
                </a:solidFill>
                <a:effectLst/>
                <a:highlight>
                  <a:srgbClr val="FFFFFF"/>
                </a:highlight>
                <a:latin typeface="Consolas" panose="020B0609020204030204" pitchFamily="49" charset="0"/>
              </a:rPr>
              <a:t>derecha</a:t>
            </a:r>
            <a:r>
              <a:rPr lang="es-ES" b="0" dirty="0">
                <a:solidFill>
                  <a:srgbClr val="000000"/>
                </a:solidFill>
                <a:effectLst/>
                <a:highlight>
                  <a:srgbClr val="FFFFFF"/>
                </a:highlight>
                <a:latin typeface="Consolas" panose="020B0609020204030204" pitchFamily="49" charset="0"/>
              </a:rPr>
              <a:t>) // </a:t>
            </a:r>
            <a:r>
              <a:rPr lang="es-ES" b="0" dirty="0">
                <a:solidFill>
                  <a:srgbClr val="098658"/>
                </a:solidFill>
                <a:effectLst/>
                <a:highlight>
                  <a:srgbClr val="FFFFFF"/>
                </a:highlight>
                <a:latin typeface="Consolas" panose="020B0609020204030204" pitchFamily="49" charset="0"/>
              </a:rPr>
              <a:t>2</a:t>
            </a:r>
            <a:endParaRPr lang="es-ES" b="0" dirty="0">
              <a:solidFill>
                <a:srgbClr val="000000"/>
              </a:solidFill>
              <a:effectLst/>
              <a:highlight>
                <a:srgbClr val="FFFFFF"/>
              </a:highlight>
              <a:latin typeface="Consolas" panose="020B0609020204030204" pitchFamily="49" charset="0"/>
            </a:endParaRPr>
          </a:p>
          <a:p>
            <a:r>
              <a:rPr lang="es-ES" b="0" dirty="0">
                <a:solidFill>
                  <a:srgbClr val="000000"/>
                </a:solidFill>
                <a:effectLst/>
                <a:highlight>
                  <a:srgbClr val="FFFFFF"/>
                </a:highlight>
                <a:latin typeface="Consolas" panose="020B0609020204030204" pitchFamily="49" charset="0"/>
              </a:rPr>
              <a:t>        </a:t>
            </a:r>
            <a:r>
              <a:rPr lang="es-ES" b="0" dirty="0" err="1">
                <a:solidFill>
                  <a:srgbClr val="8F08C4"/>
                </a:solidFill>
                <a:effectLst/>
                <a:highlight>
                  <a:srgbClr val="FFFFFF"/>
                </a:highlight>
                <a:latin typeface="Consolas" panose="020B0609020204030204" pitchFamily="49" charset="0"/>
              </a:rPr>
              <a:t>if</a:t>
            </a:r>
            <a:r>
              <a:rPr lang="es-ES" b="0" dirty="0">
                <a:solidFill>
                  <a:srgbClr val="000000"/>
                </a:solidFill>
                <a:effectLst/>
                <a:highlight>
                  <a:srgbClr val="FFFFFF"/>
                </a:highlight>
                <a:latin typeface="Consolas" panose="020B0609020204030204" pitchFamily="49" charset="0"/>
              </a:rPr>
              <a:t> </a:t>
            </a:r>
            <a:r>
              <a:rPr lang="es-ES" b="0" dirty="0" err="1">
                <a:solidFill>
                  <a:srgbClr val="808080"/>
                </a:solidFill>
                <a:effectLst/>
                <a:highlight>
                  <a:srgbClr val="FFFFFF"/>
                </a:highlight>
                <a:latin typeface="Consolas" panose="020B0609020204030204" pitchFamily="49" charset="0"/>
              </a:rPr>
              <a:t>arr</a:t>
            </a:r>
            <a:r>
              <a:rPr lang="es-ES" b="0" dirty="0">
                <a:solidFill>
                  <a:srgbClr val="000000"/>
                </a:solidFill>
                <a:effectLst/>
                <a:highlight>
                  <a:srgbClr val="FFFFFF"/>
                </a:highlight>
                <a:latin typeface="Consolas" panose="020B0609020204030204" pitchFamily="49" charset="0"/>
              </a:rPr>
              <a:t>[</a:t>
            </a:r>
            <a:r>
              <a:rPr lang="es-ES" b="0" dirty="0">
                <a:solidFill>
                  <a:srgbClr val="1F377F"/>
                </a:solidFill>
                <a:effectLst/>
                <a:highlight>
                  <a:srgbClr val="FFFFFF"/>
                </a:highlight>
                <a:latin typeface="Consolas" panose="020B0609020204030204" pitchFamily="49" charset="0"/>
              </a:rPr>
              <a:t>medio</a:t>
            </a:r>
            <a:r>
              <a:rPr lang="es-ES" b="0" dirty="0">
                <a:solidFill>
                  <a:srgbClr val="000000"/>
                </a:solidFill>
                <a:effectLst/>
                <a:highlight>
                  <a:srgbClr val="FFFFFF"/>
                </a:highlight>
                <a:latin typeface="Consolas" panose="020B0609020204030204" pitchFamily="49" charset="0"/>
              </a:rPr>
              <a:t>] == </a:t>
            </a:r>
            <a:r>
              <a:rPr lang="es-ES" b="0" dirty="0">
                <a:solidFill>
                  <a:srgbClr val="808080"/>
                </a:solidFill>
                <a:effectLst/>
                <a:highlight>
                  <a:srgbClr val="FFFFFF"/>
                </a:highlight>
                <a:latin typeface="Consolas" panose="020B0609020204030204" pitchFamily="49" charset="0"/>
              </a:rPr>
              <a:t>x</a:t>
            </a:r>
            <a:r>
              <a:rPr lang="es-ES" b="0" dirty="0">
                <a:solidFill>
                  <a:srgbClr val="000000"/>
                </a:solidFill>
                <a:effectLst/>
                <a:highlight>
                  <a:srgbClr val="FFFFFF"/>
                </a:highlight>
                <a:latin typeface="Consolas" panose="020B0609020204030204" pitchFamily="49" charset="0"/>
              </a:rPr>
              <a:t>:</a:t>
            </a:r>
          </a:p>
          <a:p>
            <a:r>
              <a:rPr lang="es-ES" b="0" dirty="0">
                <a:solidFill>
                  <a:srgbClr val="000000"/>
                </a:solidFill>
                <a:effectLst/>
                <a:highlight>
                  <a:srgbClr val="FFFFFF"/>
                </a:highlight>
                <a:latin typeface="Consolas" panose="020B0609020204030204" pitchFamily="49" charset="0"/>
              </a:rPr>
              <a:t>            </a:t>
            </a:r>
            <a:r>
              <a:rPr lang="es-ES" b="0" dirty="0" err="1">
                <a:solidFill>
                  <a:srgbClr val="8F08C4"/>
                </a:solidFill>
                <a:effectLst/>
                <a:highlight>
                  <a:srgbClr val="FFFFFF"/>
                </a:highlight>
                <a:latin typeface="Consolas" panose="020B0609020204030204" pitchFamily="49" charset="0"/>
              </a:rPr>
              <a:t>return</a:t>
            </a:r>
            <a:r>
              <a:rPr lang="es-ES" b="0" dirty="0">
                <a:solidFill>
                  <a:srgbClr val="000000"/>
                </a:solidFill>
                <a:effectLst/>
                <a:highlight>
                  <a:srgbClr val="FFFFFF"/>
                </a:highlight>
                <a:latin typeface="Consolas" panose="020B0609020204030204" pitchFamily="49" charset="0"/>
              </a:rPr>
              <a:t> </a:t>
            </a:r>
            <a:r>
              <a:rPr lang="es-ES" b="0" dirty="0">
                <a:solidFill>
                  <a:srgbClr val="1F377F"/>
                </a:solidFill>
                <a:effectLst/>
                <a:highlight>
                  <a:srgbClr val="FFFFFF"/>
                </a:highlight>
                <a:latin typeface="Consolas" panose="020B0609020204030204" pitchFamily="49" charset="0"/>
              </a:rPr>
              <a:t>medio</a:t>
            </a:r>
            <a:endParaRPr lang="es-ES" b="0" dirty="0">
              <a:solidFill>
                <a:srgbClr val="000000"/>
              </a:solidFill>
              <a:effectLst/>
              <a:highlight>
                <a:srgbClr val="FFFFFF"/>
              </a:highlight>
              <a:latin typeface="Consolas" panose="020B0609020204030204" pitchFamily="49" charset="0"/>
            </a:endParaRPr>
          </a:p>
          <a:p>
            <a:r>
              <a:rPr lang="es-ES" b="0" dirty="0">
                <a:solidFill>
                  <a:srgbClr val="000000"/>
                </a:solidFill>
                <a:effectLst/>
                <a:highlight>
                  <a:srgbClr val="FFFFFF"/>
                </a:highlight>
                <a:latin typeface="Consolas" panose="020B0609020204030204" pitchFamily="49" charset="0"/>
              </a:rPr>
              <a:t>        </a:t>
            </a:r>
            <a:r>
              <a:rPr lang="es-ES" b="0" dirty="0" err="1">
                <a:solidFill>
                  <a:srgbClr val="8F08C4"/>
                </a:solidFill>
                <a:effectLst/>
                <a:highlight>
                  <a:srgbClr val="FFFFFF"/>
                </a:highlight>
                <a:latin typeface="Consolas" panose="020B0609020204030204" pitchFamily="49" charset="0"/>
              </a:rPr>
              <a:t>elif</a:t>
            </a:r>
            <a:r>
              <a:rPr lang="es-ES" b="0" dirty="0">
                <a:solidFill>
                  <a:srgbClr val="000000"/>
                </a:solidFill>
                <a:effectLst/>
                <a:highlight>
                  <a:srgbClr val="FFFFFF"/>
                </a:highlight>
                <a:latin typeface="Consolas" panose="020B0609020204030204" pitchFamily="49" charset="0"/>
              </a:rPr>
              <a:t> </a:t>
            </a:r>
            <a:r>
              <a:rPr lang="es-ES" b="0" dirty="0" err="1">
                <a:solidFill>
                  <a:srgbClr val="808080"/>
                </a:solidFill>
                <a:effectLst/>
                <a:highlight>
                  <a:srgbClr val="FFFFFF"/>
                </a:highlight>
                <a:latin typeface="Consolas" panose="020B0609020204030204" pitchFamily="49" charset="0"/>
              </a:rPr>
              <a:t>arr</a:t>
            </a:r>
            <a:r>
              <a:rPr lang="es-ES" b="0" dirty="0">
                <a:solidFill>
                  <a:srgbClr val="000000"/>
                </a:solidFill>
                <a:effectLst/>
                <a:highlight>
                  <a:srgbClr val="FFFFFF"/>
                </a:highlight>
                <a:latin typeface="Consolas" panose="020B0609020204030204" pitchFamily="49" charset="0"/>
              </a:rPr>
              <a:t>[</a:t>
            </a:r>
            <a:r>
              <a:rPr lang="es-ES" b="0" dirty="0">
                <a:solidFill>
                  <a:srgbClr val="1F377F"/>
                </a:solidFill>
                <a:effectLst/>
                <a:highlight>
                  <a:srgbClr val="FFFFFF"/>
                </a:highlight>
                <a:latin typeface="Consolas" panose="020B0609020204030204" pitchFamily="49" charset="0"/>
              </a:rPr>
              <a:t>medio</a:t>
            </a:r>
            <a:r>
              <a:rPr lang="es-ES" b="0" dirty="0">
                <a:solidFill>
                  <a:srgbClr val="000000"/>
                </a:solidFill>
                <a:effectLst/>
                <a:highlight>
                  <a:srgbClr val="FFFFFF"/>
                </a:highlight>
                <a:latin typeface="Consolas" panose="020B0609020204030204" pitchFamily="49" charset="0"/>
              </a:rPr>
              <a:t>] &lt; </a:t>
            </a:r>
            <a:r>
              <a:rPr lang="es-ES" b="0" dirty="0">
                <a:solidFill>
                  <a:srgbClr val="808080"/>
                </a:solidFill>
                <a:effectLst/>
                <a:highlight>
                  <a:srgbClr val="FFFFFF"/>
                </a:highlight>
                <a:latin typeface="Consolas" panose="020B0609020204030204" pitchFamily="49" charset="0"/>
              </a:rPr>
              <a:t>x</a:t>
            </a:r>
            <a:r>
              <a:rPr lang="es-ES" b="0" dirty="0">
                <a:solidFill>
                  <a:srgbClr val="000000"/>
                </a:solidFill>
                <a:effectLst/>
                <a:highlight>
                  <a:srgbClr val="FFFFFF"/>
                </a:highlight>
                <a:latin typeface="Consolas" panose="020B0609020204030204" pitchFamily="49" charset="0"/>
              </a:rPr>
              <a:t>:</a:t>
            </a:r>
          </a:p>
          <a:p>
            <a:r>
              <a:rPr lang="es-ES" b="0" dirty="0">
                <a:solidFill>
                  <a:srgbClr val="000000"/>
                </a:solidFill>
                <a:effectLst/>
                <a:highlight>
                  <a:srgbClr val="FFFFFF"/>
                </a:highlight>
                <a:latin typeface="Consolas" panose="020B0609020204030204" pitchFamily="49" charset="0"/>
              </a:rPr>
              <a:t>            </a:t>
            </a:r>
            <a:r>
              <a:rPr lang="es-ES" b="0" dirty="0">
                <a:solidFill>
                  <a:srgbClr val="1F377F"/>
                </a:solidFill>
                <a:effectLst/>
                <a:highlight>
                  <a:srgbClr val="FFFFFF"/>
                </a:highlight>
                <a:latin typeface="Consolas" panose="020B0609020204030204" pitchFamily="49" charset="0"/>
              </a:rPr>
              <a:t>izquierda</a:t>
            </a:r>
            <a:r>
              <a:rPr lang="es-ES" b="0" dirty="0">
                <a:solidFill>
                  <a:srgbClr val="000000"/>
                </a:solidFill>
                <a:effectLst/>
                <a:highlight>
                  <a:srgbClr val="FFFFFF"/>
                </a:highlight>
                <a:latin typeface="Consolas" panose="020B0609020204030204" pitchFamily="49" charset="0"/>
              </a:rPr>
              <a:t> = </a:t>
            </a:r>
            <a:r>
              <a:rPr lang="es-ES" b="0" dirty="0">
                <a:solidFill>
                  <a:srgbClr val="1F377F"/>
                </a:solidFill>
                <a:effectLst/>
                <a:highlight>
                  <a:srgbClr val="FFFFFF"/>
                </a:highlight>
                <a:latin typeface="Consolas" panose="020B0609020204030204" pitchFamily="49" charset="0"/>
              </a:rPr>
              <a:t>medio</a:t>
            </a:r>
            <a:r>
              <a:rPr lang="es-ES" b="0" dirty="0">
                <a:solidFill>
                  <a:srgbClr val="000000"/>
                </a:solidFill>
                <a:effectLst/>
                <a:highlight>
                  <a:srgbClr val="FFFFFF"/>
                </a:highlight>
                <a:latin typeface="Consolas" panose="020B0609020204030204" pitchFamily="49" charset="0"/>
              </a:rPr>
              <a:t> + </a:t>
            </a:r>
            <a:r>
              <a:rPr lang="es-ES" b="0" dirty="0">
                <a:solidFill>
                  <a:srgbClr val="098658"/>
                </a:solidFill>
                <a:effectLst/>
                <a:highlight>
                  <a:srgbClr val="FFFFFF"/>
                </a:highlight>
                <a:latin typeface="Consolas" panose="020B0609020204030204" pitchFamily="49" charset="0"/>
              </a:rPr>
              <a:t>1</a:t>
            </a:r>
            <a:endParaRPr lang="es-ES" b="0" dirty="0">
              <a:solidFill>
                <a:srgbClr val="000000"/>
              </a:solidFill>
              <a:effectLst/>
              <a:highlight>
                <a:srgbClr val="FFFFFF"/>
              </a:highlight>
              <a:latin typeface="Consolas" panose="020B0609020204030204" pitchFamily="49" charset="0"/>
            </a:endParaRPr>
          </a:p>
          <a:p>
            <a:r>
              <a:rPr lang="es-ES" b="0" dirty="0">
                <a:solidFill>
                  <a:srgbClr val="000000"/>
                </a:solidFill>
                <a:effectLst/>
                <a:highlight>
                  <a:srgbClr val="FFFFFF"/>
                </a:highlight>
                <a:latin typeface="Consolas" panose="020B0609020204030204" pitchFamily="49" charset="0"/>
              </a:rPr>
              <a:t>        </a:t>
            </a:r>
            <a:r>
              <a:rPr lang="es-ES" b="0" dirty="0" err="1">
                <a:solidFill>
                  <a:srgbClr val="8F08C4"/>
                </a:solidFill>
                <a:effectLst/>
                <a:highlight>
                  <a:srgbClr val="FFFFFF"/>
                </a:highlight>
                <a:latin typeface="Consolas" panose="020B0609020204030204" pitchFamily="49" charset="0"/>
              </a:rPr>
              <a:t>else</a:t>
            </a:r>
            <a:r>
              <a:rPr lang="es-ES" b="0" dirty="0">
                <a:solidFill>
                  <a:srgbClr val="000000"/>
                </a:solidFill>
                <a:effectLst/>
                <a:highlight>
                  <a:srgbClr val="FFFFFF"/>
                </a:highlight>
                <a:latin typeface="Consolas" panose="020B0609020204030204" pitchFamily="49" charset="0"/>
              </a:rPr>
              <a:t>:</a:t>
            </a:r>
          </a:p>
          <a:p>
            <a:r>
              <a:rPr lang="es-ES" b="0" dirty="0">
                <a:solidFill>
                  <a:srgbClr val="000000"/>
                </a:solidFill>
                <a:effectLst/>
                <a:highlight>
                  <a:srgbClr val="FFFFFF"/>
                </a:highlight>
                <a:latin typeface="Consolas" panose="020B0609020204030204" pitchFamily="49" charset="0"/>
              </a:rPr>
              <a:t>            </a:t>
            </a:r>
            <a:r>
              <a:rPr lang="es-ES" b="0" dirty="0">
                <a:solidFill>
                  <a:srgbClr val="1F377F"/>
                </a:solidFill>
                <a:effectLst/>
                <a:highlight>
                  <a:srgbClr val="FFFFFF"/>
                </a:highlight>
                <a:latin typeface="Consolas" panose="020B0609020204030204" pitchFamily="49" charset="0"/>
              </a:rPr>
              <a:t>derecha</a:t>
            </a:r>
            <a:r>
              <a:rPr lang="es-ES" b="0" dirty="0">
                <a:solidFill>
                  <a:srgbClr val="000000"/>
                </a:solidFill>
                <a:effectLst/>
                <a:highlight>
                  <a:srgbClr val="FFFFFF"/>
                </a:highlight>
                <a:latin typeface="Consolas" panose="020B0609020204030204" pitchFamily="49" charset="0"/>
              </a:rPr>
              <a:t> = </a:t>
            </a:r>
            <a:r>
              <a:rPr lang="es-ES" b="0" dirty="0">
                <a:solidFill>
                  <a:srgbClr val="1F377F"/>
                </a:solidFill>
                <a:effectLst/>
                <a:highlight>
                  <a:srgbClr val="FFFFFF"/>
                </a:highlight>
                <a:latin typeface="Consolas" panose="020B0609020204030204" pitchFamily="49" charset="0"/>
              </a:rPr>
              <a:t>medio</a:t>
            </a:r>
            <a:r>
              <a:rPr lang="es-ES" b="0" dirty="0">
                <a:solidFill>
                  <a:srgbClr val="000000"/>
                </a:solidFill>
                <a:effectLst/>
                <a:highlight>
                  <a:srgbClr val="FFFFFF"/>
                </a:highlight>
                <a:latin typeface="Consolas" panose="020B0609020204030204" pitchFamily="49" charset="0"/>
              </a:rPr>
              <a:t> - </a:t>
            </a:r>
            <a:r>
              <a:rPr lang="es-ES" b="0" dirty="0">
                <a:solidFill>
                  <a:srgbClr val="098658"/>
                </a:solidFill>
                <a:effectLst/>
                <a:highlight>
                  <a:srgbClr val="FFFFFF"/>
                </a:highlight>
                <a:latin typeface="Consolas" panose="020B0609020204030204" pitchFamily="49" charset="0"/>
              </a:rPr>
              <a:t>1</a:t>
            </a:r>
            <a:endParaRPr lang="es-ES" b="0" dirty="0">
              <a:solidFill>
                <a:srgbClr val="000000"/>
              </a:solidFill>
              <a:effectLst/>
              <a:highlight>
                <a:srgbClr val="FFFFFF"/>
              </a:highlight>
              <a:latin typeface="Consolas" panose="020B0609020204030204" pitchFamily="49" charset="0"/>
            </a:endParaRPr>
          </a:p>
          <a:p>
            <a:r>
              <a:rPr lang="es-ES" b="0" dirty="0">
                <a:solidFill>
                  <a:srgbClr val="000000"/>
                </a:solidFill>
                <a:effectLst/>
                <a:highlight>
                  <a:srgbClr val="FFFFFF"/>
                </a:highlight>
                <a:latin typeface="Consolas" panose="020B0609020204030204" pitchFamily="49" charset="0"/>
              </a:rPr>
              <a:t>    </a:t>
            </a:r>
            <a:r>
              <a:rPr lang="es-ES" b="0" dirty="0">
                <a:solidFill>
                  <a:srgbClr val="008000"/>
                </a:solidFill>
                <a:effectLst/>
                <a:highlight>
                  <a:srgbClr val="FFFFFF"/>
                </a:highlight>
                <a:latin typeface="Consolas" panose="020B0609020204030204" pitchFamily="49" charset="0"/>
              </a:rPr>
              <a:t># Si el elemento no está presente en la lista</a:t>
            </a:r>
            <a:endParaRPr lang="es-ES" b="0" dirty="0">
              <a:solidFill>
                <a:srgbClr val="000000"/>
              </a:solidFill>
              <a:effectLst/>
              <a:highlight>
                <a:srgbClr val="FFFFFF"/>
              </a:highlight>
              <a:latin typeface="Consolas" panose="020B0609020204030204" pitchFamily="49" charset="0"/>
            </a:endParaRPr>
          </a:p>
          <a:p>
            <a:r>
              <a:rPr lang="es-ES" b="0" dirty="0">
                <a:solidFill>
                  <a:srgbClr val="000000"/>
                </a:solidFill>
                <a:effectLst/>
                <a:highlight>
                  <a:srgbClr val="FFFFFF"/>
                </a:highlight>
                <a:latin typeface="Consolas" panose="020B0609020204030204" pitchFamily="49" charset="0"/>
              </a:rPr>
              <a:t>    </a:t>
            </a:r>
            <a:r>
              <a:rPr lang="es-ES" b="0" dirty="0" err="1">
                <a:solidFill>
                  <a:srgbClr val="8F08C4"/>
                </a:solidFill>
                <a:effectLst/>
                <a:highlight>
                  <a:srgbClr val="FFFFFF"/>
                </a:highlight>
                <a:latin typeface="Consolas" panose="020B0609020204030204" pitchFamily="49" charset="0"/>
              </a:rPr>
              <a:t>return</a:t>
            </a:r>
            <a:r>
              <a:rPr lang="es-ES" b="0" dirty="0">
                <a:solidFill>
                  <a:srgbClr val="000000"/>
                </a:solidFill>
                <a:effectLst/>
                <a:highlight>
                  <a:srgbClr val="FFFFFF"/>
                </a:highlight>
                <a:latin typeface="Consolas" panose="020B0609020204030204" pitchFamily="49" charset="0"/>
              </a:rPr>
              <a:t> -</a:t>
            </a:r>
            <a:r>
              <a:rPr lang="es-ES" b="0" dirty="0">
                <a:solidFill>
                  <a:srgbClr val="098658"/>
                </a:solidFill>
                <a:effectLst/>
                <a:highlight>
                  <a:srgbClr val="FFFFFF"/>
                </a:highlight>
                <a:latin typeface="Consolas" panose="020B0609020204030204" pitchFamily="49" charset="0"/>
              </a:rPr>
              <a:t>1</a:t>
            </a:r>
            <a:endParaRPr lang="es-ES" b="0" dirty="0">
              <a:solidFill>
                <a:srgbClr val="000000"/>
              </a:solidFill>
              <a:effectLst/>
              <a:highlight>
                <a:srgbClr val="FFFFFF"/>
              </a:highlight>
              <a:latin typeface="Consolas" panose="020B0609020204030204" pitchFamily="49" charset="0"/>
            </a:endParaRPr>
          </a:p>
          <a:p>
            <a:r>
              <a:rPr lang="es-ES" b="0" dirty="0">
                <a:solidFill>
                  <a:srgbClr val="1F377F"/>
                </a:solidFill>
                <a:effectLst/>
                <a:highlight>
                  <a:srgbClr val="FFFFFF"/>
                </a:highlight>
                <a:latin typeface="Consolas" panose="020B0609020204030204" pitchFamily="49" charset="0"/>
              </a:rPr>
              <a:t>lista</a:t>
            </a:r>
            <a:r>
              <a:rPr lang="es-ES" b="0" dirty="0">
                <a:solidFill>
                  <a:srgbClr val="000000"/>
                </a:solidFill>
                <a:effectLst/>
                <a:highlight>
                  <a:srgbClr val="FFFFFF"/>
                </a:highlight>
                <a:latin typeface="Consolas" panose="020B0609020204030204" pitchFamily="49" charset="0"/>
              </a:rPr>
              <a:t> = [</a:t>
            </a:r>
            <a:r>
              <a:rPr lang="es-ES" b="0" dirty="0">
                <a:solidFill>
                  <a:srgbClr val="098658"/>
                </a:solidFill>
                <a:effectLst/>
                <a:highlight>
                  <a:srgbClr val="FFFFFF"/>
                </a:highlight>
                <a:latin typeface="Consolas" panose="020B0609020204030204" pitchFamily="49" charset="0"/>
              </a:rPr>
              <a:t>1</a:t>
            </a:r>
            <a:r>
              <a:rPr lang="es-ES" b="0" dirty="0">
                <a:solidFill>
                  <a:srgbClr val="000000"/>
                </a:solidFill>
                <a:effectLst/>
                <a:highlight>
                  <a:srgbClr val="FFFFFF"/>
                </a:highlight>
                <a:latin typeface="Consolas" panose="020B0609020204030204" pitchFamily="49" charset="0"/>
              </a:rPr>
              <a:t>, </a:t>
            </a:r>
            <a:r>
              <a:rPr lang="es-ES" b="0" dirty="0">
                <a:solidFill>
                  <a:srgbClr val="098658"/>
                </a:solidFill>
                <a:effectLst/>
                <a:highlight>
                  <a:srgbClr val="FFFFFF"/>
                </a:highlight>
                <a:latin typeface="Consolas" panose="020B0609020204030204" pitchFamily="49" charset="0"/>
              </a:rPr>
              <a:t>3</a:t>
            </a:r>
            <a:r>
              <a:rPr lang="es-ES" b="0" dirty="0">
                <a:solidFill>
                  <a:srgbClr val="000000"/>
                </a:solidFill>
                <a:effectLst/>
                <a:highlight>
                  <a:srgbClr val="FFFFFF"/>
                </a:highlight>
                <a:latin typeface="Consolas" panose="020B0609020204030204" pitchFamily="49" charset="0"/>
              </a:rPr>
              <a:t>, </a:t>
            </a:r>
            <a:r>
              <a:rPr lang="es-ES" b="0" dirty="0">
                <a:solidFill>
                  <a:srgbClr val="098658"/>
                </a:solidFill>
                <a:effectLst/>
                <a:highlight>
                  <a:srgbClr val="FFFFFF"/>
                </a:highlight>
                <a:latin typeface="Consolas" panose="020B0609020204030204" pitchFamily="49" charset="0"/>
              </a:rPr>
              <a:t>5</a:t>
            </a:r>
            <a:r>
              <a:rPr lang="es-ES" b="0" dirty="0">
                <a:solidFill>
                  <a:srgbClr val="000000"/>
                </a:solidFill>
                <a:effectLst/>
                <a:highlight>
                  <a:srgbClr val="FFFFFF"/>
                </a:highlight>
                <a:latin typeface="Consolas" panose="020B0609020204030204" pitchFamily="49" charset="0"/>
              </a:rPr>
              <a:t>, </a:t>
            </a:r>
            <a:r>
              <a:rPr lang="es-ES" b="0" dirty="0">
                <a:solidFill>
                  <a:srgbClr val="098658"/>
                </a:solidFill>
                <a:effectLst/>
                <a:highlight>
                  <a:srgbClr val="FFFFFF"/>
                </a:highlight>
                <a:latin typeface="Consolas" panose="020B0609020204030204" pitchFamily="49" charset="0"/>
              </a:rPr>
              <a:t>7</a:t>
            </a:r>
            <a:r>
              <a:rPr lang="es-ES" b="0" dirty="0">
                <a:solidFill>
                  <a:srgbClr val="000000"/>
                </a:solidFill>
                <a:effectLst/>
                <a:highlight>
                  <a:srgbClr val="FFFFFF"/>
                </a:highlight>
                <a:latin typeface="Consolas" panose="020B0609020204030204" pitchFamily="49" charset="0"/>
              </a:rPr>
              <a:t>, </a:t>
            </a:r>
            <a:r>
              <a:rPr lang="es-ES" b="0" dirty="0">
                <a:solidFill>
                  <a:srgbClr val="098658"/>
                </a:solidFill>
                <a:effectLst/>
                <a:highlight>
                  <a:srgbClr val="FFFFFF"/>
                </a:highlight>
                <a:latin typeface="Consolas" panose="020B0609020204030204" pitchFamily="49" charset="0"/>
              </a:rPr>
              <a:t>9</a:t>
            </a:r>
            <a:r>
              <a:rPr lang="es-ES" b="0" dirty="0">
                <a:solidFill>
                  <a:srgbClr val="000000"/>
                </a:solidFill>
                <a:effectLst/>
                <a:highlight>
                  <a:srgbClr val="FFFFFF"/>
                </a:highlight>
                <a:latin typeface="Consolas" panose="020B0609020204030204" pitchFamily="49" charset="0"/>
              </a:rPr>
              <a:t>, </a:t>
            </a:r>
            <a:r>
              <a:rPr lang="es-ES" b="0" dirty="0">
                <a:solidFill>
                  <a:srgbClr val="098658"/>
                </a:solidFill>
                <a:effectLst/>
                <a:highlight>
                  <a:srgbClr val="FFFFFF"/>
                </a:highlight>
                <a:latin typeface="Consolas" panose="020B0609020204030204" pitchFamily="49" charset="0"/>
              </a:rPr>
              <a:t>11</a:t>
            </a:r>
            <a:r>
              <a:rPr lang="es-ES" b="0" dirty="0">
                <a:solidFill>
                  <a:srgbClr val="000000"/>
                </a:solidFill>
                <a:effectLst/>
                <a:highlight>
                  <a:srgbClr val="FFFFFF"/>
                </a:highlight>
                <a:latin typeface="Consolas" panose="020B0609020204030204" pitchFamily="49" charset="0"/>
              </a:rPr>
              <a:t>, </a:t>
            </a:r>
            <a:r>
              <a:rPr lang="es-ES" b="0" dirty="0">
                <a:solidFill>
                  <a:srgbClr val="098658"/>
                </a:solidFill>
                <a:effectLst/>
                <a:highlight>
                  <a:srgbClr val="FFFFFF"/>
                </a:highlight>
                <a:latin typeface="Consolas" panose="020B0609020204030204" pitchFamily="49" charset="0"/>
              </a:rPr>
              <a:t>13</a:t>
            </a:r>
            <a:r>
              <a:rPr lang="es-ES" b="0" dirty="0">
                <a:solidFill>
                  <a:srgbClr val="000000"/>
                </a:solidFill>
                <a:effectLst/>
                <a:highlight>
                  <a:srgbClr val="FFFFFF"/>
                </a:highlight>
                <a:latin typeface="Consolas" panose="020B0609020204030204" pitchFamily="49" charset="0"/>
              </a:rPr>
              <a:t>, </a:t>
            </a:r>
            <a:r>
              <a:rPr lang="es-ES" b="0" dirty="0">
                <a:solidFill>
                  <a:srgbClr val="098658"/>
                </a:solidFill>
                <a:effectLst/>
                <a:highlight>
                  <a:srgbClr val="FFFFFF"/>
                </a:highlight>
                <a:latin typeface="Consolas" panose="020B0609020204030204" pitchFamily="49" charset="0"/>
              </a:rPr>
              <a:t>15</a:t>
            </a:r>
            <a:r>
              <a:rPr lang="es-ES" b="0" dirty="0">
                <a:solidFill>
                  <a:srgbClr val="000000"/>
                </a:solidFill>
                <a:effectLst/>
                <a:highlight>
                  <a:srgbClr val="FFFFFF"/>
                </a:highlight>
                <a:latin typeface="Consolas" panose="020B0609020204030204" pitchFamily="49" charset="0"/>
              </a:rPr>
              <a:t>, </a:t>
            </a:r>
            <a:r>
              <a:rPr lang="es-ES" b="0" dirty="0">
                <a:solidFill>
                  <a:srgbClr val="098658"/>
                </a:solidFill>
                <a:effectLst/>
                <a:highlight>
                  <a:srgbClr val="FFFFFF"/>
                </a:highlight>
                <a:latin typeface="Consolas" panose="020B0609020204030204" pitchFamily="49" charset="0"/>
              </a:rPr>
              <a:t>17</a:t>
            </a:r>
            <a:r>
              <a:rPr lang="es-ES" b="0" dirty="0">
                <a:solidFill>
                  <a:srgbClr val="000000"/>
                </a:solidFill>
                <a:effectLst/>
                <a:highlight>
                  <a:srgbClr val="FFFFFF"/>
                </a:highlight>
                <a:latin typeface="Consolas" panose="020B0609020204030204" pitchFamily="49" charset="0"/>
              </a:rPr>
              <a:t>, </a:t>
            </a:r>
            <a:r>
              <a:rPr lang="es-ES" b="0" dirty="0">
                <a:solidFill>
                  <a:srgbClr val="098658"/>
                </a:solidFill>
                <a:effectLst/>
                <a:highlight>
                  <a:srgbClr val="FFFFFF"/>
                </a:highlight>
                <a:latin typeface="Consolas" panose="020B0609020204030204" pitchFamily="49" charset="0"/>
              </a:rPr>
              <a:t>19</a:t>
            </a:r>
            <a:r>
              <a:rPr lang="es-ES" b="0" dirty="0">
                <a:solidFill>
                  <a:srgbClr val="000000"/>
                </a:solidFill>
                <a:effectLst/>
                <a:highlight>
                  <a:srgbClr val="FFFFFF"/>
                </a:highlight>
                <a:latin typeface="Consolas" panose="020B0609020204030204" pitchFamily="49" charset="0"/>
              </a:rPr>
              <a:t>]</a:t>
            </a:r>
          </a:p>
          <a:p>
            <a:r>
              <a:rPr lang="es-ES" b="0" dirty="0" err="1">
                <a:solidFill>
                  <a:srgbClr val="1F377F"/>
                </a:solidFill>
                <a:effectLst/>
                <a:highlight>
                  <a:srgbClr val="FFFFFF"/>
                </a:highlight>
                <a:latin typeface="Consolas" panose="020B0609020204030204" pitchFamily="49" charset="0"/>
              </a:rPr>
              <a:t>elemento_a_buscar</a:t>
            </a:r>
            <a:r>
              <a:rPr lang="es-ES" b="0" dirty="0">
                <a:solidFill>
                  <a:srgbClr val="000000"/>
                </a:solidFill>
                <a:effectLst/>
                <a:highlight>
                  <a:srgbClr val="FFFFFF"/>
                </a:highlight>
                <a:latin typeface="Consolas" panose="020B0609020204030204" pitchFamily="49" charset="0"/>
              </a:rPr>
              <a:t> = </a:t>
            </a:r>
            <a:r>
              <a:rPr lang="es-ES" b="0" dirty="0">
                <a:solidFill>
                  <a:srgbClr val="098658"/>
                </a:solidFill>
                <a:effectLst/>
                <a:highlight>
                  <a:srgbClr val="FFFFFF"/>
                </a:highlight>
                <a:latin typeface="Consolas" panose="020B0609020204030204" pitchFamily="49" charset="0"/>
              </a:rPr>
              <a:t>13</a:t>
            </a:r>
            <a:endParaRPr lang="es-ES" b="0" dirty="0">
              <a:solidFill>
                <a:srgbClr val="000000"/>
              </a:solidFill>
              <a:effectLst/>
              <a:highlight>
                <a:srgbClr val="FFFFFF"/>
              </a:highlight>
              <a:latin typeface="Consolas" panose="020B0609020204030204" pitchFamily="49" charset="0"/>
            </a:endParaRPr>
          </a:p>
          <a:p>
            <a:r>
              <a:rPr lang="es-ES" b="0" dirty="0">
                <a:solidFill>
                  <a:srgbClr val="1F377F"/>
                </a:solidFill>
                <a:effectLst/>
                <a:highlight>
                  <a:srgbClr val="FFFFFF"/>
                </a:highlight>
                <a:latin typeface="Consolas" panose="020B0609020204030204" pitchFamily="49" charset="0"/>
              </a:rPr>
              <a:t>resultado</a:t>
            </a:r>
            <a:r>
              <a:rPr lang="es-ES" b="0" dirty="0">
                <a:solidFill>
                  <a:srgbClr val="000000"/>
                </a:solidFill>
                <a:effectLst/>
                <a:highlight>
                  <a:srgbClr val="FFFFFF"/>
                </a:highlight>
                <a:latin typeface="Consolas" panose="020B0609020204030204" pitchFamily="49" charset="0"/>
              </a:rPr>
              <a:t> = </a:t>
            </a:r>
            <a:r>
              <a:rPr lang="es-ES" b="0" dirty="0" err="1">
                <a:solidFill>
                  <a:srgbClr val="74531F"/>
                </a:solidFill>
                <a:effectLst/>
                <a:highlight>
                  <a:srgbClr val="FFFFFF"/>
                </a:highlight>
                <a:latin typeface="Consolas" panose="020B0609020204030204" pitchFamily="49" charset="0"/>
              </a:rPr>
              <a:t>busqueda_binaria</a:t>
            </a:r>
            <a:r>
              <a:rPr lang="es-ES" b="0" dirty="0">
                <a:solidFill>
                  <a:srgbClr val="000000"/>
                </a:solidFill>
                <a:effectLst/>
                <a:highlight>
                  <a:srgbClr val="FFFFFF"/>
                </a:highlight>
                <a:latin typeface="Consolas" panose="020B0609020204030204" pitchFamily="49" charset="0"/>
              </a:rPr>
              <a:t>(</a:t>
            </a:r>
            <a:r>
              <a:rPr lang="es-ES" b="0" dirty="0">
                <a:solidFill>
                  <a:srgbClr val="1F377F"/>
                </a:solidFill>
                <a:effectLst/>
                <a:highlight>
                  <a:srgbClr val="FFFFFF"/>
                </a:highlight>
                <a:latin typeface="Consolas" panose="020B0609020204030204" pitchFamily="49" charset="0"/>
              </a:rPr>
              <a:t>lista</a:t>
            </a:r>
            <a:r>
              <a:rPr lang="es-ES" b="0" dirty="0">
                <a:solidFill>
                  <a:srgbClr val="000000"/>
                </a:solidFill>
                <a:effectLst/>
                <a:highlight>
                  <a:srgbClr val="FFFFFF"/>
                </a:highlight>
                <a:latin typeface="Consolas" panose="020B0609020204030204" pitchFamily="49" charset="0"/>
              </a:rPr>
              <a:t>, </a:t>
            </a:r>
            <a:r>
              <a:rPr lang="es-ES" b="0" dirty="0" err="1">
                <a:solidFill>
                  <a:srgbClr val="1F377F"/>
                </a:solidFill>
                <a:effectLst/>
                <a:highlight>
                  <a:srgbClr val="FFFFFF"/>
                </a:highlight>
                <a:latin typeface="Consolas" panose="020B0609020204030204" pitchFamily="49" charset="0"/>
              </a:rPr>
              <a:t>elemento_a_buscar</a:t>
            </a:r>
            <a:r>
              <a:rPr lang="es-ES" b="0" dirty="0">
                <a:solidFill>
                  <a:srgbClr val="000000"/>
                </a:solidFill>
                <a:effectLst/>
                <a:highlight>
                  <a:srgbClr val="FFFFFF"/>
                </a:highlight>
                <a:latin typeface="Consolas" panose="020B0609020204030204" pitchFamily="49" charset="0"/>
              </a:rPr>
              <a:t>)</a:t>
            </a:r>
          </a:p>
          <a:p>
            <a:r>
              <a:rPr lang="es-ES" b="0" dirty="0" err="1">
                <a:solidFill>
                  <a:srgbClr val="8F08C4"/>
                </a:solidFill>
                <a:effectLst/>
                <a:highlight>
                  <a:srgbClr val="FFFFFF"/>
                </a:highlight>
                <a:latin typeface="Consolas" panose="020B0609020204030204" pitchFamily="49" charset="0"/>
              </a:rPr>
              <a:t>if</a:t>
            </a:r>
            <a:r>
              <a:rPr lang="es-ES" b="0" dirty="0">
                <a:solidFill>
                  <a:srgbClr val="000000"/>
                </a:solidFill>
                <a:effectLst/>
                <a:highlight>
                  <a:srgbClr val="FFFFFF"/>
                </a:highlight>
                <a:latin typeface="Consolas" panose="020B0609020204030204" pitchFamily="49" charset="0"/>
              </a:rPr>
              <a:t> </a:t>
            </a:r>
            <a:r>
              <a:rPr lang="es-ES" b="0" dirty="0">
                <a:solidFill>
                  <a:srgbClr val="1F377F"/>
                </a:solidFill>
                <a:effectLst/>
                <a:highlight>
                  <a:srgbClr val="FFFFFF"/>
                </a:highlight>
                <a:latin typeface="Consolas" panose="020B0609020204030204" pitchFamily="49" charset="0"/>
              </a:rPr>
              <a:t>resultado</a:t>
            </a:r>
            <a:r>
              <a:rPr lang="es-ES" b="0" dirty="0">
                <a:solidFill>
                  <a:srgbClr val="000000"/>
                </a:solidFill>
                <a:effectLst/>
                <a:highlight>
                  <a:srgbClr val="FFFFFF"/>
                </a:highlight>
                <a:latin typeface="Consolas" panose="020B0609020204030204" pitchFamily="49" charset="0"/>
              </a:rPr>
              <a:t> != -</a:t>
            </a:r>
            <a:r>
              <a:rPr lang="es-ES" b="0" dirty="0">
                <a:solidFill>
                  <a:srgbClr val="098658"/>
                </a:solidFill>
                <a:effectLst/>
                <a:highlight>
                  <a:srgbClr val="FFFFFF"/>
                </a:highlight>
                <a:latin typeface="Consolas" panose="020B0609020204030204" pitchFamily="49" charset="0"/>
              </a:rPr>
              <a:t>1</a:t>
            </a:r>
            <a:r>
              <a:rPr lang="es-ES" b="0" dirty="0">
                <a:solidFill>
                  <a:srgbClr val="000000"/>
                </a:solidFill>
                <a:effectLst/>
                <a:highlight>
                  <a:srgbClr val="FFFFFF"/>
                </a:highlight>
                <a:latin typeface="Consolas" panose="020B0609020204030204" pitchFamily="49" charset="0"/>
              </a:rPr>
              <a:t>:</a:t>
            </a:r>
          </a:p>
          <a:p>
            <a:r>
              <a:rPr lang="es-ES" b="0" dirty="0">
                <a:solidFill>
                  <a:srgbClr val="000000"/>
                </a:solidFill>
                <a:effectLst/>
                <a:highlight>
                  <a:srgbClr val="FFFFFF"/>
                </a:highlight>
                <a:latin typeface="Consolas" panose="020B0609020204030204" pitchFamily="49" charset="0"/>
              </a:rPr>
              <a:t>    </a:t>
            </a:r>
            <a:r>
              <a:rPr lang="es-ES" b="0" dirty="0" err="1">
                <a:solidFill>
                  <a:srgbClr val="74531F"/>
                </a:solidFill>
                <a:effectLst/>
                <a:highlight>
                  <a:srgbClr val="FFFFFF"/>
                </a:highlight>
                <a:latin typeface="Consolas" panose="020B0609020204030204" pitchFamily="49" charset="0"/>
              </a:rPr>
              <a:t>print</a:t>
            </a:r>
            <a:r>
              <a:rPr lang="es-ES" b="0" dirty="0">
                <a:solidFill>
                  <a:srgbClr val="000000"/>
                </a:solidFill>
                <a:effectLst/>
                <a:highlight>
                  <a:srgbClr val="FFFFFF"/>
                </a:highlight>
                <a:latin typeface="Consolas" panose="020B0609020204030204" pitchFamily="49" charset="0"/>
              </a:rPr>
              <a:t>(</a:t>
            </a:r>
            <a:r>
              <a:rPr lang="es-ES" b="0" dirty="0" err="1">
                <a:solidFill>
                  <a:srgbClr val="0000FF"/>
                </a:solidFill>
                <a:effectLst/>
                <a:highlight>
                  <a:srgbClr val="FFFFFF"/>
                </a:highlight>
                <a:latin typeface="Consolas" panose="020B0609020204030204" pitchFamily="49" charset="0"/>
              </a:rPr>
              <a:t>f</a:t>
            </a:r>
            <a:r>
              <a:rPr lang="es-ES" b="0" dirty="0" err="1">
                <a:solidFill>
                  <a:srgbClr val="A31515"/>
                </a:solidFill>
                <a:effectLst/>
                <a:highlight>
                  <a:srgbClr val="FFFFFF"/>
                </a:highlight>
                <a:latin typeface="Consolas" panose="020B0609020204030204" pitchFamily="49" charset="0"/>
              </a:rPr>
              <a:t>"El</a:t>
            </a:r>
            <a:r>
              <a:rPr lang="es-ES" b="0" dirty="0">
                <a:solidFill>
                  <a:srgbClr val="A31515"/>
                </a:solidFill>
                <a:effectLst/>
                <a:highlight>
                  <a:srgbClr val="FFFFFF"/>
                </a:highlight>
                <a:latin typeface="Consolas" panose="020B0609020204030204" pitchFamily="49" charset="0"/>
              </a:rPr>
              <a:t> elemento </a:t>
            </a:r>
            <a:r>
              <a:rPr lang="es-ES" b="0" dirty="0">
                <a:solidFill>
                  <a:srgbClr val="0000FF"/>
                </a:solidFill>
                <a:effectLst/>
                <a:highlight>
                  <a:srgbClr val="FFFFFF"/>
                </a:highlight>
                <a:latin typeface="Consolas" panose="020B0609020204030204" pitchFamily="49" charset="0"/>
              </a:rPr>
              <a:t>{</a:t>
            </a:r>
            <a:r>
              <a:rPr lang="es-ES" b="0" dirty="0" err="1">
                <a:solidFill>
                  <a:srgbClr val="1F377F"/>
                </a:solidFill>
                <a:effectLst/>
                <a:highlight>
                  <a:srgbClr val="FFFFFF"/>
                </a:highlight>
                <a:latin typeface="Consolas" panose="020B0609020204030204" pitchFamily="49" charset="0"/>
              </a:rPr>
              <a:t>elemento_a_buscar</a:t>
            </a:r>
            <a:r>
              <a:rPr lang="es-ES" b="0" dirty="0">
                <a:solidFill>
                  <a:srgbClr val="0000FF"/>
                </a:solidFill>
                <a:effectLst/>
                <a:highlight>
                  <a:srgbClr val="FFFFFF"/>
                </a:highlight>
                <a:latin typeface="Consolas" panose="020B0609020204030204" pitchFamily="49" charset="0"/>
              </a:rPr>
              <a:t>}</a:t>
            </a:r>
            <a:r>
              <a:rPr lang="es-ES" b="0" dirty="0">
                <a:solidFill>
                  <a:srgbClr val="A31515"/>
                </a:solidFill>
                <a:effectLst/>
                <a:highlight>
                  <a:srgbClr val="FFFFFF"/>
                </a:highlight>
                <a:latin typeface="Consolas" panose="020B0609020204030204" pitchFamily="49" charset="0"/>
              </a:rPr>
              <a:t> está presente en el índice </a:t>
            </a:r>
            <a:r>
              <a:rPr lang="es-ES" b="0" dirty="0">
                <a:solidFill>
                  <a:srgbClr val="0000FF"/>
                </a:solidFill>
                <a:effectLst/>
                <a:highlight>
                  <a:srgbClr val="FFFFFF"/>
                </a:highlight>
                <a:latin typeface="Consolas" panose="020B0609020204030204" pitchFamily="49" charset="0"/>
              </a:rPr>
              <a:t>{</a:t>
            </a:r>
            <a:r>
              <a:rPr lang="es-ES" b="0" dirty="0">
                <a:solidFill>
                  <a:srgbClr val="1F377F"/>
                </a:solidFill>
                <a:effectLst/>
                <a:highlight>
                  <a:srgbClr val="FFFFFF"/>
                </a:highlight>
                <a:latin typeface="Consolas" panose="020B0609020204030204" pitchFamily="49" charset="0"/>
              </a:rPr>
              <a:t>resultado</a:t>
            </a:r>
            <a:r>
              <a:rPr lang="es-ES" b="0" dirty="0">
                <a:solidFill>
                  <a:srgbClr val="0000FF"/>
                </a:solidFill>
                <a:effectLst/>
                <a:highlight>
                  <a:srgbClr val="FFFFFF"/>
                </a:highlight>
                <a:latin typeface="Consolas" panose="020B0609020204030204" pitchFamily="49" charset="0"/>
              </a:rPr>
              <a:t>}</a:t>
            </a:r>
            <a:r>
              <a:rPr lang="es-ES" b="0" dirty="0">
                <a:solidFill>
                  <a:srgbClr val="A31515"/>
                </a:solidFill>
                <a:effectLst/>
                <a:highlight>
                  <a:srgbClr val="FFFFFF"/>
                </a:highlight>
                <a:latin typeface="Consolas" panose="020B0609020204030204" pitchFamily="49" charset="0"/>
              </a:rPr>
              <a:t>."</a:t>
            </a:r>
            <a:r>
              <a:rPr lang="es-ES" b="0" dirty="0">
                <a:solidFill>
                  <a:srgbClr val="000000"/>
                </a:solidFill>
                <a:effectLst/>
                <a:highlight>
                  <a:srgbClr val="FFFFFF"/>
                </a:highlight>
                <a:latin typeface="Consolas" panose="020B0609020204030204" pitchFamily="49" charset="0"/>
              </a:rPr>
              <a:t>)</a:t>
            </a:r>
          </a:p>
          <a:p>
            <a:r>
              <a:rPr lang="es-ES" b="0" dirty="0" err="1">
                <a:solidFill>
                  <a:srgbClr val="8F08C4"/>
                </a:solidFill>
                <a:effectLst/>
                <a:highlight>
                  <a:srgbClr val="FFFFFF"/>
                </a:highlight>
                <a:latin typeface="Consolas" panose="020B0609020204030204" pitchFamily="49" charset="0"/>
              </a:rPr>
              <a:t>else</a:t>
            </a:r>
            <a:r>
              <a:rPr lang="es-ES" b="0" dirty="0">
                <a:solidFill>
                  <a:srgbClr val="000000"/>
                </a:solidFill>
                <a:effectLst/>
                <a:highlight>
                  <a:srgbClr val="FFFFFF"/>
                </a:highlight>
                <a:latin typeface="Consolas" panose="020B0609020204030204" pitchFamily="49" charset="0"/>
              </a:rPr>
              <a:t>:</a:t>
            </a:r>
          </a:p>
          <a:p>
            <a:r>
              <a:rPr lang="es-ES" b="0" dirty="0">
                <a:solidFill>
                  <a:srgbClr val="000000"/>
                </a:solidFill>
                <a:effectLst/>
                <a:highlight>
                  <a:srgbClr val="FFFFFF"/>
                </a:highlight>
                <a:latin typeface="Consolas" panose="020B0609020204030204" pitchFamily="49" charset="0"/>
              </a:rPr>
              <a:t>    </a:t>
            </a:r>
            <a:r>
              <a:rPr lang="es-ES" b="0" dirty="0" err="1">
                <a:solidFill>
                  <a:srgbClr val="74531F"/>
                </a:solidFill>
                <a:effectLst/>
                <a:highlight>
                  <a:srgbClr val="FFFFFF"/>
                </a:highlight>
                <a:latin typeface="Consolas" panose="020B0609020204030204" pitchFamily="49" charset="0"/>
              </a:rPr>
              <a:t>print</a:t>
            </a:r>
            <a:r>
              <a:rPr lang="es-ES" b="0" dirty="0">
                <a:solidFill>
                  <a:srgbClr val="000000"/>
                </a:solidFill>
                <a:effectLst/>
                <a:highlight>
                  <a:srgbClr val="FFFFFF"/>
                </a:highlight>
                <a:latin typeface="Consolas" panose="020B0609020204030204" pitchFamily="49" charset="0"/>
              </a:rPr>
              <a:t>(</a:t>
            </a:r>
            <a:r>
              <a:rPr lang="es-ES" b="0" dirty="0" err="1">
                <a:solidFill>
                  <a:srgbClr val="0000FF"/>
                </a:solidFill>
                <a:effectLst/>
                <a:highlight>
                  <a:srgbClr val="FFFFFF"/>
                </a:highlight>
                <a:latin typeface="Consolas" panose="020B0609020204030204" pitchFamily="49" charset="0"/>
              </a:rPr>
              <a:t>f</a:t>
            </a:r>
            <a:r>
              <a:rPr lang="es-ES" b="0" dirty="0" err="1">
                <a:solidFill>
                  <a:srgbClr val="A31515"/>
                </a:solidFill>
                <a:effectLst/>
                <a:highlight>
                  <a:srgbClr val="FFFFFF"/>
                </a:highlight>
                <a:latin typeface="Consolas" panose="020B0609020204030204" pitchFamily="49" charset="0"/>
              </a:rPr>
              <a:t>"El</a:t>
            </a:r>
            <a:r>
              <a:rPr lang="es-ES" b="0" dirty="0">
                <a:solidFill>
                  <a:srgbClr val="A31515"/>
                </a:solidFill>
                <a:effectLst/>
                <a:highlight>
                  <a:srgbClr val="FFFFFF"/>
                </a:highlight>
                <a:latin typeface="Consolas" panose="020B0609020204030204" pitchFamily="49" charset="0"/>
              </a:rPr>
              <a:t> elemento </a:t>
            </a:r>
            <a:r>
              <a:rPr lang="es-ES" b="0" dirty="0">
                <a:solidFill>
                  <a:srgbClr val="0000FF"/>
                </a:solidFill>
                <a:effectLst/>
                <a:highlight>
                  <a:srgbClr val="FFFFFF"/>
                </a:highlight>
                <a:latin typeface="Consolas" panose="020B0609020204030204" pitchFamily="49" charset="0"/>
              </a:rPr>
              <a:t>{</a:t>
            </a:r>
            <a:r>
              <a:rPr lang="es-ES" b="0" dirty="0" err="1">
                <a:solidFill>
                  <a:srgbClr val="1F377F"/>
                </a:solidFill>
                <a:effectLst/>
                <a:highlight>
                  <a:srgbClr val="FFFFFF"/>
                </a:highlight>
                <a:latin typeface="Consolas" panose="020B0609020204030204" pitchFamily="49" charset="0"/>
              </a:rPr>
              <a:t>elemento_a_buscar</a:t>
            </a:r>
            <a:r>
              <a:rPr lang="es-ES" b="0" dirty="0">
                <a:solidFill>
                  <a:srgbClr val="0000FF"/>
                </a:solidFill>
                <a:effectLst/>
                <a:highlight>
                  <a:srgbClr val="FFFFFF"/>
                </a:highlight>
                <a:latin typeface="Consolas" panose="020B0609020204030204" pitchFamily="49" charset="0"/>
              </a:rPr>
              <a:t>}</a:t>
            </a:r>
            <a:r>
              <a:rPr lang="es-ES" b="0" dirty="0">
                <a:solidFill>
                  <a:srgbClr val="A31515"/>
                </a:solidFill>
                <a:effectLst/>
                <a:highlight>
                  <a:srgbClr val="FFFFFF"/>
                </a:highlight>
                <a:latin typeface="Consolas" panose="020B0609020204030204" pitchFamily="49" charset="0"/>
              </a:rPr>
              <a:t> no está presente en la lista."</a:t>
            </a:r>
            <a:r>
              <a:rPr lang="es-ES" b="0" dirty="0">
                <a:solidFill>
                  <a:srgbClr val="000000"/>
                </a:solidFill>
                <a:effectLst/>
                <a:highlight>
                  <a:srgbClr val="FFFFFF"/>
                </a:highlight>
                <a:latin typeface="Consolas" panose="020B0609020204030204" pitchFamily="49" charset="0"/>
              </a:rPr>
              <a:t>)</a:t>
            </a:r>
          </a:p>
          <a:p>
            <a:br>
              <a:rPr lang="es-ES" b="0" dirty="0">
                <a:solidFill>
                  <a:srgbClr val="000000"/>
                </a:solidFill>
                <a:effectLst/>
                <a:highlight>
                  <a:srgbClr val="FFFFFF"/>
                </a:highlight>
                <a:latin typeface="Consolas" panose="020B0609020204030204" pitchFamily="49" charset="0"/>
              </a:rPr>
            </a:br>
            <a:endParaRPr lang="es-ES" b="0" dirty="0">
              <a:solidFill>
                <a:srgbClr val="000000"/>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41289079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F20B43-C55D-6211-EAD9-EA6467E87B4B}"/>
              </a:ext>
            </a:extLst>
          </p:cNvPr>
          <p:cNvSpPr>
            <a:spLocks noGrp="1"/>
          </p:cNvSpPr>
          <p:nvPr>
            <p:ph type="title"/>
          </p:nvPr>
        </p:nvSpPr>
        <p:spPr>
          <a:xfrm>
            <a:off x="838200" y="365125"/>
            <a:ext cx="10515600" cy="1325563"/>
          </a:xfrm>
        </p:spPr>
        <p:txBody>
          <a:bodyPr>
            <a:normAutofit/>
          </a:bodyPr>
          <a:lstStyle/>
          <a:p>
            <a:r>
              <a:rPr lang="es-PY" sz="5400"/>
              <a:t>Algoritmos de Búsqueda</a:t>
            </a:r>
          </a:p>
        </p:txBody>
      </p:sp>
      <p:sp>
        <p:nvSpPr>
          <p:cNvPr id="3" name="Marcador de contenido 2">
            <a:extLst>
              <a:ext uri="{FF2B5EF4-FFF2-40B4-BE49-F238E27FC236}">
                <a16:creationId xmlns:a16="http://schemas.microsoft.com/office/drawing/2014/main" id="{8BCDF929-C65F-728D-FA0F-07E485FCC001}"/>
              </a:ext>
            </a:extLst>
          </p:cNvPr>
          <p:cNvSpPr>
            <a:spLocks noGrp="1"/>
          </p:cNvSpPr>
          <p:nvPr>
            <p:ph idx="1"/>
          </p:nvPr>
        </p:nvSpPr>
        <p:spPr>
          <a:xfrm>
            <a:off x="838200" y="1929384"/>
            <a:ext cx="10515600" cy="4251960"/>
          </a:xfrm>
        </p:spPr>
        <p:txBody>
          <a:bodyPr>
            <a:normAutofit/>
          </a:bodyPr>
          <a:lstStyle/>
          <a:p>
            <a:pPr marL="0" indent="0">
              <a:buNone/>
            </a:pPr>
            <a:r>
              <a:rPr lang="es-MX" b="1" dirty="0"/>
              <a:t>3. </a:t>
            </a:r>
            <a:r>
              <a:rPr lang="es-MX" b="1" dirty="0" err="1"/>
              <a:t>Index</a:t>
            </a:r>
            <a:r>
              <a:rPr lang="es-MX" b="1" dirty="0"/>
              <a:t>:</a:t>
            </a:r>
          </a:p>
        </p:txBody>
      </p:sp>
      <p:sp>
        <p:nvSpPr>
          <p:cNvPr id="7" name="Rectangle 4">
            <a:extLst>
              <a:ext uri="{FF2B5EF4-FFF2-40B4-BE49-F238E27FC236}">
                <a16:creationId xmlns:a16="http://schemas.microsoft.com/office/drawing/2014/main" id="{19EF42EB-EC14-C9CD-B2CD-4BFB90809CF5}"/>
              </a:ext>
            </a:extLst>
          </p:cNvPr>
          <p:cNvSpPr>
            <a:spLocks noChangeArrowheads="1"/>
          </p:cNvSpPr>
          <p:nvPr/>
        </p:nvSpPr>
        <p:spPr bwMode="auto">
          <a:xfrm>
            <a:off x="1200728" y="2478476"/>
            <a:ext cx="97818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400" b="0" i="0" u="none" strike="noStrike" cap="none" normalizeH="0" baseline="0" dirty="0">
                <a:ln>
                  <a:noFill/>
                </a:ln>
                <a:solidFill>
                  <a:schemeClr val="tx1"/>
                </a:solidFill>
                <a:effectLst/>
                <a:latin typeface="Arial Unicode MS"/>
              </a:rPr>
              <a:t>El método </a:t>
            </a:r>
            <a:r>
              <a:rPr kumimoji="0" lang="es-ES" altLang="en-US" sz="1400" b="0" i="0" u="none" strike="noStrike" cap="none" normalizeH="0" baseline="0" dirty="0" err="1">
                <a:ln>
                  <a:noFill/>
                </a:ln>
                <a:solidFill>
                  <a:schemeClr val="tx1"/>
                </a:solidFill>
                <a:effectLst/>
                <a:latin typeface="Arial Unicode MS"/>
              </a:rPr>
              <a:t>index</a:t>
            </a:r>
            <a:r>
              <a:rPr kumimoji="0" lang="es-ES" altLang="en-US" sz="1400" b="0" i="0" u="none" strike="noStrike" cap="none" normalizeH="0" baseline="0" dirty="0">
                <a:ln>
                  <a:noFill/>
                </a:ln>
                <a:solidFill>
                  <a:schemeClr val="tx1"/>
                </a:solidFill>
                <a:effectLst/>
                <a:latin typeface="Arial Unicode MS"/>
              </a:rPr>
              <a:t>() se utiliza para obtener el índice de base cero en la lista del primer elemento cuyo valor se proporciona.</a:t>
            </a:r>
            <a:endParaRPr kumimoji="0" lang="es-ES" altLang="en-US" sz="3200" b="0" i="0" u="none" strike="noStrike" cap="none" normalizeH="0" baseline="0" dirty="0">
              <a:ln>
                <a:noFill/>
              </a:ln>
              <a:solidFill>
                <a:schemeClr val="tx1"/>
              </a:solidFill>
              <a:effectLst/>
              <a:latin typeface="Arial" panose="020B0604020202020204" pitchFamily="34" charset="0"/>
            </a:endParaRPr>
          </a:p>
        </p:txBody>
      </p:sp>
      <p:sp>
        <p:nvSpPr>
          <p:cNvPr id="10" name="CuadroTexto 9">
            <a:extLst>
              <a:ext uri="{FF2B5EF4-FFF2-40B4-BE49-F238E27FC236}">
                <a16:creationId xmlns:a16="http://schemas.microsoft.com/office/drawing/2014/main" id="{75CD3778-FE13-C62C-6DAB-C2B7A953255B}"/>
              </a:ext>
            </a:extLst>
          </p:cNvPr>
          <p:cNvSpPr txBox="1"/>
          <p:nvPr/>
        </p:nvSpPr>
        <p:spPr>
          <a:xfrm>
            <a:off x="2029120" y="3191137"/>
            <a:ext cx="6094428" cy="2585323"/>
          </a:xfrm>
          <a:prstGeom prst="rect">
            <a:avLst/>
          </a:prstGeom>
          <a:noFill/>
        </p:spPr>
        <p:txBody>
          <a:bodyPr wrap="square">
            <a:spAutoFit/>
          </a:bodyPr>
          <a:lstStyle/>
          <a:p>
            <a:r>
              <a:rPr lang="es-ES" b="0" dirty="0">
                <a:solidFill>
                  <a:srgbClr val="1F377F"/>
                </a:solidFill>
                <a:effectLst/>
                <a:highlight>
                  <a:srgbClr val="FFFFFF"/>
                </a:highlight>
                <a:latin typeface="Consolas" panose="020B0609020204030204" pitchFamily="49" charset="0"/>
              </a:rPr>
              <a:t>lista</a:t>
            </a:r>
            <a:r>
              <a:rPr lang="es-ES" b="0" dirty="0">
                <a:solidFill>
                  <a:srgbClr val="000000"/>
                </a:solidFill>
                <a:effectLst/>
                <a:highlight>
                  <a:srgbClr val="FFFFFF"/>
                </a:highlight>
                <a:latin typeface="Consolas" panose="020B0609020204030204" pitchFamily="49" charset="0"/>
              </a:rPr>
              <a:t> = [</a:t>
            </a:r>
            <a:r>
              <a:rPr lang="es-ES" b="0" dirty="0">
                <a:solidFill>
                  <a:srgbClr val="098658"/>
                </a:solidFill>
                <a:effectLst/>
                <a:highlight>
                  <a:srgbClr val="FFFFFF"/>
                </a:highlight>
                <a:latin typeface="Consolas" panose="020B0609020204030204" pitchFamily="49" charset="0"/>
              </a:rPr>
              <a:t>3</a:t>
            </a:r>
            <a:r>
              <a:rPr lang="es-ES" b="0" dirty="0">
                <a:solidFill>
                  <a:srgbClr val="000000"/>
                </a:solidFill>
                <a:effectLst/>
                <a:highlight>
                  <a:srgbClr val="FFFFFF"/>
                </a:highlight>
                <a:latin typeface="Consolas" panose="020B0609020204030204" pitchFamily="49" charset="0"/>
              </a:rPr>
              <a:t>, </a:t>
            </a:r>
            <a:r>
              <a:rPr lang="es-ES" b="0" dirty="0">
                <a:solidFill>
                  <a:srgbClr val="098658"/>
                </a:solidFill>
                <a:effectLst/>
                <a:highlight>
                  <a:srgbClr val="FFFFFF"/>
                </a:highlight>
                <a:latin typeface="Consolas" panose="020B0609020204030204" pitchFamily="49" charset="0"/>
              </a:rPr>
              <a:t>6</a:t>
            </a:r>
            <a:r>
              <a:rPr lang="es-ES" b="0" dirty="0">
                <a:solidFill>
                  <a:srgbClr val="000000"/>
                </a:solidFill>
                <a:effectLst/>
                <a:highlight>
                  <a:srgbClr val="FFFFFF"/>
                </a:highlight>
                <a:latin typeface="Consolas" panose="020B0609020204030204" pitchFamily="49" charset="0"/>
              </a:rPr>
              <a:t>, </a:t>
            </a:r>
            <a:r>
              <a:rPr lang="es-ES" b="0" dirty="0">
                <a:solidFill>
                  <a:srgbClr val="098658"/>
                </a:solidFill>
                <a:effectLst/>
                <a:highlight>
                  <a:srgbClr val="FFFFFF"/>
                </a:highlight>
                <a:latin typeface="Consolas" panose="020B0609020204030204" pitchFamily="49" charset="0"/>
              </a:rPr>
              <a:t>2</a:t>
            </a:r>
            <a:r>
              <a:rPr lang="es-ES" b="0" dirty="0">
                <a:solidFill>
                  <a:srgbClr val="000000"/>
                </a:solidFill>
                <a:effectLst/>
                <a:highlight>
                  <a:srgbClr val="FFFFFF"/>
                </a:highlight>
                <a:latin typeface="Consolas" panose="020B0609020204030204" pitchFamily="49" charset="0"/>
              </a:rPr>
              <a:t>, </a:t>
            </a:r>
            <a:r>
              <a:rPr lang="es-ES" b="0" dirty="0">
                <a:solidFill>
                  <a:srgbClr val="098658"/>
                </a:solidFill>
                <a:effectLst/>
                <a:highlight>
                  <a:srgbClr val="FFFFFF"/>
                </a:highlight>
                <a:latin typeface="Consolas" panose="020B0609020204030204" pitchFamily="49" charset="0"/>
              </a:rPr>
              <a:t>8</a:t>
            </a:r>
            <a:r>
              <a:rPr lang="es-ES" b="0" dirty="0">
                <a:solidFill>
                  <a:srgbClr val="000000"/>
                </a:solidFill>
                <a:effectLst/>
                <a:highlight>
                  <a:srgbClr val="FFFFFF"/>
                </a:highlight>
                <a:latin typeface="Consolas" panose="020B0609020204030204" pitchFamily="49" charset="0"/>
              </a:rPr>
              <a:t>, </a:t>
            </a:r>
            <a:r>
              <a:rPr lang="es-ES" b="0" dirty="0">
                <a:solidFill>
                  <a:srgbClr val="098658"/>
                </a:solidFill>
                <a:effectLst/>
                <a:highlight>
                  <a:srgbClr val="FFFFFF"/>
                </a:highlight>
                <a:latin typeface="Consolas" panose="020B0609020204030204" pitchFamily="49" charset="0"/>
              </a:rPr>
              <a:t>1</a:t>
            </a:r>
            <a:r>
              <a:rPr lang="es-ES" b="0" dirty="0">
                <a:solidFill>
                  <a:srgbClr val="000000"/>
                </a:solidFill>
                <a:effectLst/>
                <a:highlight>
                  <a:srgbClr val="FFFFFF"/>
                </a:highlight>
                <a:latin typeface="Consolas" panose="020B0609020204030204" pitchFamily="49" charset="0"/>
              </a:rPr>
              <a:t>, </a:t>
            </a:r>
            <a:r>
              <a:rPr lang="es-ES" b="0" dirty="0">
                <a:solidFill>
                  <a:srgbClr val="098658"/>
                </a:solidFill>
                <a:effectLst/>
                <a:highlight>
                  <a:srgbClr val="FFFFFF"/>
                </a:highlight>
                <a:latin typeface="Consolas" panose="020B0609020204030204" pitchFamily="49" charset="0"/>
              </a:rPr>
              <a:t>9</a:t>
            </a:r>
            <a:r>
              <a:rPr lang="es-ES" b="0" dirty="0">
                <a:solidFill>
                  <a:srgbClr val="000000"/>
                </a:solidFill>
                <a:effectLst/>
                <a:highlight>
                  <a:srgbClr val="FFFFFF"/>
                </a:highlight>
                <a:latin typeface="Consolas" panose="020B0609020204030204" pitchFamily="49" charset="0"/>
              </a:rPr>
              <a:t>, </a:t>
            </a:r>
            <a:r>
              <a:rPr lang="es-ES" b="0" dirty="0">
                <a:solidFill>
                  <a:srgbClr val="098658"/>
                </a:solidFill>
                <a:effectLst/>
                <a:highlight>
                  <a:srgbClr val="FFFFFF"/>
                </a:highlight>
                <a:latin typeface="Consolas" panose="020B0609020204030204" pitchFamily="49" charset="0"/>
              </a:rPr>
              <a:t>5</a:t>
            </a:r>
            <a:r>
              <a:rPr lang="es-ES" b="0" dirty="0">
                <a:solidFill>
                  <a:srgbClr val="000000"/>
                </a:solidFill>
                <a:effectLst/>
                <a:highlight>
                  <a:srgbClr val="FFFFFF"/>
                </a:highlight>
                <a:latin typeface="Consolas" panose="020B0609020204030204" pitchFamily="49" charset="0"/>
              </a:rPr>
              <a:t>]</a:t>
            </a:r>
          </a:p>
          <a:p>
            <a:r>
              <a:rPr lang="es-ES" b="0" dirty="0" err="1">
                <a:solidFill>
                  <a:srgbClr val="1F377F"/>
                </a:solidFill>
                <a:effectLst/>
                <a:highlight>
                  <a:srgbClr val="FFFFFF"/>
                </a:highlight>
                <a:latin typeface="Consolas" panose="020B0609020204030204" pitchFamily="49" charset="0"/>
              </a:rPr>
              <a:t>elemento_a_buscar</a:t>
            </a:r>
            <a:r>
              <a:rPr lang="es-ES" b="0" dirty="0">
                <a:solidFill>
                  <a:srgbClr val="000000"/>
                </a:solidFill>
                <a:effectLst/>
                <a:highlight>
                  <a:srgbClr val="FFFFFF"/>
                </a:highlight>
                <a:latin typeface="Consolas" panose="020B0609020204030204" pitchFamily="49" charset="0"/>
              </a:rPr>
              <a:t> = </a:t>
            </a:r>
            <a:r>
              <a:rPr lang="es-ES" b="0" dirty="0">
                <a:solidFill>
                  <a:srgbClr val="098658"/>
                </a:solidFill>
                <a:effectLst/>
                <a:highlight>
                  <a:srgbClr val="FFFFFF"/>
                </a:highlight>
                <a:latin typeface="Consolas" panose="020B0609020204030204" pitchFamily="49" charset="0"/>
              </a:rPr>
              <a:t>8</a:t>
            </a:r>
            <a:endParaRPr lang="es-ES" b="0" dirty="0">
              <a:solidFill>
                <a:srgbClr val="000000"/>
              </a:solidFill>
              <a:effectLst/>
              <a:highlight>
                <a:srgbClr val="FFFFFF"/>
              </a:highlight>
              <a:latin typeface="Consolas" panose="020B0609020204030204" pitchFamily="49" charset="0"/>
            </a:endParaRPr>
          </a:p>
          <a:p>
            <a:r>
              <a:rPr lang="es-ES" b="0" dirty="0">
                <a:solidFill>
                  <a:srgbClr val="8F08C4"/>
                </a:solidFill>
                <a:effectLst/>
                <a:highlight>
                  <a:srgbClr val="FFFFFF"/>
                </a:highlight>
                <a:latin typeface="Consolas" panose="020B0609020204030204" pitchFamily="49" charset="0"/>
              </a:rPr>
              <a:t>try</a:t>
            </a:r>
            <a:r>
              <a:rPr lang="es-ES" b="0" dirty="0">
                <a:solidFill>
                  <a:srgbClr val="000000"/>
                </a:solidFill>
                <a:effectLst/>
                <a:highlight>
                  <a:srgbClr val="FFFFFF"/>
                </a:highlight>
                <a:latin typeface="Consolas" panose="020B0609020204030204" pitchFamily="49" charset="0"/>
              </a:rPr>
              <a:t>:</a:t>
            </a:r>
          </a:p>
          <a:p>
            <a:r>
              <a:rPr lang="es-ES" b="0" dirty="0">
                <a:solidFill>
                  <a:srgbClr val="000000"/>
                </a:solidFill>
                <a:effectLst/>
                <a:highlight>
                  <a:srgbClr val="FFFFFF"/>
                </a:highlight>
                <a:latin typeface="Consolas" panose="020B0609020204030204" pitchFamily="49" charset="0"/>
              </a:rPr>
              <a:t>    </a:t>
            </a:r>
            <a:r>
              <a:rPr lang="es-ES" b="0" dirty="0" err="1">
                <a:solidFill>
                  <a:srgbClr val="1F377F"/>
                </a:solidFill>
                <a:effectLst/>
                <a:highlight>
                  <a:srgbClr val="FFFFFF"/>
                </a:highlight>
                <a:latin typeface="Consolas" panose="020B0609020204030204" pitchFamily="49" charset="0"/>
              </a:rPr>
              <a:t>indice</a:t>
            </a:r>
            <a:r>
              <a:rPr lang="es-ES" b="0" dirty="0">
                <a:solidFill>
                  <a:srgbClr val="000000"/>
                </a:solidFill>
                <a:effectLst/>
                <a:highlight>
                  <a:srgbClr val="FFFFFF"/>
                </a:highlight>
                <a:latin typeface="Consolas" panose="020B0609020204030204" pitchFamily="49" charset="0"/>
              </a:rPr>
              <a:t> = </a:t>
            </a:r>
            <a:r>
              <a:rPr lang="es-ES" b="0" dirty="0" err="1">
                <a:solidFill>
                  <a:srgbClr val="1F377F"/>
                </a:solidFill>
                <a:effectLst/>
                <a:highlight>
                  <a:srgbClr val="FFFFFF"/>
                </a:highlight>
                <a:latin typeface="Consolas" panose="020B0609020204030204" pitchFamily="49" charset="0"/>
              </a:rPr>
              <a:t>lista</a:t>
            </a:r>
            <a:r>
              <a:rPr lang="es-ES" b="0" dirty="0" err="1">
                <a:solidFill>
                  <a:srgbClr val="000000"/>
                </a:solidFill>
                <a:effectLst/>
                <a:highlight>
                  <a:srgbClr val="FFFFFF"/>
                </a:highlight>
                <a:latin typeface="Consolas" panose="020B0609020204030204" pitchFamily="49" charset="0"/>
              </a:rPr>
              <a:t>.</a:t>
            </a:r>
            <a:r>
              <a:rPr lang="es-ES" b="0" dirty="0" err="1">
                <a:solidFill>
                  <a:srgbClr val="74531F"/>
                </a:solidFill>
                <a:effectLst/>
                <a:highlight>
                  <a:srgbClr val="FFFFFF"/>
                </a:highlight>
                <a:latin typeface="Consolas" panose="020B0609020204030204" pitchFamily="49" charset="0"/>
              </a:rPr>
              <a:t>index</a:t>
            </a:r>
            <a:r>
              <a:rPr lang="es-ES" b="0" dirty="0">
                <a:solidFill>
                  <a:srgbClr val="000000"/>
                </a:solidFill>
                <a:effectLst/>
                <a:highlight>
                  <a:srgbClr val="FFFFFF"/>
                </a:highlight>
                <a:latin typeface="Consolas" panose="020B0609020204030204" pitchFamily="49" charset="0"/>
              </a:rPr>
              <a:t>(</a:t>
            </a:r>
            <a:r>
              <a:rPr lang="es-ES" b="0" dirty="0" err="1">
                <a:solidFill>
                  <a:srgbClr val="1F377F"/>
                </a:solidFill>
                <a:effectLst/>
                <a:highlight>
                  <a:srgbClr val="FFFFFF"/>
                </a:highlight>
                <a:latin typeface="Consolas" panose="020B0609020204030204" pitchFamily="49" charset="0"/>
              </a:rPr>
              <a:t>elemento_a_buscar</a:t>
            </a:r>
            <a:r>
              <a:rPr lang="es-ES" b="0" dirty="0">
                <a:solidFill>
                  <a:srgbClr val="000000"/>
                </a:solidFill>
                <a:effectLst/>
                <a:highlight>
                  <a:srgbClr val="FFFFFF"/>
                </a:highlight>
                <a:latin typeface="Consolas" panose="020B0609020204030204" pitchFamily="49" charset="0"/>
              </a:rPr>
              <a:t>)</a:t>
            </a:r>
          </a:p>
          <a:p>
            <a:r>
              <a:rPr lang="es-ES" b="0" dirty="0">
                <a:solidFill>
                  <a:srgbClr val="000000"/>
                </a:solidFill>
                <a:effectLst/>
                <a:highlight>
                  <a:srgbClr val="FFFFFF"/>
                </a:highlight>
                <a:latin typeface="Consolas" panose="020B0609020204030204" pitchFamily="49" charset="0"/>
              </a:rPr>
              <a:t>    </a:t>
            </a:r>
            <a:r>
              <a:rPr lang="es-ES" b="0" dirty="0" err="1">
                <a:solidFill>
                  <a:srgbClr val="74531F"/>
                </a:solidFill>
                <a:effectLst/>
                <a:highlight>
                  <a:srgbClr val="FFFFFF"/>
                </a:highlight>
                <a:latin typeface="Consolas" panose="020B0609020204030204" pitchFamily="49" charset="0"/>
              </a:rPr>
              <a:t>print</a:t>
            </a:r>
            <a:r>
              <a:rPr lang="es-ES" b="0" dirty="0">
                <a:solidFill>
                  <a:srgbClr val="000000"/>
                </a:solidFill>
                <a:effectLst/>
                <a:highlight>
                  <a:srgbClr val="FFFFFF"/>
                </a:highlight>
                <a:latin typeface="Consolas" panose="020B0609020204030204" pitchFamily="49" charset="0"/>
              </a:rPr>
              <a:t>(</a:t>
            </a:r>
            <a:r>
              <a:rPr lang="es-ES" b="0" dirty="0" err="1">
                <a:solidFill>
                  <a:srgbClr val="0000FF"/>
                </a:solidFill>
                <a:effectLst/>
                <a:highlight>
                  <a:srgbClr val="FFFFFF"/>
                </a:highlight>
                <a:latin typeface="Consolas" panose="020B0609020204030204" pitchFamily="49" charset="0"/>
              </a:rPr>
              <a:t>f</a:t>
            </a:r>
            <a:r>
              <a:rPr lang="es-ES" b="0" dirty="0" err="1">
                <a:solidFill>
                  <a:srgbClr val="A31515"/>
                </a:solidFill>
                <a:effectLst/>
                <a:highlight>
                  <a:srgbClr val="FFFFFF"/>
                </a:highlight>
                <a:latin typeface="Consolas" panose="020B0609020204030204" pitchFamily="49" charset="0"/>
              </a:rPr>
              <a:t>"El</a:t>
            </a:r>
            <a:r>
              <a:rPr lang="es-ES" b="0" dirty="0">
                <a:solidFill>
                  <a:srgbClr val="A31515"/>
                </a:solidFill>
                <a:effectLst/>
                <a:highlight>
                  <a:srgbClr val="FFFFFF"/>
                </a:highlight>
                <a:latin typeface="Consolas" panose="020B0609020204030204" pitchFamily="49" charset="0"/>
              </a:rPr>
              <a:t> elemento </a:t>
            </a:r>
            <a:r>
              <a:rPr lang="es-ES" b="0" dirty="0">
                <a:solidFill>
                  <a:srgbClr val="0000FF"/>
                </a:solidFill>
                <a:effectLst/>
                <a:highlight>
                  <a:srgbClr val="FFFFFF"/>
                </a:highlight>
                <a:latin typeface="Consolas" panose="020B0609020204030204" pitchFamily="49" charset="0"/>
              </a:rPr>
              <a:t>{</a:t>
            </a:r>
            <a:r>
              <a:rPr lang="es-ES" b="0" dirty="0" err="1">
                <a:solidFill>
                  <a:srgbClr val="1F377F"/>
                </a:solidFill>
                <a:effectLst/>
                <a:highlight>
                  <a:srgbClr val="FFFFFF"/>
                </a:highlight>
                <a:latin typeface="Consolas" panose="020B0609020204030204" pitchFamily="49" charset="0"/>
              </a:rPr>
              <a:t>elemento_a_buscar</a:t>
            </a:r>
            <a:r>
              <a:rPr lang="es-ES" b="0" dirty="0">
                <a:solidFill>
                  <a:srgbClr val="0000FF"/>
                </a:solidFill>
                <a:effectLst/>
                <a:highlight>
                  <a:srgbClr val="FFFFFF"/>
                </a:highlight>
                <a:latin typeface="Consolas" panose="020B0609020204030204" pitchFamily="49" charset="0"/>
              </a:rPr>
              <a:t>}</a:t>
            </a:r>
            <a:r>
              <a:rPr lang="es-ES" b="0" dirty="0">
                <a:solidFill>
                  <a:srgbClr val="A31515"/>
                </a:solidFill>
                <a:effectLst/>
                <a:highlight>
                  <a:srgbClr val="FFFFFF"/>
                </a:highlight>
                <a:latin typeface="Consolas" panose="020B0609020204030204" pitchFamily="49" charset="0"/>
              </a:rPr>
              <a:t> está presente en el índice </a:t>
            </a:r>
            <a:r>
              <a:rPr lang="es-ES" b="0" dirty="0">
                <a:solidFill>
                  <a:srgbClr val="0000FF"/>
                </a:solidFill>
                <a:effectLst/>
                <a:highlight>
                  <a:srgbClr val="FFFFFF"/>
                </a:highlight>
                <a:latin typeface="Consolas" panose="020B0609020204030204" pitchFamily="49" charset="0"/>
              </a:rPr>
              <a:t>{</a:t>
            </a:r>
            <a:r>
              <a:rPr lang="es-ES" b="0" dirty="0" err="1">
                <a:solidFill>
                  <a:srgbClr val="1F377F"/>
                </a:solidFill>
                <a:effectLst/>
                <a:highlight>
                  <a:srgbClr val="FFFFFF"/>
                </a:highlight>
                <a:latin typeface="Consolas" panose="020B0609020204030204" pitchFamily="49" charset="0"/>
              </a:rPr>
              <a:t>indice</a:t>
            </a:r>
            <a:r>
              <a:rPr lang="es-ES" b="0" dirty="0">
                <a:solidFill>
                  <a:srgbClr val="0000FF"/>
                </a:solidFill>
                <a:effectLst/>
                <a:highlight>
                  <a:srgbClr val="FFFFFF"/>
                </a:highlight>
                <a:latin typeface="Consolas" panose="020B0609020204030204" pitchFamily="49" charset="0"/>
              </a:rPr>
              <a:t>}</a:t>
            </a:r>
            <a:r>
              <a:rPr lang="es-ES" b="0" dirty="0">
                <a:solidFill>
                  <a:srgbClr val="A31515"/>
                </a:solidFill>
                <a:effectLst/>
                <a:highlight>
                  <a:srgbClr val="FFFFFF"/>
                </a:highlight>
                <a:latin typeface="Consolas" panose="020B0609020204030204" pitchFamily="49" charset="0"/>
              </a:rPr>
              <a:t>."</a:t>
            </a:r>
            <a:r>
              <a:rPr lang="es-ES" b="0" dirty="0">
                <a:solidFill>
                  <a:srgbClr val="000000"/>
                </a:solidFill>
                <a:effectLst/>
                <a:highlight>
                  <a:srgbClr val="FFFFFF"/>
                </a:highlight>
                <a:latin typeface="Consolas" panose="020B0609020204030204" pitchFamily="49" charset="0"/>
              </a:rPr>
              <a:t>)</a:t>
            </a:r>
          </a:p>
          <a:p>
            <a:r>
              <a:rPr lang="es-ES" b="0" dirty="0" err="1">
                <a:solidFill>
                  <a:srgbClr val="8F08C4"/>
                </a:solidFill>
                <a:effectLst/>
                <a:highlight>
                  <a:srgbClr val="FFFFFF"/>
                </a:highlight>
                <a:latin typeface="Consolas" panose="020B0609020204030204" pitchFamily="49" charset="0"/>
              </a:rPr>
              <a:t>except</a:t>
            </a:r>
            <a:r>
              <a:rPr lang="es-ES" b="0" dirty="0">
                <a:solidFill>
                  <a:srgbClr val="000000"/>
                </a:solidFill>
                <a:effectLst/>
                <a:highlight>
                  <a:srgbClr val="FFFFFF"/>
                </a:highlight>
                <a:latin typeface="Consolas" panose="020B0609020204030204" pitchFamily="49" charset="0"/>
              </a:rPr>
              <a:t> </a:t>
            </a:r>
            <a:r>
              <a:rPr lang="es-ES" b="0" dirty="0" err="1">
                <a:solidFill>
                  <a:srgbClr val="2B91AF"/>
                </a:solidFill>
                <a:effectLst/>
                <a:highlight>
                  <a:srgbClr val="FFFFFF"/>
                </a:highlight>
                <a:latin typeface="Consolas" panose="020B0609020204030204" pitchFamily="49" charset="0"/>
              </a:rPr>
              <a:t>ValueError</a:t>
            </a:r>
            <a:r>
              <a:rPr lang="es-ES" b="0" dirty="0">
                <a:solidFill>
                  <a:srgbClr val="000000"/>
                </a:solidFill>
                <a:effectLst/>
                <a:highlight>
                  <a:srgbClr val="FFFFFF"/>
                </a:highlight>
                <a:latin typeface="Consolas" panose="020B0609020204030204" pitchFamily="49" charset="0"/>
              </a:rPr>
              <a:t>:</a:t>
            </a:r>
          </a:p>
          <a:p>
            <a:r>
              <a:rPr lang="es-ES" b="0" dirty="0">
                <a:solidFill>
                  <a:srgbClr val="000000"/>
                </a:solidFill>
                <a:effectLst/>
                <a:highlight>
                  <a:srgbClr val="FFFFFF"/>
                </a:highlight>
                <a:latin typeface="Consolas" panose="020B0609020204030204" pitchFamily="49" charset="0"/>
              </a:rPr>
              <a:t>    </a:t>
            </a:r>
            <a:r>
              <a:rPr lang="es-ES" b="0" dirty="0" err="1">
                <a:solidFill>
                  <a:srgbClr val="74531F"/>
                </a:solidFill>
                <a:effectLst/>
                <a:highlight>
                  <a:srgbClr val="FFFFFF"/>
                </a:highlight>
                <a:latin typeface="Consolas" panose="020B0609020204030204" pitchFamily="49" charset="0"/>
              </a:rPr>
              <a:t>print</a:t>
            </a:r>
            <a:r>
              <a:rPr lang="es-ES" b="0" dirty="0">
                <a:solidFill>
                  <a:srgbClr val="000000"/>
                </a:solidFill>
                <a:effectLst/>
                <a:highlight>
                  <a:srgbClr val="FFFFFF"/>
                </a:highlight>
                <a:latin typeface="Consolas" panose="020B0609020204030204" pitchFamily="49" charset="0"/>
              </a:rPr>
              <a:t>(</a:t>
            </a:r>
            <a:r>
              <a:rPr lang="es-ES" b="0" dirty="0" err="1">
                <a:solidFill>
                  <a:srgbClr val="0000FF"/>
                </a:solidFill>
                <a:effectLst/>
                <a:highlight>
                  <a:srgbClr val="FFFFFF"/>
                </a:highlight>
                <a:latin typeface="Consolas" panose="020B0609020204030204" pitchFamily="49" charset="0"/>
              </a:rPr>
              <a:t>f</a:t>
            </a:r>
            <a:r>
              <a:rPr lang="es-ES" b="0" dirty="0" err="1">
                <a:solidFill>
                  <a:srgbClr val="A31515"/>
                </a:solidFill>
                <a:effectLst/>
                <a:highlight>
                  <a:srgbClr val="FFFFFF"/>
                </a:highlight>
                <a:latin typeface="Consolas" panose="020B0609020204030204" pitchFamily="49" charset="0"/>
              </a:rPr>
              <a:t>"El</a:t>
            </a:r>
            <a:r>
              <a:rPr lang="es-ES" b="0" dirty="0">
                <a:solidFill>
                  <a:srgbClr val="A31515"/>
                </a:solidFill>
                <a:effectLst/>
                <a:highlight>
                  <a:srgbClr val="FFFFFF"/>
                </a:highlight>
                <a:latin typeface="Consolas" panose="020B0609020204030204" pitchFamily="49" charset="0"/>
              </a:rPr>
              <a:t> elemento </a:t>
            </a:r>
            <a:r>
              <a:rPr lang="es-ES" b="0" dirty="0">
                <a:solidFill>
                  <a:srgbClr val="0000FF"/>
                </a:solidFill>
                <a:effectLst/>
                <a:highlight>
                  <a:srgbClr val="FFFFFF"/>
                </a:highlight>
                <a:latin typeface="Consolas" panose="020B0609020204030204" pitchFamily="49" charset="0"/>
              </a:rPr>
              <a:t>{</a:t>
            </a:r>
            <a:r>
              <a:rPr lang="es-ES" b="0" dirty="0" err="1">
                <a:solidFill>
                  <a:srgbClr val="1F377F"/>
                </a:solidFill>
                <a:effectLst/>
                <a:highlight>
                  <a:srgbClr val="FFFFFF"/>
                </a:highlight>
                <a:latin typeface="Consolas" panose="020B0609020204030204" pitchFamily="49" charset="0"/>
              </a:rPr>
              <a:t>elemento_a_buscar</a:t>
            </a:r>
            <a:r>
              <a:rPr lang="es-ES" b="0" dirty="0">
                <a:solidFill>
                  <a:srgbClr val="0000FF"/>
                </a:solidFill>
                <a:effectLst/>
                <a:highlight>
                  <a:srgbClr val="FFFFFF"/>
                </a:highlight>
                <a:latin typeface="Consolas" panose="020B0609020204030204" pitchFamily="49" charset="0"/>
              </a:rPr>
              <a:t>}</a:t>
            </a:r>
            <a:r>
              <a:rPr lang="es-ES" b="0" dirty="0">
                <a:solidFill>
                  <a:srgbClr val="A31515"/>
                </a:solidFill>
                <a:effectLst/>
                <a:highlight>
                  <a:srgbClr val="FFFFFF"/>
                </a:highlight>
                <a:latin typeface="Consolas" panose="020B0609020204030204" pitchFamily="49" charset="0"/>
              </a:rPr>
              <a:t> no está presente en la lista."</a:t>
            </a:r>
            <a:r>
              <a:rPr lang="es-ES" b="0" dirty="0">
                <a:solidFill>
                  <a:srgbClr val="000000"/>
                </a:solidFill>
                <a:effectLst/>
                <a:highlight>
                  <a:srgbClr val="FFFFFF"/>
                </a:highlight>
                <a:latin typeface="Consolas" panose="020B0609020204030204" pitchFamily="49" charset="0"/>
              </a:rPr>
              <a:t>)</a:t>
            </a:r>
          </a:p>
        </p:txBody>
      </p:sp>
    </p:spTree>
    <p:extLst>
      <p:ext uri="{BB962C8B-B14F-4D97-AF65-F5344CB8AC3E}">
        <p14:creationId xmlns:p14="http://schemas.microsoft.com/office/powerpoint/2010/main" val="14632429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F20B43-C55D-6211-EAD9-EA6467E87B4B}"/>
              </a:ext>
            </a:extLst>
          </p:cNvPr>
          <p:cNvSpPr>
            <a:spLocks noGrp="1"/>
          </p:cNvSpPr>
          <p:nvPr>
            <p:ph type="title"/>
          </p:nvPr>
        </p:nvSpPr>
        <p:spPr>
          <a:xfrm>
            <a:off x="838200" y="365125"/>
            <a:ext cx="10515600" cy="1325563"/>
          </a:xfrm>
        </p:spPr>
        <p:txBody>
          <a:bodyPr>
            <a:normAutofit/>
          </a:bodyPr>
          <a:lstStyle/>
          <a:p>
            <a:r>
              <a:rPr lang="es-PY" sz="5400" dirty="0"/>
              <a:t>Algoritmos de Búsqueda</a:t>
            </a:r>
          </a:p>
        </p:txBody>
      </p:sp>
      <p:sp>
        <p:nvSpPr>
          <p:cNvPr id="3" name="Marcador de contenido 2">
            <a:extLst>
              <a:ext uri="{FF2B5EF4-FFF2-40B4-BE49-F238E27FC236}">
                <a16:creationId xmlns:a16="http://schemas.microsoft.com/office/drawing/2014/main" id="{8BCDF929-C65F-728D-FA0F-07E485FCC001}"/>
              </a:ext>
            </a:extLst>
          </p:cNvPr>
          <p:cNvSpPr>
            <a:spLocks noGrp="1"/>
          </p:cNvSpPr>
          <p:nvPr>
            <p:ph idx="1"/>
          </p:nvPr>
        </p:nvSpPr>
        <p:spPr>
          <a:xfrm>
            <a:off x="838200" y="1929384"/>
            <a:ext cx="10515600" cy="4251960"/>
          </a:xfrm>
        </p:spPr>
        <p:txBody>
          <a:bodyPr>
            <a:normAutofit/>
          </a:bodyPr>
          <a:lstStyle/>
          <a:p>
            <a:pPr marL="0" indent="0">
              <a:buNone/>
            </a:pPr>
            <a:r>
              <a:rPr lang="es-MX" b="1" dirty="0"/>
              <a:t>Comparación:</a:t>
            </a:r>
          </a:p>
        </p:txBody>
      </p:sp>
      <p:pic>
        <p:nvPicPr>
          <p:cNvPr id="5" name="Imagen 4">
            <a:extLst>
              <a:ext uri="{FF2B5EF4-FFF2-40B4-BE49-F238E27FC236}">
                <a16:creationId xmlns:a16="http://schemas.microsoft.com/office/drawing/2014/main" id="{85BFB0F0-5C34-80AC-18EF-C0F37CD17318}"/>
              </a:ext>
            </a:extLst>
          </p:cNvPr>
          <p:cNvPicPr>
            <a:picLocks noChangeAspect="1"/>
          </p:cNvPicPr>
          <p:nvPr/>
        </p:nvPicPr>
        <p:blipFill>
          <a:blip r:embed="rId2"/>
          <a:stretch>
            <a:fillRect/>
          </a:stretch>
        </p:blipFill>
        <p:spPr>
          <a:xfrm>
            <a:off x="1649344" y="3067018"/>
            <a:ext cx="8893311" cy="723963"/>
          </a:xfrm>
          <a:prstGeom prst="rect">
            <a:avLst/>
          </a:prstGeom>
        </p:spPr>
      </p:pic>
    </p:spTree>
    <p:extLst>
      <p:ext uri="{BB962C8B-B14F-4D97-AF65-F5344CB8AC3E}">
        <p14:creationId xmlns:p14="http://schemas.microsoft.com/office/powerpoint/2010/main" val="3731781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5</a:t>
            </a:fld>
            <a:endParaRPr sz="2800" b="1">
              <a:solidFill>
                <a:srgbClr val="1F497D"/>
              </a:solidFill>
              <a:latin typeface="Calibri"/>
              <a:ea typeface="Calibri"/>
              <a:cs typeface="Calibri"/>
              <a:sym typeface="Calibri"/>
            </a:endParaRPr>
          </a:p>
        </p:txBody>
      </p:sp>
      <p:sp>
        <p:nvSpPr>
          <p:cNvPr id="188" name="Google Shape;188;p26"/>
          <p:cNvSpPr txBox="1"/>
          <p:nvPr/>
        </p:nvSpPr>
        <p:spPr>
          <a:xfrm>
            <a:off x="2002300" y="267288"/>
            <a:ext cx="432035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¿Qué veremos hoy?</a:t>
            </a:r>
            <a:endParaRPr sz="4000">
              <a:solidFill>
                <a:schemeClr val="dk1"/>
              </a:solidFill>
              <a:latin typeface="Calibri"/>
              <a:ea typeface="Calibri"/>
              <a:cs typeface="Calibri"/>
              <a:sym typeface="Calibri"/>
            </a:endParaRPr>
          </a:p>
        </p:txBody>
      </p:sp>
      <p:sp>
        <p:nvSpPr>
          <p:cNvPr id="189" name="Google Shape;189;p26"/>
          <p:cNvSpPr txBox="1"/>
          <p:nvPr/>
        </p:nvSpPr>
        <p:spPr>
          <a:xfrm>
            <a:off x="2002300" y="1146638"/>
            <a:ext cx="7815468" cy="3354765"/>
          </a:xfrm>
          <a:prstGeom prst="rect">
            <a:avLst/>
          </a:prstGeom>
          <a:noFill/>
          <a:ln>
            <a:noFill/>
          </a:ln>
        </p:spPr>
        <p:txBody>
          <a:bodyPr spcFirstLastPara="1" wrap="square" lIns="91425" tIns="45700" rIns="91425" bIns="45700" anchor="t" anchorCtr="0">
            <a:noAutofit/>
          </a:bodyPr>
          <a:lstStyle/>
          <a:p>
            <a:pPr marL="457200" indent="-457200">
              <a:buClr>
                <a:schemeClr val="dk1"/>
              </a:buClr>
              <a:buSzPts val="2800"/>
              <a:buFont typeface="Arial"/>
              <a:buChar char="•"/>
            </a:pPr>
            <a:r>
              <a:rPr lang="es-PY" sz="2800">
                <a:solidFill>
                  <a:schemeClr val="dk1"/>
                </a:solidFill>
                <a:latin typeface="Calibri"/>
                <a:ea typeface="Calibri"/>
                <a:cs typeface="Calibri"/>
                <a:sym typeface="Calibri"/>
              </a:rPr>
              <a:t>Ordenamiento de datos</a:t>
            </a:r>
            <a:endParaRPr/>
          </a:p>
          <a:p>
            <a:pPr marL="457200" indent="-279400">
              <a:buClr>
                <a:schemeClr val="dk1"/>
              </a:buClr>
              <a:buSzPts val="2800"/>
            </a:pPr>
            <a:endParaRPr sz="2800">
              <a:solidFill>
                <a:schemeClr val="dk1"/>
              </a:solidFill>
              <a:latin typeface="Calibri"/>
              <a:ea typeface="Calibri"/>
              <a:cs typeface="Calibri"/>
              <a:sym typeface="Calibri"/>
            </a:endParaRPr>
          </a:p>
          <a:p>
            <a:pPr marL="457200" indent="-457200">
              <a:buClr>
                <a:schemeClr val="dk1"/>
              </a:buClr>
              <a:buSzPts val="2800"/>
              <a:buFont typeface="Arial"/>
              <a:buChar char="•"/>
            </a:pPr>
            <a:r>
              <a:rPr lang="es-PY" sz="2800">
                <a:solidFill>
                  <a:schemeClr val="dk1"/>
                </a:solidFill>
                <a:latin typeface="Calibri"/>
                <a:ea typeface="Calibri"/>
                <a:cs typeface="Calibri"/>
                <a:sym typeface="Calibri"/>
              </a:rPr>
              <a:t>Métodos directos</a:t>
            </a:r>
            <a:endParaRPr/>
          </a:p>
          <a:p>
            <a:pPr marL="914400" lvl="1" indent="-457200">
              <a:buClr>
                <a:schemeClr val="dk2"/>
              </a:buClr>
              <a:buSzPts val="2400"/>
              <a:buFont typeface="Arial"/>
              <a:buChar char="•"/>
            </a:pPr>
            <a:r>
              <a:rPr lang="es-PY" sz="2400">
                <a:solidFill>
                  <a:schemeClr val="dk2"/>
                </a:solidFill>
                <a:latin typeface="Calibri"/>
                <a:ea typeface="Calibri"/>
                <a:cs typeface="Calibri"/>
                <a:sym typeface="Calibri"/>
              </a:rPr>
              <a:t>Selección (Selection Sort)</a:t>
            </a:r>
            <a:endParaRPr/>
          </a:p>
          <a:p>
            <a:pPr marL="914400" lvl="1" indent="-457200">
              <a:buClr>
                <a:schemeClr val="dk2"/>
              </a:buClr>
              <a:buSzPts val="2400"/>
              <a:buFont typeface="Arial"/>
              <a:buChar char="•"/>
            </a:pPr>
            <a:r>
              <a:rPr lang="es-PY" sz="2400">
                <a:solidFill>
                  <a:schemeClr val="dk2"/>
                </a:solidFill>
                <a:latin typeface="Calibri"/>
                <a:ea typeface="Calibri"/>
                <a:cs typeface="Calibri"/>
                <a:sym typeface="Calibri"/>
              </a:rPr>
              <a:t>Inserción (Insertion Sort)</a:t>
            </a:r>
            <a:endParaRPr/>
          </a:p>
          <a:p>
            <a:pPr marL="914400" lvl="1" indent="-457200">
              <a:buClr>
                <a:schemeClr val="dk2"/>
              </a:buClr>
              <a:buSzPts val="2400"/>
              <a:buFont typeface="Arial"/>
              <a:buChar char="•"/>
            </a:pPr>
            <a:r>
              <a:rPr lang="es-PY" sz="2400">
                <a:solidFill>
                  <a:schemeClr val="dk2"/>
                </a:solidFill>
                <a:latin typeface="Calibri"/>
                <a:ea typeface="Calibri"/>
                <a:cs typeface="Calibri"/>
                <a:sym typeface="Calibri"/>
              </a:rPr>
              <a:t>Burbuja (Bubble Sort) – Burbuja mejorada</a:t>
            </a:r>
            <a:endParaRPr/>
          </a:p>
          <a:p>
            <a:endParaRPr sz="2800">
              <a:solidFill>
                <a:schemeClr val="dk1"/>
              </a:solidFill>
              <a:latin typeface="Calibri"/>
              <a:ea typeface="Calibri"/>
              <a:cs typeface="Calibri"/>
              <a:sym typeface="Calibri"/>
            </a:endParaRPr>
          </a:p>
          <a:p>
            <a:pPr marL="457200" indent="-457200">
              <a:buClr>
                <a:schemeClr val="dk1"/>
              </a:buClr>
              <a:buSzPts val="2800"/>
              <a:buFont typeface="Arial"/>
              <a:buChar char="•"/>
            </a:pPr>
            <a:r>
              <a:rPr lang="es-PY" sz="2800">
                <a:solidFill>
                  <a:schemeClr val="dk1"/>
                </a:solidFill>
                <a:latin typeface="Calibri"/>
                <a:ea typeface="Calibri"/>
                <a:cs typeface="Calibri"/>
                <a:sym typeface="Calibri"/>
              </a:rPr>
              <a:t>Ejercicios</a:t>
            </a:r>
            <a:endParaRPr/>
          </a:p>
        </p:txBody>
      </p:sp>
      <p:pic>
        <p:nvPicPr>
          <p:cNvPr id="190" name="Google Shape;190;p26"/>
          <p:cNvPicPr preferRelativeResize="0"/>
          <p:nvPr/>
        </p:nvPicPr>
        <p:blipFill rotWithShape="1">
          <a:blip r:embed="rId3">
            <a:alphaModFix/>
          </a:blip>
          <a:srcRect/>
          <a:stretch/>
        </p:blipFill>
        <p:spPr>
          <a:xfrm>
            <a:off x="2273508" y="4467980"/>
            <a:ext cx="7644985" cy="1734086"/>
          </a:xfrm>
          <a:prstGeom prst="rect">
            <a:avLst/>
          </a:prstGeom>
          <a:noFill/>
          <a:ln>
            <a:noFill/>
          </a:ln>
        </p:spPr>
      </p:pic>
      <p:sp>
        <p:nvSpPr>
          <p:cNvPr id="191" name="Google Shape;191;p26"/>
          <p:cNvSpPr/>
          <p:nvPr/>
        </p:nvSpPr>
        <p:spPr>
          <a:xfrm>
            <a:off x="1622864" y="6052532"/>
            <a:ext cx="5541104" cy="738664"/>
          </a:xfrm>
          <a:prstGeom prst="rect">
            <a:avLst/>
          </a:prstGeom>
          <a:noFill/>
          <a:ln>
            <a:noFill/>
          </a:ln>
        </p:spPr>
        <p:txBody>
          <a:bodyPr spcFirstLastPara="1" wrap="square" lIns="91425" tIns="45700" rIns="91425" bIns="45700" anchor="t" anchorCtr="0">
            <a:noAutofit/>
          </a:bodyPr>
          <a:lstStyle/>
          <a:p>
            <a:r>
              <a:rPr lang="es-PY" sz="1400" dirty="0">
                <a:solidFill>
                  <a:schemeClr val="dk1"/>
                </a:solidFill>
                <a:latin typeface="Calibri"/>
                <a:ea typeface="Calibri"/>
                <a:cs typeface="Calibri"/>
                <a:sym typeface="Calibri"/>
              </a:rPr>
              <a:t>Referencias: </a:t>
            </a:r>
            <a:endParaRPr dirty="0"/>
          </a:p>
          <a:p>
            <a:r>
              <a:rPr lang="es-PY" sz="1400" dirty="0">
                <a:solidFill>
                  <a:schemeClr val="dk1"/>
                </a:solidFill>
                <a:latin typeface="Calibri"/>
                <a:ea typeface="Calibri"/>
                <a:cs typeface="Calibri"/>
                <a:sym typeface="Calibri"/>
              </a:rPr>
              <a:t>Algoritmos y estructuras de datos – Cap. 6 – Joyanes Aguilar </a:t>
            </a:r>
            <a:endParaRPr sz="1400" dirty="0">
              <a:solidFill>
                <a:schemeClr val="dk1"/>
              </a:solidFill>
              <a:latin typeface="Calibri"/>
              <a:ea typeface="Calibri"/>
              <a:cs typeface="Calibri"/>
              <a:sym typeface="Calibri"/>
            </a:endParaRPr>
          </a:p>
          <a:p>
            <a:r>
              <a:rPr lang="es-PY" sz="1400" dirty="0">
                <a:solidFill>
                  <a:schemeClr val="dk1"/>
                </a:solidFill>
                <a:latin typeface="Calibri"/>
                <a:ea typeface="Calibri"/>
                <a:cs typeface="Calibri"/>
                <a:sym typeface="Calibri"/>
              </a:rPr>
              <a:t>https://www.infor.uva.es/~mserrano/EDI/cap4.pdf</a:t>
            </a:r>
            <a:endParaRPr dirty="0"/>
          </a:p>
        </p:txBody>
      </p:sp>
      <p:sp>
        <p:nvSpPr>
          <p:cNvPr id="192" name="Google Shape;192;p26"/>
          <p:cNvSpPr txBox="1"/>
          <p:nvPr/>
        </p:nvSpPr>
        <p:spPr>
          <a:xfrm>
            <a:off x="7596000" y="196350"/>
            <a:ext cx="3000000" cy="3000000"/>
          </a:xfrm>
          <a:prstGeom prst="rect">
            <a:avLst/>
          </a:prstGeom>
          <a:noFill/>
          <a:ln>
            <a:noFill/>
          </a:ln>
        </p:spPr>
        <p:txBody>
          <a:bodyPr spcFirstLastPara="1" wrap="square" lIns="91425" tIns="91425" rIns="91425" bIns="91425" anchor="t" anchorCtr="0">
            <a:noAutofit/>
          </a:bodyPr>
          <a:lstStyle/>
          <a:p>
            <a:pPr marL="457200" indent="-457200">
              <a:buClr>
                <a:schemeClr val="dk1"/>
              </a:buClr>
              <a:buSzPts val="2800"/>
              <a:buChar char="•"/>
            </a:pPr>
            <a:r>
              <a:rPr lang="es-PY" sz="2800">
                <a:solidFill>
                  <a:schemeClr val="dk1"/>
                </a:solidFill>
                <a:latin typeface="Calibri"/>
                <a:ea typeface="Calibri"/>
                <a:cs typeface="Calibri"/>
                <a:sym typeface="Calibri"/>
              </a:rPr>
              <a:t>Slides del Prof. José Colbes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61"/>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50</a:t>
            </a:fld>
            <a:endParaRPr sz="2800" b="1">
              <a:solidFill>
                <a:srgbClr val="1F497D"/>
              </a:solidFill>
              <a:latin typeface="Calibri"/>
              <a:ea typeface="Calibri"/>
              <a:cs typeface="Calibri"/>
              <a:sym typeface="Calibri"/>
            </a:endParaRPr>
          </a:p>
        </p:txBody>
      </p:sp>
      <p:sp>
        <p:nvSpPr>
          <p:cNvPr id="963" name="Google Shape;963;p61"/>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Ejercicio 1</a:t>
            </a:r>
            <a:endParaRPr sz="4000">
              <a:solidFill>
                <a:schemeClr val="dk1"/>
              </a:solidFill>
              <a:latin typeface="Calibri"/>
              <a:ea typeface="Calibri"/>
              <a:cs typeface="Calibri"/>
              <a:sym typeface="Calibri"/>
            </a:endParaRPr>
          </a:p>
        </p:txBody>
      </p:sp>
      <p:pic>
        <p:nvPicPr>
          <p:cNvPr id="964" name="Google Shape;964;p61"/>
          <p:cNvPicPr preferRelativeResize="0"/>
          <p:nvPr/>
        </p:nvPicPr>
        <p:blipFill rotWithShape="1">
          <a:blip r:embed="rId3">
            <a:alphaModFix/>
          </a:blip>
          <a:srcRect/>
          <a:stretch/>
        </p:blipFill>
        <p:spPr>
          <a:xfrm>
            <a:off x="1690920" y="1153552"/>
            <a:ext cx="8857504" cy="4234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6</a:t>
            </a:fld>
            <a:endParaRPr sz="2800" b="1">
              <a:solidFill>
                <a:srgbClr val="1F497D"/>
              </a:solidFill>
              <a:latin typeface="Calibri"/>
              <a:ea typeface="Calibri"/>
              <a:cs typeface="Calibri"/>
              <a:sym typeface="Calibri"/>
            </a:endParaRPr>
          </a:p>
        </p:txBody>
      </p:sp>
      <p:sp>
        <p:nvSpPr>
          <p:cNvPr id="199" name="Google Shape;199;p27"/>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Ordenamiento de datos</a:t>
            </a:r>
            <a:endParaRPr sz="4000">
              <a:solidFill>
                <a:schemeClr val="dk1"/>
              </a:solidFill>
              <a:latin typeface="Calibri"/>
              <a:ea typeface="Calibri"/>
              <a:cs typeface="Calibri"/>
              <a:sym typeface="Calibri"/>
            </a:endParaRPr>
          </a:p>
        </p:txBody>
      </p:sp>
      <p:sp>
        <p:nvSpPr>
          <p:cNvPr id="200" name="Google Shape;200;p27"/>
          <p:cNvSpPr/>
          <p:nvPr/>
        </p:nvSpPr>
        <p:spPr>
          <a:xfrm>
            <a:off x="2002301" y="1025151"/>
            <a:ext cx="8104225" cy="707886"/>
          </a:xfrm>
          <a:prstGeom prst="rect">
            <a:avLst/>
          </a:prstGeom>
          <a:noFill/>
          <a:ln>
            <a:noFill/>
          </a:ln>
        </p:spPr>
        <p:txBody>
          <a:bodyPr spcFirstLastPara="1" wrap="square" lIns="91425" tIns="45700" rIns="91425" bIns="45700" anchor="t" anchorCtr="0">
            <a:noAutofit/>
          </a:bodyPr>
          <a:lstStyle/>
          <a:p>
            <a:r>
              <a:rPr lang="es-PY" sz="2000">
                <a:solidFill>
                  <a:schemeClr val="dk1"/>
                </a:solidFill>
                <a:latin typeface="Calibri"/>
                <a:ea typeface="Calibri"/>
                <a:cs typeface="Calibri"/>
                <a:sym typeface="Calibri"/>
              </a:rPr>
              <a:t>Consiste en reorganizar un conjunto de datos u objetos en una secuencia específica, la cual puede ser de dos formas:</a:t>
            </a:r>
            <a:endParaRPr/>
          </a:p>
        </p:txBody>
      </p:sp>
      <p:sp>
        <p:nvSpPr>
          <p:cNvPr id="201" name="Google Shape;201;p27"/>
          <p:cNvSpPr txBox="1"/>
          <p:nvPr/>
        </p:nvSpPr>
        <p:spPr>
          <a:xfrm>
            <a:off x="2240838" y="1980129"/>
            <a:ext cx="1933863" cy="523220"/>
          </a:xfrm>
          <a:prstGeom prst="rect">
            <a:avLst/>
          </a:prstGeom>
          <a:noFill/>
          <a:ln>
            <a:noFill/>
          </a:ln>
        </p:spPr>
        <p:txBody>
          <a:bodyPr spcFirstLastPara="1" wrap="square" lIns="91425" tIns="45700" rIns="91425" bIns="45700" anchor="t" anchorCtr="0">
            <a:noAutofit/>
          </a:bodyPr>
          <a:lstStyle/>
          <a:p>
            <a:r>
              <a:rPr lang="es-PY" sz="2800" b="1">
                <a:solidFill>
                  <a:schemeClr val="dk2"/>
                </a:solidFill>
                <a:latin typeface="Calibri"/>
                <a:ea typeface="Calibri"/>
                <a:cs typeface="Calibri"/>
                <a:sym typeface="Calibri"/>
              </a:rPr>
              <a:t>Ascendente</a:t>
            </a:r>
            <a:endParaRPr/>
          </a:p>
        </p:txBody>
      </p:sp>
      <p:sp>
        <p:nvSpPr>
          <p:cNvPr id="202" name="Google Shape;202;p27"/>
          <p:cNvSpPr txBox="1"/>
          <p:nvPr/>
        </p:nvSpPr>
        <p:spPr>
          <a:xfrm>
            <a:off x="4461066" y="1980129"/>
            <a:ext cx="3269869" cy="52322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203" name="Google Shape;203;p27"/>
          <p:cNvSpPr txBox="1"/>
          <p:nvPr/>
        </p:nvSpPr>
        <p:spPr>
          <a:xfrm>
            <a:off x="2240838" y="2667632"/>
            <a:ext cx="2123017" cy="523220"/>
          </a:xfrm>
          <a:prstGeom prst="rect">
            <a:avLst/>
          </a:prstGeom>
          <a:noFill/>
          <a:ln>
            <a:noFill/>
          </a:ln>
        </p:spPr>
        <p:txBody>
          <a:bodyPr spcFirstLastPara="1" wrap="square" lIns="91425" tIns="45700" rIns="91425" bIns="45700" anchor="t" anchorCtr="0">
            <a:noAutofit/>
          </a:bodyPr>
          <a:lstStyle/>
          <a:p>
            <a:r>
              <a:rPr lang="es-PY" sz="2800" b="1">
                <a:solidFill>
                  <a:schemeClr val="dk2"/>
                </a:solidFill>
                <a:latin typeface="Calibri"/>
                <a:ea typeface="Calibri"/>
                <a:cs typeface="Calibri"/>
                <a:sym typeface="Calibri"/>
              </a:rPr>
              <a:t>Descendente</a:t>
            </a:r>
            <a:endParaRPr/>
          </a:p>
        </p:txBody>
      </p:sp>
      <p:sp>
        <p:nvSpPr>
          <p:cNvPr id="204" name="Google Shape;204;p27"/>
          <p:cNvSpPr txBox="1"/>
          <p:nvPr/>
        </p:nvSpPr>
        <p:spPr>
          <a:xfrm>
            <a:off x="4461066" y="2667632"/>
            <a:ext cx="3269869" cy="523220"/>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graphicFrame>
        <p:nvGraphicFramePr>
          <p:cNvPr id="205" name="Google Shape;205;p27"/>
          <p:cNvGraphicFramePr/>
          <p:nvPr/>
        </p:nvGraphicFramePr>
        <p:xfrm>
          <a:off x="2902022" y="3816325"/>
          <a:ext cx="2103375" cy="457210"/>
        </p:xfrm>
        <a:graphic>
          <a:graphicData uri="http://schemas.openxmlformats.org/drawingml/2006/table">
            <a:tbl>
              <a:tblPr firstRow="1" bandRow="1">
                <a:noFill/>
              </a:tblPr>
              <a:tblGrid>
                <a:gridCol w="420675">
                  <a:extLst>
                    <a:ext uri="{9D8B030D-6E8A-4147-A177-3AD203B41FA5}">
                      <a16:colId xmlns:a16="http://schemas.microsoft.com/office/drawing/2014/main" val="20000"/>
                    </a:ext>
                  </a:extLst>
                </a:gridCol>
                <a:gridCol w="420675">
                  <a:extLst>
                    <a:ext uri="{9D8B030D-6E8A-4147-A177-3AD203B41FA5}">
                      <a16:colId xmlns:a16="http://schemas.microsoft.com/office/drawing/2014/main" val="20001"/>
                    </a:ext>
                  </a:extLst>
                </a:gridCol>
                <a:gridCol w="420675">
                  <a:extLst>
                    <a:ext uri="{9D8B030D-6E8A-4147-A177-3AD203B41FA5}">
                      <a16:colId xmlns:a16="http://schemas.microsoft.com/office/drawing/2014/main" val="20002"/>
                    </a:ext>
                  </a:extLst>
                </a:gridCol>
                <a:gridCol w="420675">
                  <a:extLst>
                    <a:ext uri="{9D8B030D-6E8A-4147-A177-3AD203B41FA5}">
                      <a16:colId xmlns:a16="http://schemas.microsoft.com/office/drawing/2014/main" val="20003"/>
                    </a:ext>
                  </a:extLst>
                </a:gridCol>
                <a:gridCol w="420675">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es-PY" sz="2400" b="0" u="none" strike="noStrike" cap="none"/>
                        <a:t>4</a:t>
                      </a:r>
                      <a:endParaRPr sz="2400" b="0" u="none" strike="noStrike" cap="none"/>
                    </a:p>
                  </a:txBody>
                  <a:tcPr marL="91450" marR="91450" marT="45725" marB="45725"/>
                </a:tc>
                <a:tc>
                  <a:txBody>
                    <a:bodyPr/>
                    <a:lstStyle/>
                    <a:p>
                      <a:pPr marL="0" marR="0" lvl="0" indent="0" algn="ctr" rtl="0">
                        <a:spcBef>
                          <a:spcPts val="0"/>
                        </a:spcBef>
                        <a:spcAft>
                          <a:spcPts val="0"/>
                        </a:spcAft>
                        <a:buNone/>
                      </a:pPr>
                      <a:r>
                        <a:rPr lang="es-PY" sz="2400" b="0" u="none" strike="noStrike" cap="none"/>
                        <a:t>7</a:t>
                      </a:r>
                      <a:endParaRPr sz="2400" b="0" u="none" strike="noStrike" cap="none"/>
                    </a:p>
                  </a:txBody>
                  <a:tcPr marL="91450" marR="91450" marT="45725" marB="45725"/>
                </a:tc>
                <a:tc>
                  <a:txBody>
                    <a:bodyPr/>
                    <a:lstStyle/>
                    <a:p>
                      <a:pPr marL="0" marR="0" lvl="0" indent="0" algn="ctr" rtl="0">
                        <a:spcBef>
                          <a:spcPts val="0"/>
                        </a:spcBef>
                        <a:spcAft>
                          <a:spcPts val="0"/>
                        </a:spcAft>
                        <a:buNone/>
                      </a:pPr>
                      <a:r>
                        <a:rPr lang="es-PY" sz="2400" b="0" u="none" strike="noStrike" cap="none"/>
                        <a:t>1</a:t>
                      </a:r>
                      <a:endParaRPr sz="2400" b="0" u="none" strike="noStrike" cap="none"/>
                    </a:p>
                  </a:txBody>
                  <a:tcPr marL="91450" marR="91450" marT="45725" marB="45725"/>
                </a:tc>
                <a:tc>
                  <a:txBody>
                    <a:bodyPr/>
                    <a:lstStyle/>
                    <a:p>
                      <a:pPr marL="0" marR="0" lvl="0" indent="0" algn="ctr" rtl="0">
                        <a:spcBef>
                          <a:spcPts val="0"/>
                        </a:spcBef>
                        <a:spcAft>
                          <a:spcPts val="0"/>
                        </a:spcAft>
                        <a:buNone/>
                      </a:pPr>
                      <a:r>
                        <a:rPr lang="es-PY" sz="2400" b="0" u="none" strike="noStrike" cap="none"/>
                        <a:t>5</a:t>
                      </a:r>
                      <a:endParaRPr sz="2400" b="0" u="none" strike="noStrike" cap="none"/>
                    </a:p>
                  </a:txBody>
                  <a:tcPr marL="91450" marR="91450" marT="45725" marB="45725"/>
                </a:tc>
                <a:tc>
                  <a:txBody>
                    <a:bodyPr/>
                    <a:lstStyle/>
                    <a:p>
                      <a:pPr marL="0" marR="0" lvl="0" indent="0" algn="ctr" rtl="0">
                        <a:spcBef>
                          <a:spcPts val="0"/>
                        </a:spcBef>
                        <a:spcAft>
                          <a:spcPts val="0"/>
                        </a:spcAft>
                        <a:buNone/>
                      </a:pPr>
                      <a:r>
                        <a:rPr lang="es-PY" sz="2400" b="0" u="none" strike="noStrike" cap="none"/>
                        <a:t>3</a:t>
                      </a:r>
                      <a:endParaRPr sz="2400" b="0" u="none" strike="noStrike" cap="none"/>
                    </a:p>
                  </a:txBody>
                  <a:tcPr marL="91450" marR="91450" marT="45725" marB="45725"/>
                </a:tc>
                <a:extLst>
                  <a:ext uri="{0D108BD9-81ED-4DB2-BD59-A6C34878D82A}">
                    <a16:rowId xmlns:a16="http://schemas.microsoft.com/office/drawing/2014/main" val="10000"/>
                  </a:ext>
                </a:extLst>
              </a:tr>
            </a:tbl>
          </a:graphicData>
        </a:graphic>
      </p:graphicFrame>
      <p:sp>
        <p:nvSpPr>
          <p:cNvPr id="206" name="Google Shape;206;p27"/>
          <p:cNvSpPr/>
          <p:nvPr/>
        </p:nvSpPr>
        <p:spPr>
          <a:xfrm>
            <a:off x="2360655" y="3738470"/>
            <a:ext cx="541367" cy="584775"/>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graphicFrame>
        <p:nvGraphicFramePr>
          <p:cNvPr id="207" name="Google Shape;207;p27"/>
          <p:cNvGraphicFramePr/>
          <p:nvPr/>
        </p:nvGraphicFramePr>
        <p:xfrm>
          <a:off x="2902022" y="4569632"/>
          <a:ext cx="2103375" cy="457210"/>
        </p:xfrm>
        <a:graphic>
          <a:graphicData uri="http://schemas.openxmlformats.org/drawingml/2006/table">
            <a:tbl>
              <a:tblPr firstRow="1" bandRow="1">
                <a:noFill/>
              </a:tblPr>
              <a:tblGrid>
                <a:gridCol w="420675">
                  <a:extLst>
                    <a:ext uri="{9D8B030D-6E8A-4147-A177-3AD203B41FA5}">
                      <a16:colId xmlns:a16="http://schemas.microsoft.com/office/drawing/2014/main" val="20000"/>
                    </a:ext>
                  </a:extLst>
                </a:gridCol>
                <a:gridCol w="420675">
                  <a:extLst>
                    <a:ext uri="{9D8B030D-6E8A-4147-A177-3AD203B41FA5}">
                      <a16:colId xmlns:a16="http://schemas.microsoft.com/office/drawing/2014/main" val="20001"/>
                    </a:ext>
                  </a:extLst>
                </a:gridCol>
                <a:gridCol w="420675">
                  <a:extLst>
                    <a:ext uri="{9D8B030D-6E8A-4147-A177-3AD203B41FA5}">
                      <a16:colId xmlns:a16="http://schemas.microsoft.com/office/drawing/2014/main" val="20002"/>
                    </a:ext>
                  </a:extLst>
                </a:gridCol>
                <a:gridCol w="420675">
                  <a:extLst>
                    <a:ext uri="{9D8B030D-6E8A-4147-A177-3AD203B41FA5}">
                      <a16:colId xmlns:a16="http://schemas.microsoft.com/office/drawing/2014/main" val="20003"/>
                    </a:ext>
                  </a:extLst>
                </a:gridCol>
                <a:gridCol w="420675">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es-PY" sz="2400" b="0" u="none" strike="noStrike" cap="none"/>
                        <a:t>1</a:t>
                      </a:r>
                      <a:endParaRPr sz="2400" b="0" u="none" strike="noStrike" cap="none"/>
                    </a:p>
                  </a:txBody>
                  <a:tcPr marL="91450" marR="91450" marT="45725" marB="45725">
                    <a:solidFill>
                      <a:srgbClr val="953734"/>
                    </a:solidFill>
                  </a:tcPr>
                </a:tc>
                <a:tc>
                  <a:txBody>
                    <a:bodyPr/>
                    <a:lstStyle/>
                    <a:p>
                      <a:pPr marL="0" marR="0" lvl="0" indent="0" algn="ctr" rtl="0">
                        <a:spcBef>
                          <a:spcPts val="0"/>
                        </a:spcBef>
                        <a:spcAft>
                          <a:spcPts val="0"/>
                        </a:spcAft>
                        <a:buNone/>
                      </a:pPr>
                      <a:r>
                        <a:rPr lang="es-PY" sz="2400" b="0" u="none" strike="noStrike" cap="none"/>
                        <a:t>3</a:t>
                      </a:r>
                      <a:endParaRPr sz="2400" b="0" u="none" strike="noStrike" cap="none"/>
                    </a:p>
                  </a:txBody>
                  <a:tcPr marL="91450" marR="91450" marT="45725" marB="45725">
                    <a:solidFill>
                      <a:srgbClr val="953734"/>
                    </a:solidFill>
                  </a:tcPr>
                </a:tc>
                <a:tc>
                  <a:txBody>
                    <a:bodyPr/>
                    <a:lstStyle/>
                    <a:p>
                      <a:pPr marL="0" marR="0" lvl="0" indent="0" algn="ctr" rtl="0">
                        <a:spcBef>
                          <a:spcPts val="0"/>
                        </a:spcBef>
                        <a:spcAft>
                          <a:spcPts val="0"/>
                        </a:spcAft>
                        <a:buNone/>
                      </a:pPr>
                      <a:r>
                        <a:rPr lang="es-PY" sz="2400" b="0" u="none" strike="noStrike" cap="none"/>
                        <a:t>4</a:t>
                      </a:r>
                      <a:endParaRPr sz="2400" b="0" u="none" strike="noStrike" cap="none"/>
                    </a:p>
                  </a:txBody>
                  <a:tcPr marL="91450" marR="91450" marT="45725" marB="45725">
                    <a:solidFill>
                      <a:srgbClr val="953734"/>
                    </a:solidFill>
                  </a:tcPr>
                </a:tc>
                <a:tc>
                  <a:txBody>
                    <a:bodyPr/>
                    <a:lstStyle/>
                    <a:p>
                      <a:pPr marL="0" marR="0" lvl="0" indent="0" algn="ctr" rtl="0">
                        <a:spcBef>
                          <a:spcPts val="0"/>
                        </a:spcBef>
                        <a:spcAft>
                          <a:spcPts val="0"/>
                        </a:spcAft>
                        <a:buNone/>
                      </a:pPr>
                      <a:r>
                        <a:rPr lang="es-PY" sz="2400" b="0" u="none" strike="noStrike" cap="none"/>
                        <a:t>5</a:t>
                      </a:r>
                      <a:endParaRPr sz="2400" b="0" u="none" strike="noStrike" cap="none"/>
                    </a:p>
                  </a:txBody>
                  <a:tcPr marL="91450" marR="91450" marT="45725" marB="45725">
                    <a:solidFill>
                      <a:srgbClr val="953734"/>
                    </a:solidFill>
                  </a:tcPr>
                </a:tc>
                <a:tc>
                  <a:txBody>
                    <a:bodyPr/>
                    <a:lstStyle/>
                    <a:p>
                      <a:pPr marL="0" marR="0" lvl="0" indent="0" algn="ctr" rtl="0">
                        <a:spcBef>
                          <a:spcPts val="0"/>
                        </a:spcBef>
                        <a:spcAft>
                          <a:spcPts val="0"/>
                        </a:spcAft>
                        <a:buNone/>
                      </a:pPr>
                      <a:r>
                        <a:rPr lang="es-PY" sz="2400" b="0" u="none" strike="noStrike" cap="none"/>
                        <a:t>7</a:t>
                      </a:r>
                      <a:endParaRPr sz="2400" b="0" u="none" strike="noStrike" cap="none"/>
                    </a:p>
                  </a:txBody>
                  <a:tcPr marL="91450" marR="91450" marT="45725" marB="45725">
                    <a:solidFill>
                      <a:srgbClr val="953734"/>
                    </a:solidFill>
                  </a:tcPr>
                </a:tc>
                <a:extLst>
                  <a:ext uri="{0D108BD9-81ED-4DB2-BD59-A6C34878D82A}">
                    <a16:rowId xmlns:a16="http://schemas.microsoft.com/office/drawing/2014/main" val="10000"/>
                  </a:ext>
                </a:extLst>
              </a:tr>
            </a:tbl>
          </a:graphicData>
        </a:graphic>
      </p:graphicFrame>
      <p:sp>
        <p:nvSpPr>
          <p:cNvPr id="208" name="Google Shape;208;p27"/>
          <p:cNvSpPr/>
          <p:nvPr/>
        </p:nvSpPr>
        <p:spPr>
          <a:xfrm>
            <a:off x="1889757" y="4491777"/>
            <a:ext cx="1037142" cy="584775"/>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graphicFrame>
        <p:nvGraphicFramePr>
          <p:cNvPr id="209" name="Google Shape;209;p27"/>
          <p:cNvGraphicFramePr/>
          <p:nvPr/>
        </p:nvGraphicFramePr>
        <p:xfrm>
          <a:off x="2902022" y="5372658"/>
          <a:ext cx="2103375" cy="457210"/>
        </p:xfrm>
        <a:graphic>
          <a:graphicData uri="http://schemas.openxmlformats.org/drawingml/2006/table">
            <a:tbl>
              <a:tblPr firstRow="1" bandRow="1">
                <a:noFill/>
              </a:tblPr>
              <a:tblGrid>
                <a:gridCol w="420675">
                  <a:extLst>
                    <a:ext uri="{9D8B030D-6E8A-4147-A177-3AD203B41FA5}">
                      <a16:colId xmlns:a16="http://schemas.microsoft.com/office/drawing/2014/main" val="20000"/>
                    </a:ext>
                  </a:extLst>
                </a:gridCol>
                <a:gridCol w="420675">
                  <a:extLst>
                    <a:ext uri="{9D8B030D-6E8A-4147-A177-3AD203B41FA5}">
                      <a16:colId xmlns:a16="http://schemas.microsoft.com/office/drawing/2014/main" val="20001"/>
                    </a:ext>
                  </a:extLst>
                </a:gridCol>
                <a:gridCol w="420675">
                  <a:extLst>
                    <a:ext uri="{9D8B030D-6E8A-4147-A177-3AD203B41FA5}">
                      <a16:colId xmlns:a16="http://schemas.microsoft.com/office/drawing/2014/main" val="20002"/>
                    </a:ext>
                  </a:extLst>
                </a:gridCol>
                <a:gridCol w="420675">
                  <a:extLst>
                    <a:ext uri="{9D8B030D-6E8A-4147-A177-3AD203B41FA5}">
                      <a16:colId xmlns:a16="http://schemas.microsoft.com/office/drawing/2014/main" val="20003"/>
                    </a:ext>
                  </a:extLst>
                </a:gridCol>
                <a:gridCol w="420675">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es-PY" sz="2400" b="0" u="none" strike="noStrike" cap="none"/>
                        <a:t>7</a:t>
                      </a:r>
                      <a:endParaRPr sz="2400" b="0" u="none" strike="noStrike" cap="none"/>
                    </a:p>
                  </a:txBody>
                  <a:tcPr marL="91450" marR="91450" marT="45725" marB="45725">
                    <a:solidFill>
                      <a:srgbClr val="002060"/>
                    </a:solidFill>
                  </a:tcPr>
                </a:tc>
                <a:tc>
                  <a:txBody>
                    <a:bodyPr/>
                    <a:lstStyle/>
                    <a:p>
                      <a:pPr marL="0" marR="0" lvl="0" indent="0" algn="ctr" rtl="0">
                        <a:spcBef>
                          <a:spcPts val="0"/>
                        </a:spcBef>
                        <a:spcAft>
                          <a:spcPts val="0"/>
                        </a:spcAft>
                        <a:buNone/>
                      </a:pPr>
                      <a:r>
                        <a:rPr lang="es-PY" sz="2400" b="0" u="none" strike="noStrike" cap="none"/>
                        <a:t>5</a:t>
                      </a:r>
                      <a:endParaRPr sz="2400" b="0" u="none" strike="noStrike" cap="none"/>
                    </a:p>
                  </a:txBody>
                  <a:tcPr marL="91450" marR="91450" marT="45725" marB="45725">
                    <a:solidFill>
                      <a:srgbClr val="002060"/>
                    </a:solidFill>
                  </a:tcPr>
                </a:tc>
                <a:tc>
                  <a:txBody>
                    <a:bodyPr/>
                    <a:lstStyle/>
                    <a:p>
                      <a:pPr marL="0" marR="0" lvl="0" indent="0" algn="ctr" rtl="0">
                        <a:spcBef>
                          <a:spcPts val="0"/>
                        </a:spcBef>
                        <a:spcAft>
                          <a:spcPts val="0"/>
                        </a:spcAft>
                        <a:buNone/>
                      </a:pPr>
                      <a:r>
                        <a:rPr lang="es-PY" sz="2400" b="0" u="none" strike="noStrike" cap="none"/>
                        <a:t>4</a:t>
                      </a:r>
                      <a:endParaRPr sz="2400" b="0" u="none" strike="noStrike" cap="none"/>
                    </a:p>
                  </a:txBody>
                  <a:tcPr marL="91450" marR="91450" marT="45725" marB="45725">
                    <a:solidFill>
                      <a:srgbClr val="002060"/>
                    </a:solidFill>
                  </a:tcPr>
                </a:tc>
                <a:tc>
                  <a:txBody>
                    <a:bodyPr/>
                    <a:lstStyle/>
                    <a:p>
                      <a:pPr marL="0" marR="0" lvl="0" indent="0" algn="ctr" rtl="0">
                        <a:spcBef>
                          <a:spcPts val="0"/>
                        </a:spcBef>
                        <a:spcAft>
                          <a:spcPts val="0"/>
                        </a:spcAft>
                        <a:buNone/>
                      </a:pPr>
                      <a:r>
                        <a:rPr lang="es-PY" sz="2400" b="0" u="none" strike="noStrike" cap="none"/>
                        <a:t>3</a:t>
                      </a:r>
                      <a:endParaRPr sz="2400" b="0" u="none" strike="noStrike" cap="none"/>
                    </a:p>
                  </a:txBody>
                  <a:tcPr marL="91450" marR="91450" marT="45725" marB="45725">
                    <a:solidFill>
                      <a:srgbClr val="002060"/>
                    </a:solidFill>
                  </a:tcPr>
                </a:tc>
                <a:tc>
                  <a:txBody>
                    <a:bodyPr/>
                    <a:lstStyle/>
                    <a:p>
                      <a:pPr marL="0" marR="0" lvl="0" indent="0" algn="ctr" rtl="0">
                        <a:spcBef>
                          <a:spcPts val="0"/>
                        </a:spcBef>
                        <a:spcAft>
                          <a:spcPts val="0"/>
                        </a:spcAft>
                        <a:buNone/>
                      </a:pPr>
                      <a:r>
                        <a:rPr lang="es-PY" sz="2400" b="0" u="none" strike="noStrike" cap="none"/>
                        <a:t>1</a:t>
                      </a:r>
                      <a:endParaRPr sz="2400" b="0" u="none" strike="noStrike" cap="none"/>
                    </a:p>
                  </a:txBody>
                  <a:tcPr marL="91450" marR="91450" marT="45725" marB="45725">
                    <a:solidFill>
                      <a:srgbClr val="002060"/>
                    </a:solidFill>
                  </a:tcPr>
                </a:tc>
                <a:extLst>
                  <a:ext uri="{0D108BD9-81ED-4DB2-BD59-A6C34878D82A}">
                    <a16:rowId xmlns:a16="http://schemas.microsoft.com/office/drawing/2014/main" val="10000"/>
                  </a:ext>
                </a:extLst>
              </a:tr>
            </a:tbl>
          </a:graphicData>
        </a:graphic>
      </p:graphicFrame>
      <p:sp>
        <p:nvSpPr>
          <p:cNvPr id="210" name="Google Shape;210;p27"/>
          <p:cNvSpPr/>
          <p:nvPr/>
        </p:nvSpPr>
        <p:spPr>
          <a:xfrm>
            <a:off x="1889758" y="5294803"/>
            <a:ext cx="1081515" cy="584775"/>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r>
              <a:rPr lang="es-PY">
                <a:latin typeface="Calibri"/>
                <a:ea typeface="Calibri"/>
                <a:cs typeface="Calibri"/>
                <a:sym typeface="Calibri"/>
              </a:rPr>
              <a:t> </a:t>
            </a:r>
            <a:endParaRPr/>
          </a:p>
        </p:txBody>
      </p:sp>
      <p:sp>
        <p:nvSpPr>
          <p:cNvPr id="211" name="Google Shape;211;p27"/>
          <p:cNvSpPr txBox="1"/>
          <p:nvPr/>
        </p:nvSpPr>
        <p:spPr>
          <a:xfrm>
            <a:off x="5467262" y="3667150"/>
            <a:ext cx="2275431" cy="2246769"/>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PY" sz="2000">
                <a:solidFill>
                  <a:schemeClr val="dk1"/>
                </a:solidFill>
                <a:latin typeface="Calibri"/>
                <a:ea typeface="Calibri"/>
                <a:cs typeface="Calibri"/>
                <a:sym typeface="Calibri"/>
              </a:rPr>
              <a:t>Alumnos:</a:t>
            </a:r>
            <a:endParaRPr/>
          </a:p>
          <a:p>
            <a:pPr marL="285750" indent="-285750">
              <a:buClr>
                <a:schemeClr val="dk1"/>
              </a:buClr>
              <a:buSzPts val="2000"/>
              <a:buFont typeface="Arial"/>
              <a:buChar char="•"/>
            </a:pPr>
            <a:r>
              <a:rPr lang="es-PY" sz="2000">
                <a:solidFill>
                  <a:schemeClr val="dk1"/>
                </a:solidFill>
                <a:latin typeface="Calibri"/>
                <a:ea typeface="Calibri"/>
                <a:cs typeface="Calibri"/>
                <a:sym typeface="Calibri"/>
              </a:rPr>
              <a:t>Carlos Sauer</a:t>
            </a:r>
            <a:endParaRPr/>
          </a:p>
          <a:p>
            <a:pPr marL="285750" indent="-285750">
              <a:buClr>
                <a:schemeClr val="dk1"/>
              </a:buClr>
              <a:buSzPts val="2000"/>
              <a:buFont typeface="Arial"/>
              <a:buChar char="•"/>
            </a:pPr>
            <a:r>
              <a:rPr lang="es-PY" sz="2000">
                <a:solidFill>
                  <a:schemeClr val="dk1"/>
                </a:solidFill>
                <a:latin typeface="Calibri"/>
                <a:ea typeface="Calibri"/>
                <a:cs typeface="Calibri"/>
                <a:sym typeface="Calibri"/>
              </a:rPr>
              <a:t>Diego Stalder</a:t>
            </a:r>
            <a:endParaRPr sz="2000">
              <a:solidFill>
                <a:schemeClr val="dk1"/>
              </a:solidFill>
              <a:latin typeface="Calibri"/>
              <a:ea typeface="Calibri"/>
              <a:cs typeface="Calibri"/>
              <a:sym typeface="Calibri"/>
            </a:endParaRPr>
          </a:p>
          <a:p>
            <a:pPr marL="285750" indent="-285750">
              <a:buClr>
                <a:schemeClr val="dk1"/>
              </a:buClr>
              <a:buSzPts val="2000"/>
              <a:buFont typeface="Arial"/>
              <a:buChar char="•"/>
            </a:pPr>
            <a:r>
              <a:rPr lang="es-PY" sz="2000">
                <a:solidFill>
                  <a:schemeClr val="dk1"/>
                </a:solidFill>
                <a:latin typeface="Calibri"/>
                <a:ea typeface="Calibri"/>
                <a:cs typeface="Calibri"/>
                <a:sym typeface="Calibri"/>
              </a:rPr>
              <a:t>José Colbes</a:t>
            </a:r>
            <a:endParaRPr/>
          </a:p>
          <a:p>
            <a:pPr marL="285750" indent="-285750">
              <a:buClr>
                <a:schemeClr val="dk1"/>
              </a:buClr>
              <a:buSzPts val="2000"/>
              <a:buFont typeface="Arial"/>
              <a:buChar char="•"/>
            </a:pPr>
            <a:r>
              <a:rPr lang="es-PY" sz="2000">
                <a:solidFill>
                  <a:schemeClr val="dk1"/>
                </a:solidFill>
                <a:latin typeface="Calibri"/>
                <a:ea typeface="Calibri"/>
                <a:cs typeface="Calibri"/>
                <a:sym typeface="Calibri"/>
              </a:rPr>
              <a:t>Viviana Ortellado</a:t>
            </a:r>
            <a:endParaRPr sz="2000">
              <a:solidFill>
                <a:schemeClr val="dk1"/>
              </a:solidFill>
              <a:latin typeface="Calibri"/>
              <a:ea typeface="Calibri"/>
              <a:cs typeface="Calibri"/>
              <a:sym typeface="Calibri"/>
            </a:endParaRPr>
          </a:p>
          <a:p>
            <a:pPr marL="285750" indent="-285750">
              <a:buClr>
                <a:schemeClr val="dk1"/>
              </a:buClr>
              <a:buSzPts val="2000"/>
              <a:buFont typeface="Arial"/>
              <a:buChar char="•"/>
            </a:pPr>
            <a:r>
              <a:rPr lang="es-PY" sz="2000">
                <a:solidFill>
                  <a:schemeClr val="dk1"/>
                </a:solidFill>
                <a:latin typeface="Calibri"/>
                <a:ea typeface="Calibri"/>
                <a:cs typeface="Calibri"/>
                <a:sym typeface="Calibri"/>
              </a:rPr>
              <a:t>Juan Ovelar</a:t>
            </a:r>
            <a:endParaRPr/>
          </a:p>
          <a:p>
            <a:pPr marL="285750" indent="-285750">
              <a:buClr>
                <a:schemeClr val="dk1"/>
              </a:buClr>
              <a:buSzPts val="2000"/>
              <a:buFont typeface="Arial"/>
              <a:buChar char="•"/>
            </a:pPr>
            <a:r>
              <a:rPr lang="es-PY" sz="2000">
                <a:solidFill>
                  <a:schemeClr val="dk1"/>
                </a:solidFill>
                <a:latin typeface="Calibri"/>
                <a:ea typeface="Calibri"/>
                <a:cs typeface="Calibri"/>
                <a:sym typeface="Calibri"/>
              </a:rPr>
              <a:t>David Fretes</a:t>
            </a:r>
            <a:endParaRPr/>
          </a:p>
        </p:txBody>
      </p:sp>
      <p:sp>
        <p:nvSpPr>
          <p:cNvPr id="212" name="Google Shape;212;p27"/>
          <p:cNvSpPr txBox="1"/>
          <p:nvPr/>
        </p:nvSpPr>
        <p:spPr>
          <a:xfrm>
            <a:off x="8032502" y="3667150"/>
            <a:ext cx="2275431" cy="2246769"/>
          </a:xfrm>
          <a:prstGeom prst="rect">
            <a:avLst/>
          </a:prstGeom>
          <a:solidFill>
            <a:srgbClr val="DAE5F1"/>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r>
              <a:rPr lang="es-PY" sz="2000">
                <a:solidFill>
                  <a:schemeClr val="dk1"/>
                </a:solidFill>
                <a:latin typeface="Calibri"/>
                <a:ea typeface="Calibri"/>
                <a:cs typeface="Calibri"/>
                <a:sym typeface="Calibri"/>
              </a:rPr>
              <a:t>Por apellidos (Asc):</a:t>
            </a:r>
            <a:endParaRPr/>
          </a:p>
          <a:p>
            <a:pPr marL="285750" indent="-285750">
              <a:buClr>
                <a:srgbClr val="938953"/>
              </a:buClr>
              <a:buSzPts val="2000"/>
              <a:buFont typeface="Arial"/>
              <a:buChar char="•"/>
            </a:pPr>
            <a:r>
              <a:rPr lang="es-PY" sz="2000">
                <a:solidFill>
                  <a:srgbClr val="938953"/>
                </a:solidFill>
                <a:latin typeface="Calibri"/>
                <a:ea typeface="Calibri"/>
                <a:cs typeface="Calibri"/>
                <a:sym typeface="Calibri"/>
              </a:rPr>
              <a:t>José </a:t>
            </a:r>
            <a:r>
              <a:rPr lang="es-PY" sz="2000">
                <a:solidFill>
                  <a:schemeClr val="dk1"/>
                </a:solidFill>
                <a:latin typeface="Calibri"/>
                <a:ea typeface="Calibri"/>
                <a:cs typeface="Calibri"/>
                <a:sym typeface="Calibri"/>
              </a:rPr>
              <a:t>Colbes</a:t>
            </a:r>
            <a:endParaRPr/>
          </a:p>
          <a:p>
            <a:pPr marL="285750" indent="-285750">
              <a:buClr>
                <a:srgbClr val="938953"/>
              </a:buClr>
              <a:buSzPts val="2000"/>
              <a:buFont typeface="Arial"/>
              <a:buChar char="•"/>
            </a:pPr>
            <a:r>
              <a:rPr lang="es-PY" sz="2000">
                <a:solidFill>
                  <a:srgbClr val="938953"/>
                </a:solidFill>
                <a:latin typeface="Calibri"/>
                <a:ea typeface="Calibri"/>
                <a:cs typeface="Calibri"/>
                <a:sym typeface="Calibri"/>
              </a:rPr>
              <a:t>David </a:t>
            </a:r>
            <a:r>
              <a:rPr lang="es-PY" sz="2000">
                <a:solidFill>
                  <a:schemeClr val="dk1"/>
                </a:solidFill>
                <a:latin typeface="Calibri"/>
                <a:ea typeface="Calibri"/>
                <a:cs typeface="Calibri"/>
                <a:sym typeface="Calibri"/>
              </a:rPr>
              <a:t>Fretes</a:t>
            </a:r>
            <a:endParaRPr/>
          </a:p>
          <a:p>
            <a:pPr marL="285750" indent="-285750">
              <a:buClr>
                <a:srgbClr val="938953"/>
              </a:buClr>
              <a:buSzPts val="2000"/>
              <a:buFont typeface="Arial"/>
              <a:buChar char="•"/>
            </a:pPr>
            <a:r>
              <a:rPr lang="es-PY" sz="2000">
                <a:solidFill>
                  <a:srgbClr val="938953"/>
                </a:solidFill>
                <a:latin typeface="Calibri"/>
                <a:ea typeface="Calibri"/>
                <a:cs typeface="Calibri"/>
                <a:sym typeface="Calibri"/>
              </a:rPr>
              <a:t>Viviana </a:t>
            </a:r>
            <a:r>
              <a:rPr lang="es-PY" sz="2000">
                <a:solidFill>
                  <a:schemeClr val="dk1"/>
                </a:solidFill>
                <a:latin typeface="Calibri"/>
                <a:ea typeface="Calibri"/>
                <a:cs typeface="Calibri"/>
                <a:sym typeface="Calibri"/>
              </a:rPr>
              <a:t>Ortellado</a:t>
            </a:r>
            <a:endParaRPr sz="2000">
              <a:solidFill>
                <a:schemeClr val="dk1"/>
              </a:solidFill>
              <a:latin typeface="Calibri"/>
              <a:ea typeface="Calibri"/>
              <a:cs typeface="Calibri"/>
              <a:sym typeface="Calibri"/>
            </a:endParaRPr>
          </a:p>
          <a:p>
            <a:pPr marL="285750" indent="-285750">
              <a:buClr>
                <a:srgbClr val="938953"/>
              </a:buClr>
              <a:buSzPts val="2000"/>
              <a:buFont typeface="Arial"/>
              <a:buChar char="•"/>
            </a:pPr>
            <a:r>
              <a:rPr lang="es-PY" sz="2000">
                <a:solidFill>
                  <a:srgbClr val="938953"/>
                </a:solidFill>
                <a:latin typeface="Calibri"/>
                <a:ea typeface="Calibri"/>
                <a:cs typeface="Calibri"/>
                <a:sym typeface="Calibri"/>
              </a:rPr>
              <a:t>Juan </a:t>
            </a:r>
            <a:r>
              <a:rPr lang="es-PY" sz="2000">
                <a:solidFill>
                  <a:schemeClr val="dk1"/>
                </a:solidFill>
                <a:latin typeface="Calibri"/>
                <a:ea typeface="Calibri"/>
                <a:cs typeface="Calibri"/>
                <a:sym typeface="Calibri"/>
              </a:rPr>
              <a:t>Ovelar</a:t>
            </a:r>
            <a:endParaRPr/>
          </a:p>
          <a:p>
            <a:pPr marL="285750" indent="-285750">
              <a:buClr>
                <a:srgbClr val="938953"/>
              </a:buClr>
              <a:buSzPts val="2000"/>
              <a:buFont typeface="Arial"/>
              <a:buChar char="•"/>
            </a:pPr>
            <a:r>
              <a:rPr lang="es-PY" sz="2000">
                <a:solidFill>
                  <a:srgbClr val="938953"/>
                </a:solidFill>
                <a:latin typeface="Calibri"/>
                <a:ea typeface="Calibri"/>
                <a:cs typeface="Calibri"/>
                <a:sym typeface="Calibri"/>
              </a:rPr>
              <a:t>Carlos </a:t>
            </a:r>
            <a:r>
              <a:rPr lang="es-PY" sz="2000">
                <a:solidFill>
                  <a:schemeClr val="dk1"/>
                </a:solidFill>
                <a:latin typeface="Calibri"/>
                <a:ea typeface="Calibri"/>
                <a:cs typeface="Calibri"/>
                <a:sym typeface="Calibri"/>
              </a:rPr>
              <a:t>Sauer</a:t>
            </a:r>
            <a:endParaRPr/>
          </a:p>
          <a:p>
            <a:pPr marL="285750" indent="-285750">
              <a:buClr>
                <a:srgbClr val="938953"/>
              </a:buClr>
              <a:buSzPts val="2000"/>
              <a:buFont typeface="Arial"/>
              <a:buChar char="•"/>
            </a:pPr>
            <a:r>
              <a:rPr lang="es-PY" sz="2000">
                <a:solidFill>
                  <a:srgbClr val="938953"/>
                </a:solidFill>
                <a:latin typeface="Calibri"/>
                <a:ea typeface="Calibri"/>
                <a:cs typeface="Calibri"/>
                <a:sym typeface="Calibri"/>
              </a:rPr>
              <a:t>Diego </a:t>
            </a:r>
            <a:r>
              <a:rPr lang="es-PY" sz="2000">
                <a:solidFill>
                  <a:schemeClr val="dk1"/>
                </a:solidFill>
                <a:latin typeface="Calibri"/>
                <a:ea typeface="Calibri"/>
                <a:cs typeface="Calibri"/>
                <a:sym typeface="Calibri"/>
              </a:rPr>
              <a:t>Stalder</a:t>
            </a:r>
            <a:endParaRPr sz="20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par>
                                <p:cTn id="8" presetID="10" presetClass="entr" presetSubtype="0" fill="hold" nodeType="withEffect">
                                  <p:stCondLst>
                                    <p:cond delay="0"/>
                                  </p:stCondLst>
                                  <p:childTnLst>
                                    <p:set>
                                      <p:cBhvr>
                                        <p:cTn id="9" dur="1" fill="hold">
                                          <p:stCondLst>
                                            <p:cond delay="0"/>
                                          </p:stCondLst>
                                        </p:cTn>
                                        <p:tgtEl>
                                          <p:spTgt spid="202"/>
                                        </p:tgtEl>
                                        <p:attrNameLst>
                                          <p:attrName>style.visibility</p:attrName>
                                        </p:attrNameLst>
                                      </p:cBhvr>
                                      <p:to>
                                        <p:strVal val="visible"/>
                                      </p:to>
                                    </p:set>
                                    <p:animEffect transition="in" filter="fade">
                                      <p:cBhvr>
                                        <p:cTn id="10" dur="500"/>
                                        <p:tgtEl>
                                          <p:spTgt spid="202"/>
                                        </p:tgtEl>
                                      </p:cBhvr>
                                    </p:animEffect>
                                  </p:childTnLst>
                                </p:cTn>
                              </p:par>
                              <p:par>
                                <p:cTn id="11" presetID="10" presetClass="entr" presetSubtype="0" fill="hold" nodeType="withEffect">
                                  <p:stCondLst>
                                    <p:cond delay="0"/>
                                  </p:stCondLst>
                                  <p:childTnLst>
                                    <p:set>
                                      <p:cBhvr>
                                        <p:cTn id="12" dur="1" fill="hold">
                                          <p:stCondLst>
                                            <p:cond delay="0"/>
                                          </p:stCondLst>
                                        </p:cTn>
                                        <p:tgtEl>
                                          <p:spTgt spid="208"/>
                                        </p:tgtEl>
                                        <p:attrNameLst>
                                          <p:attrName>style.visibility</p:attrName>
                                        </p:attrNameLst>
                                      </p:cBhvr>
                                      <p:to>
                                        <p:strVal val="visible"/>
                                      </p:to>
                                    </p:set>
                                    <p:animEffect transition="in" filter="fade">
                                      <p:cBhvr>
                                        <p:cTn id="13" dur="500"/>
                                        <p:tgtEl>
                                          <p:spTgt spid="208"/>
                                        </p:tgtEl>
                                      </p:cBhvr>
                                    </p:animEffect>
                                  </p:childTnLst>
                                </p:cTn>
                              </p:par>
                              <p:par>
                                <p:cTn id="14" presetID="10" presetClass="entr" presetSubtype="0" fill="hold" nodeType="withEffect">
                                  <p:stCondLst>
                                    <p:cond delay="0"/>
                                  </p:stCondLst>
                                  <p:childTnLst>
                                    <p:set>
                                      <p:cBhvr>
                                        <p:cTn id="15" dur="1" fill="hold">
                                          <p:stCondLst>
                                            <p:cond delay="0"/>
                                          </p:stCondLst>
                                        </p:cTn>
                                        <p:tgtEl>
                                          <p:spTgt spid="207"/>
                                        </p:tgtEl>
                                        <p:attrNameLst>
                                          <p:attrName>style.visibility</p:attrName>
                                        </p:attrNameLst>
                                      </p:cBhvr>
                                      <p:to>
                                        <p:strVal val="visible"/>
                                      </p:to>
                                    </p:set>
                                    <p:animEffect transition="in" filter="fade">
                                      <p:cBhvr>
                                        <p:cTn id="16" dur="500"/>
                                        <p:tgtEl>
                                          <p:spTgt spid="20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3"/>
                                        </p:tgtEl>
                                        <p:attrNameLst>
                                          <p:attrName>style.visibility</p:attrName>
                                        </p:attrNameLst>
                                      </p:cBhvr>
                                      <p:to>
                                        <p:strVal val="visible"/>
                                      </p:to>
                                    </p:set>
                                    <p:animEffect transition="in" filter="fade">
                                      <p:cBhvr>
                                        <p:cTn id="21" dur="500"/>
                                        <p:tgtEl>
                                          <p:spTgt spid="203"/>
                                        </p:tgtEl>
                                      </p:cBhvr>
                                    </p:animEffect>
                                  </p:childTnLst>
                                </p:cTn>
                              </p:par>
                              <p:par>
                                <p:cTn id="22" presetID="10" presetClass="entr" presetSubtype="0" fill="hold" nodeType="withEffect">
                                  <p:stCondLst>
                                    <p:cond delay="0"/>
                                  </p:stCondLst>
                                  <p:childTnLst>
                                    <p:set>
                                      <p:cBhvr>
                                        <p:cTn id="23" dur="1" fill="hold">
                                          <p:stCondLst>
                                            <p:cond delay="0"/>
                                          </p:stCondLst>
                                        </p:cTn>
                                        <p:tgtEl>
                                          <p:spTgt spid="204"/>
                                        </p:tgtEl>
                                        <p:attrNameLst>
                                          <p:attrName>style.visibility</p:attrName>
                                        </p:attrNameLst>
                                      </p:cBhvr>
                                      <p:to>
                                        <p:strVal val="visible"/>
                                      </p:to>
                                    </p:set>
                                    <p:animEffect transition="in" filter="fade">
                                      <p:cBhvr>
                                        <p:cTn id="24" dur="500"/>
                                        <p:tgtEl>
                                          <p:spTgt spid="204"/>
                                        </p:tgtEl>
                                      </p:cBhvr>
                                    </p:animEffect>
                                  </p:childTnLst>
                                </p:cTn>
                              </p:par>
                              <p:par>
                                <p:cTn id="25" presetID="10" presetClass="entr" presetSubtype="0" fill="hold" nodeType="withEffect">
                                  <p:stCondLst>
                                    <p:cond delay="0"/>
                                  </p:stCondLst>
                                  <p:childTnLst>
                                    <p:set>
                                      <p:cBhvr>
                                        <p:cTn id="26" dur="1" fill="hold">
                                          <p:stCondLst>
                                            <p:cond delay="0"/>
                                          </p:stCondLst>
                                        </p:cTn>
                                        <p:tgtEl>
                                          <p:spTgt spid="210"/>
                                        </p:tgtEl>
                                        <p:attrNameLst>
                                          <p:attrName>style.visibility</p:attrName>
                                        </p:attrNameLst>
                                      </p:cBhvr>
                                      <p:to>
                                        <p:strVal val="visible"/>
                                      </p:to>
                                    </p:set>
                                    <p:animEffect transition="in" filter="fade">
                                      <p:cBhvr>
                                        <p:cTn id="27" dur="500"/>
                                        <p:tgtEl>
                                          <p:spTgt spid="210"/>
                                        </p:tgtEl>
                                      </p:cBhvr>
                                    </p:animEffect>
                                  </p:childTnLst>
                                </p:cTn>
                              </p:par>
                              <p:par>
                                <p:cTn id="28" presetID="10" presetClass="entr" presetSubtype="0" fill="hold" nodeType="withEffect">
                                  <p:stCondLst>
                                    <p:cond delay="0"/>
                                  </p:stCondLst>
                                  <p:childTnLst>
                                    <p:set>
                                      <p:cBhvr>
                                        <p:cTn id="29" dur="1" fill="hold">
                                          <p:stCondLst>
                                            <p:cond delay="0"/>
                                          </p:stCondLst>
                                        </p:cTn>
                                        <p:tgtEl>
                                          <p:spTgt spid="209"/>
                                        </p:tgtEl>
                                        <p:attrNameLst>
                                          <p:attrName>style.visibility</p:attrName>
                                        </p:attrNameLst>
                                      </p:cBhvr>
                                      <p:to>
                                        <p:strVal val="visible"/>
                                      </p:to>
                                    </p:set>
                                    <p:animEffect transition="in" filter="fade">
                                      <p:cBhvr>
                                        <p:cTn id="30" dur="500"/>
                                        <p:tgtEl>
                                          <p:spTgt spid="20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11"/>
                                        </p:tgtEl>
                                        <p:attrNameLst>
                                          <p:attrName>style.visibility</p:attrName>
                                        </p:attrNameLst>
                                      </p:cBhvr>
                                      <p:to>
                                        <p:strVal val="visible"/>
                                      </p:to>
                                    </p:set>
                                    <p:animEffect transition="in" filter="fade">
                                      <p:cBhvr>
                                        <p:cTn id="35" dur="500"/>
                                        <p:tgtEl>
                                          <p:spTgt spid="2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2"/>
                                        </p:tgtEl>
                                        <p:attrNameLst>
                                          <p:attrName>style.visibility</p:attrName>
                                        </p:attrNameLst>
                                      </p:cBhvr>
                                      <p:to>
                                        <p:strVal val="visible"/>
                                      </p:to>
                                    </p:set>
                                    <p:animEffect transition="in" filter="fade">
                                      <p:cBhvr>
                                        <p:cTn id="40" dur="5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p:nvPr/>
        </p:nvSpPr>
        <p:spPr>
          <a:xfrm>
            <a:off x="2002301" y="3398532"/>
            <a:ext cx="3404383" cy="1679906"/>
          </a:xfrm>
          <a:prstGeom prst="rect">
            <a:avLst/>
          </a:prstGeom>
          <a:solidFill>
            <a:srgbClr val="DAE5F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19" name="Google Shape;219;p28"/>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7</a:t>
            </a:fld>
            <a:endParaRPr sz="2800" b="1">
              <a:solidFill>
                <a:srgbClr val="1F497D"/>
              </a:solidFill>
              <a:latin typeface="Calibri"/>
              <a:ea typeface="Calibri"/>
              <a:cs typeface="Calibri"/>
              <a:sym typeface="Calibri"/>
            </a:endParaRPr>
          </a:p>
        </p:txBody>
      </p:sp>
      <p:sp>
        <p:nvSpPr>
          <p:cNvPr id="220" name="Google Shape;220;p28"/>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Ordenamiento de datos</a:t>
            </a:r>
            <a:endParaRPr sz="4000">
              <a:solidFill>
                <a:schemeClr val="dk1"/>
              </a:solidFill>
              <a:latin typeface="Calibri"/>
              <a:ea typeface="Calibri"/>
              <a:cs typeface="Calibri"/>
              <a:sym typeface="Calibri"/>
            </a:endParaRPr>
          </a:p>
        </p:txBody>
      </p:sp>
      <p:sp>
        <p:nvSpPr>
          <p:cNvPr id="221" name="Google Shape;221;p28"/>
          <p:cNvSpPr/>
          <p:nvPr/>
        </p:nvSpPr>
        <p:spPr>
          <a:xfrm>
            <a:off x="2002301" y="1123628"/>
            <a:ext cx="8104225" cy="2246769"/>
          </a:xfrm>
          <a:prstGeom prst="rect">
            <a:avLst/>
          </a:prstGeom>
          <a:noFill/>
          <a:ln>
            <a:noFill/>
          </a:ln>
        </p:spPr>
        <p:txBody>
          <a:bodyPr spcFirstLastPara="1" wrap="square" lIns="91425" tIns="45700" rIns="91425" bIns="45700" anchor="t" anchorCtr="0">
            <a:noAutofit/>
          </a:bodyPr>
          <a:lstStyle/>
          <a:p>
            <a:r>
              <a:rPr lang="es-PY" sz="2000">
                <a:solidFill>
                  <a:schemeClr val="dk1"/>
                </a:solidFill>
                <a:latin typeface="Calibri"/>
                <a:ea typeface="Calibri"/>
                <a:cs typeface="Calibri"/>
                <a:sym typeface="Calibri"/>
              </a:rPr>
              <a:t>El proceso de ordenamiento es uno de los ejemplos más interesantes para mostrar que existen múltiples soluciones para un mismo problema, y que cada algoritmo tiene sus propias ventajas y desventajas.</a:t>
            </a:r>
            <a:endParaRPr/>
          </a:p>
          <a:p>
            <a:endParaRPr sz="2000">
              <a:solidFill>
                <a:schemeClr val="dk1"/>
              </a:solidFill>
              <a:latin typeface="Calibri"/>
              <a:ea typeface="Calibri"/>
              <a:cs typeface="Calibri"/>
              <a:sym typeface="Calibri"/>
            </a:endParaRPr>
          </a:p>
          <a:p>
            <a:r>
              <a:rPr lang="es-PY" sz="2000">
                <a:solidFill>
                  <a:schemeClr val="dk1"/>
                </a:solidFill>
                <a:latin typeface="Calibri"/>
                <a:ea typeface="Calibri"/>
                <a:cs typeface="Calibri"/>
                <a:sym typeface="Calibri"/>
              </a:rPr>
              <a:t>Según la cantidad de datos que se manejan, los algoritmos de ordenamiento se dividen en grupos:</a:t>
            </a:r>
            <a:endParaRPr/>
          </a:p>
          <a:p>
            <a:endParaRPr sz="2000">
              <a:solidFill>
                <a:schemeClr val="dk1"/>
              </a:solidFill>
              <a:latin typeface="Calibri"/>
              <a:ea typeface="Calibri"/>
              <a:cs typeface="Calibri"/>
              <a:sym typeface="Calibri"/>
            </a:endParaRPr>
          </a:p>
        </p:txBody>
      </p:sp>
      <p:sp>
        <p:nvSpPr>
          <p:cNvPr id="222" name="Google Shape;222;p28"/>
          <p:cNvSpPr txBox="1"/>
          <p:nvPr/>
        </p:nvSpPr>
        <p:spPr>
          <a:xfrm>
            <a:off x="2044508" y="3541544"/>
            <a:ext cx="1411412" cy="523220"/>
          </a:xfrm>
          <a:prstGeom prst="rect">
            <a:avLst/>
          </a:prstGeom>
          <a:noFill/>
          <a:ln>
            <a:noFill/>
          </a:ln>
        </p:spPr>
        <p:txBody>
          <a:bodyPr spcFirstLastPara="1" wrap="square" lIns="91425" tIns="45700" rIns="91425" bIns="45700" anchor="t" anchorCtr="0">
            <a:noAutofit/>
          </a:bodyPr>
          <a:lstStyle/>
          <a:p>
            <a:r>
              <a:rPr lang="es-PY" sz="2800" b="1">
                <a:solidFill>
                  <a:schemeClr val="dk2"/>
                </a:solidFill>
                <a:latin typeface="Calibri"/>
                <a:ea typeface="Calibri"/>
                <a:cs typeface="Calibri"/>
                <a:sym typeface="Calibri"/>
              </a:rPr>
              <a:t>Directos</a:t>
            </a:r>
            <a:endParaRPr/>
          </a:p>
        </p:txBody>
      </p:sp>
      <p:sp>
        <p:nvSpPr>
          <p:cNvPr id="223" name="Google Shape;223;p28"/>
          <p:cNvSpPr txBox="1"/>
          <p:nvPr/>
        </p:nvSpPr>
        <p:spPr>
          <a:xfrm>
            <a:off x="3634161" y="3575122"/>
            <a:ext cx="1646605" cy="1354217"/>
          </a:xfrm>
          <a:prstGeom prst="rect">
            <a:avLst/>
          </a:prstGeom>
          <a:noFill/>
          <a:ln>
            <a:noFill/>
          </a:ln>
        </p:spPr>
        <p:txBody>
          <a:bodyPr spcFirstLastPara="1" wrap="square" lIns="91425" tIns="45700" rIns="91425" bIns="45700" anchor="t" anchorCtr="0">
            <a:noAutofit/>
          </a:bodyPr>
          <a:lstStyle/>
          <a:p>
            <a:pPr marL="285750" indent="-285750">
              <a:buClr>
                <a:schemeClr val="dk1"/>
              </a:buClr>
              <a:buSzPts val="2400"/>
              <a:buFont typeface="Arial"/>
              <a:buChar char="•"/>
            </a:pPr>
            <a:r>
              <a:rPr lang="es-PY" sz="2400">
                <a:solidFill>
                  <a:schemeClr val="dk1"/>
                </a:solidFill>
                <a:latin typeface="Calibri"/>
                <a:ea typeface="Calibri"/>
                <a:cs typeface="Calibri"/>
                <a:sym typeface="Calibri"/>
              </a:rPr>
              <a:t>Selección</a:t>
            </a:r>
            <a:endParaRPr/>
          </a:p>
          <a:p>
            <a:pPr marL="285750" indent="-285750">
              <a:spcBef>
                <a:spcPts val="600"/>
              </a:spcBef>
              <a:buClr>
                <a:schemeClr val="dk1"/>
              </a:buClr>
              <a:buSzPts val="2400"/>
              <a:buFont typeface="Arial"/>
              <a:buChar char="•"/>
            </a:pPr>
            <a:r>
              <a:rPr lang="es-PY" sz="2400">
                <a:solidFill>
                  <a:schemeClr val="dk1"/>
                </a:solidFill>
                <a:latin typeface="Calibri"/>
                <a:ea typeface="Calibri"/>
                <a:cs typeface="Calibri"/>
                <a:sym typeface="Calibri"/>
              </a:rPr>
              <a:t>Burbuja</a:t>
            </a:r>
            <a:endParaRPr/>
          </a:p>
          <a:p>
            <a:pPr marL="285750" indent="-285750">
              <a:spcBef>
                <a:spcPts val="600"/>
              </a:spcBef>
              <a:buClr>
                <a:schemeClr val="dk1"/>
              </a:buClr>
              <a:buSzPts val="2400"/>
              <a:buFont typeface="Arial"/>
              <a:buChar char="•"/>
            </a:pPr>
            <a:r>
              <a:rPr lang="es-PY" sz="2400">
                <a:solidFill>
                  <a:schemeClr val="dk1"/>
                </a:solidFill>
                <a:latin typeface="Calibri"/>
                <a:ea typeface="Calibri"/>
                <a:cs typeface="Calibri"/>
                <a:sym typeface="Calibri"/>
              </a:rPr>
              <a:t>Inserción</a:t>
            </a:r>
            <a:endParaRPr/>
          </a:p>
        </p:txBody>
      </p:sp>
      <p:sp>
        <p:nvSpPr>
          <p:cNvPr id="224" name="Google Shape;224;p28"/>
          <p:cNvSpPr txBox="1"/>
          <p:nvPr/>
        </p:nvSpPr>
        <p:spPr>
          <a:xfrm>
            <a:off x="5772444" y="3541544"/>
            <a:ext cx="1666290" cy="523220"/>
          </a:xfrm>
          <a:prstGeom prst="rect">
            <a:avLst/>
          </a:prstGeom>
          <a:noFill/>
          <a:ln>
            <a:noFill/>
          </a:ln>
        </p:spPr>
        <p:txBody>
          <a:bodyPr spcFirstLastPara="1" wrap="square" lIns="91425" tIns="45700" rIns="91425" bIns="45700" anchor="t" anchorCtr="0">
            <a:noAutofit/>
          </a:bodyPr>
          <a:lstStyle/>
          <a:p>
            <a:r>
              <a:rPr lang="es-PY" sz="2800" b="1">
                <a:solidFill>
                  <a:schemeClr val="dk2"/>
                </a:solidFill>
                <a:latin typeface="Calibri"/>
                <a:ea typeface="Calibri"/>
                <a:cs typeface="Calibri"/>
                <a:sym typeface="Calibri"/>
              </a:rPr>
              <a:t>Indirectos</a:t>
            </a:r>
            <a:endParaRPr/>
          </a:p>
        </p:txBody>
      </p:sp>
      <p:sp>
        <p:nvSpPr>
          <p:cNvPr id="225" name="Google Shape;225;p28"/>
          <p:cNvSpPr txBox="1"/>
          <p:nvPr/>
        </p:nvSpPr>
        <p:spPr>
          <a:xfrm>
            <a:off x="7530909" y="3575122"/>
            <a:ext cx="2781852" cy="1800493"/>
          </a:xfrm>
          <a:prstGeom prst="rect">
            <a:avLst/>
          </a:prstGeom>
          <a:noFill/>
          <a:ln>
            <a:noFill/>
          </a:ln>
        </p:spPr>
        <p:txBody>
          <a:bodyPr spcFirstLastPara="1" wrap="square" lIns="91425" tIns="45700" rIns="91425" bIns="45700" anchor="t" anchorCtr="0">
            <a:noAutofit/>
          </a:bodyPr>
          <a:lstStyle/>
          <a:p>
            <a:pPr marL="285750" indent="-285750">
              <a:buClr>
                <a:schemeClr val="dk1"/>
              </a:buClr>
              <a:buSzPts val="2400"/>
              <a:buFont typeface="Arial"/>
              <a:buChar char="•"/>
            </a:pPr>
            <a:r>
              <a:rPr lang="es-PY" sz="2400">
                <a:solidFill>
                  <a:schemeClr val="dk1"/>
                </a:solidFill>
                <a:latin typeface="Calibri"/>
                <a:ea typeface="Calibri"/>
                <a:cs typeface="Calibri"/>
                <a:sym typeface="Calibri"/>
              </a:rPr>
              <a:t>Mezcla</a:t>
            </a:r>
            <a:endParaRPr/>
          </a:p>
          <a:p>
            <a:pPr marL="285750" indent="-285750">
              <a:spcBef>
                <a:spcPts val="600"/>
              </a:spcBef>
              <a:buClr>
                <a:schemeClr val="dk1"/>
              </a:buClr>
              <a:buSzPts val="2400"/>
              <a:buFont typeface="Arial"/>
              <a:buChar char="•"/>
            </a:pPr>
            <a:r>
              <a:rPr lang="es-PY" sz="2400">
                <a:solidFill>
                  <a:schemeClr val="dk1"/>
                </a:solidFill>
                <a:latin typeface="Calibri"/>
                <a:ea typeface="Calibri"/>
                <a:cs typeface="Calibri"/>
                <a:sym typeface="Calibri"/>
              </a:rPr>
              <a:t>Quicksort (Rápida)</a:t>
            </a:r>
            <a:endParaRPr/>
          </a:p>
          <a:p>
            <a:pPr marL="285750" indent="-285750">
              <a:spcBef>
                <a:spcPts val="600"/>
              </a:spcBef>
              <a:buClr>
                <a:schemeClr val="dk1"/>
              </a:buClr>
              <a:buSzPts val="2400"/>
              <a:buFont typeface="Arial"/>
              <a:buChar char="•"/>
            </a:pPr>
            <a:r>
              <a:rPr lang="es-PY" sz="2400">
                <a:solidFill>
                  <a:schemeClr val="dk1"/>
                </a:solidFill>
                <a:latin typeface="Calibri"/>
                <a:ea typeface="Calibri"/>
                <a:cs typeface="Calibri"/>
                <a:sym typeface="Calibri"/>
              </a:rPr>
              <a:t>Shell</a:t>
            </a:r>
            <a:endParaRPr/>
          </a:p>
          <a:p>
            <a:pPr marL="285750" indent="-285750">
              <a:spcBef>
                <a:spcPts val="600"/>
              </a:spcBef>
              <a:buClr>
                <a:schemeClr val="dk1"/>
              </a:buClr>
              <a:buSzPts val="2400"/>
              <a:buFont typeface="Arial"/>
              <a:buChar char="•"/>
            </a:pPr>
            <a:r>
              <a:rPr lang="es-PY" sz="2400">
                <a:solidFill>
                  <a:schemeClr val="dk1"/>
                </a:solidFill>
                <a:latin typeface="Calibri"/>
                <a:ea typeface="Calibri"/>
                <a:cs typeface="Calibri"/>
                <a:sym typeface="Calibri"/>
              </a:rPr>
              <a:t>Radix</a:t>
            </a:r>
            <a:endParaRPr sz="24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8"/>
                                        </p:tgtEl>
                                        <p:attrNameLst>
                                          <p:attrName>style.visibility</p:attrName>
                                        </p:attrNameLst>
                                      </p:cBhvr>
                                      <p:to>
                                        <p:strVal val="visible"/>
                                      </p:to>
                                    </p:set>
                                    <p:animEffect transition="in" filter="fade">
                                      <p:cBhvr>
                                        <p:cTn id="7" dur="5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9"/>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8</a:t>
            </a:fld>
            <a:endParaRPr sz="2800" b="1">
              <a:solidFill>
                <a:srgbClr val="1F497D"/>
              </a:solidFill>
              <a:latin typeface="Calibri"/>
              <a:ea typeface="Calibri"/>
              <a:cs typeface="Calibri"/>
              <a:sym typeface="Calibri"/>
            </a:endParaRPr>
          </a:p>
        </p:txBody>
      </p:sp>
      <p:sp>
        <p:nvSpPr>
          <p:cNvPr id="232" name="Google Shape;232;p29"/>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¿Cuál elegimos?</a:t>
            </a:r>
            <a:endParaRPr sz="4000">
              <a:solidFill>
                <a:schemeClr val="dk1"/>
              </a:solidFill>
              <a:latin typeface="Calibri"/>
              <a:ea typeface="Calibri"/>
              <a:cs typeface="Calibri"/>
              <a:sym typeface="Calibri"/>
            </a:endParaRPr>
          </a:p>
        </p:txBody>
      </p:sp>
      <p:sp>
        <p:nvSpPr>
          <p:cNvPr id="233" name="Google Shape;233;p29"/>
          <p:cNvSpPr/>
          <p:nvPr/>
        </p:nvSpPr>
        <p:spPr>
          <a:xfrm>
            <a:off x="2002301" y="2090631"/>
            <a:ext cx="8104225" cy="1415772"/>
          </a:xfrm>
          <a:prstGeom prst="rect">
            <a:avLst/>
          </a:prstGeom>
          <a:noFill/>
          <a:ln>
            <a:noFill/>
          </a:ln>
        </p:spPr>
        <p:txBody>
          <a:bodyPr spcFirstLastPara="1" wrap="square" lIns="91425" tIns="45700" rIns="91425" bIns="45700" anchor="t" anchorCtr="0">
            <a:noAutofit/>
          </a:bodyPr>
          <a:lstStyle/>
          <a:p>
            <a:r>
              <a:rPr lang="es-PY" sz="2800" b="1">
                <a:solidFill>
                  <a:schemeClr val="dk1"/>
                </a:solidFill>
                <a:latin typeface="Calibri"/>
                <a:ea typeface="Calibri"/>
                <a:cs typeface="Calibri"/>
                <a:sym typeface="Calibri"/>
              </a:rPr>
              <a:t>Criterios: </a:t>
            </a:r>
            <a:endParaRPr/>
          </a:p>
          <a:p>
            <a:pPr marL="457200" indent="-457200">
              <a:spcBef>
                <a:spcPts val="600"/>
              </a:spcBef>
              <a:buClr>
                <a:schemeClr val="dk1"/>
              </a:buClr>
              <a:buSzPts val="2400"/>
              <a:buFont typeface="Calibri"/>
              <a:buAutoNum type="alphaLcParenR"/>
            </a:pPr>
            <a:r>
              <a:rPr lang="es-PY" sz="2400">
                <a:solidFill>
                  <a:schemeClr val="dk1"/>
                </a:solidFill>
                <a:latin typeface="Calibri"/>
                <a:ea typeface="Calibri"/>
                <a:cs typeface="Calibri"/>
                <a:sym typeface="Calibri"/>
              </a:rPr>
              <a:t>El de menor tiempo de ejecución. </a:t>
            </a:r>
            <a:endParaRPr/>
          </a:p>
          <a:p>
            <a:pPr marL="457200" indent="-457200">
              <a:spcBef>
                <a:spcPts val="600"/>
              </a:spcBef>
              <a:buClr>
                <a:schemeClr val="dk1"/>
              </a:buClr>
              <a:buSzPts val="2400"/>
              <a:buFont typeface="Calibri"/>
              <a:buAutoNum type="alphaLcParenR"/>
            </a:pPr>
            <a:r>
              <a:rPr lang="es-PY" sz="2400">
                <a:solidFill>
                  <a:schemeClr val="dk1"/>
                </a:solidFill>
                <a:latin typeface="Calibri"/>
                <a:ea typeface="Calibri"/>
                <a:cs typeface="Calibri"/>
                <a:sym typeface="Calibri"/>
              </a:rPr>
              <a:t>El de menor número de instrucciones.</a:t>
            </a:r>
            <a:endParaRPr/>
          </a:p>
        </p:txBody>
      </p:sp>
      <p:sp>
        <p:nvSpPr>
          <p:cNvPr id="234" name="Google Shape;234;p29"/>
          <p:cNvSpPr/>
          <p:nvPr/>
        </p:nvSpPr>
        <p:spPr>
          <a:xfrm>
            <a:off x="2002300" y="1131473"/>
            <a:ext cx="8299939" cy="830997"/>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alibri"/>
                <a:ea typeface="Calibri"/>
                <a:cs typeface="Calibri"/>
                <a:sym typeface="Calibri"/>
              </a:rPr>
              <a:t>La </a:t>
            </a:r>
            <a:r>
              <a:rPr lang="es-PY" sz="2400" b="1" i="1">
                <a:solidFill>
                  <a:schemeClr val="dk1"/>
                </a:solidFill>
                <a:latin typeface="Calibri"/>
                <a:ea typeface="Calibri"/>
                <a:cs typeface="Calibri"/>
                <a:sym typeface="Calibri"/>
              </a:rPr>
              <a:t>eficiencia</a:t>
            </a:r>
            <a:r>
              <a:rPr lang="es-PY" sz="2400">
                <a:solidFill>
                  <a:schemeClr val="dk1"/>
                </a:solidFill>
                <a:latin typeface="Calibri"/>
                <a:ea typeface="Calibri"/>
                <a:cs typeface="Calibri"/>
                <a:sym typeface="Calibri"/>
              </a:rPr>
              <a:t> es el factor que mide la calidad y rendimiento de un algoritmo. Área de estudio: Análisis de Algoritmos.</a:t>
            </a:r>
            <a:endParaRPr sz="2400">
              <a:solidFill>
                <a:schemeClr val="dk1"/>
              </a:solidFill>
              <a:latin typeface="Calibri"/>
              <a:ea typeface="Calibri"/>
              <a:cs typeface="Calibri"/>
              <a:sym typeface="Calibri"/>
            </a:endParaRPr>
          </a:p>
        </p:txBody>
      </p:sp>
      <p:sp>
        <p:nvSpPr>
          <p:cNvPr id="235" name="Google Shape;235;p29"/>
          <p:cNvSpPr/>
          <p:nvPr/>
        </p:nvSpPr>
        <p:spPr>
          <a:xfrm>
            <a:off x="2002299" y="3757301"/>
            <a:ext cx="8104224" cy="1200329"/>
          </a:xfrm>
          <a:prstGeom prst="rect">
            <a:avLst/>
          </a:prstGeom>
          <a:noFill/>
          <a:ln>
            <a:noFill/>
          </a:ln>
        </p:spPr>
        <p:txBody>
          <a:bodyPr spcFirstLastPara="1" wrap="square" lIns="91425" tIns="45700" rIns="91425" bIns="45700" anchor="t" anchorCtr="0">
            <a:noAutofit/>
          </a:bodyPr>
          <a:lstStyle/>
          <a:p>
            <a:r>
              <a:rPr lang="es-PY" sz="2400">
                <a:solidFill>
                  <a:schemeClr val="dk1"/>
                </a:solidFill>
                <a:latin typeface="Calibri"/>
                <a:ea typeface="Calibri"/>
                <a:cs typeface="Calibri"/>
                <a:sym typeface="Calibri"/>
              </a:rPr>
              <a:t>Sin embargo, no siempre es fácil efectuar estas medidas. Por ello, el mejor criterio es aislar una </a:t>
            </a:r>
            <a:r>
              <a:rPr lang="es-PY" sz="2400">
                <a:solidFill>
                  <a:schemeClr val="dk2"/>
                </a:solidFill>
                <a:latin typeface="Calibri"/>
                <a:ea typeface="Calibri"/>
                <a:cs typeface="Calibri"/>
                <a:sym typeface="Calibri"/>
              </a:rPr>
              <a:t>operación específica</a:t>
            </a:r>
            <a:r>
              <a:rPr lang="es-PY" sz="2400">
                <a:solidFill>
                  <a:schemeClr val="dk1"/>
                </a:solidFill>
                <a:latin typeface="Calibri"/>
                <a:ea typeface="Calibri"/>
                <a:cs typeface="Calibri"/>
                <a:sym typeface="Calibri"/>
              </a:rPr>
              <a:t> del algoritmo y </a:t>
            </a:r>
            <a:r>
              <a:rPr lang="es-PY" sz="2400">
                <a:solidFill>
                  <a:schemeClr val="dk2"/>
                </a:solidFill>
                <a:latin typeface="Calibri"/>
                <a:ea typeface="Calibri"/>
                <a:cs typeface="Calibri"/>
                <a:sym typeface="Calibri"/>
              </a:rPr>
              <a:t>contar</a:t>
            </a:r>
            <a:r>
              <a:rPr lang="es-PY" sz="2400">
                <a:solidFill>
                  <a:schemeClr val="dk1"/>
                </a:solidFill>
                <a:latin typeface="Calibri"/>
                <a:ea typeface="Calibri"/>
                <a:cs typeface="Calibri"/>
                <a:sym typeface="Calibri"/>
              </a:rPr>
              <a:t> el número de veces que se realiza.</a:t>
            </a:r>
            <a:endParaRPr sz="2400">
              <a:solidFill>
                <a:schemeClr val="dk1"/>
              </a:solidFill>
              <a:latin typeface="Calibri"/>
              <a:ea typeface="Calibri"/>
              <a:cs typeface="Calibri"/>
              <a:sym typeface="Calibri"/>
            </a:endParaRPr>
          </a:p>
        </p:txBody>
      </p:sp>
      <p:sp>
        <p:nvSpPr>
          <p:cNvPr id="236" name="Google Shape;236;p29"/>
          <p:cNvSpPr txBox="1"/>
          <p:nvPr/>
        </p:nvSpPr>
        <p:spPr>
          <a:xfrm>
            <a:off x="2664409" y="5332133"/>
            <a:ext cx="1778244" cy="584775"/>
          </a:xfrm>
          <a:prstGeom prst="rect">
            <a:avLst/>
          </a:prstGeom>
          <a:noFill/>
          <a:ln>
            <a:noFill/>
          </a:ln>
        </p:spPr>
        <p:txBody>
          <a:bodyPr spcFirstLastPara="1" wrap="square" lIns="91425" tIns="45700" rIns="91425" bIns="45700" anchor="t" anchorCtr="0">
            <a:noAutofit/>
          </a:bodyPr>
          <a:lstStyle/>
          <a:p>
            <a:r>
              <a:rPr lang="es-PY" sz="3200" b="1">
                <a:solidFill>
                  <a:schemeClr val="dk2"/>
                </a:solidFill>
                <a:latin typeface="Calibri"/>
                <a:ea typeface="Calibri"/>
                <a:cs typeface="Calibri"/>
                <a:sym typeface="Calibri"/>
              </a:rPr>
              <a:t>Eficiencia</a:t>
            </a:r>
            <a:endParaRPr/>
          </a:p>
        </p:txBody>
      </p:sp>
      <p:sp>
        <p:nvSpPr>
          <p:cNvPr id="237" name="Google Shape;237;p29"/>
          <p:cNvSpPr txBox="1"/>
          <p:nvPr/>
        </p:nvSpPr>
        <p:spPr>
          <a:xfrm>
            <a:off x="2012842" y="5758010"/>
            <a:ext cx="3049746" cy="369332"/>
          </a:xfrm>
          <a:prstGeom prst="rect">
            <a:avLst/>
          </a:prstGeom>
          <a:noFill/>
          <a:ln>
            <a:noFill/>
          </a:ln>
        </p:spPr>
        <p:txBody>
          <a:bodyPr spcFirstLastPara="1" wrap="square" lIns="91425" tIns="45700" rIns="91425" bIns="45700" anchor="t" anchorCtr="0">
            <a:noAutofit/>
          </a:bodyPr>
          <a:lstStyle/>
          <a:p>
            <a:r>
              <a:rPr lang="es-PY">
                <a:solidFill>
                  <a:schemeClr val="dk1"/>
                </a:solidFill>
                <a:latin typeface="Calibri"/>
                <a:ea typeface="Calibri"/>
                <a:cs typeface="Calibri"/>
                <a:sym typeface="Calibri"/>
              </a:rPr>
              <a:t>(algoritmos de ordenamiento)</a:t>
            </a:r>
            <a:endParaRPr/>
          </a:p>
        </p:txBody>
      </p:sp>
      <p:sp>
        <p:nvSpPr>
          <p:cNvPr id="238" name="Google Shape;238;p29"/>
          <p:cNvSpPr/>
          <p:nvPr/>
        </p:nvSpPr>
        <p:spPr>
          <a:xfrm>
            <a:off x="5269802" y="5536149"/>
            <a:ext cx="1248230" cy="380758"/>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algn="ctr"/>
            <a:endParaRPr>
              <a:solidFill>
                <a:schemeClr val="lt1"/>
              </a:solidFill>
              <a:latin typeface="Calibri"/>
              <a:ea typeface="Calibri"/>
              <a:cs typeface="Calibri"/>
              <a:sym typeface="Calibri"/>
            </a:endParaRPr>
          </a:p>
        </p:txBody>
      </p:sp>
      <p:sp>
        <p:nvSpPr>
          <p:cNvPr id="239" name="Google Shape;239;p29"/>
          <p:cNvSpPr txBox="1"/>
          <p:nvPr/>
        </p:nvSpPr>
        <p:spPr>
          <a:xfrm>
            <a:off x="6725247" y="5157846"/>
            <a:ext cx="2686929" cy="1200329"/>
          </a:xfrm>
          <a:prstGeom prst="rect">
            <a:avLst/>
          </a:prstGeom>
          <a:noFill/>
          <a:ln>
            <a:noFill/>
          </a:ln>
        </p:spPr>
        <p:txBody>
          <a:bodyPr spcFirstLastPara="1" wrap="square" lIns="91425" tIns="45700" rIns="91425" bIns="45700" anchor="t" anchorCtr="0">
            <a:noAutofit/>
          </a:bodyPr>
          <a:lstStyle/>
          <a:p>
            <a:pPr algn="ctr"/>
            <a:r>
              <a:rPr lang="es-PY" sz="2400">
                <a:solidFill>
                  <a:schemeClr val="dk1"/>
                </a:solidFill>
                <a:latin typeface="Calibri"/>
                <a:ea typeface="Calibri"/>
                <a:cs typeface="Calibri"/>
                <a:sym typeface="Calibri"/>
              </a:rPr>
              <a:t>Número de comparaciones entre elementos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500"/>
                                        <p:tgtEl>
                                          <p:spTgt spid="236"/>
                                        </p:tgtEl>
                                      </p:cBhvr>
                                    </p:animEffect>
                                  </p:childTnLst>
                                </p:cTn>
                              </p:par>
                              <p:par>
                                <p:cTn id="8" presetID="10" presetClass="entr" presetSubtype="0" fill="hold" nodeType="withEffect">
                                  <p:stCondLst>
                                    <p:cond delay="0"/>
                                  </p:stCondLst>
                                  <p:childTnLst>
                                    <p:set>
                                      <p:cBhvr>
                                        <p:cTn id="9" dur="1" fill="hold">
                                          <p:stCondLst>
                                            <p:cond delay="0"/>
                                          </p:stCondLst>
                                        </p:cTn>
                                        <p:tgtEl>
                                          <p:spTgt spid="237"/>
                                        </p:tgtEl>
                                        <p:attrNameLst>
                                          <p:attrName>style.visibility</p:attrName>
                                        </p:attrNameLst>
                                      </p:cBhvr>
                                      <p:to>
                                        <p:strVal val="visible"/>
                                      </p:to>
                                    </p:set>
                                    <p:animEffect transition="in" filter="fade">
                                      <p:cBhvr>
                                        <p:cTn id="10" dur="500"/>
                                        <p:tgtEl>
                                          <p:spTgt spid="237"/>
                                        </p:tgtEl>
                                      </p:cBhvr>
                                    </p:animEffect>
                                  </p:childTnLst>
                                </p:cTn>
                              </p:par>
                              <p:par>
                                <p:cTn id="11" presetID="10" presetClass="entr" presetSubtype="0" fill="hold" nodeType="withEffect">
                                  <p:stCondLst>
                                    <p:cond delay="0"/>
                                  </p:stCondLst>
                                  <p:childTnLst>
                                    <p:set>
                                      <p:cBhvr>
                                        <p:cTn id="12" dur="1" fill="hold">
                                          <p:stCondLst>
                                            <p:cond delay="0"/>
                                          </p:stCondLst>
                                        </p:cTn>
                                        <p:tgtEl>
                                          <p:spTgt spid="238"/>
                                        </p:tgtEl>
                                        <p:attrNameLst>
                                          <p:attrName>style.visibility</p:attrName>
                                        </p:attrNameLst>
                                      </p:cBhvr>
                                      <p:to>
                                        <p:strVal val="visible"/>
                                      </p:to>
                                    </p:set>
                                    <p:animEffect transition="in" filter="fade">
                                      <p:cBhvr>
                                        <p:cTn id="13" dur="500"/>
                                        <p:tgtEl>
                                          <p:spTgt spid="238"/>
                                        </p:tgtEl>
                                      </p:cBhvr>
                                    </p:animEffect>
                                  </p:childTnLst>
                                </p:cTn>
                              </p:par>
                              <p:par>
                                <p:cTn id="14" presetID="10" presetClass="entr" presetSubtype="0" fill="hold" nodeType="withEffect">
                                  <p:stCondLst>
                                    <p:cond delay="0"/>
                                  </p:stCondLst>
                                  <p:childTnLst>
                                    <p:set>
                                      <p:cBhvr>
                                        <p:cTn id="15" dur="1" fill="hold">
                                          <p:stCondLst>
                                            <p:cond delay="0"/>
                                          </p:stCondLst>
                                        </p:cTn>
                                        <p:tgtEl>
                                          <p:spTgt spid="239"/>
                                        </p:tgtEl>
                                        <p:attrNameLst>
                                          <p:attrName>style.visibility</p:attrName>
                                        </p:attrNameLst>
                                      </p:cBhvr>
                                      <p:to>
                                        <p:strVal val="visible"/>
                                      </p:to>
                                    </p:set>
                                    <p:animEffect transition="in" filter="fade">
                                      <p:cBhvr>
                                        <p:cTn id="16" dur="5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0"/>
          <p:cNvSpPr txBox="1"/>
          <p:nvPr/>
        </p:nvSpPr>
        <p:spPr>
          <a:xfrm>
            <a:off x="9950548" y="6328676"/>
            <a:ext cx="645444" cy="523220"/>
          </a:xfrm>
          <a:prstGeom prst="rect">
            <a:avLst/>
          </a:prstGeom>
          <a:noFill/>
          <a:ln>
            <a:noFill/>
          </a:ln>
        </p:spPr>
        <p:txBody>
          <a:bodyPr spcFirstLastPara="1" wrap="square" lIns="91425" tIns="45700" rIns="91425" bIns="45700" anchor="t" anchorCtr="0">
            <a:noAutofit/>
          </a:bodyPr>
          <a:lstStyle/>
          <a:p>
            <a:pPr>
              <a:buClr>
                <a:srgbClr val="1F497D"/>
              </a:buClr>
              <a:buSzPts val="2800"/>
            </a:pPr>
            <a:fld id="{00000000-1234-1234-1234-123412341234}" type="slidenum">
              <a:rPr lang="es-PY" sz="2800" b="1">
                <a:solidFill>
                  <a:srgbClr val="1F497D"/>
                </a:solidFill>
                <a:latin typeface="Calibri"/>
                <a:ea typeface="Calibri"/>
                <a:cs typeface="Calibri"/>
                <a:sym typeface="Calibri"/>
              </a:rPr>
              <a:pPr>
                <a:buClr>
                  <a:srgbClr val="1F497D"/>
                </a:buClr>
                <a:buSzPts val="2800"/>
              </a:pPr>
              <a:t>9</a:t>
            </a:fld>
            <a:endParaRPr sz="2800" b="1">
              <a:solidFill>
                <a:srgbClr val="1F497D"/>
              </a:solidFill>
              <a:latin typeface="Calibri"/>
              <a:ea typeface="Calibri"/>
              <a:cs typeface="Calibri"/>
              <a:sym typeface="Calibri"/>
            </a:endParaRPr>
          </a:p>
        </p:txBody>
      </p:sp>
      <p:sp>
        <p:nvSpPr>
          <p:cNvPr id="246" name="Google Shape;246;p30"/>
          <p:cNvSpPr txBox="1"/>
          <p:nvPr/>
        </p:nvSpPr>
        <p:spPr>
          <a:xfrm>
            <a:off x="2002301" y="267288"/>
            <a:ext cx="8299940" cy="707886"/>
          </a:xfrm>
          <a:prstGeom prst="rect">
            <a:avLst/>
          </a:prstGeom>
          <a:noFill/>
          <a:ln>
            <a:noFill/>
          </a:ln>
        </p:spPr>
        <p:txBody>
          <a:bodyPr spcFirstLastPara="1" wrap="square" lIns="91425" tIns="45700" rIns="91425" bIns="45700" anchor="t" anchorCtr="0">
            <a:noAutofit/>
          </a:bodyPr>
          <a:lstStyle/>
          <a:p>
            <a:r>
              <a:rPr lang="es-PY" sz="4000">
                <a:solidFill>
                  <a:schemeClr val="dk1"/>
                </a:solidFill>
                <a:latin typeface="Calibri"/>
                <a:ea typeface="Calibri"/>
                <a:cs typeface="Calibri"/>
                <a:sym typeface="Calibri"/>
              </a:rPr>
              <a:t>Métodos directos de ordenamiento</a:t>
            </a:r>
            <a:endParaRPr sz="4000">
              <a:solidFill>
                <a:schemeClr val="dk1"/>
              </a:solidFill>
              <a:latin typeface="Calibri"/>
              <a:ea typeface="Calibri"/>
              <a:cs typeface="Calibri"/>
              <a:sym typeface="Calibri"/>
            </a:endParaRPr>
          </a:p>
        </p:txBody>
      </p:sp>
      <p:sp>
        <p:nvSpPr>
          <p:cNvPr id="247" name="Google Shape;247;p30"/>
          <p:cNvSpPr txBox="1"/>
          <p:nvPr/>
        </p:nvSpPr>
        <p:spPr>
          <a:xfrm>
            <a:off x="4728991" y="1615279"/>
            <a:ext cx="2734018" cy="646331"/>
          </a:xfrm>
          <a:prstGeom prst="rect">
            <a:avLst/>
          </a:prstGeom>
          <a:noFill/>
          <a:ln>
            <a:noFill/>
          </a:ln>
        </p:spPr>
        <p:txBody>
          <a:bodyPr spcFirstLastPara="1" wrap="square" lIns="91425" tIns="45700" rIns="91425" bIns="45700" anchor="t" anchorCtr="0">
            <a:noAutofit/>
          </a:bodyPr>
          <a:lstStyle/>
          <a:p>
            <a:r>
              <a:rPr lang="es-PY" sz="3600" b="1">
                <a:solidFill>
                  <a:schemeClr val="dk2"/>
                </a:solidFill>
                <a:latin typeface="Calibri"/>
                <a:ea typeface="Calibri"/>
                <a:cs typeface="Calibri"/>
                <a:sym typeface="Calibri"/>
              </a:rPr>
              <a:t>Por Selección</a:t>
            </a:r>
            <a:endParaRPr/>
          </a:p>
        </p:txBody>
      </p:sp>
      <p:sp>
        <p:nvSpPr>
          <p:cNvPr id="248" name="Google Shape;248;p30"/>
          <p:cNvSpPr txBox="1"/>
          <p:nvPr/>
        </p:nvSpPr>
        <p:spPr>
          <a:xfrm>
            <a:off x="4728991" y="2901714"/>
            <a:ext cx="2689006" cy="646331"/>
          </a:xfrm>
          <a:prstGeom prst="rect">
            <a:avLst/>
          </a:prstGeom>
          <a:noFill/>
          <a:ln>
            <a:noFill/>
          </a:ln>
        </p:spPr>
        <p:txBody>
          <a:bodyPr spcFirstLastPara="1" wrap="square" lIns="91425" tIns="45700" rIns="91425" bIns="45700" anchor="t" anchorCtr="0">
            <a:noAutofit/>
          </a:bodyPr>
          <a:lstStyle/>
          <a:p>
            <a:r>
              <a:rPr lang="es-PY" sz="3600" b="1">
                <a:solidFill>
                  <a:schemeClr val="dk2"/>
                </a:solidFill>
                <a:latin typeface="Calibri"/>
                <a:ea typeface="Calibri"/>
                <a:cs typeface="Calibri"/>
                <a:sym typeface="Calibri"/>
              </a:rPr>
              <a:t>Por Inserción</a:t>
            </a:r>
            <a:endParaRPr/>
          </a:p>
        </p:txBody>
      </p:sp>
      <p:sp>
        <p:nvSpPr>
          <p:cNvPr id="249" name="Google Shape;249;p30"/>
          <p:cNvSpPr txBox="1"/>
          <p:nvPr/>
        </p:nvSpPr>
        <p:spPr>
          <a:xfrm>
            <a:off x="4728991" y="4188149"/>
            <a:ext cx="2451890" cy="646331"/>
          </a:xfrm>
          <a:prstGeom prst="rect">
            <a:avLst/>
          </a:prstGeom>
          <a:noFill/>
          <a:ln>
            <a:noFill/>
          </a:ln>
        </p:spPr>
        <p:txBody>
          <a:bodyPr spcFirstLastPara="1" wrap="square" lIns="91425" tIns="45700" rIns="91425" bIns="45700" anchor="t" anchorCtr="0">
            <a:noAutofit/>
          </a:bodyPr>
          <a:lstStyle/>
          <a:p>
            <a:r>
              <a:rPr lang="es-PY" sz="3600" b="1" dirty="0">
                <a:solidFill>
                  <a:schemeClr val="dk2"/>
                </a:solidFill>
                <a:latin typeface="Calibri"/>
                <a:ea typeface="Calibri"/>
                <a:cs typeface="Calibri"/>
                <a:sym typeface="Calibri"/>
              </a:rPr>
              <a:t>Por Burbuja</a:t>
            </a:r>
            <a:endParaRPr dirty="0"/>
          </a:p>
        </p:txBody>
      </p:sp>
      <p:sp>
        <p:nvSpPr>
          <p:cNvPr id="2" name="Google Shape;249;p30">
            <a:extLst>
              <a:ext uri="{FF2B5EF4-FFF2-40B4-BE49-F238E27FC236}">
                <a16:creationId xmlns:a16="http://schemas.microsoft.com/office/drawing/2014/main" id="{A826ACB4-AB6F-3D2A-B476-9218EE518953}"/>
              </a:ext>
            </a:extLst>
          </p:cNvPr>
          <p:cNvSpPr txBox="1"/>
          <p:nvPr/>
        </p:nvSpPr>
        <p:spPr>
          <a:xfrm>
            <a:off x="3052590" y="5151418"/>
            <a:ext cx="5389445" cy="646331"/>
          </a:xfrm>
          <a:prstGeom prst="rect">
            <a:avLst/>
          </a:prstGeom>
          <a:noFill/>
          <a:ln>
            <a:noFill/>
          </a:ln>
        </p:spPr>
        <p:txBody>
          <a:bodyPr spcFirstLastPara="1" wrap="square" lIns="91425" tIns="45700" rIns="91425" bIns="45700" anchor="t" anchorCtr="0">
            <a:noAutofit/>
          </a:bodyPr>
          <a:lstStyle/>
          <a:p>
            <a:r>
              <a:rPr lang="es-PY" sz="3600" b="1" dirty="0">
                <a:solidFill>
                  <a:schemeClr val="dk2"/>
                </a:solidFill>
                <a:latin typeface="Calibri"/>
                <a:ea typeface="Calibri"/>
                <a:cs typeface="Calibri"/>
                <a:sym typeface="Calibri"/>
              </a:rPr>
              <a:t>Métodos en Listas .</a:t>
            </a:r>
            <a:r>
              <a:rPr lang="es-PY" sz="3600" b="1" dirty="0" err="1">
                <a:solidFill>
                  <a:schemeClr val="dk2"/>
                </a:solidFill>
                <a:latin typeface="Calibri"/>
                <a:ea typeface="Calibri"/>
                <a:cs typeface="Calibri"/>
                <a:sym typeface="Calibri"/>
              </a:rPr>
              <a:t>sorted</a:t>
            </a:r>
            <a:r>
              <a:rPr lang="es-PY" sz="3600" b="1" dirty="0">
                <a:solidFill>
                  <a:schemeClr val="dk2"/>
                </a:solidFill>
                <a:latin typeface="Calibri"/>
                <a:ea typeface="Calibri"/>
                <a:cs typeface="Calibri"/>
                <a:sym typeface="Calibri"/>
              </a:rPr>
              <a:t>()</a:t>
            </a:r>
            <a:endParaRPr dirty="0"/>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TotalTime>
  <Words>4572</Words>
  <Application>Microsoft Office PowerPoint</Application>
  <PresentationFormat>Panorámica</PresentationFormat>
  <Paragraphs>1059</Paragraphs>
  <Slides>50</Slides>
  <Notes>38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50</vt:i4>
      </vt:variant>
    </vt:vector>
  </HeadingPairs>
  <TitlesOfParts>
    <vt:vector size="56" baseType="lpstr">
      <vt:lpstr>Arial</vt:lpstr>
      <vt:lpstr>Arial Unicode MS</vt:lpstr>
      <vt:lpstr>Calibri</vt:lpstr>
      <vt:lpstr>Calibri Light</vt:lpstr>
      <vt:lpstr>Consolas</vt:lpstr>
      <vt:lpstr>Tema de Office</vt:lpstr>
      <vt:lpstr>Presentación de PowerPoint</vt:lpstr>
      <vt:lpstr>Ordenamiento en listas de python</vt:lpstr>
      <vt:lpstr>Ordenamiento en listas de python</vt:lpstr>
      <vt:lpstr>Ordenamiento en listas de python</vt:lpstr>
      <vt:lpstr>Presentación de PowerPoint</vt:lpstr>
      <vt:lpstr>Presentación de PowerPoint</vt:lpstr>
      <vt:lpstr>Presentación de PowerPoint</vt:lpstr>
      <vt:lpstr>Presentación de PowerPoint</vt:lpstr>
      <vt:lpstr>Presentación de PowerPoint</vt:lpstr>
      <vt:lpstr>Algoritmos de Ordenamiento - Burbuja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Algoritmos de Ordenamiento - Inserción</vt:lpstr>
      <vt:lpstr>Presentación de PowerPoint</vt:lpstr>
      <vt:lpstr>Presentación de PowerPoint</vt:lpstr>
      <vt:lpstr>Presentación de PowerPoint</vt:lpstr>
      <vt:lpstr>Presentación de PowerPoint</vt:lpstr>
      <vt:lpstr>Presentación de PowerPoint</vt:lpstr>
      <vt:lpstr>Presentación de PowerPoint</vt:lpstr>
      <vt:lpstr>Algoritmos de Ordenamiento - Selección</vt:lpstr>
      <vt:lpstr>Presentación de PowerPoint</vt:lpstr>
      <vt:lpstr>Presentación de PowerPoint</vt:lpstr>
      <vt:lpstr>Presentación de PowerPoint</vt:lpstr>
      <vt:lpstr>Presentación de PowerPoint</vt:lpstr>
      <vt:lpstr>Presentación de PowerPoint</vt:lpstr>
      <vt:lpstr>Algoritmos de Búsqueda</vt:lpstr>
      <vt:lpstr>Algoritmos de Búsqueda</vt:lpstr>
      <vt:lpstr>Algoritmos de Búsqueda</vt:lpstr>
      <vt:lpstr>Algoritmos de Búsqueda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Algoritmos de Búsqueda</vt:lpstr>
      <vt:lpstr>Algoritmos de Búsqueda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programación</dc:title>
  <dc:creator>Nestor Barreto</dc:creator>
  <cp:lastModifiedBy>Diego Stalder</cp:lastModifiedBy>
  <cp:revision>12</cp:revision>
  <dcterms:created xsi:type="dcterms:W3CDTF">2023-12-21T21:36:29Z</dcterms:created>
  <dcterms:modified xsi:type="dcterms:W3CDTF">2025-04-21T08:32:49Z</dcterms:modified>
</cp:coreProperties>
</file>