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1"/>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Glacial Indifference" charset="1" panose="00000000000000000000"/>
      <p:regular r:id="rId29"/>
    </p:embeddedFont>
    <p:embeddedFont>
      <p:font typeface="Glacial Indifference Bold" charset="1" panose="00000800000000000000"/>
      <p:regular r:id="rId30"/>
    </p:embeddedFont>
    <p:embeddedFont>
      <p:font typeface="Glacial Indifference Italics" charset="1" panose="00000000000000000000"/>
      <p:regular r:id="rId34"/>
    </p:embeddedFont>
    <p:embeddedFont>
      <p:font typeface="Glacial Indifference Bold Italics" charset="1" panose="0000080000000000000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notesMasters/notesMaster1.xml" Type="http://schemas.openxmlformats.org/officeDocument/2006/relationships/notesMaster"/><Relationship Id="rId32" Target="theme/theme2.xml" Type="http://schemas.openxmlformats.org/officeDocument/2006/relationships/theme"/><Relationship Id="rId33" Target="notesSlides/notesSlide1.xml" Type="http://schemas.openxmlformats.org/officeDocument/2006/relationships/notesSlide"/><Relationship Id="rId34" Target="fonts/font34.fntdata" Type="http://schemas.openxmlformats.org/officeDocument/2006/relationships/font"/><Relationship Id="rId35" Target="notesSlides/notesSlide2.xml" Type="http://schemas.openxmlformats.org/officeDocument/2006/relationships/notesSlide"/><Relationship Id="rId36" Target="fonts/font36.fntdata" Type="http://schemas.openxmlformats.org/officeDocument/2006/relationships/font"/><Relationship Id="rId37" Target="notesSlides/notesSlide3.xml" Type="http://schemas.openxmlformats.org/officeDocument/2006/relationships/notesSlide"/><Relationship Id="rId38" Target="notesSlides/notesSlide4.xml" Type="http://schemas.openxmlformats.org/officeDocument/2006/relationships/notesSlide"/><Relationship Id="rId39" Target="notesSlides/notesSlide5.xml" Type="http://schemas.openxmlformats.org/officeDocument/2006/relationships/notesSlide"/><Relationship Id="rId4" Target="theme/theme1.xml" Type="http://schemas.openxmlformats.org/officeDocument/2006/relationships/theme"/><Relationship Id="rId40" Target="notesSlides/notesSlide6.xml" Type="http://schemas.openxmlformats.org/officeDocument/2006/relationships/notesSlide"/><Relationship Id="rId41" Target="notesSlides/notesSlide7.xml" Type="http://schemas.openxmlformats.org/officeDocument/2006/relationships/notesSlide"/><Relationship Id="rId42" Target="notesSlides/notesSlide8.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ÓSCAR:</a:t>
            </a:r>
          </a:p>
          <a:p>
            <a:r>
              <a:rPr lang="en-US"/>
              <a:t/>
            </a:r>
          </a:p>
          <a:p>
            <a:r>
              <a:rPr lang="en-US"/>
              <a:t/>
            </a:r>
          </a:p>
          <a:p>
            <a:r>
              <a:rPr lang="en-US"/>
              <a:t/>
            </a:r>
          </a:p>
          <a:p>
            <a:r>
              <a:rPr lang="en-US"/>
              <a:t>Lo crucial de esto se basa en la recopilación de datos históricos de acciones financieras, además de un análisis comparativo entre los indicadores económicos y el S&amp;P 500 (índice de mercado benchmark), luego construyendo un modelo de Deep Learning (DL) que, además de anticipar el mercado financiero, también ofrezca estrategias cuantitativas de cuando tener una postura ‘overweight’, ‘underweight’ o neutral en algún sector económico, validando mediante un backtesting dinámico y comparando con un modelo de DL benchmark.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DIEGO:</a:t>
            </a:r>
          </a:p>
          <a:p>
            <a:r>
              <a:rPr lang="en-US"/>
              <a:t/>
            </a:r>
          </a:p>
          <a:p>
            <a:r>
              <a:rPr lang="en-US"/>
              <a:t/>
            </a:r>
          </a:p>
          <a:p>
            <a:r>
              <a:rPr lang="en-US"/>
              <a:t/>
            </a:r>
          </a:p>
          <a:p>
            <a:r>
              <a:rPr lang="en-US"/>
              <a:t>FASE 1: "Macro Bottoming":</a:t>
            </a:r>
          </a:p>
          <a:p>
            <a:r>
              <a:rPr lang="en-US"/>
              <a:t/>
            </a:r>
          </a:p>
          <a:p>
            <a:r>
              <a:rPr lang="en-US"/>
              <a:t>Earnings Expansion, Rising Equity Markets.</a:t>
            </a:r>
          </a:p>
          <a:p>
            <a:r>
              <a:rPr lang="en-US"/>
              <a:t/>
            </a:r>
          </a:p>
          <a:p>
            <a:r>
              <a:rPr lang="en-US"/>
              <a:t>----------</a:t>
            </a:r>
          </a:p>
          <a:p>
            <a:r>
              <a:rPr lang="en-US"/>
              <a:t/>
            </a:r>
          </a:p>
          <a:p>
            <a:r>
              <a:rPr lang="en-US"/>
              <a:t>* Condiciones macroeconómicas desfavorables.</a:t>
            </a:r>
          </a:p>
          <a:p>
            <a:r>
              <a:rPr lang="en-US"/>
              <a:t>* FINAL del período de CONTRACCIÓN.</a:t>
            </a:r>
          </a:p>
          <a:p>
            <a:r>
              <a:rPr lang="en-US"/>
              <a:t>* Crecimiento de la actividad económica (aumento de la demanda e inversión).</a:t>
            </a:r>
          </a:p>
          <a:p>
            <a:r>
              <a:rPr lang="en-US"/>
              <a:t>* Política Económica EXPANSIVA.</a:t>
            </a:r>
          </a:p>
          <a:p>
            <a:r>
              <a:rPr lang="en-US"/>
              <a:t>* Acciones infravaloradas con buenos fundamentales, lo que impulsa su precio al alza (el mercado de valores se basa en expectativas y tiende a "predecir" lo que ocurrirá en el ciclo económico).</a:t>
            </a:r>
          </a:p>
          <a:p>
            <a:r>
              <a:rPr lang="en-US"/>
              <a:t>* Sentimiento positivo en el mercado bursátil.</a:t>
            </a:r>
          </a:p>
          <a:p>
            <a:r>
              <a:rPr lang="en-US"/>
              <a:t>* INVERSIÓN en ACTIVOS CON BETA ALTA (PRO-CÍCLICOS).</a:t>
            </a:r>
          </a:p>
          <a:p>
            <a:r>
              <a:rPr lang="en-US"/>
              <a:t/>
            </a:r>
          </a:p>
          <a:p>
            <a:r>
              <a:rPr lang="en-US"/>
              <a:t>--------------------</a:t>
            </a:r>
          </a:p>
          <a:p>
            <a:r>
              <a:rPr lang="en-US"/>
              <a:t/>
            </a:r>
          </a:p>
          <a:p>
            <a:r>
              <a:rPr lang="en-US"/>
              <a:t>FASE 2: "Macro Improving":</a:t>
            </a:r>
          </a:p>
          <a:p>
            <a:r>
              <a:rPr lang="en-US"/>
              <a:t/>
            </a:r>
          </a:p>
          <a:p>
            <a:r>
              <a:rPr lang="en-US"/>
              <a:t>Earnings Peak, Equity Markets Peak.</a:t>
            </a:r>
          </a:p>
          <a:p>
            <a:r>
              <a:rPr lang="en-US"/>
              <a:t/>
            </a:r>
          </a:p>
          <a:p>
            <a:r>
              <a:rPr lang="en-US"/>
              <a:t>----------</a:t>
            </a:r>
          </a:p>
          <a:p>
            <a:r>
              <a:rPr lang="en-US"/>
              <a:t/>
            </a:r>
          </a:p>
          <a:p>
            <a:r>
              <a:rPr lang="en-US"/>
              <a:t>* Mejor momento económico.</a:t>
            </a:r>
          </a:p>
          <a:p>
            <a:r>
              <a:rPr lang="en-US"/>
              <a:t>* Altas ganancias corporativas.</a:t>
            </a:r>
          </a:p>
          <a:p>
            <a:r>
              <a:rPr lang="en-US"/>
              <a:t>* Política Monetaria RESTRUCTIVA: Los bancos centrales comienzan a subir las tasas de interés.</a:t>
            </a:r>
          </a:p>
          <a:p>
            <a:r>
              <a:rPr lang="en-US"/>
              <a:t>* Inicio de período HAWKISH.</a:t>
            </a:r>
          </a:p>
          <a:p>
            <a:r>
              <a:rPr lang="en-US"/>
              <a:t>* Valuaciones elevadas.</a:t>
            </a:r>
          </a:p>
          <a:p>
            <a:r>
              <a:rPr lang="en-US"/>
              <a:t>* Las acciones alcanzan su techo.</a:t>
            </a:r>
          </a:p>
          <a:p>
            <a:r>
              <a:rPr lang="en-US"/>
              <a:t>* Sentimiento de euforia en el mercado (todos recomiendan comprar).</a:t>
            </a:r>
          </a:p>
          <a:p>
            <a:r>
              <a:rPr lang="en-US"/>
              <a:t>* Se recomienda comenzar TRANSICIÓN de ACTIVOS PRO-CÍCLICOS A ANTI-CÍCLICOS.</a:t>
            </a:r>
          </a:p>
          <a:p>
            <a:r>
              <a:rPr lang="en-US"/>
              <a:t/>
            </a:r>
          </a:p>
          <a:p>
            <a:r>
              <a:rPr lang="en-US"/>
              <a:t>--------------------</a:t>
            </a:r>
          </a:p>
          <a:p>
            <a:r>
              <a:rPr lang="en-US"/>
              <a:t/>
            </a:r>
          </a:p>
          <a:p>
            <a:r>
              <a:rPr lang="en-US"/>
              <a:t>FASE 3: "Macro Peaking":</a:t>
            </a:r>
          </a:p>
          <a:p>
            <a:r>
              <a:rPr lang="en-US"/>
              <a:t/>
            </a:r>
          </a:p>
          <a:p>
            <a:r>
              <a:rPr lang="en-US"/>
              <a:t>Earnings Peak Out, Equity Markets Falling.</a:t>
            </a:r>
          </a:p>
          <a:p>
            <a:r>
              <a:rPr lang="en-US"/>
              <a:t/>
            </a:r>
          </a:p>
          <a:p>
            <a:r>
              <a:rPr lang="en-US"/>
              <a:t>----------</a:t>
            </a:r>
          </a:p>
          <a:p>
            <a:r>
              <a:rPr lang="en-US"/>
              <a:t/>
            </a:r>
          </a:p>
          <a:p>
            <a:r>
              <a:rPr lang="en-US"/>
              <a:t>* Crecimiento económico insostenible y contracción de la demanda.</a:t>
            </a:r>
          </a:p>
          <a:p>
            <a:r>
              <a:rPr lang="en-US"/>
              <a:t>* Disminución de las ganancias empresariales.</a:t>
            </a:r>
          </a:p>
          <a:p>
            <a:r>
              <a:rPr lang="en-US"/>
              <a:t>* Tasas de interés en máximos históricos.</a:t>
            </a:r>
          </a:p>
          <a:p>
            <a:r>
              <a:rPr lang="en-US"/>
              <a:t>* Caída en los mercados bursátiles.</a:t>
            </a:r>
          </a:p>
          <a:p>
            <a:r>
              <a:rPr lang="en-US"/>
              <a:t>* Sentimiento pesimista en el mercado.</a:t>
            </a:r>
          </a:p>
          <a:p>
            <a:r>
              <a:rPr lang="en-US"/>
              <a:t>* Se recomienda tener el PORTAFOLIO compuesto por ACTIVOS DEFENSIVOS (beta baja y empresas en sectores inelásticos).</a:t>
            </a:r>
          </a:p>
          <a:p>
            <a:r>
              <a:rPr lang="en-US"/>
              <a:t/>
            </a:r>
          </a:p>
          <a:p>
            <a:r>
              <a:rPr lang="en-US"/>
              <a:t>--------------------</a:t>
            </a:r>
          </a:p>
          <a:p>
            <a:r>
              <a:rPr lang="en-US"/>
              <a:t/>
            </a:r>
          </a:p>
          <a:p>
            <a:r>
              <a:rPr lang="en-US"/>
              <a:t>FASE 4: "Macro Declining":</a:t>
            </a:r>
          </a:p>
          <a:p>
            <a:r>
              <a:rPr lang="en-US"/>
              <a:t/>
            </a:r>
          </a:p>
          <a:p>
            <a:r>
              <a:rPr lang="en-US"/>
              <a:t>Earnings Decline, Equity Markets bottoming.</a:t>
            </a:r>
          </a:p>
          <a:p>
            <a:r>
              <a:rPr lang="en-US"/>
              <a:t/>
            </a:r>
          </a:p>
          <a:p>
            <a:r>
              <a:rPr lang="en-US"/>
              <a:t>----------</a:t>
            </a:r>
          </a:p>
          <a:p>
            <a:r>
              <a:rPr lang="en-US"/>
              <a:t/>
            </a:r>
          </a:p>
          <a:p>
            <a:r>
              <a:rPr lang="en-US"/>
              <a:t>* Comienzo del período de RECESIÓN.</a:t>
            </a:r>
          </a:p>
          <a:p>
            <a:r>
              <a:rPr lang="en-US"/>
              <a:t>* Caída de las ganancias empresariales.</a:t>
            </a:r>
          </a:p>
          <a:p>
            <a:r>
              <a:rPr lang="en-US"/>
              <a:t>* Política Económica EXPANSIVA: Inician recortes en las tasas de interés.</a:t>
            </a:r>
          </a:p>
          <a:p>
            <a:r>
              <a:rPr lang="en-US"/>
              <a:t>* Comienzo de periodo DOVISH.</a:t>
            </a:r>
          </a:p>
          <a:p>
            <a:r>
              <a:rPr lang="en-US"/>
              <a:t>* El mercado de valores alcanza su punto más bajo, los fundamentales comienzan a mejorar.</a:t>
            </a:r>
          </a:p>
          <a:p>
            <a:r>
              <a:rPr lang="en-US"/>
              <a:t>* Sentimiento de mercado mixto.</a:t>
            </a:r>
          </a:p>
          <a:p>
            <a:r>
              <a:rPr lang="en-US"/>
              <a:t>* Transición hacia ACTIVOS MÁS AGRESIVOS.</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p>
          <a:p>
            <a:r>
              <a:rPr lang="en-US"/>
              <a:t/>
            </a:r>
          </a:p>
          <a:p>
            <a:r>
              <a:rPr lang="en-US"/>
              <a:t/>
            </a:r>
          </a:p>
          <a:p>
            <a:r>
              <a:rPr lang="en-US"/>
              <a:t/>
            </a:r>
          </a:p>
          <a:p>
            <a:r>
              <a:rPr lang="en-US"/>
              <a:t>Es una estrategia de inversión que consiste en ajustar portafolios cambiando la asignación de activos entre sectores según la fase del ciclo económico.</a:t>
            </a:r>
          </a:p>
          <a:p>
            <a:r>
              <a:rPr lang="en-US"/>
              <a:t/>
            </a:r>
          </a:p>
          <a:p>
            <a:r>
              <a:rPr lang="en-US"/>
              <a:t>Se basa en la idea de que el mercado de valores está influenciado por las condiciones macroeconómicas, que atraviesan cuatro fases, y por las expectativas de los inversionistas.</a:t>
            </a:r>
          </a:p>
          <a:p>
            <a:r>
              <a:rPr lang="en-US"/>
              <a:t/>
            </a:r>
          </a:p>
          <a:p>
            <a:r>
              <a:rPr lang="en-US"/>
              <a:t>Los mercados de valores tienen altas y bajas dependiendo de las expectativas económicas que tienen los participantes.</a:t>
            </a:r>
          </a:p>
          <a:p>
            <a:r>
              <a:rPr lang="en-US"/>
              <a:t/>
            </a:r>
          </a:p>
          <a:p>
            <a:r>
              <a:rPr lang="en-US"/>
              <a:t>Debido a esto, es importante tener en cuenta que hay momentos donde es conveniente estar “overweight” en activos agresivos (pro-cíclicos) y ”underweight” en activos defensivos (anti-cíclicos).</a:t>
            </a:r>
          </a:p>
          <a:p>
            <a:r>
              <a:rPr lang="en-US"/>
              <a:t/>
            </a:r>
          </a:p>
          <a:p>
            <a:r>
              <a:rPr lang="en-US"/>
              <a:t>Conociendo el ciclo económico, podemos seleccionar activos con una beta específica; la beta de un portafolio nos indica cuánto se mueve un activo financiero con respecto al mercado. Por ejemplo, durante períodos de desaceleración económica, es conveniente optar por activos defensivos con una beta inferior a uno. En tiempos de auge, es preferible elegir activos con una beta igual o superior a uno.</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p>
          <a:p>
            <a:r>
              <a:rPr lang="en-US"/>
              <a:t/>
            </a:r>
          </a:p>
          <a:p>
            <a:r>
              <a:rPr lang="en-US"/>
              <a:t/>
            </a:r>
          </a:p>
          <a:p>
            <a:r>
              <a:rPr lang="en-US"/>
              <a:t/>
            </a:r>
          </a:p>
          <a:p>
            <a:r>
              <a:rPr lang="en-US"/>
              <a:t>Para saber cómo rotar dentro de las inversiones de una cartera, es importante conocer la naturaleza pro-cíclica o anti-cíclica de un activo o sector, para poder separarlos sectorialmente. </a:t>
            </a:r>
          </a:p>
          <a:p>
            <a:r>
              <a:rPr lang="en-US"/>
              <a:t/>
            </a:r>
          </a:p>
          <a:p>
            <a:r>
              <a:rPr lang="en-US"/>
              <a:t>Cabe destacar, que existen tres momentos importantes en el ciclo de una cartera (underweight, overweight y neutral) y estos tienen que ser definidos en el prospecto de inversión. </a:t>
            </a:r>
          </a:p>
          <a:p>
            <a:r>
              <a:rPr lang="en-US"/>
              <a:t/>
            </a:r>
          </a:p>
          <a:p>
            <a:r>
              <a:rPr lang="en-US"/>
              <a:t>En el proyecto de rotación sectorial, nos enfocaremos en la rotación entre activos pro-cíclicos y anti-cíclicos de una cartera:</a:t>
            </a:r>
          </a:p>
          <a:p>
            <a:r>
              <a:rPr lang="en-US"/>
              <a:t/>
            </a:r>
          </a:p>
          <a:p>
            <a:r>
              <a:rPr lang="en-US"/>
              <a:t>Overweight: Ponderación alta en activos pro-cíclicos.</a:t>
            </a:r>
          </a:p>
          <a:p>
            <a:r>
              <a:rPr lang="en-US"/>
              <a:t/>
            </a:r>
          </a:p>
          <a:p>
            <a:r>
              <a:rPr lang="en-US"/>
              <a:t>* Los activos pro-cíclicos son acciones de empresas cuyos ingresos y beneficios están fuertemente influenciados por el ciclo económico. </a:t>
            </a:r>
          </a:p>
          <a:p>
            <a:r>
              <a:rPr lang="en-US"/>
              <a:t>* Estas empresas operan en sectores donde los resultados financieros son más susceptibles a fluctuaciones influenciadas por variaciones en la demanda del consumidor y las condiciones macroeconómicas.</a:t>
            </a:r>
          </a:p>
          <a:p>
            <a:r>
              <a:rPr lang="en-US"/>
              <a:t>* Son activos elásticos por naturaleza y con una B&gt;0.7.</a:t>
            </a:r>
          </a:p>
          <a:p>
            <a:r>
              <a:rPr lang="en-US"/>
              <a:t>* Algunos ejemplos de sectores pro-cíclicos: Consumer Discretionary, Tech, Real State, Industrial &amp; Communications Sector, Financial.</a:t>
            </a:r>
          </a:p>
          <a:p>
            <a:r>
              <a:rPr lang="en-US"/>
              <a:t/>
            </a:r>
          </a:p>
          <a:p>
            <a:r>
              <a:rPr lang="en-US"/>
              <a:t>----------</a:t>
            </a:r>
          </a:p>
          <a:p>
            <a:r>
              <a:rPr lang="en-US"/>
              <a:t/>
            </a:r>
          </a:p>
          <a:p>
            <a:r>
              <a:rPr lang="en-US"/>
              <a:t>Neutral: Ponderación combinada entre activos pro-cíclicos y anti-cíclicos.</a:t>
            </a:r>
          </a:p>
          <a:p>
            <a:r>
              <a:rPr lang="en-US"/>
              <a:t/>
            </a:r>
          </a:p>
          <a:p>
            <a:r>
              <a:rPr lang="en-US"/>
              <a:t>----------</a:t>
            </a:r>
          </a:p>
          <a:p>
            <a:r>
              <a:rPr lang="en-US"/>
              <a:t/>
            </a:r>
          </a:p>
          <a:p>
            <a:r>
              <a:rPr lang="en-US"/>
              <a:t>Underweight: Ponderación alta en activos anti-cíclicos.</a:t>
            </a:r>
          </a:p>
          <a:p>
            <a:r>
              <a:rPr lang="en-US"/>
              <a:t/>
            </a:r>
          </a:p>
          <a:p>
            <a:r>
              <a:rPr lang="en-US"/>
              <a:t>* Los activos anti-cíclicos son aquellas empresas o bienes que tienden a mantener un performance relativamente estable o incluso mejor durante recesiones económicas. </a:t>
            </a:r>
          </a:p>
          <a:p>
            <a:r>
              <a:rPr lang="en-US"/>
              <a:t>* Esto se debe a que son productos esenciales o con una demanda constante (bienes inelásticos), independientemente de las condiciones económicas.</a:t>
            </a:r>
          </a:p>
          <a:p>
            <a:r>
              <a:rPr lang="en-US"/>
              <a:t>* Los activos “refugio” son históricamente activos anti-cíclicos. </a:t>
            </a:r>
          </a:p>
          <a:p>
            <a:r>
              <a:rPr lang="en-US"/>
              <a:t>* Son activos inelásticos por naturaleza y con una 0&lt;B&lt;0.7.</a:t>
            </a:r>
          </a:p>
          <a:p>
            <a:r>
              <a:rPr lang="en-US"/>
              <a:t>* Algunos ejemplos de sectores anti-cíclicos: Consumer Staples, Healthcare, Utilities, Safe-Haven Commodities.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DIEGO:</a:t>
            </a:r>
          </a:p>
          <a:p>
            <a:r>
              <a:rPr lang="en-US"/>
              <a:t/>
            </a:r>
          </a:p>
          <a:p>
            <a:r>
              <a:rPr lang="en-US"/>
              <a:t/>
            </a:r>
          </a:p>
          <a:p>
            <a:r>
              <a:rPr lang="en-US"/>
              <a:t/>
            </a:r>
          </a:p>
          <a:p>
            <a:r>
              <a:rPr lang="en-US"/>
              <a:t>1-. BCI:</a:t>
            </a:r>
          </a:p>
          <a:p>
            <a:r>
              <a:rPr lang="en-US"/>
              <a:t/>
            </a:r>
          </a:p>
          <a:p>
            <a:r>
              <a:rPr lang="en-US"/>
              <a:t>----------</a:t>
            </a:r>
          </a:p>
          <a:p>
            <a:r>
              <a:rPr lang="en-US"/>
              <a:t/>
            </a:r>
          </a:p>
          <a:p>
            <a:r>
              <a:rPr lang="en-US"/>
              <a:t>Es un indicador de confianza empresarial que proporciona información sobre la opinión y confianza de las empresas sobre la economía.</a:t>
            </a:r>
          </a:p>
          <a:p>
            <a:r>
              <a:rPr lang="en-US"/>
              <a:t/>
            </a:r>
          </a:p>
          <a:p>
            <a:r>
              <a:rPr lang="en-US"/>
              <a:t>Puede utilizarse para monitorear el crecimiento de la producción y anticipar puntos de inflexión en la actividad económica.</a:t>
            </a:r>
          </a:p>
          <a:p>
            <a:r>
              <a:rPr lang="en-US"/>
              <a:t/>
            </a:r>
          </a:p>
          <a:p>
            <a:r>
              <a:rPr lang="en-US"/>
              <a:t>* Números por encima de 100 sugieren mayor confianza.</a:t>
            </a:r>
          </a:p>
          <a:p>
            <a:r>
              <a:rPr lang="en-US"/>
              <a:t/>
            </a:r>
          </a:p>
          <a:p>
            <a:r>
              <a:rPr lang="en-US"/>
              <a:t>* Números por debajo de 100 indican pesimismo.</a:t>
            </a:r>
          </a:p>
          <a:p>
            <a:r>
              <a:rPr lang="en-US"/>
              <a:t/>
            </a:r>
          </a:p>
          <a:p>
            <a:r>
              <a:rPr lang="en-US"/>
              <a:t>Este indicador suele ser utilizado como una medida para determinar las expectativas de las empresas con respecto al crecimiento económico.</a:t>
            </a:r>
          </a:p>
          <a:p>
            <a:r>
              <a:rPr lang="en-US"/>
              <a:t/>
            </a:r>
          </a:p>
          <a:p>
            <a:r>
              <a:rPr lang="en-US"/>
              <a:t>Suele ir históricamente adelantado a las fluctuaciones del S&amp;P 500 (En términos relativos).</a:t>
            </a:r>
          </a:p>
          <a:p>
            <a:r>
              <a:rPr lang="en-US"/>
              <a:t/>
            </a:r>
          </a:p>
          <a:p>
            <a:r>
              <a:rPr lang="en-US"/>
              <a:t>Este indicador suele ser utilizado como una medida para determinar las expectativas de las empresas con respecto al crecimiento económico.</a:t>
            </a:r>
          </a:p>
          <a:p>
            <a:r>
              <a:rPr lang="en-US"/>
              <a:t/>
            </a:r>
          </a:p>
          <a:p>
            <a:r>
              <a:rPr lang="en-US"/>
              <a:t>Suele ir históricamente adelantado a las fluctuaciones del S&amp;P 500 (en términos relativos).</a:t>
            </a:r>
          </a:p>
          <a:p>
            <a:r>
              <a:rPr lang="en-US"/>
              <a:t/>
            </a:r>
          </a:p>
          <a:p>
            <a:r>
              <a:rPr lang="en-US"/>
              <a:t>------------------------------</a:t>
            </a:r>
          </a:p>
          <a:p>
            <a:r>
              <a:rPr lang="en-US"/>
              <a:t/>
            </a:r>
          </a:p>
          <a:p>
            <a:r>
              <a:rPr lang="en-US"/>
              <a:t>2-. CCI:</a:t>
            </a:r>
          </a:p>
          <a:p>
            <a:r>
              <a:rPr lang="en-US"/>
              <a:t/>
            </a:r>
          </a:p>
          <a:p>
            <a:r>
              <a:rPr lang="en-US"/>
              <a:t>----------</a:t>
            </a:r>
          </a:p>
          <a:p>
            <a:r>
              <a:rPr lang="en-US"/>
              <a:t/>
            </a:r>
          </a:p>
          <a:p>
            <a:r>
              <a:rPr lang="en-US"/>
              <a:t>Proporciona información sobre el comportamiento esperado en el consumo y el ahorro de los hogares, basado en encuestas relacionadas con la situación financiera esperada, percepción sobre la situación económica, el desempleo y la capacidad de ahorro de las personas.</a:t>
            </a:r>
          </a:p>
          <a:p>
            <a:r>
              <a:rPr lang="en-US"/>
              <a:t/>
            </a:r>
          </a:p>
          <a:p>
            <a:r>
              <a:rPr lang="en-US"/>
              <a:t>* Valores por encima de 100 señalan confianza de los consumidores hacia la situación económica futura, como consecuencia son menos propensos a ahorrar y más inclinados a gastar dinero.</a:t>
            </a:r>
          </a:p>
          <a:p>
            <a:r>
              <a:rPr lang="en-US"/>
              <a:t/>
            </a:r>
          </a:p>
          <a:p>
            <a:r>
              <a:rPr lang="en-US"/>
              <a:t>* Valores por debajo de 100 indican una actitud pesimista hacia la situación económica, posiblemente resultando en una tendencia a ahorrar más y consumir menos.</a:t>
            </a:r>
          </a:p>
          <a:p>
            <a:r>
              <a:rPr lang="en-US"/>
              <a:t/>
            </a:r>
          </a:p>
          <a:p>
            <a:r>
              <a:rPr lang="en-US"/>
              <a:t>Este indicador suele ser utilizado como una medida para determinar las expectativas del público con respecto al crecimiento económico.</a:t>
            </a:r>
          </a:p>
          <a:p>
            <a:r>
              <a:rPr lang="en-US"/>
              <a:t/>
            </a:r>
          </a:p>
          <a:p>
            <a:r>
              <a:rPr lang="en-US"/>
              <a:t>------------------------------</a:t>
            </a:r>
          </a:p>
          <a:p>
            <a:r>
              <a:rPr lang="en-US"/>
              <a:t/>
            </a:r>
          </a:p>
          <a:p>
            <a:r>
              <a:rPr lang="en-US"/>
              <a:t>3-. CLI:</a:t>
            </a:r>
          </a:p>
          <a:p>
            <a:r>
              <a:rPr lang="en-US"/>
              <a:t/>
            </a:r>
          </a:p>
          <a:p>
            <a:r>
              <a:rPr lang="en-US"/>
              <a:t>----------</a:t>
            </a:r>
          </a:p>
          <a:p>
            <a:r>
              <a:rPr lang="en-US"/>
              <a:t/>
            </a:r>
          </a:p>
          <a:p>
            <a:r>
              <a:rPr lang="en-US"/>
              <a:t>Es un indicador diseñado para proporcionar señales tempranas de puntos de inflexión y cambios en la tendencia en ciclos económicos, mostrando la fluctuación esperada de la actividad económica basandose en datos.</a:t>
            </a:r>
          </a:p>
          <a:p>
            <a:r>
              <a:rPr lang="en-US"/>
              <a:t/>
            </a:r>
          </a:p>
          <a:p>
            <a:r>
              <a:rPr lang="en-US"/>
              <a:t>El cálculo se basa en estimados económicos, como la actividad económica, el producto interno bruto, consumo, comercio doméstico e internacional, política monetaria y fiscal. </a:t>
            </a:r>
          </a:p>
          <a:p>
            <a:r>
              <a:rPr lang="en-US"/>
              <a:t>Este indicador esta normalizado a base 100.</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DIEGO:</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DIEGO:</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DIEGO:</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2.png" Type="http://schemas.openxmlformats.org/officeDocument/2006/relationships/image"/><Relationship Id="rId2" Target="../media/image30.png" Type="http://schemas.openxmlformats.org/officeDocument/2006/relationships/image"/><Relationship Id="rId3" Target="../media/image31.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0.png" Type="http://schemas.openxmlformats.org/officeDocument/2006/relationships/image"/><Relationship Id="rId9" Target="../media/image5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3.png" Type="http://schemas.openxmlformats.org/officeDocument/2006/relationships/image"/><Relationship Id="rId2" Target="../media/image30.png" Type="http://schemas.openxmlformats.org/officeDocument/2006/relationships/image"/><Relationship Id="rId3" Target="../media/image31.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0.png" Type="http://schemas.openxmlformats.org/officeDocument/2006/relationships/image"/><Relationship Id="rId9" Target="../media/image5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1.svg" Type="http://schemas.openxmlformats.org/officeDocument/2006/relationships/image"/><Relationship Id="rId11" Target="../media/image54.png" Type="http://schemas.openxmlformats.org/officeDocument/2006/relationships/image"/><Relationship Id="rId2" Target="../notesSlides/notesSlide7.xml" Type="http://schemas.openxmlformats.org/officeDocument/2006/relationships/notesSlide"/><Relationship Id="rId3" Target="../media/image30.png" Type="http://schemas.openxmlformats.org/officeDocument/2006/relationships/image"/><Relationship Id="rId4" Target="../media/image31.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3.png" Type="http://schemas.openxmlformats.org/officeDocument/2006/relationships/image"/><Relationship Id="rId8" Target="../media/image4.svg" Type="http://schemas.openxmlformats.org/officeDocument/2006/relationships/image"/><Relationship Id="rId9" Target="../media/image5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png" Type="http://schemas.openxmlformats.org/officeDocument/2006/relationships/image"/><Relationship Id="rId11" Target="../media/image47.sv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 Id="rId6" Target="../media/image57.png" Type="http://schemas.openxmlformats.org/officeDocument/2006/relationships/image"/><Relationship Id="rId7" Target="../media/image58.svg" Type="http://schemas.openxmlformats.org/officeDocument/2006/relationships/image"/><Relationship Id="rId8" Target="../media/image59.png" Type="http://schemas.openxmlformats.org/officeDocument/2006/relationships/image"/><Relationship Id="rId9" Target="../media/image60.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6.png" Type="http://schemas.openxmlformats.org/officeDocument/2006/relationships/image"/><Relationship Id="rId2" Target="../notesSlides/notesSlide8.xml" Type="http://schemas.openxmlformats.org/officeDocument/2006/relationships/notesSlide"/><Relationship Id="rId3" Target="../media/image61.png" Type="http://schemas.openxmlformats.org/officeDocument/2006/relationships/image"/><Relationship Id="rId4" Target="../media/image62.sv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 Id="rId7" Target="../media/image63.png" Type="http://schemas.openxmlformats.org/officeDocument/2006/relationships/image"/><Relationship Id="rId8" Target="../media/image64.svg" Type="http://schemas.openxmlformats.org/officeDocument/2006/relationships/image"/><Relationship Id="rId9" Target="../media/image6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1.png" Type="http://schemas.openxmlformats.org/officeDocument/2006/relationships/image"/><Relationship Id="rId3" Target="../media/image62.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63.png" Type="http://schemas.openxmlformats.org/officeDocument/2006/relationships/image"/><Relationship Id="rId7" Target="../media/image64.svg" Type="http://schemas.openxmlformats.org/officeDocument/2006/relationships/image"/><Relationship Id="rId8" Target="../media/image67.png" Type="http://schemas.openxmlformats.org/officeDocument/2006/relationships/image"/><Relationship Id="rId9" Target="../media/image6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1.png" Type="http://schemas.openxmlformats.org/officeDocument/2006/relationships/image"/><Relationship Id="rId3" Target="../media/image62.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63.png" Type="http://schemas.openxmlformats.org/officeDocument/2006/relationships/image"/><Relationship Id="rId7" Target="../media/image64.svg" Type="http://schemas.openxmlformats.org/officeDocument/2006/relationships/image"/><Relationship Id="rId8" Target="../media/image69.png" Type="http://schemas.openxmlformats.org/officeDocument/2006/relationships/image"/><Relationship Id="rId9" Target="../media/image7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1.png" Type="http://schemas.openxmlformats.org/officeDocument/2006/relationships/image"/><Relationship Id="rId3" Target="../media/image62.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63.png" Type="http://schemas.openxmlformats.org/officeDocument/2006/relationships/image"/><Relationship Id="rId7" Target="../media/image64.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1.png" Type="http://schemas.openxmlformats.org/officeDocument/2006/relationships/image"/><Relationship Id="rId11" Target="../media/image72.sv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 Id="rId6" Target="../media/image57.png" Type="http://schemas.openxmlformats.org/officeDocument/2006/relationships/image"/><Relationship Id="rId7" Target="../media/image58.svg" Type="http://schemas.openxmlformats.org/officeDocument/2006/relationships/image"/><Relationship Id="rId8" Target="../media/image46.png" Type="http://schemas.openxmlformats.org/officeDocument/2006/relationships/image"/><Relationship Id="rId9" Target="../media/image47.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1.png" Type="http://schemas.openxmlformats.org/officeDocument/2006/relationships/image"/><Relationship Id="rId11" Target="../media/image72.svg" Type="http://schemas.openxmlformats.org/officeDocument/2006/relationships/image"/><Relationship Id="rId12" Target="../media/image73.pn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 Id="rId6" Target="../media/image57.png" Type="http://schemas.openxmlformats.org/officeDocument/2006/relationships/image"/><Relationship Id="rId7" Target="../media/image58.svg" Type="http://schemas.openxmlformats.org/officeDocument/2006/relationships/image"/><Relationship Id="rId8" Target="../media/image46.png" Type="http://schemas.openxmlformats.org/officeDocument/2006/relationships/image"/><Relationship Id="rId9" Target="../media/image4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jpeg" Type="http://schemas.openxmlformats.org/officeDocument/2006/relationships/image"/><Relationship Id="rId11" Target="../media/image19.jpeg" Type="http://schemas.openxmlformats.org/officeDocument/2006/relationships/image"/><Relationship Id="rId12" Target="../media/image20.png" Type="http://schemas.openxmlformats.org/officeDocument/2006/relationships/image"/><Relationship Id="rId13" Target="../media/image21.png" Type="http://schemas.openxmlformats.org/officeDocument/2006/relationships/image"/><Relationship Id="rId14" Target="../media/image22.png" Type="http://schemas.openxmlformats.org/officeDocument/2006/relationships/image"/><Relationship Id="rId15" Target="../media/image23.sv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1.png" Type="http://schemas.openxmlformats.org/officeDocument/2006/relationships/image"/><Relationship Id="rId11" Target="../media/image72.svg" Type="http://schemas.openxmlformats.org/officeDocument/2006/relationships/image"/><Relationship Id="rId12" Target="../media/image74.pn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 Id="rId6" Target="../media/image57.png" Type="http://schemas.openxmlformats.org/officeDocument/2006/relationships/image"/><Relationship Id="rId7" Target="../media/image58.svg" Type="http://schemas.openxmlformats.org/officeDocument/2006/relationships/image"/><Relationship Id="rId8" Target="../media/image46.png" Type="http://schemas.openxmlformats.org/officeDocument/2006/relationships/image"/><Relationship Id="rId9" Target="../media/image47.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7.png" Type="http://schemas.openxmlformats.org/officeDocument/2006/relationships/image"/><Relationship Id="rId11" Target="../media/image78.sv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75.png" Type="http://schemas.openxmlformats.org/officeDocument/2006/relationships/image"/><Relationship Id="rId7" Target="../media/image76.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79.png" Type="http://schemas.openxmlformats.org/officeDocument/2006/relationships/image"/><Relationship Id="rId9" Target="../media/image80.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https://github.com/diegotita4/PAP-ERS" TargetMode="External" Type="http://schemas.openxmlformats.org/officeDocument/2006/relationships/hyperlink"/><Relationship Id="rId5" Target="../media/image81.png" Type="http://schemas.openxmlformats.org/officeDocument/2006/relationships/image"/><Relationship Id="rId6" Target="../media/image8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svg" Type="http://schemas.openxmlformats.org/officeDocument/2006/relationships/image"/><Relationship Id="rId2" Target="../notesSlides/notesSlide1.xml" Type="http://schemas.openxmlformats.org/officeDocument/2006/relationships/notesSlide"/><Relationship Id="rId3" Target="../media/image26.png" Type="http://schemas.openxmlformats.org/officeDocument/2006/relationships/image"/><Relationship Id="rId4" Target="../media/image27.sv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 Id="rId7" Target="../media/image30.png" Type="http://schemas.openxmlformats.org/officeDocument/2006/relationships/image"/><Relationship Id="rId8" Target="../media/image31.svg" Type="http://schemas.openxmlformats.org/officeDocument/2006/relationships/image"/><Relationship Id="rId9" Target="../media/image3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svg" Type="http://schemas.openxmlformats.org/officeDocument/2006/relationships/image"/><Relationship Id="rId11" Target="../media/image38.png" Type="http://schemas.openxmlformats.org/officeDocument/2006/relationships/image"/><Relationship Id="rId2" Target="../notesSlides/notesSlide2.xml" Type="http://schemas.openxmlformats.org/officeDocument/2006/relationships/notesSlide"/><Relationship Id="rId3" Target="../media/image34.png" Type="http://schemas.openxmlformats.org/officeDocument/2006/relationships/image"/><Relationship Id="rId4" Target="../media/image35.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3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0.svg" Type="http://schemas.openxmlformats.org/officeDocument/2006/relationships/image"/><Relationship Id="rId11" Target="../media/image41.png" Type="http://schemas.openxmlformats.org/officeDocument/2006/relationships/image"/><Relationship Id="rId2" Target="../notesSlides/notesSlide3.xml" Type="http://schemas.openxmlformats.org/officeDocument/2006/relationships/notesSlide"/><Relationship Id="rId3" Target="../media/image34.png" Type="http://schemas.openxmlformats.org/officeDocument/2006/relationships/image"/><Relationship Id="rId4" Target="../media/image35.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3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svg" Type="http://schemas.openxmlformats.org/officeDocument/2006/relationships/image"/><Relationship Id="rId2" Target="../notesSlides/notesSlide4.xml" Type="http://schemas.openxmlformats.org/officeDocument/2006/relationships/notesSlide"/><Relationship Id="rId3" Target="../media/image34.png" Type="http://schemas.openxmlformats.org/officeDocument/2006/relationships/image"/><Relationship Id="rId4" Target="../media/image35.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4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svg" Type="http://schemas.openxmlformats.org/officeDocument/2006/relationships/image"/><Relationship Id="rId2" Target="../notesSlides/notesSlide5.xml" Type="http://schemas.openxmlformats.org/officeDocument/2006/relationships/notesSlide"/><Relationship Id="rId3" Target="../media/image34.png" Type="http://schemas.openxmlformats.org/officeDocument/2006/relationships/image"/><Relationship Id="rId4" Target="../media/image35.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4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26.png" Type="http://schemas.openxmlformats.org/officeDocument/2006/relationships/image"/><Relationship Id="rId4" Target="../media/image27.svg" Type="http://schemas.openxmlformats.org/officeDocument/2006/relationships/image"/><Relationship Id="rId5" Target="../media/image46.png" Type="http://schemas.openxmlformats.org/officeDocument/2006/relationships/image"/><Relationship Id="rId6" Target="../media/image47.svg" Type="http://schemas.openxmlformats.org/officeDocument/2006/relationships/image"/><Relationship Id="rId7" Target="../media/image48.png" Type="http://schemas.openxmlformats.org/officeDocument/2006/relationships/image"/><Relationship Id="rId8" Target="../media/image4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Freeform 2" id="2"/>
          <p:cNvSpPr/>
          <p:nvPr/>
        </p:nvSpPr>
        <p:spPr>
          <a:xfrm flipH="false" flipV="false" rot="6982806">
            <a:off x="628870" y="6707177"/>
            <a:ext cx="6673590" cy="8952377"/>
          </a:xfrm>
          <a:custGeom>
            <a:avLst/>
            <a:gdLst/>
            <a:ahLst/>
            <a:cxnLst/>
            <a:rect r="r" b="b" t="t" l="l"/>
            <a:pathLst>
              <a:path h="8952377" w="6673590">
                <a:moveTo>
                  <a:pt x="0" y="0"/>
                </a:moveTo>
                <a:lnTo>
                  <a:pt x="6673590" y="0"/>
                </a:lnTo>
                <a:lnTo>
                  <a:pt x="6673590" y="8952377"/>
                </a:lnTo>
                <a:lnTo>
                  <a:pt x="0" y="89523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6501204">
            <a:off x="11429708" y="-3497303"/>
            <a:ext cx="8807178" cy="11814508"/>
          </a:xfrm>
          <a:custGeom>
            <a:avLst/>
            <a:gdLst/>
            <a:ahLst/>
            <a:cxnLst/>
            <a:rect r="r" b="b" t="t" l="l"/>
            <a:pathLst>
              <a:path h="11814508" w="8807178">
                <a:moveTo>
                  <a:pt x="0" y="0"/>
                </a:moveTo>
                <a:lnTo>
                  <a:pt x="8807178" y="0"/>
                </a:lnTo>
                <a:lnTo>
                  <a:pt x="8807178" y="11814508"/>
                </a:lnTo>
                <a:lnTo>
                  <a:pt x="0" y="118145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10571821">
            <a:off x="10628437" y="8363453"/>
            <a:ext cx="5947318" cy="7978109"/>
          </a:xfrm>
          <a:custGeom>
            <a:avLst/>
            <a:gdLst/>
            <a:ahLst/>
            <a:cxnLst/>
            <a:rect r="r" b="b" t="t" l="l"/>
            <a:pathLst>
              <a:path h="7978109" w="5947318">
                <a:moveTo>
                  <a:pt x="0" y="0"/>
                </a:moveTo>
                <a:lnTo>
                  <a:pt x="5947318" y="0"/>
                </a:lnTo>
                <a:lnTo>
                  <a:pt x="5947318" y="7978110"/>
                </a:lnTo>
                <a:lnTo>
                  <a:pt x="0" y="79781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5114765">
            <a:off x="11561828" y="5146485"/>
            <a:ext cx="8542938" cy="7393525"/>
          </a:xfrm>
          <a:custGeom>
            <a:avLst/>
            <a:gdLst/>
            <a:ahLst/>
            <a:cxnLst/>
            <a:rect r="r" b="b" t="t" l="l"/>
            <a:pathLst>
              <a:path h="7393525" w="8542938">
                <a:moveTo>
                  <a:pt x="0" y="0"/>
                </a:moveTo>
                <a:lnTo>
                  <a:pt x="8542938" y="0"/>
                </a:lnTo>
                <a:lnTo>
                  <a:pt x="8542938" y="7393525"/>
                </a:lnTo>
                <a:lnTo>
                  <a:pt x="0" y="73935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false" flipV="false" rot="-5058328">
            <a:off x="13255544" y="-4131370"/>
            <a:ext cx="7156478" cy="6935278"/>
          </a:xfrm>
          <a:custGeom>
            <a:avLst/>
            <a:gdLst/>
            <a:ahLst/>
            <a:cxnLst/>
            <a:rect r="r" b="b" t="t" l="l"/>
            <a:pathLst>
              <a:path h="6935278" w="7156478">
                <a:moveTo>
                  <a:pt x="0" y="0"/>
                </a:moveTo>
                <a:lnTo>
                  <a:pt x="7156479" y="0"/>
                </a:lnTo>
                <a:lnTo>
                  <a:pt x="7156479" y="6935279"/>
                </a:lnTo>
                <a:lnTo>
                  <a:pt x="0" y="69352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3318101">
            <a:off x="-3880130" y="6803731"/>
            <a:ext cx="10117864" cy="10062676"/>
          </a:xfrm>
          <a:custGeom>
            <a:avLst/>
            <a:gdLst/>
            <a:ahLst/>
            <a:cxnLst/>
            <a:rect r="r" b="b" t="t" l="l"/>
            <a:pathLst>
              <a:path h="10062676" w="10117864">
                <a:moveTo>
                  <a:pt x="0" y="0"/>
                </a:moveTo>
                <a:lnTo>
                  <a:pt x="10117864" y="0"/>
                </a:lnTo>
                <a:lnTo>
                  <a:pt x="10117864" y="10062675"/>
                </a:lnTo>
                <a:lnTo>
                  <a:pt x="0" y="100626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6800871">
            <a:off x="-1846725" y="-2878373"/>
            <a:ext cx="8542938" cy="7393525"/>
          </a:xfrm>
          <a:custGeom>
            <a:avLst/>
            <a:gdLst/>
            <a:ahLst/>
            <a:cxnLst/>
            <a:rect r="r" b="b" t="t" l="l"/>
            <a:pathLst>
              <a:path h="7393525" w="8542938">
                <a:moveTo>
                  <a:pt x="0" y="0"/>
                </a:moveTo>
                <a:lnTo>
                  <a:pt x="8542938" y="0"/>
                </a:lnTo>
                <a:lnTo>
                  <a:pt x="8542938" y="7393525"/>
                </a:lnTo>
                <a:lnTo>
                  <a:pt x="0" y="73935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9" id="9"/>
          <p:cNvSpPr txBox="true"/>
          <p:nvPr/>
        </p:nvSpPr>
        <p:spPr>
          <a:xfrm rot="0">
            <a:off x="5141436" y="6402661"/>
            <a:ext cx="8005127" cy="860317"/>
          </a:xfrm>
          <a:prstGeom prst="rect">
            <a:avLst/>
          </a:prstGeom>
        </p:spPr>
        <p:txBody>
          <a:bodyPr anchor="t" rtlCol="false" tIns="0" lIns="0" bIns="0" rIns="0">
            <a:spAutoFit/>
          </a:bodyPr>
          <a:lstStyle/>
          <a:p>
            <a:pPr algn="ctr">
              <a:lnSpc>
                <a:spcPts val="3499"/>
              </a:lnSpc>
            </a:pPr>
            <a:r>
              <a:rPr lang="en-US" sz="2499" spc="54">
                <a:solidFill>
                  <a:srgbClr val="152540"/>
                </a:solidFill>
                <a:latin typeface="Glacial Indifference"/>
                <a:ea typeface="Glacial Indifference"/>
                <a:cs typeface="Glacial Indifference"/>
                <a:sym typeface="Glacial Indifference"/>
              </a:rPr>
              <a:t>Optimización de Programas de Inversión</a:t>
            </a:r>
          </a:p>
          <a:p>
            <a:pPr algn="ctr" marL="0" indent="0" lvl="0">
              <a:lnSpc>
                <a:spcPts val="3499"/>
              </a:lnSpc>
              <a:spcBef>
                <a:spcPct val="0"/>
              </a:spcBef>
            </a:pPr>
            <a:r>
              <a:rPr lang="en-US" sz="2499" spc="54">
                <a:solidFill>
                  <a:srgbClr val="152540"/>
                </a:solidFill>
                <a:latin typeface="Glacial Indifference"/>
                <a:ea typeface="Glacial Indifference"/>
                <a:cs typeface="Glacial Indifference"/>
                <a:sym typeface="Glacial Indifference"/>
              </a:rPr>
              <a:t>en Intermediarios Financieros</a:t>
            </a:r>
          </a:p>
        </p:txBody>
      </p:sp>
      <p:sp>
        <p:nvSpPr>
          <p:cNvPr name="TextBox 10" id="10"/>
          <p:cNvSpPr txBox="true"/>
          <p:nvPr/>
        </p:nvSpPr>
        <p:spPr>
          <a:xfrm rot="0">
            <a:off x="4834951" y="4409356"/>
            <a:ext cx="8618097" cy="2040956"/>
          </a:xfrm>
          <a:prstGeom prst="rect">
            <a:avLst/>
          </a:prstGeom>
        </p:spPr>
        <p:txBody>
          <a:bodyPr anchor="t" rtlCol="false" tIns="0" lIns="0" bIns="0" rIns="0">
            <a:spAutoFit/>
          </a:bodyPr>
          <a:lstStyle/>
          <a:p>
            <a:pPr algn="ctr">
              <a:lnSpc>
                <a:spcPts val="16657"/>
              </a:lnSpc>
            </a:pPr>
            <a:r>
              <a:rPr lang="en-US" b="true" sz="11898" spc="1118">
                <a:solidFill>
                  <a:srgbClr val="152540"/>
                </a:solidFill>
                <a:latin typeface="Glacial Indifference Bold"/>
                <a:ea typeface="Glacial Indifference Bold"/>
                <a:cs typeface="Glacial Indifference Bold"/>
                <a:sym typeface="Glacial Indifference Bold"/>
              </a:rPr>
              <a:t>PAP</a:t>
            </a:r>
          </a:p>
        </p:txBody>
      </p:sp>
      <p:sp>
        <p:nvSpPr>
          <p:cNvPr name="TextBox 11" id="11"/>
          <p:cNvSpPr txBox="true"/>
          <p:nvPr/>
        </p:nvSpPr>
        <p:spPr>
          <a:xfrm rot="0">
            <a:off x="3953585" y="2379647"/>
            <a:ext cx="10380830" cy="2432050"/>
          </a:xfrm>
          <a:prstGeom prst="rect">
            <a:avLst/>
          </a:prstGeom>
        </p:spPr>
        <p:txBody>
          <a:bodyPr anchor="t" rtlCol="false" tIns="0" lIns="0" bIns="0" rIns="0">
            <a:spAutoFit/>
          </a:bodyPr>
          <a:lstStyle/>
          <a:p>
            <a:pPr algn="ctr" marL="0" indent="0" lvl="0">
              <a:lnSpc>
                <a:spcPts val="9799"/>
              </a:lnSpc>
              <a:spcBef>
                <a:spcPct val="0"/>
              </a:spcBef>
            </a:pPr>
            <a:r>
              <a:rPr lang="en-US" sz="6999" spc="657">
                <a:solidFill>
                  <a:srgbClr val="152540"/>
                </a:solidFill>
                <a:latin typeface="Glacial Indifference"/>
                <a:ea typeface="Glacial Indifference"/>
                <a:cs typeface="Glacial Indifference"/>
                <a:sym typeface="Glacial Indifference"/>
              </a:rPr>
              <a:t> MODELO DE ROTACIÓN SECTORIAL</a:t>
            </a:r>
          </a:p>
        </p:txBody>
      </p:sp>
      <p:sp>
        <p:nvSpPr>
          <p:cNvPr name="Freeform 12" id="12"/>
          <p:cNvSpPr/>
          <p:nvPr/>
        </p:nvSpPr>
        <p:spPr>
          <a:xfrm flipH="false" flipV="false" rot="0">
            <a:off x="0" y="0"/>
            <a:ext cx="1293184" cy="1497370"/>
          </a:xfrm>
          <a:custGeom>
            <a:avLst/>
            <a:gdLst/>
            <a:ahLst/>
            <a:cxnLst/>
            <a:rect r="r" b="b" t="t" l="l"/>
            <a:pathLst>
              <a:path h="1497370" w="1293184">
                <a:moveTo>
                  <a:pt x="0" y="0"/>
                </a:moveTo>
                <a:lnTo>
                  <a:pt x="1293184" y="0"/>
                </a:lnTo>
                <a:lnTo>
                  <a:pt x="1293184" y="1497370"/>
                </a:lnTo>
                <a:lnTo>
                  <a:pt x="0" y="1497370"/>
                </a:lnTo>
                <a:lnTo>
                  <a:pt x="0" y="0"/>
                </a:lnTo>
                <a:close/>
              </a:path>
            </a:pathLst>
          </a:custGeom>
          <a:blipFill>
            <a:blip r:embed="rId10"/>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Freeform 2" id="2"/>
          <p:cNvSpPr/>
          <p:nvPr/>
        </p:nvSpPr>
        <p:spPr>
          <a:xfrm flipH="false" flipV="false" rot="0">
            <a:off x="438131" y="7221207"/>
            <a:ext cx="7641686" cy="6808048"/>
          </a:xfrm>
          <a:custGeom>
            <a:avLst/>
            <a:gdLst/>
            <a:ahLst/>
            <a:cxnLst/>
            <a:rect r="r" b="b" t="t" l="l"/>
            <a:pathLst>
              <a:path h="6808048" w="7641686">
                <a:moveTo>
                  <a:pt x="0" y="0"/>
                </a:moveTo>
                <a:lnTo>
                  <a:pt x="7641686" y="0"/>
                </a:lnTo>
                <a:lnTo>
                  <a:pt x="7641686" y="6808048"/>
                </a:lnTo>
                <a:lnTo>
                  <a:pt x="0" y="68080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1849738" y="-4940726"/>
            <a:ext cx="7641686" cy="6808048"/>
          </a:xfrm>
          <a:custGeom>
            <a:avLst/>
            <a:gdLst/>
            <a:ahLst/>
            <a:cxnLst/>
            <a:rect r="r" b="b" t="t" l="l"/>
            <a:pathLst>
              <a:path h="6808048" w="7641686">
                <a:moveTo>
                  <a:pt x="0" y="0"/>
                </a:moveTo>
                <a:lnTo>
                  <a:pt x="7641686" y="0"/>
                </a:lnTo>
                <a:lnTo>
                  <a:pt x="7641686" y="6808048"/>
                </a:lnTo>
                <a:lnTo>
                  <a:pt x="0" y="68080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8798399">
            <a:off x="13156923" y="1064235"/>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nvGrpSpPr>
          <p:cNvPr name="Group 5" id="5"/>
          <p:cNvGrpSpPr/>
          <p:nvPr/>
        </p:nvGrpSpPr>
        <p:grpSpPr>
          <a:xfrm rot="0">
            <a:off x="11545546" y="3933498"/>
            <a:ext cx="6510463" cy="5856806"/>
            <a:chOff x="0" y="0"/>
            <a:chExt cx="2109700" cy="1897884"/>
          </a:xfrm>
        </p:grpSpPr>
        <p:sp>
          <p:nvSpPr>
            <p:cNvPr name="Freeform 6" id="6"/>
            <p:cNvSpPr/>
            <p:nvPr/>
          </p:nvSpPr>
          <p:spPr>
            <a:xfrm flipH="false" flipV="false" rot="0">
              <a:off x="0" y="0"/>
              <a:ext cx="2109700" cy="1897884"/>
            </a:xfrm>
            <a:custGeom>
              <a:avLst/>
              <a:gdLst/>
              <a:ahLst/>
              <a:cxnLst/>
              <a:rect r="r" b="b" t="t" l="l"/>
              <a:pathLst>
                <a:path h="1897884" w="2109700">
                  <a:moveTo>
                    <a:pt x="46377" y="0"/>
                  </a:moveTo>
                  <a:lnTo>
                    <a:pt x="2063323" y="0"/>
                  </a:lnTo>
                  <a:cubicBezTo>
                    <a:pt x="2088936" y="0"/>
                    <a:pt x="2109700" y="20764"/>
                    <a:pt x="2109700" y="46377"/>
                  </a:cubicBezTo>
                  <a:lnTo>
                    <a:pt x="2109700" y="1851507"/>
                  </a:lnTo>
                  <a:cubicBezTo>
                    <a:pt x="2109700" y="1877120"/>
                    <a:pt x="2088936" y="1897884"/>
                    <a:pt x="2063323" y="1897884"/>
                  </a:cubicBezTo>
                  <a:lnTo>
                    <a:pt x="46377" y="1897884"/>
                  </a:lnTo>
                  <a:cubicBezTo>
                    <a:pt x="20764" y="1897884"/>
                    <a:pt x="0" y="1877120"/>
                    <a:pt x="0" y="1851507"/>
                  </a:cubicBezTo>
                  <a:lnTo>
                    <a:pt x="0" y="46377"/>
                  </a:lnTo>
                  <a:cubicBezTo>
                    <a:pt x="0" y="20764"/>
                    <a:pt x="20764" y="0"/>
                    <a:pt x="46377" y="0"/>
                  </a:cubicBezTo>
                  <a:close/>
                </a:path>
              </a:pathLst>
            </a:custGeom>
            <a:solidFill>
              <a:srgbClr val="253754"/>
            </a:solidFill>
            <a:ln cap="rnd">
              <a:noFill/>
              <a:prstDash val="solid"/>
              <a:round/>
            </a:ln>
          </p:spPr>
        </p:sp>
        <p:sp>
          <p:nvSpPr>
            <p:cNvPr name="TextBox 7" id="7"/>
            <p:cNvSpPr txBox="true"/>
            <p:nvPr/>
          </p:nvSpPr>
          <p:spPr>
            <a:xfrm>
              <a:off x="0" y="9525"/>
              <a:ext cx="2109700" cy="1888359"/>
            </a:xfrm>
            <a:prstGeom prst="rect">
              <a:avLst/>
            </a:prstGeom>
          </p:spPr>
          <p:txBody>
            <a:bodyPr anchor="ctr" rtlCol="false" tIns="50800" lIns="50800" bIns="50800" rIns="50800"/>
            <a:lstStyle/>
            <a:p>
              <a:pPr algn="ctr">
                <a:lnSpc>
                  <a:spcPts val="2121"/>
                </a:lnSpc>
              </a:pPr>
            </a:p>
          </p:txBody>
        </p:sp>
      </p:grpSp>
      <p:sp>
        <p:nvSpPr>
          <p:cNvPr name="Freeform 8" id="8"/>
          <p:cNvSpPr/>
          <p:nvPr/>
        </p:nvSpPr>
        <p:spPr>
          <a:xfrm flipH="false" flipV="false" rot="-8798399">
            <a:off x="-2994864" y="-8598363"/>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9" id="9"/>
          <p:cNvSpPr/>
          <p:nvPr/>
        </p:nvSpPr>
        <p:spPr>
          <a:xfrm flipH="false" flipV="false" rot="9602636">
            <a:off x="11916682" y="-4029600"/>
            <a:ext cx="10084214" cy="8727429"/>
          </a:xfrm>
          <a:custGeom>
            <a:avLst/>
            <a:gdLst/>
            <a:ahLst/>
            <a:cxnLst/>
            <a:rect r="r" b="b" t="t" l="l"/>
            <a:pathLst>
              <a:path h="8727429" w="10084214">
                <a:moveTo>
                  <a:pt x="0" y="0"/>
                </a:moveTo>
                <a:lnTo>
                  <a:pt x="10084214" y="0"/>
                </a:lnTo>
                <a:lnTo>
                  <a:pt x="10084214" y="8727429"/>
                </a:lnTo>
                <a:lnTo>
                  <a:pt x="0" y="87274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0" id="10"/>
          <p:cNvSpPr/>
          <p:nvPr/>
        </p:nvSpPr>
        <p:spPr>
          <a:xfrm flipH="false" flipV="false" rot="-976001">
            <a:off x="-4614341" y="6026635"/>
            <a:ext cx="9228681" cy="7987004"/>
          </a:xfrm>
          <a:custGeom>
            <a:avLst/>
            <a:gdLst/>
            <a:ahLst/>
            <a:cxnLst/>
            <a:rect r="r" b="b" t="t" l="l"/>
            <a:pathLst>
              <a:path h="7987004" w="9228681">
                <a:moveTo>
                  <a:pt x="0" y="0"/>
                </a:moveTo>
                <a:lnTo>
                  <a:pt x="9228682" y="0"/>
                </a:lnTo>
                <a:lnTo>
                  <a:pt x="9228682" y="7987004"/>
                </a:lnTo>
                <a:lnTo>
                  <a:pt x="0" y="79870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1" id="11"/>
          <p:cNvSpPr/>
          <p:nvPr/>
        </p:nvSpPr>
        <p:spPr>
          <a:xfrm flipH="false" flipV="false" rot="0">
            <a:off x="205683" y="1745941"/>
            <a:ext cx="1104480" cy="1104480"/>
          </a:xfrm>
          <a:custGeom>
            <a:avLst/>
            <a:gdLst/>
            <a:ahLst/>
            <a:cxnLst/>
            <a:rect r="r" b="b" t="t" l="l"/>
            <a:pathLst>
              <a:path h="1104480" w="1104480">
                <a:moveTo>
                  <a:pt x="0" y="0"/>
                </a:moveTo>
                <a:lnTo>
                  <a:pt x="1104480" y="0"/>
                </a:lnTo>
                <a:lnTo>
                  <a:pt x="1104480" y="1104480"/>
                </a:lnTo>
                <a:lnTo>
                  <a:pt x="0" y="11044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205683" y="4064402"/>
            <a:ext cx="11106694" cy="5594997"/>
          </a:xfrm>
          <a:custGeom>
            <a:avLst/>
            <a:gdLst/>
            <a:ahLst/>
            <a:cxnLst/>
            <a:rect r="r" b="b" t="t" l="l"/>
            <a:pathLst>
              <a:path h="5594997" w="11106694">
                <a:moveTo>
                  <a:pt x="0" y="0"/>
                </a:moveTo>
                <a:lnTo>
                  <a:pt x="11106694" y="0"/>
                </a:lnTo>
                <a:lnTo>
                  <a:pt x="11106694" y="5594998"/>
                </a:lnTo>
                <a:lnTo>
                  <a:pt x="0" y="5594998"/>
                </a:lnTo>
                <a:lnTo>
                  <a:pt x="0" y="0"/>
                </a:lnTo>
                <a:close/>
              </a:path>
            </a:pathLst>
          </a:custGeom>
          <a:blipFill>
            <a:blip r:embed="rId10"/>
            <a:stretch>
              <a:fillRect l="0" t="0" r="0" b="0"/>
            </a:stretch>
          </a:blipFill>
          <a:ln w="28575" cap="sq">
            <a:solidFill>
              <a:srgbClr val="253754"/>
            </a:solidFill>
            <a:prstDash val="solid"/>
            <a:miter/>
          </a:ln>
        </p:spPr>
      </p:sp>
      <p:sp>
        <p:nvSpPr>
          <p:cNvPr name="TextBox 13" id="13"/>
          <p:cNvSpPr txBox="true"/>
          <p:nvPr/>
        </p:nvSpPr>
        <p:spPr>
          <a:xfrm rot="0">
            <a:off x="1514268" y="2155306"/>
            <a:ext cx="15745032" cy="1259298"/>
          </a:xfrm>
          <a:prstGeom prst="rect">
            <a:avLst/>
          </a:prstGeom>
        </p:spPr>
        <p:txBody>
          <a:bodyPr anchor="t" rtlCol="false" tIns="0" lIns="0" bIns="0" rIns="0">
            <a:spAutoFit/>
          </a:bodyPr>
          <a:lstStyle/>
          <a:p>
            <a:pPr algn="l">
              <a:lnSpc>
                <a:spcPts val="10258"/>
              </a:lnSpc>
            </a:pPr>
            <a:r>
              <a:rPr lang="en-US" b="true" sz="7327" spc="688">
                <a:solidFill>
                  <a:srgbClr val="152540"/>
                </a:solidFill>
                <a:latin typeface="Glacial Indifference Bold"/>
                <a:ea typeface="Glacial Indifference Bold"/>
                <a:cs typeface="Glacial Indifference Bold"/>
                <a:sym typeface="Glacial Indifference Bold"/>
              </a:rPr>
              <a:t>EXPLORATORIO DE LOS DATOS</a:t>
            </a:r>
          </a:p>
        </p:txBody>
      </p:sp>
      <p:sp>
        <p:nvSpPr>
          <p:cNvPr name="TextBox 14" id="14"/>
          <p:cNvSpPr txBox="true"/>
          <p:nvPr/>
        </p:nvSpPr>
        <p:spPr>
          <a:xfrm rot="0">
            <a:off x="1514268" y="1232162"/>
            <a:ext cx="6460548" cy="966441"/>
          </a:xfrm>
          <a:prstGeom prst="rect">
            <a:avLst/>
          </a:prstGeom>
        </p:spPr>
        <p:txBody>
          <a:bodyPr anchor="t" rtlCol="false" tIns="0" lIns="0" bIns="0" rIns="0">
            <a:spAutoFit/>
          </a:bodyPr>
          <a:lstStyle/>
          <a:p>
            <a:pPr algn="l">
              <a:lnSpc>
                <a:spcPts val="7961"/>
              </a:lnSpc>
            </a:pPr>
            <a:r>
              <a:rPr lang="en-US" sz="5686" spc="534">
                <a:solidFill>
                  <a:srgbClr val="152540"/>
                </a:solidFill>
                <a:latin typeface="Glacial Indifference"/>
                <a:ea typeface="Glacial Indifference"/>
                <a:cs typeface="Glacial Indifference"/>
                <a:sym typeface="Glacial Indifference"/>
              </a:rPr>
              <a:t>ANÁLISIS</a:t>
            </a:r>
          </a:p>
        </p:txBody>
      </p:sp>
      <p:sp>
        <p:nvSpPr>
          <p:cNvPr name="TextBox 15" id="15"/>
          <p:cNvSpPr txBox="true"/>
          <p:nvPr/>
        </p:nvSpPr>
        <p:spPr>
          <a:xfrm rot="0">
            <a:off x="11771857" y="4217451"/>
            <a:ext cx="6057841" cy="5241276"/>
          </a:xfrm>
          <a:prstGeom prst="rect">
            <a:avLst/>
          </a:prstGeom>
        </p:spPr>
        <p:txBody>
          <a:bodyPr anchor="t" rtlCol="false" tIns="0" lIns="0" bIns="0" rIns="0">
            <a:spAutoFit/>
          </a:bodyPr>
          <a:lstStyle/>
          <a:p>
            <a:pPr algn="ctr">
              <a:lnSpc>
                <a:spcPts val="3499"/>
              </a:lnSpc>
            </a:pPr>
            <a:r>
              <a:rPr lang="en-US" sz="2499" i="true" spc="54">
                <a:solidFill>
                  <a:srgbClr val="EDE8E4"/>
                </a:solidFill>
                <a:latin typeface="Glacial Indifference Italics"/>
                <a:ea typeface="Glacial Indifference Italics"/>
                <a:cs typeface="Glacial Indifference Italics"/>
                <a:sym typeface="Glacial Indifference Italics"/>
              </a:rPr>
              <a:t>Comparativa individual del comportamiento histórico entre indicadores económicos y el S&amp;P 500.</a:t>
            </a:r>
          </a:p>
          <a:p>
            <a:pPr algn="ctr">
              <a:lnSpc>
                <a:spcPts val="3499"/>
              </a:lnSpc>
            </a:pPr>
          </a:p>
          <a:p>
            <a:pPr algn="ctr">
              <a:lnSpc>
                <a:spcPts val="3499"/>
              </a:lnSpc>
            </a:pPr>
            <a:r>
              <a:rPr lang="en-US" sz="2499" spc="54">
                <a:solidFill>
                  <a:srgbClr val="EDE8E4"/>
                </a:solidFill>
                <a:latin typeface="Glacial Indifference"/>
                <a:ea typeface="Glacial Indifference"/>
                <a:cs typeface="Glacial Indifference"/>
                <a:sym typeface="Glacial Indifference"/>
              </a:rPr>
              <a:t>Se revelan dinámicas interesantes que refuerzan la complejidad de la relación entre el mercado financiero y el ciclo económico. </a:t>
            </a:r>
            <a:r>
              <a:rPr lang="en-US" sz="2499" spc="54">
                <a:solidFill>
                  <a:srgbClr val="EDE8E4"/>
                </a:solidFill>
                <a:latin typeface="Glacial Indifference"/>
                <a:ea typeface="Glacial Indifference"/>
                <a:cs typeface="Glacial Indifference"/>
                <a:sym typeface="Glacial Indifference"/>
              </a:rPr>
              <a:t>Mientras que los indicadores económicos muestran una estabilidad relativa, el S&amp;P 500 refleja una mayor volatilidad, anticipando eventos económicos clave. </a:t>
            </a:r>
          </a:p>
        </p:txBody>
      </p:sp>
      <p:sp>
        <p:nvSpPr>
          <p:cNvPr name="TextBox 16" id="16"/>
          <p:cNvSpPr txBox="true"/>
          <p:nvPr/>
        </p:nvSpPr>
        <p:spPr>
          <a:xfrm rot="0">
            <a:off x="17114951" y="9632760"/>
            <a:ext cx="1173049" cy="689029"/>
          </a:xfrm>
          <a:prstGeom prst="rect">
            <a:avLst/>
          </a:prstGeom>
        </p:spPr>
        <p:txBody>
          <a:bodyPr anchor="t" rtlCol="false" tIns="0" lIns="0" bIns="0" rIns="0">
            <a:spAutoFit/>
          </a:bodyPr>
          <a:lstStyle/>
          <a:p>
            <a:pPr algn="ctr" marL="0" indent="0" lvl="0">
              <a:lnSpc>
                <a:spcPts val="5599"/>
              </a:lnSpc>
              <a:spcBef>
                <a:spcPct val="0"/>
              </a:spcBef>
            </a:pPr>
            <a:r>
              <a:rPr lang="en-US" b="true" sz="3999" spc="87">
                <a:solidFill>
                  <a:srgbClr val="152540"/>
                </a:solidFill>
                <a:latin typeface="Glacial Indifference Bold"/>
                <a:ea typeface="Glacial Indifference Bold"/>
                <a:cs typeface="Glacial Indifference Bold"/>
                <a:sym typeface="Glacial Indifference Bold"/>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Freeform 2" id="2"/>
          <p:cNvSpPr/>
          <p:nvPr/>
        </p:nvSpPr>
        <p:spPr>
          <a:xfrm flipH="false" flipV="false" rot="0">
            <a:off x="438131" y="7221207"/>
            <a:ext cx="7641686" cy="6808048"/>
          </a:xfrm>
          <a:custGeom>
            <a:avLst/>
            <a:gdLst/>
            <a:ahLst/>
            <a:cxnLst/>
            <a:rect r="r" b="b" t="t" l="l"/>
            <a:pathLst>
              <a:path h="6808048" w="7641686">
                <a:moveTo>
                  <a:pt x="0" y="0"/>
                </a:moveTo>
                <a:lnTo>
                  <a:pt x="7641686" y="0"/>
                </a:lnTo>
                <a:lnTo>
                  <a:pt x="7641686" y="6808048"/>
                </a:lnTo>
                <a:lnTo>
                  <a:pt x="0" y="68080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1849738" y="-4940726"/>
            <a:ext cx="7641686" cy="6808048"/>
          </a:xfrm>
          <a:custGeom>
            <a:avLst/>
            <a:gdLst/>
            <a:ahLst/>
            <a:cxnLst/>
            <a:rect r="r" b="b" t="t" l="l"/>
            <a:pathLst>
              <a:path h="6808048" w="7641686">
                <a:moveTo>
                  <a:pt x="0" y="0"/>
                </a:moveTo>
                <a:lnTo>
                  <a:pt x="7641686" y="0"/>
                </a:lnTo>
                <a:lnTo>
                  <a:pt x="7641686" y="6808048"/>
                </a:lnTo>
                <a:lnTo>
                  <a:pt x="0" y="68080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8798399">
            <a:off x="13156923" y="1064235"/>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8798399">
            <a:off x="-2994864" y="-8598363"/>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nvGrpSpPr>
          <p:cNvPr name="Group 6" id="6"/>
          <p:cNvGrpSpPr/>
          <p:nvPr/>
        </p:nvGrpSpPr>
        <p:grpSpPr>
          <a:xfrm rot="0">
            <a:off x="205683" y="3909688"/>
            <a:ext cx="6296073" cy="5854752"/>
            <a:chOff x="0" y="0"/>
            <a:chExt cx="2040227" cy="1897218"/>
          </a:xfrm>
        </p:grpSpPr>
        <p:sp>
          <p:nvSpPr>
            <p:cNvPr name="Freeform 7" id="7"/>
            <p:cNvSpPr/>
            <p:nvPr/>
          </p:nvSpPr>
          <p:spPr>
            <a:xfrm flipH="false" flipV="false" rot="0">
              <a:off x="0" y="0"/>
              <a:ext cx="2040227" cy="1897218"/>
            </a:xfrm>
            <a:custGeom>
              <a:avLst/>
              <a:gdLst/>
              <a:ahLst/>
              <a:cxnLst/>
              <a:rect r="r" b="b" t="t" l="l"/>
              <a:pathLst>
                <a:path h="1897218" w="2040227">
                  <a:moveTo>
                    <a:pt x="47956" y="0"/>
                  </a:moveTo>
                  <a:lnTo>
                    <a:pt x="1992271" y="0"/>
                  </a:lnTo>
                  <a:cubicBezTo>
                    <a:pt x="2004990" y="0"/>
                    <a:pt x="2017188" y="5052"/>
                    <a:pt x="2026181" y="14046"/>
                  </a:cubicBezTo>
                  <a:cubicBezTo>
                    <a:pt x="2035175" y="23040"/>
                    <a:pt x="2040227" y="35237"/>
                    <a:pt x="2040227" y="47956"/>
                  </a:cubicBezTo>
                  <a:lnTo>
                    <a:pt x="2040227" y="1849262"/>
                  </a:lnTo>
                  <a:cubicBezTo>
                    <a:pt x="2040227" y="1861981"/>
                    <a:pt x="2035175" y="1874179"/>
                    <a:pt x="2026181" y="1883172"/>
                  </a:cubicBezTo>
                  <a:cubicBezTo>
                    <a:pt x="2017188" y="1892166"/>
                    <a:pt x="2004990" y="1897218"/>
                    <a:pt x="1992271" y="1897218"/>
                  </a:cubicBezTo>
                  <a:lnTo>
                    <a:pt x="47956" y="1897218"/>
                  </a:lnTo>
                  <a:cubicBezTo>
                    <a:pt x="35237" y="1897218"/>
                    <a:pt x="23040" y="1892166"/>
                    <a:pt x="14046" y="1883172"/>
                  </a:cubicBezTo>
                  <a:cubicBezTo>
                    <a:pt x="5052" y="1874179"/>
                    <a:pt x="0" y="1861981"/>
                    <a:pt x="0" y="1849262"/>
                  </a:cubicBezTo>
                  <a:lnTo>
                    <a:pt x="0" y="47956"/>
                  </a:lnTo>
                  <a:cubicBezTo>
                    <a:pt x="0" y="35237"/>
                    <a:pt x="5052" y="23040"/>
                    <a:pt x="14046" y="14046"/>
                  </a:cubicBezTo>
                  <a:cubicBezTo>
                    <a:pt x="23040" y="5052"/>
                    <a:pt x="35237" y="0"/>
                    <a:pt x="47956" y="0"/>
                  </a:cubicBezTo>
                  <a:close/>
                </a:path>
              </a:pathLst>
            </a:custGeom>
            <a:solidFill>
              <a:srgbClr val="253754"/>
            </a:solidFill>
            <a:ln cap="rnd">
              <a:noFill/>
              <a:prstDash val="solid"/>
              <a:round/>
            </a:ln>
          </p:spPr>
        </p:sp>
        <p:sp>
          <p:nvSpPr>
            <p:cNvPr name="TextBox 8" id="8"/>
            <p:cNvSpPr txBox="true"/>
            <p:nvPr/>
          </p:nvSpPr>
          <p:spPr>
            <a:xfrm>
              <a:off x="0" y="9525"/>
              <a:ext cx="2040227" cy="1887693"/>
            </a:xfrm>
            <a:prstGeom prst="rect">
              <a:avLst/>
            </a:prstGeom>
          </p:spPr>
          <p:txBody>
            <a:bodyPr anchor="ctr" rtlCol="false" tIns="50800" lIns="50800" bIns="50800" rIns="50800"/>
            <a:lstStyle/>
            <a:p>
              <a:pPr algn="ctr">
                <a:lnSpc>
                  <a:spcPts val="2121"/>
                </a:lnSpc>
              </a:pPr>
            </a:p>
          </p:txBody>
        </p:sp>
      </p:grpSp>
      <p:sp>
        <p:nvSpPr>
          <p:cNvPr name="TextBox 9" id="9"/>
          <p:cNvSpPr txBox="true"/>
          <p:nvPr/>
        </p:nvSpPr>
        <p:spPr>
          <a:xfrm rot="0">
            <a:off x="496935" y="3973566"/>
            <a:ext cx="5713570" cy="5680075"/>
          </a:xfrm>
          <a:prstGeom prst="rect">
            <a:avLst/>
          </a:prstGeom>
        </p:spPr>
        <p:txBody>
          <a:bodyPr anchor="t" rtlCol="false" tIns="0" lIns="0" bIns="0" rIns="0">
            <a:spAutoFit/>
          </a:bodyPr>
          <a:lstStyle/>
          <a:p>
            <a:pPr algn="ctr">
              <a:lnSpc>
                <a:spcPts val="3499"/>
              </a:lnSpc>
            </a:pPr>
            <a:r>
              <a:rPr lang="en-US" sz="2499" i="true" spc="54">
                <a:solidFill>
                  <a:srgbClr val="EDE8E4"/>
                </a:solidFill>
                <a:latin typeface="Glacial Indifference Italics"/>
                <a:ea typeface="Glacial Indifference Italics"/>
                <a:cs typeface="Glacial Indifference Italics"/>
                <a:sym typeface="Glacial Indifference Italics"/>
              </a:rPr>
              <a:t>Análisis colectivo de la dispersión y distribución histórica de los indicadores económicos.</a:t>
            </a:r>
          </a:p>
          <a:p>
            <a:pPr algn="ctr">
              <a:lnSpc>
                <a:spcPts val="3499"/>
              </a:lnSpc>
            </a:pPr>
          </a:p>
          <a:p>
            <a:pPr algn="ctr">
              <a:lnSpc>
                <a:spcPts val="3499"/>
              </a:lnSpc>
            </a:pPr>
            <a:r>
              <a:rPr lang="en-US" sz="2499" spc="54">
                <a:solidFill>
                  <a:srgbClr val="EDE8E4"/>
                </a:solidFill>
                <a:latin typeface="Glacial Indifference"/>
                <a:ea typeface="Glacial Indifference"/>
                <a:cs typeface="Glacial Indifference"/>
                <a:sym typeface="Glacial Indifference"/>
              </a:rPr>
              <a:t>Se destacan</a:t>
            </a:r>
            <a:r>
              <a:rPr lang="en-US" sz="2499" spc="54">
                <a:solidFill>
                  <a:srgbClr val="EDE8E4"/>
                </a:solidFill>
                <a:latin typeface="Glacial Indifference"/>
                <a:ea typeface="Glacial Indifference"/>
                <a:cs typeface="Glacial Indifference"/>
                <a:sym typeface="Glacial Indifference"/>
              </a:rPr>
              <a:t> patrones similares, específicamente en las distribuciones. Sin embargo, las relaciones no son lineales, además se identifican outliers que podrían ser producto de eventos económicos atípicos. Y, por último, se observan clústeres que sugieren comportamientos diferenciados en ciertos períodos.</a:t>
            </a:r>
          </a:p>
        </p:txBody>
      </p:sp>
      <p:sp>
        <p:nvSpPr>
          <p:cNvPr name="Freeform 10" id="10"/>
          <p:cNvSpPr/>
          <p:nvPr/>
        </p:nvSpPr>
        <p:spPr>
          <a:xfrm flipH="false" flipV="false" rot="9410418">
            <a:off x="12217193" y="-4046512"/>
            <a:ext cx="10084214" cy="8727429"/>
          </a:xfrm>
          <a:custGeom>
            <a:avLst/>
            <a:gdLst/>
            <a:ahLst/>
            <a:cxnLst/>
            <a:rect r="r" b="b" t="t" l="l"/>
            <a:pathLst>
              <a:path h="8727429" w="10084214">
                <a:moveTo>
                  <a:pt x="0" y="0"/>
                </a:moveTo>
                <a:lnTo>
                  <a:pt x="10084214" y="0"/>
                </a:lnTo>
                <a:lnTo>
                  <a:pt x="10084214" y="8727429"/>
                </a:lnTo>
                <a:lnTo>
                  <a:pt x="0" y="87274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1" id="11"/>
          <p:cNvSpPr/>
          <p:nvPr/>
        </p:nvSpPr>
        <p:spPr>
          <a:xfrm flipH="false" flipV="false" rot="-976001">
            <a:off x="-5626492" y="6155454"/>
            <a:ext cx="9228681" cy="7987004"/>
          </a:xfrm>
          <a:custGeom>
            <a:avLst/>
            <a:gdLst/>
            <a:ahLst/>
            <a:cxnLst/>
            <a:rect r="r" b="b" t="t" l="l"/>
            <a:pathLst>
              <a:path h="7987004" w="9228681">
                <a:moveTo>
                  <a:pt x="0" y="0"/>
                </a:moveTo>
                <a:lnTo>
                  <a:pt x="9228681" y="0"/>
                </a:lnTo>
                <a:lnTo>
                  <a:pt x="9228681" y="7987004"/>
                </a:lnTo>
                <a:lnTo>
                  <a:pt x="0" y="79870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2" id="12"/>
          <p:cNvSpPr/>
          <p:nvPr/>
        </p:nvSpPr>
        <p:spPr>
          <a:xfrm flipH="false" flipV="false" rot="0">
            <a:off x="205683" y="1745941"/>
            <a:ext cx="1104480" cy="1104480"/>
          </a:xfrm>
          <a:custGeom>
            <a:avLst/>
            <a:gdLst/>
            <a:ahLst/>
            <a:cxnLst/>
            <a:rect r="r" b="b" t="t" l="l"/>
            <a:pathLst>
              <a:path h="1104480" w="1104480">
                <a:moveTo>
                  <a:pt x="0" y="0"/>
                </a:moveTo>
                <a:lnTo>
                  <a:pt x="1104480" y="0"/>
                </a:lnTo>
                <a:lnTo>
                  <a:pt x="1104480" y="1104480"/>
                </a:lnTo>
                <a:lnTo>
                  <a:pt x="0" y="11044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6754751" y="3924100"/>
            <a:ext cx="11301259" cy="5693009"/>
          </a:xfrm>
          <a:custGeom>
            <a:avLst/>
            <a:gdLst/>
            <a:ahLst/>
            <a:cxnLst/>
            <a:rect r="r" b="b" t="t" l="l"/>
            <a:pathLst>
              <a:path h="5693009" w="11301259">
                <a:moveTo>
                  <a:pt x="0" y="0"/>
                </a:moveTo>
                <a:lnTo>
                  <a:pt x="11301259" y="0"/>
                </a:lnTo>
                <a:lnTo>
                  <a:pt x="11301259" y="5693010"/>
                </a:lnTo>
                <a:lnTo>
                  <a:pt x="0" y="5693010"/>
                </a:lnTo>
                <a:lnTo>
                  <a:pt x="0" y="0"/>
                </a:lnTo>
                <a:close/>
              </a:path>
            </a:pathLst>
          </a:custGeom>
          <a:blipFill>
            <a:blip r:embed="rId10"/>
            <a:stretch>
              <a:fillRect l="0" t="0" r="0" b="0"/>
            </a:stretch>
          </a:blipFill>
          <a:ln w="28575" cap="sq">
            <a:solidFill>
              <a:srgbClr val="253754"/>
            </a:solidFill>
            <a:prstDash val="solid"/>
            <a:miter/>
          </a:ln>
        </p:spPr>
      </p:sp>
      <p:sp>
        <p:nvSpPr>
          <p:cNvPr name="TextBox 14" id="14"/>
          <p:cNvSpPr txBox="true"/>
          <p:nvPr/>
        </p:nvSpPr>
        <p:spPr>
          <a:xfrm rot="0">
            <a:off x="1514268" y="2155306"/>
            <a:ext cx="15903561" cy="1259298"/>
          </a:xfrm>
          <a:prstGeom prst="rect">
            <a:avLst/>
          </a:prstGeom>
        </p:spPr>
        <p:txBody>
          <a:bodyPr anchor="t" rtlCol="false" tIns="0" lIns="0" bIns="0" rIns="0">
            <a:spAutoFit/>
          </a:bodyPr>
          <a:lstStyle/>
          <a:p>
            <a:pPr algn="l">
              <a:lnSpc>
                <a:spcPts val="10258"/>
              </a:lnSpc>
            </a:pPr>
            <a:r>
              <a:rPr lang="en-US" b="true" sz="7327" spc="688">
                <a:solidFill>
                  <a:srgbClr val="152540"/>
                </a:solidFill>
                <a:latin typeface="Glacial Indifference Bold"/>
                <a:ea typeface="Glacial Indifference Bold"/>
                <a:cs typeface="Glacial Indifference Bold"/>
                <a:sym typeface="Glacial Indifference Bold"/>
              </a:rPr>
              <a:t>EXPLORATORIO DE LOS DATOS</a:t>
            </a:r>
          </a:p>
        </p:txBody>
      </p:sp>
      <p:sp>
        <p:nvSpPr>
          <p:cNvPr name="TextBox 15" id="15"/>
          <p:cNvSpPr txBox="true"/>
          <p:nvPr/>
        </p:nvSpPr>
        <p:spPr>
          <a:xfrm rot="0">
            <a:off x="1514268" y="1232162"/>
            <a:ext cx="6460548" cy="966441"/>
          </a:xfrm>
          <a:prstGeom prst="rect">
            <a:avLst/>
          </a:prstGeom>
        </p:spPr>
        <p:txBody>
          <a:bodyPr anchor="t" rtlCol="false" tIns="0" lIns="0" bIns="0" rIns="0">
            <a:spAutoFit/>
          </a:bodyPr>
          <a:lstStyle/>
          <a:p>
            <a:pPr algn="l">
              <a:lnSpc>
                <a:spcPts val="7961"/>
              </a:lnSpc>
            </a:pPr>
            <a:r>
              <a:rPr lang="en-US" sz="5686" spc="534">
                <a:solidFill>
                  <a:srgbClr val="152540"/>
                </a:solidFill>
                <a:latin typeface="Glacial Indifference"/>
                <a:ea typeface="Glacial Indifference"/>
                <a:cs typeface="Glacial Indifference"/>
                <a:sym typeface="Glacial Indifference"/>
              </a:rPr>
              <a:t>ANÁLISIS</a:t>
            </a:r>
          </a:p>
        </p:txBody>
      </p:sp>
      <p:sp>
        <p:nvSpPr>
          <p:cNvPr name="TextBox 16" id="16"/>
          <p:cNvSpPr txBox="true"/>
          <p:nvPr/>
        </p:nvSpPr>
        <p:spPr>
          <a:xfrm rot="0">
            <a:off x="17114951" y="9632760"/>
            <a:ext cx="1173049" cy="689029"/>
          </a:xfrm>
          <a:prstGeom prst="rect">
            <a:avLst/>
          </a:prstGeom>
        </p:spPr>
        <p:txBody>
          <a:bodyPr anchor="t" rtlCol="false" tIns="0" lIns="0" bIns="0" rIns="0">
            <a:spAutoFit/>
          </a:bodyPr>
          <a:lstStyle/>
          <a:p>
            <a:pPr algn="ctr" marL="0" indent="0" lvl="0">
              <a:lnSpc>
                <a:spcPts val="5599"/>
              </a:lnSpc>
              <a:spcBef>
                <a:spcPct val="0"/>
              </a:spcBef>
            </a:pPr>
            <a:r>
              <a:rPr lang="en-US" b="true" sz="3999" spc="87">
                <a:solidFill>
                  <a:srgbClr val="152540"/>
                </a:solidFill>
                <a:latin typeface="Glacial Indifference Bold"/>
                <a:ea typeface="Glacial Indifference Bold"/>
                <a:cs typeface="Glacial Indifference Bold"/>
                <a:sym typeface="Glacial Indifference Bold"/>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Freeform 2" id="2"/>
          <p:cNvSpPr/>
          <p:nvPr/>
        </p:nvSpPr>
        <p:spPr>
          <a:xfrm flipH="false" flipV="false" rot="0">
            <a:off x="438131" y="7221207"/>
            <a:ext cx="7641686" cy="6808048"/>
          </a:xfrm>
          <a:custGeom>
            <a:avLst/>
            <a:gdLst/>
            <a:ahLst/>
            <a:cxnLst/>
            <a:rect r="r" b="b" t="t" l="l"/>
            <a:pathLst>
              <a:path h="6808048" w="7641686">
                <a:moveTo>
                  <a:pt x="0" y="0"/>
                </a:moveTo>
                <a:lnTo>
                  <a:pt x="7641686" y="0"/>
                </a:lnTo>
                <a:lnTo>
                  <a:pt x="7641686" y="6808048"/>
                </a:lnTo>
                <a:lnTo>
                  <a:pt x="0" y="68080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3" id="3"/>
          <p:cNvSpPr/>
          <p:nvPr/>
        </p:nvSpPr>
        <p:spPr>
          <a:xfrm flipH="false" flipV="false" rot="0">
            <a:off x="11849738" y="-4940726"/>
            <a:ext cx="7641686" cy="6808048"/>
          </a:xfrm>
          <a:custGeom>
            <a:avLst/>
            <a:gdLst/>
            <a:ahLst/>
            <a:cxnLst/>
            <a:rect r="r" b="b" t="t" l="l"/>
            <a:pathLst>
              <a:path h="6808048" w="7641686">
                <a:moveTo>
                  <a:pt x="0" y="0"/>
                </a:moveTo>
                <a:lnTo>
                  <a:pt x="7641686" y="0"/>
                </a:lnTo>
                <a:lnTo>
                  <a:pt x="7641686" y="6808048"/>
                </a:lnTo>
                <a:lnTo>
                  <a:pt x="0" y="68080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8798399">
            <a:off x="13156923" y="1064235"/>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8798399">
            <a:off x="-2994864" y="-8598363"/>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grpSp>
        <p:nvGrpSpPr>
          <p:cNvPr name="Group 6" id="6"/>
          <p:cNvGrpSpPr/>
          <p:nvPr/>
        </p:nvGrpSpPr>
        <p:grpSpPr>
          <a:xfrm rot="0">
            <a:off x="587034" y="4013386"/>
            <a:ext cx="6682531" cy="5647357"/>
            <a:chOff x="0" y="0"/>
            <a:chExt cx="2165458" cy="1830012"/>
          </a:xfrm>
        </p:grpSpPr>
        <p:sp>
          <p:nvSpPr>
            <p:cNvPr name="Freeform 7" id="7"/>
            <p:cNvSpPr/>
            <p:nvPr/>
          </p:nvSpPr>
          <p:spPr>
            <a:xfrm flipH="false" flipV="false" rot="0">
              <a:off x="0" y="0"/>
              <a:ext cx="2165458" cy="1830012"/>
            </a:xfrm>
            <a:custGeom>
              <a:avLst/>
              <a:gdLst/>
              <a:ahLst/>
              <a:cxnLst/>
              <a:rect r="r" b="b" t="t" l="l"/>
              <a:pathLst>
                <a:path h="1830012" w="2165458">
                  <a:moveTo>
                    <a:pt x="45183" y="0"/>
                  </a:moveTo>
                  <a:lnTo>
                    <a:pt x="2120275" y="0"/>
                  </a:lnTo>
                  <a:cubicBezTo>
                    <a:pt x="2132258" y="0"/>
                    <a:pt x="2143751" y="4760"/>
                    <a:pt x="2152224" y="13234"/>
                  </a:cubicBezTo>
                  <a:cubicBezTo>
                    <a:pt x="2160698" y="21707"/>
                    <a:pt x="2165458" y="33200"/>
                    <a:pt x="2165458" y="45183"/>
                  </a:cubicBezTo>
                  <a:lnTo>
                    <a:pt x="2165458" y="1784830"/>
                  </a:lnTo>
                  <a:cubicBezTo>
                    <a:pt x="2165458" y="1796813"/>
                    <a:pt x="2160698" y="1808305"/>
                    <a:pt x="2152224" y="1816779"/>
                  </a:cubicBezTo>
                  <a:cubicBezTo>
                    <a:pt x="2143751" y="1825252"/>
                    <a:pt x="2132258" y="1830012"/>
                    <a:pt x="2120275" y="1830012"/>
                  </a:cubicBezTo>
                  <a:lnTo>
                    <a:pt x="45183" y="1830012"/>
                  </a:lnTo>
                  <a:cubicBezTo>
                    <a:pt x="33200" y="1830012"/>
                    <a:pt x="21707" y="1825252"/>
                    <a:pt x="13234" y="1816779"/>
                  </a:cubicBezTo>
                  <a:cubicBezTo>
                    <a:pt x="4760" y="1808305"/>
                    <a:pt x="0" y="1796813"/>
                    <a:pt x="0" y="1784830"/>
                  </a:cubicBezTo>
                  <a:lnTo>
                    <a:pt x="0" y="45183"/>
                  </a:lnTo>
                  <a:cubicBezTo>
                    <a:pt x="0" y="33200"/>
                    <a:pt x="4760" y="21707"/>
                    <a:pt x="13234" y="13234"/>
                  </a:cubicBezTo>
                  <a:cubicBezTo>
                    <a:pt x="21707" y="4760"/>
                    <a:pt x="33200" y="0"/>
                    <a:pt x="45183" y="0"/>
                  </a:cubicBezTo>
                  <a:close/>
                </a:path>
              </a:pathLst>
            </a:custGeom>
            <a:solidFill>
              <a:srgbClr val="253754"/>
            </a:solidFill>
            <a:ln cap="rnd">
              <a:noFill/>
              <a:prstDash val="solid"/>
              <a:round/>
            </a:ln>
          </p:spPr>
        </p:sp>
        <p:sp>
          <p:nvSpPr>
            <p:cNvPr name="TextBox 8" id="8"/>
            <p:cNvSpPr txBox="true"/>
            <p:nvPr/>
          </p:nvSpPr>
          <p:spPr>
            <a:xfrm>
              <a:off x="0" y="9525"/>
              <a:ext cx="2165458" cy="1820487"/>
            </a:xfrm>
            <a:prstGeom prst="rect">
              <a:avLst/>
            </a:prstGeom>
          </p:spPr>
          <p:txBody>
            <a:bodyPr anchor="ctr" rtlCol="false" tIns="50800" lIns="50800" bIns="50800" rIns="50800"/>
            <a:lstStyle/>
            <a:p>
              <a:pPr algn="ctr">
                <a:lnSpc>
                  <a:spcPts val="2121"/>
                </a:lnSpc>
              </a:pPr>
            </a:p>
          </p:txBody>
        </p:sp>
      </p:grpSp>
      <p:sp>
        <p:nvSpPr>
          <p:cNvPr name="TextBox 9" id="9"/>
          <p:cNvSpPr txBox="true"/>
          <p:nvPr/>
        </p:nvSpPr>
        <p:spPr>
          <a:xfrm rot="0">
            <a:off x="784863" y="4630710"/>
            <a:ext cx="6286872" cy="4365084"/>
          </a:xfrm>
          <a:prstGeom prst="rect">
            <a:avLst/>
          </a:prstGeom>
        </p:spPr>
        <p:txBody>
          <a:bodyPr anchor="t" rtlCol="false" tIns="0" lIns="0" bIns="0" rIns="0">
            <a:spAutoFit/>
          </a:bodyPr>
          <a:lstStyle/>
          <a:p>
            <a:pPr algn="ctr">
              <a:lnSpc>
                <a:spcPts val="3499"/>
              </a:lnSpc>
            </a:pPr>
            <a:r>
              <a:rPr lang="en-US" sz="2499" i="true" spc="54">
                <a:solidFill>
                  <a:srgbClr val="EDE8E4"/>
                </a:solidFill>
                <a:latin typeface="Glacial Indifference Italics"/>
                <a:ea typeface="Glacial Indifference Italics"/>
                <a:cs typeface="Glacial Indifference Italics"/>
                <a:sym typeface="Glacial Indifference Italics"/>
              </a:rPr>
              <a:t>Análisis colectivo de la correlación histórica de los indicadores económicos.</a:t>
            </a:r>
            <a:r>
              <a:rPr lang="en-US" sz="2499" spc="54">
                <a:solidFill>
                  <a:srgbClr val="EDE8E4"/>
                </a:solidFill>
                <a:latin typeface="Glacial Indifference"/>
                <a:ea typeface="Glacial Indifference"/>
                <a:cs typeface="Glacial Indifference"/>
                <a:sym typeface="Glacial Indifference"/>
              </a:rPr>
              <a:t> </a:t>
            </a:r>
          </a:p>
          <a:p>
            <a:pPr algn="ctr">
              <a:lnSpc>
                <a:spcPts val="3499"/>
              </a:lnSpc>
            </a:pPr>
          </a:p>
          <a:p>
            <a:pPr algn="ctr">
              <a:lnSpc>
                <a:spcPts val="3499"/>
              </a:lnSpc>
            </a:pPr>
            <a:r>
              <a:rPr lang="en-US" sz="2499" spc="54">
                <a:solidFill>
                  <a:srgbClr val="EDE8E4"/>
                </a:solidFill>
                <a:latin typeface="Glacial Indifference"/>
                <a:ea typeface="Glacial Indifference"/>
                <a:cs typeface="Glacial Indifference"/>
                <a:sym typeface="Glacial Indifference"/>
              </a:rPr>
              <a:t>Se observa una relación moderada a fuerte entre la mayoría de ellos. En particular, destaca la </a:t>
            </a:r>
            <a:r>
              <a:rPr lang="en-US" b="true" sz="2499" spc="54">
                <a:solidFill>
                  <a:srgbClr val="EDE8E4"/>
                </a:solidFill>
                <a:latin typeface="Glacial Indifference Bold"/>
                <a:ea typeface="Glacial Indifference Bold"/>
                <a:cs typeface="Glacial Indifference Bold"/>
                <a:sym typeface="Glacial Indifference Bold"/>
              </a:rPr>
              <a:t>alta correlación entre el CLI y el GDP (72%)</a:t>
            </a:r>
            <a:r>
              <a:rPr lang="en-US" sz="2499" spc="54">
                <a:solidFill>
                  <a:srgbClr val="EDE8E4"/>
                </a:solidFill>
                <a:latin typeface="Glacial Indifference"/>
                <a:ea typeface="Glacial Indifference"/>
                <a:cs typeface="Glacial Indifference"/>
                <a:sym typeface="Glacial Indifference"/>
              </a:rPr>
              <a:t>. Y, por otro lado, la r</a:t>
            </a:r>
            <a:r>
              <a:rPr lang="en-US" b="true" sz="2499" spc="54">
                <a:solidFill>
                  <a:srgbClr val="EDE8E4"/>
                </a:solidFill>
                <a:latin typeface="Glacial Indifference Bold"/>
                <a:ea typeface="Glacial Indifference Bold"/>
                <a:cs typeface="Glacial Indifference Bold"/>
                <a:sym typeface="Glacial Indifference Bold"/>
              </a:rPr>
              <a:t>elación más débil se observa entre el BCI</a:t>
            </a:r>
            <a:r>
              <a:rPr lang="en-US" sz="2499" spc="54">
                <a:solidFill>
                  <a:srgbClr val="EDE8E4"/>
                </a:solidFill>
                <a:latin typeface="Glacial Indifference"/>
                <a:ea typeface="Glacial Indifference"/>
                <a:cs typeface="Glacial Indifference"/>
                <a:sym typeface="Glacial Indifference"/>
              </a:rPr>
              <a:t> y los demás indicadores económicos, especialmente </a:t>
            </a:r>
            <a:r>
              <a:rPr lang="en-US" b="true" sz="2499" spc="54">
                <a:solidFill>
                  <a:srgbClr val="EDE8E4"/>
                </a:solidFill>
                <a:latin typeface="Glacial Indifference Bold"/>
                <a:ea typeface="Glacial Indifference Bold"/>
                <a:cs typeface="Glacial Indifference Bold"/>
                <a:sym typeface="Glacial Indifference Bold"/>
              </a:rPr>
              <a:t>con el GDP (8.4%)</a:t>
            </a:r>
            <a:r>
              <a:rPr lang="en-US" sz="2499" spc="54">
                <a:solidFill>
                  <a:srgbClr val="EDE8E4"/>
                </a:solidFill>
                <a:latin typeface="Glacial Indifference"/>
                <a:ea typeface="Glacial Indifference"/>
                <a:cs typeface="Glacial Indifference"/>
                <a:sym typeface="Glacial Indifference"/>
              </a:rPr>
              <a:t>.</a:t>
            </a:r>
          </a:p>
        </p:txBody>
      </p:sp>
      <p:sp>
        <p:nvSpPr>
          <p:cNvPr name="Freeform 10" id="10"/>
          <p:cNvSpPr/>
          <p:nvPr/>
        </p:nvSpPr>
        <p:spPr>
          <a:xfrm flipH="false" flipV="false" rot="9739725">
            <a:off x="12659368" y="-3335015"/>
            <a:ext cx="10084214" cy="8727429"/>
          </a:xfrm>
          <a:custGeom>
            <a:avLst/>
            <a:gdLst/>
            <a:ahLst/>
            <a:cxnLst/>
            <a:rect r="r" b="b" t="t" l="l"/>
            <a:pathLst>
              <a:path h="8727429" w="10084214">
                <a:moveTo>
                  <a:pt x="0" y="0"/>
                </a:moveTo>
                <a:lnTo>
                  <a:pt x="10084215" y="0"/>
                </a:lnTo>
                <a:lnTo>
                  <a:pt x="10084215" y="8727430"/>
                </a:lnTo>
                <a:lnTo>
                  <a:pt x="0" y="872743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1" id="11"/>
          <p:cNvSpPr/>
          <p:nvPr/>
        </p:nvSpPr>
        <p:spPr>
          <a:xfrm flipH="false" flipV="false" rot="-976001">
            <a:off x="-5295243" y="6155454"/>
            <a:ext cx="9228681" cy="7987004"/>
          </a:xfrm>
          <a:custGeom>
            <a:avLst/>
            <a:gdLst/>
            <a:ahLst/>
            <a:cxnLst/>
            <a:rect r="r" b="b" t="t" l="l"/>
            <a:pathLst>
              <a:path h="7987004" w="9228681">
                <a:moveTo>
                  <a:pt x="0" y="0"/>
                </a:moveTo>
                <a:lnTo>
                  <a:pt x="9228682" y="0"/>
                </a:lnTo>
                <a:lnTo>
                  <a:pt x="9228682" y="7987004"/>
                </a:lnTo>
                <a:lnTo>
                  <a:pt x="0" y="798700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2" id="12"/>
          <p:cNvSpPr/>
          <p:nvPr/>
        </p:nvSpPr>
        <p:spPr>
          <a:xfrm flipH="false" flipV="false" rot="0">
            <a:off x="205683" y="1745941"/>
            <a:ext cx="1104480" cy="1104480"/>
          </a:xfrm>
          <a:custGeom>
            <a:avLst/>
            <a:gdLst/>
            <a:ahLst/>
            <a:cxnLst/>
            <a:rect r="r" b="b" t="t" l="l"/>
            <a:pathLst>
              <a:path h="1104480" w="1104480">
                <a:moveTo>
                  <a:pt x="0" y="0"/>
                </a:moveTo>
                <a:lnTo>
                  <a:pt x="1104480" y="0"/>
                </a:lnTo>
                <a:lnTo>
                  <a:pt x="1104480" y="1104480"/>
                </a:lnTo>
                <a:lnTo>
                  <a:pt x="0" y="110448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7830128" y="4013386"/>
            <a:ext cx="9907644" cy="5647357"/>
          </a:xfrm>
          <a:custGeom>
            <a:avLst/>
            <a:gdLst/>
            <a:ahLst/>
            <a:cxnLst/>
            <a:rect r="r" b="b" t="t" l="l"/>
            <a:pathLst>
              <a:path h="5647357" w="9907644">
                <a:moveTo>
                  <a:pt x="0" y="0"/>
                </a:moveTo>
                <a:lnTo>
                  <a:pt x="9907644" y="0"/>
                </a:lnTo>
                <a:lnTo>
                  <a:pt x="9907644" y="5647357"/>
                </a:lnTo>
                <a:lnTo>
                  <a:pt x="0" y="5647357"/>
                </a:lnTo>
                <a:lnTo>
                  <a:pt x="0" y="0"/>
                </a:lnTo>
                <a:close/>
              </a:path>
            </a:pathLst>
          </a:custGeom>
          <a:blipFill>
            <a:blip r:embed="rId11"/>
            <a:stretch>
              <a:fillRect l="0" t="0" r="0" b="0"/>
            </a:stretch>
          </a:blipFill>
          <a:ln w="28575" cap="sq">
            <a:solidFill>
              <a:srgbClr val="253754"/>
            </a:solidFill>
            <a:prstDash val="solid"/>
            <a:miter/>
          </a:ln>
        </p:spPr>
      </p:sp>
      <p:sp>
        <p:nvSpPr>
          <p:cNvPr name="TextBox 14" id="14"/>
          <p:cNvSpPr txBox="true"/>
          <p:nvPr/>
        </p:nvSpPr>
        <p:spPr>
          <a:xfrm rot="0">
            <a:off x="1514268" y="2155306"/>
            <a:ext cx="15745032" cy="1259298"/>
          </a:xfrm>
          <a:prstGeom prst="rect">
            <a:avLst/>
          </a:prstGeom>
        </p:spPr>
        <p:txBody>
          <a:bodyPr anchor="t" rtlCol="false" tIns="0" lIns="0" bIns="0" rIns="0">
            <a:spAutoFit/>
          </a:bodyPr>
          <a:lstStyle/>
          <a:p>
            <a:pPr algn="l">
              <a:lnSpc>
                <a:spcPts val="10258"/>
              </a:lnSpc>
            </a:pPr>
            <a:r>
              <a:rPr lang="en-US" b="true" sz="7327" spc="688">
                <a:solidFill>
                  <a:srgbClr val="152540"/>
                </a:solidFill>
                <a:latin typeface="Glacial Indifference Bold"/>
                <a:ea typeface="Glacial Indifference Bold"/>
                <a:cs typeface="Glacial Indifference Bold"/>
                <a:sym typeface="Glacial Indifference Bold"/>
              </a:rPr>
              <a:t>EXPLORATORIO DE LOS DATOS</a:t>
            </a:r>
          </a:p>
        </p:txBody>
      </p:sp>
      <p:sp>
        <p:nvSpPr>
          <p:cNvPr name="TextBox 15" id="15"/>
          <p:cNvSpPr txBox="true"/>
          <p:nvPr/>
        </p:nvSpPr>
        <p:spPr>
          <a:xfrm rot="0">
            <a:off x="1514268" y="1232162"/>
            <a:ext cx="6460548" cy="966441"/>
          </a:xfrm>
          <a:prstGeom prst="rect">
            <a:avLst/>
          </a:prstGeom>
        </p:spPr>
        <p:txBody>
          <a:bodyPr anchor="t" rtlCol="false" tIns="0" lIns="0" bIns="0" rIns="0">
            <a:spAutoFit/>
          </a:bodyPr>
          <a:lstStyle/>
          <a:p>
            <a:pPr algn="l">
              <a:lnSpc>
                <a:spcPts val="7961"/>
              </a:lnSpc>
            </a:pPr>
            <a:r>
              <a:rPr lang="en-US" sz="5686" spc="534">
                <a:solidFill>
                  <a:srgbClr val="152540"/>
                </a:solidFill>
                <a:latin typeface="Glacial Indifference"/>
                <a:ea typeface="Glacial Indifference"/>
                <a:cs typeface="Glacial Indifference"/>
                <a:sym typeface="Glacial Indifference"/>
              </a:rPr>
              <a:t>ANÁLISIS</a:t>
            </a:r>
          </a:p>
        </p:txBody>
      </p:sp>
      <p:sp>
        <p:nvSpPr>
          <p:cNvPr name="TextBox 16" id="16"/>
          <p:cNvSpPr txBox="true"/>
          <p:nvPr/>
        </p:nvSpPr>
        <p:spPr>
          <a:xfrm rot="0">
            <a:off x="17114951" y="9632760"/>
            <a:ext cx="1173049" cy="689029"/>
          </a:xfrm>
          <a:prstGeom prst="rect">
            <a:avLst/>
          </a:prstGeom>
        </p:spPr>
        <p:txBody>
          <a:bodyPr anchor="t" rtlCol="false" tIns="0" lIns="0" bIns="0" rIns="0">
            <a:spAutoFit/>
          </a:bodyPr>
          <a:lstStyle/>
          <a:p>
            <a:pPr algn="ctr" marL="0" indent="0" lvl="0">
              <a:lnSpc>
                <a:spcPts val="5599"/>
              </a:lnSpc>
              <a:spcBef>
                <a:spcPct val="0"/>
              </a:spcBef>
            </a:pPr>
            <a:r>
              <a:rPr lang="en-US" b="true" sz="3999" spc="87">
                <a:solidFill>
                  <a:srgbClr val="152540"/>
                </a:solidFill>
                <a:latin typeface="Glacial Indifference Bold"/>
                <a:ea typeface="Glacial Indifference Bold"/>
                <a:cs typeface="Glacial Indifference Bold"/>
                <a:sym typeface="Glacial Indifference Bold"/>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TextBox 2" id="2"/>
          <p:cNvSpPr txBox="true"/>
          <p:nvPr/>
        </p:nvSpPr>
        <p:spPr>
          <a:xfrm rot="0">
            <a:off x="1704185" y="3365808"/>
            <a:ext cx="10047500" cy="1108872"/>
          </a:xfrm>
          <a:prstGeom prst="rect">
            <a:avLst/>
          </a:prstGeom>
        </p:spPr>
        <p:txBody>
          <a:bodyPr anchor="t" rtlCol="false" tIns="0" lIns="0" bIns="0" rIns="0">
            <a:spAutoFit/>
          </a:bodyPr>
          <a:lstStyle/>
          <a:p>
            <a:pPr algn="just">
              <a:lnSpc>
                <a:spcPts val="2940"/>
              </a:lnSpc>
            </a:pPr>
            <a:r>
              <a:rPr lang="en-US" sz="2100" spc="46">
                <a:solidFill>
                  <a:srgbClr val="152540"/>
                </a:solidFill>
                <a:latin typeface="Glacial Indifference"/>
                <a:ea typeface="Glacial Indifference"/>
                <a:cs typeface="Glacial Indifference"/>
                <a:sym typeface="Glacial Indifference"/>
              </a:rPr>
              <a:t>Implementar un modelo de DL para predecir el ciclo económico, teniendo como base los </a:t>
            </a:r>
            <a:r>
              <a:rPr lang="en-US" sz="2100" i="true" spc="46">
                <a:solidFill>
                  <a:srgbClr val="152540"/>
                </a:solidFill>
                <a:latin typeface="Glacial Indifference Italics"/>
                <a:ea typeface="Glacial Indifference Italics"/>
                <a:cs typeface="Glacial Indifference Italics"/>
                <a:sym typeface="Glacial Indifference Italics"/>
              </a:rPr>
              <a:t>indicadores económicos</a:t>
            </a:r>
            <a:r>
              <a:rPr lang="en-US" sz="2100" spc="46">
                <a:solidFill>
                  <a:srgbClr val="152540"/>
                </a:solidFill>
                <a:latin typeface="Glacial Indifference"/>
                <a:ea typeface="Glacial Indifference"/>
                <a:cs typeface="Glacial Indifference"/>
                <a:sym typeface="Glacial Indifference"/>
              </a:rPr>
              <a:t> seleccionados (</a:t>
            </a:r>
            <a:r>
              <a:rPr lang="en-US" b="true" sz="2100" spc="46">
                <a:solidFill>
                  <a:srgbClr val="152540"/>
                </a:solidFill>
                <a:latin typeface="Glacial Indifference Bold"/>
                <a:ea typeface="Glacial Indifference Bold"/>
                <a:cs typeface="Glacial Indifference Bold"/>
                <a:sym typeface="Glacial Indifference Bold"/>
              </a:rPr>
              <a:t>variable predictora del modelo: “X”</a:t>
            </a:r>
            <a:r>
              <a:rPr lang="en-US" sz="2100" spc="46">
                <a:solidFill>
                  <a:srgbClr val="152540"/>
                </a:solidFill>
                <a:latin typeface="Glacial Indifference"/>
                <a:ea typeface="Glacial Indifference"/>
                <a:cs typeface="Glacial Indifference"/>
                <a:sym typeface="Glacial Indifference"/>
              </a:rPr>
              <a:t>).</a:t>
            </a:r>
          </a:p>
        </p:txBody>
      </p:sp>
      <p:sp>
        <p:nvSpPr>
          <p:cNvPr name="TextBox 3" id="3"/>
          <p:cNvSpPr txBox="true"/>
          <p:nvPr/>
        </p:nvSpPr>
        <p:spPr>
          <a:xfrm rot="0">
            <a:off x="1904222" y="1577033"/>
            <a:ext cx="8053137" cy="1259298"/>
          </a:xfrm>
          <a:prstGeom prst="rect">
            <a:avLst/>
          </a:prstGeom>
        </p:spPr>
        <p:txBody>
          <a:bodyPr anchor="t" rtlCol="false" tIns="0" lIns="0" bIns="0" rIns="0">
            <a:spAutoFit/>
          </a:bodyPr>
          <a:lstStyle/>
          <a:p>
            <a:pPr algn="l">
              <a:lnSpc>
                <a:spcPts val="10258"/>
              </a:lnSpc>
            </a:pPr>
            <a:r>
              <a:rPr lang="en-US" b="true" sz="7327" spc="688">
                <a:solidFill>
                  <a:srgbClr val="152540"/>
                </a:solidFill>
                <a:latin typeface="Glacial Indifference Bold"/>
                <a:ea typeface="Glacial Indifference Bold"/>
                <a:cs typeface="Glacial Indifference Bold"/>
                <a:sym typeface="Glacial Indifference Bold"/>
              </a:rPr>
              <a:t>METODOLOGÍA</a:t>
            </a:r>
          </a:p>
        </p:txBody>
      </p:sp>
      <p:sp>
        <p:nvSpPr>
          <p:cNvPr name="Freeform 4" id="4"/>
          <p:cNvSpPr/>
          <p:nvPr/>
        </p:nvSpPr>
        <p:spPr>
          <a:xfrm flipH="false" flipV="false" rot="-1370283">
            <a:off x="-3215398" y="-4959811"/>
            <a:ext cx="9401016" cy="7537905"/>
          </a:xfrm>
          <a:custGeom>
            <a:avLst/>
            <a:gdLst/>
            <a:ahLst/>
            <a:cxnLst/>
            <a:rect r="r" b="b" t="t" l="l"/>
            <a:pathLst>
              <a:path h="7537905" w="9401016">
                <a:moveTo>
                  <a:pt x="0" y="0"/>
                </a:moveTo>
                <a:lnTo>
                  <a:pt x="9401016" y="0"/>
                </a:lnTo>
                <a:lnTo>
                  <a:pt x="9401016" y="7537906"/>
                </a:lnTo>
                <a:lnTo>
                  <a:pt x="0" y="75379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0">
            <a:off x="-3859556" y="9108905"/>
            <a:ext cx="7719111" cy="6189324"/>
          </a:xfrm>
          <a:custGeom>
            <a:avLst/>
            <a:gdLst/>
            <a:ahLst/>
            <a:cxnLst/>
            <a:rect r="r" b="b" t="t" l="l"/>
            <a:pathLst>
              <a:path h="6189324" w="7719111">
                <a:moveTo>
                  <a:pt x="0" y="0"/>
                </a:moveTo>
                <a:lnTo>
                  <a:pt x="7719112" y="0"/>
                </a:lnTo>
                <a:lnTo>
                  <a:pt x="7719112" y="6189324"/>
                </a:lnTo>
                <a:lnTo>
                  <a:pt x="0" y="61893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false" rot="-6399961">
            <a:off x="11329998" y="-1574727"/>
            <a:ext cx="13805122" cy="17698875"/>
          </a:xfrm>
          <a:custGeom>
            <a:avLst/>
            <a:gdLst/>
            <a:ahLst/>
            <a:cxnLst/>
            <a:rect r="r" b="b" t="t" l="l"/>
            <a:pathLst>
              <a:path h="17698875" w="13805122">
                <a:moveTo>
                  <a:pt x="0" y="0"/>
                </a:moveTo>
                <a:lnTo>
                  <a:pt x="13805122" y="0"/>
                </a:lnTo>
                <a:lnTo>
                  <a:pt x="13805122" y="17698875"/>
                </a:lnTo>
                <a:lnTo>
                  <a:pt x="0" y="176988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AutoShape 7" id="7"/>
          <p:cNvSpPr/>
          <p:nvPr/>
        </p:nvSpPr>
        <p:spPr>
          <a:xfrm flipV="true">
            <a:off x="1561310" y="3235821"/>
            <a:ext cx="0" cy="1470758"/>
          </a:xfrm>
          <a:prstGeom prst="line">
            <a:avLst/>
          </a:prstGeom>
          <a:ln cap="flat" w="152400">
            <a:solidFill>
              <a:srgbClr val="E3D8D4"/>
            </a:solidFill>
            <a:prstDash val="solid"/>
            <a:headEnd type="none" len="sm" w="sm"/>
            <a:tailEnd type="none" len="sm" w="sm"/>
          </a:ln>
        </p:spPr>
      </p:sp>
      <p:sp>
        <p:nvSpPr>
          <p:cNvPr name="AutoShape 8" id="8"/>
          <p:cNvSpPr/>
          <p:nvPr/>
        </p:nvSpPr>
        <p:spPr>
          <a:xfrm flipH="true" flipV="true">
            <a:off x="1561310" y="4713303"/>
            <a:ext cx="0" cy="1470758"/>
          </a:xfrm>
          <a:prstGeom prst="line">
            <a:avLst/>
          </a:prstGeom>
          <a:ln cap="flat" w="152400">
            <a:solidFill>
              <a:srgbClr val="E3D8D4"/>
            </a:solidFill>
            <a:prstDash val="solid"/>
            <a:headEnd type="none" len="sm" w="sm"/>
            <a:tailEnd type="none" len="sm" w="sm"/>
          </a:ln>
        </p:spPr>
      </p:sp>
      <p:sp>
        <p:nvSpPr>
          <p:cNvPr name="AutoShape 9" id="9"/>
          <p:cNvSpPr/>
          <p:nvPr/>
        </p:nvSpPr>
        <p:spPr>
          <a:xfrm flipH="true" flipV="true">
            <a:off x="1561310" y="6193586"/>
            <a:ext cx="0" cy="1470758"/>
          </a:xfrm>
          <a:prstGeom prst="line">
            <a:avLst/>
          </a:prstGeom>
          <a:ln cap="flat" w="152400">
            <a:solidFill>
              <a:srgbClr val="E3D8D4"/>
            </a:solidFill>
            <a:prstDash val="solid"/>
            <a:headEnd type="none" len="sm" w="sm"/>
            <a:tailEnd type="none" len="sm" w="sm"/>
          </a:ln>
        </p:spPr>
      </p:sp>
      <p:sp>
        <p:nvSpPr>
          <p:cNvPr name="Freeform 10" id="10"/>
          <p:cNvSpPr/>
          <p:nvPr/>
        </p:nvSpPr>
        <p:spPr>
          <a:xfrm flipH="false" flipV="false" rot="937035">
            <a:off x="15051354" y="-2631688"/>
            <a:ext cx="5638870" cy="3660139"/>
          </a:xfrm>
          <a:custGeom>
            <a:avLst/>
            <a:gdLst/>
            <a:ahLst/>
            <a:cxnLst/>
            <a:rect r="r" b="b" t="t" l="l"/>
            <a:pathLst>
              <a:path h="3660139" w="5638870">
                <a:moveTo>
                  <a:pt x="0" y="0"/>
                </a:moveTo>
                <a:lnTo>
                  <a:pt x="5638870" y="0"/>
                </a:lnTo>
                <a:lnTo>
                  <a:pt x="5638870" y="3660140"/>
                </a:lnTo>
                <a:lnTo>
                  <a:pt x="0" y="36601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11" id="11"/>
          <p:cNvSpPr txBox="true"/>
          <p:nvPr/>
        </p:nvSpPr>
        <p:spPr>
          <a:xfrm rot="0">
            <a:off x="643369" y="3113963"/>
            <a:ext cx="770662" cy="1543023"/>
          </a:xfrm>
          <a:prstGeom prst="rect">
            <a:avLst/>
          </a:prstGeom>
        </p:spPr>
        <p:txBody>
          <a:bodyPr anchor="t" rtlCol="false" tIns="0" lIns="0" bIns="0" rIns="0">
            <a:spAutoFit/>
          </a:bodyPr>
          <a:lstStyle/>
          <a:p>
            <a:pPr algn="ctr">
              <a:lnSpc>
                <a:spcPts val="12599"/>
              </a:lnSpc>
            </a:pPr>
            <a:r>
              <a:rPr lang="en-US" b="true" sz="9000" spc="845">
                <a:solidFill>
                  <a:srgbClr val="152540"/>
                </a:solidFill>
                <a:latin typeface="Glacial Indifference Bold"/>
                <a:ea typeface="Glacial Indifference Bold"/>
                <a:cs typeface="Glacial Indifference Bold"/>
                <a:sym typeface="Glacial Indifference Bold"/>
              </a:rPr>
              <a:t>1</a:t>
            </a:r>
          </a:p>
        </p:txBody>
      </p:sp>
      <p:sp>
        <p:nvSpPr>
          <p:cNvPr name="TextBox 12" id="12"/>
          <p:cNvSpPr txBox="true"/>
          <p:nvPr/>
        </p:nvSpPr>
        <p:spPr>
          <a:xfrm rot="0">
            <a:off x="643369" y="4591446"/>
            <a:ext cx="770662" cy="1543023"/>
          </a:xfrm>
          <a:prstGeom prst="rect">
            <a:avLst/>
          </a:prstGeom>
        </p:spPr>
        <p:txBody>
          <a:bodyPr anchor="t" rtlCol="false" tIns="0" lIns="0" bIns="0" rIns="0">
            <a:spAutoFit/>
          </a:bodyPr>
          <a:lstStyle/>
          <a:p>
            <a:pPr algn="ctr">
              <a:lnSpc>
                <a:spcPts val="12599"/>
              </a:lnSpc>
            </a:pPr>
            <a:r>
              <a:rPr lang="en-US" b="true" sz="9000" spc="845">
                <a:solidFill>
                  <a:srgbClr val="152540"/>
                </a:solidFill>
                <a:latin typeface="Glacial Indifference Bold"/>
                <a:ea typeface="Glacial Indifference Bold"/>
                <a:cs typeface="Glacial Indifference Bold"/>
                <a:sym typeface="Glacial Indifference Bold"/>
              </a:rPr>
              <a:t>2</a:t>
            </a:r>
          </a:p>
        </p:txBody>
      </p:sp>
      <p:sp>
        <p:nvSpPr>
          <p:cNvPr name="TextBox 13" id="13"/>
          <p:cNvSpPr txBox="true"/>
          <p:nvPr/>
        </p:nvSpPr>
        <p:spPr>
          <a:xfrm rot="0">
            <a:off x="643369" y="6067794"/>
            <a:ext cx="770662" cy="1543023"/>
          </a:xfrm>
          <a:prstGeom prst="rect">
            <a:avLst/>
          </a:prstGeom>
        </p:spPr>
        <p:txBody>
          <a:bodyPr anchor="t" rtlCol="false" tIns="0" lIns="0" bIns="0" rIns="0">
            <a:spAutoFit/>
          </a:bodyPr>
          <a:lstStyle/>
          <a:p>
            <a:pPr algn="ctr">
              <a:lnSpc>
                <a:spcPts val="12599"/>
              </a:lnSpc>
            </a:pPr>
            <a:r>
              <a:rPr lang="en-US" b="true" sz="9000" spc="845">
                <a:solidFill>
                  <a:srgbClr val="152540"/>
                </a:solidFill>
                <a:latin typeface="Glacial Indifference Bold"/>
                <a:ea typeface="Glacial Indifference Bold"/>
                <a:cs typeface="Glacial Indifference Bold"/>
                <a:sym typeface="Glacial Indifference Bold"/>
              </a:rPr>
              <a:t>3</a:t>
            </a:r>
          </a:p>
        </p:txBody>
      </p:sp>
      <p:sp>
        <p:nvSpPr>
          <p:cNvPr name="Freeform 14" id="14"/>
          <p:cNvSpPr/>
          <p:nvPr/>
        </p:nvSpPr>
        <p:spPr>
          <a:xfrm flipH="false" flipV="false" rot="0">
            <a:off x="9957360" y="1508296"/>
            <a:ext cx="1539646" cy="1539646"/>
          </a:xfrm>
          <a:custGeom>
            <a:avLst/>
            <a:gdLst/>
            <a:ahLst/>
            <a:cxnLst/>
            <a:rect r="r" b="b" t="t" l="l"/>
            <a:pathLst>
              <a:path h="1539646" w="1539646">
                <a:moveTo>
                  <a:pt x="0" y="0"/>
                </a:moveTo>
                <a:lnTo>
                  <a:pt x="1539646" y="0"/>
                </a:lnTo>
                <a:lnTo>
                  <a:pt x="1539646" y="1539646"/>
                </a:lnTo>
                <a:lnTo>
                  <a:pt x="0" y="15396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5" id="15"/>
          <p:cNvSpPr txBox="true"/>
          <p:nvPr/>
        </p:nvSpPr>
        <p:spPr>
          <a:xfrm rot="0">
            <a:off x="1704185" y="4843291"/>
            <a:ext cx="10047500" cy="1108872"/>
          </a:xfrm>
          <a:prstGeom prst="rect">
            <a:avLst/>
          </a:prstGeom>
        </p:spPr>
        <p:txBody>
          <a:bodyPr anchor="t" rtlCol="false" tIns="0" lIns="0" bIns="0" rIns="0">
            <a:spAutoFit/>
          </a:bodyPr>
          <a:lstStyle/>
          <a:p>
            <a:pPr algn="just">
              <a:lnSpc>
                <a:spcPts val="2940"/>
              </a:lnSpc>
            </a:pPr>
            <a:r>
              <a:rPr lang="en-US" sz="2100" spc="46">
                <a:solidFill>
                  <a:srgbClr val="152540"/>
                </a:solidFill>
                <a:latin typeface="Glacial Indifference"/>
                <a:ea typeface="Glacial Indifference"/>
                <a:cs typeface="Glacial Indifference"/>
                <a:sym typeface="Glacial Indifference"/>
              </a:rPr>
              <a:t>Construir la </a:t>
            </a:r>
            <a:r>
              <a:rPr lang="en-US" b="true" sz="2100" spc="46">
                <a:solidFill>
                  <a:srgbClr val="152540"/>
                </a:solidFill>
                <a:latin typeface="Glacial Indifference Bold"/>
                <a:ea typeface="Glacial Indifference Bold"/>
                <a:cs typeface="Glacial Indifference Bold"/>
                <a:sym typeface="Glacial Indifference Bold"/>
              </a:rPr>
              <a:t>variable a predecir del modelo (“Y”)</a:t>
            </a:r>
            <a:r>
              <a:rPr lang="en-US" sz="2100" spc="46">
                <a:solidFill>
                  <a:srgbClr val="152540"/>
                </a:solidFill>
                <a:latin typeface="Glacial Indifference"/>
                <a:ea typeface="Glacial Indifference"/>
                <a:cs typeface="Glacial Indifference"/>
                <a:sym typeface="Glacial Indifference"/>
              </a:rPr>
              <a:t>, identificando con los siguientes valores: </a:t>
            </a:r>
            <a:r>
              <a:rPr lang="en-US" b="true" sz="2100" spc="46">
                <a:solidFill>
                  <a:srgbClr val="152540"/>
                </a:solidFill>
                <a:latin typeface="Glacial Indifference Bold"/>
                <a:ea typeface="Glacial Indifference Bold"/>
                <a:cs typeface="Glacial Indifference Bold"/>
                <a:sym typeface="Glacial Indifference Bold"/>
              </a:rPr>
              <a:t>1 </a:t>
            </a:r>
            <a:r>
              <a:rPr lang="en-US" sz="2100" spc="46">
                <a:solidFill>
                  <a:srgbClr val="152540"/>
                </a:solidFill>
                <a:latin typeface="Glacial Indifference"/>
                <a:ea typeface="Glacial Indifference"/>
                <a:cs typeface="Glacial Indifference"/>
                <a:sym typeface="Glacial Indifference"/>
              </a:rPr>
              <a:t>(</a:t>
            </a:r>
            <a:r>
              <a:rPr lang="en-US" sz="2100" i="true" spc="46">
                <a:solidFill>
                  <a:srgbClr val="152540"/>
                </a:solidFill>
                <a:latin typeface="Glacial Indifference Italics"/>
                <a:ea typeface="Glacial Indifference Italics"/>
                <a:cs typeface="Glacial Indifference Italics"/>
                <a:sym typeface="Glacial Indifference Italics"/>
              </a:rPr>
              <a:t>overweight</a:t>
            </a:r>
            <a:r>
              <a:rPr lang="en-US" sz="2100" spc="46">
                <a:solidFill>
                  <a:srgbClr val="152540"/>
                </a:solidFill>
                <a:latin typeface="Glacial Indifference"/>
                <a:ea typeface="Glacial Indifference"/>
                <a:cs typeface="Glacial Indifference"/>
                <a:sym typeface="Glacial Indifference"/>
              </a:rPr>
              <a:t>), </a:t>
            </a:r>
            <a:r>
              <a:rPr lang="en-US" b="true" sz="2100" spc="46">
                <a:solidFill>
                  <a:srgbClr val="152540"/>
                </a:solidFill>
                <a:latin typeface="Glacial Indifference Bold"/>
                <a:ea typeface="Glacial Indifference Bold"/>
                <a:cs typeface="Glacial Indifference Bold"/>
                <a:sym typeface="Glacial Indifference Bold"/>
              </a:rPr>
              <a:t>0</a:t>
            </a:r>
            <a:r>
              <a:rPr lang="en-US" sz="2100" spc="46">
                <a:solidFill>
                  <a:srgbClr val="152540"/>
                </a:solidFill>
                <a:latin typeface="Glacial Indifference"/>
                <a:ea typeface="Glacial Indifference"/>
                <a:cs typeface="Glacial Indifference"/>
                <a:sym typeface="Glacial Indifference"/>
              </a:rPr>
              <a:t> (</a:t>
            </a:r>
            <a:r>
              <a:rPr lang="en-US" sz="2100" i="true" spc="46">
                <a:solidFill>
                  <a:srgbClr val="152540"/>
                </a:solidFill>
                <a:latin typeface="Glacial Indifference Italics"/>
                <a:ea typeface="Glacial Indifference Italics"/>
                <a:cs typeface="Glacial Indifference Italics"/>
                <a:sym typeface="Glacial Indifference Italics"/>
              </a:rPr>
              <a:t>neutral</a:t>
            </a:r>
            <a:r>
              <a:rPr lang="en-US" sz="2100" spc="46">
                <a:solidFill>
                  <a:srgbClr val="152540"/>
                </a:solidFill>
                <a:latin typeface="Glacial Indifference"/>
                <a:ea typeface="Glacial Indifference"/>
                <a:cs typeface="Glacial Indifference"/>
                <a:sym typeface="Glacial Indifference"/>
              </a:rPr>
              <a:t>) y </a:t>
            </a:r>
            <a:r>
              <a:rPr lang="en-US" b="true" sz="2100" spc="46">
                <a:solidFill>
                  <a:srgbClr val="152540"/>
                </a:solidFill>
                <a:latin typeface="Glacial Indifference Bold"/>
                <a:ea typeface="Glacial Indifference Bold"/>
                <a:cs typeface="Glacial Indifference Bold"/>
                <a:sym typeface="Glacial Indifference Bold"/>
              </a:rPr>
              <a:t>-1</a:t>
            </a:r>
            <a:r>
              <a:rPr lang="en-US" sz="2100" spc="46">
                <a:solidFill>
                  <a:srgbClr val="152540"/>
                </a:solidFill>
                <a:latin typeface="Glacial Indifference"/>
                <a:ea typeface="Glacial Indifference"/>
                <a:cs typeface="Glacial Indifference"/>
                <a:sym typeface="Glacial Indifference"/>
              </a:rPr>
              <a:t> (</a:t>
            </a:r>
            <a:r>
              <a:rPr lang="en-US" sz="2100" i="true" spc="46">
                <a:solidFill>
                  <a:srgbClr val="152540"/>
                </a:solidFill>
                <a:latin typeface="Glacial Indifference Italics"/>
                <a:ea typeface="Glacial Indifference Italics"/>
                <a:cs typeface="Glacial Indifference Italics"/>
                <a:sym typeface="Glacial Indifference Italics"/>
              </a:rPr>
              <a:t>underweight</a:t>
            </a:r>
            <a:r>
              <a:rPr lang="en-US" sz="2100" spc="46">
                <a:solidFill>
                  <a:srgbClr val="152540"/>
                </a:solidFill>
                <a:latin typeface="Glacial Indifference"/>
                <a:ea typeface="Glacial Indifference"/>
                <a:cs typeface="Glacial Indifference"/>
                <a:sym typeface="Glacial Indifference"/>
              </a:rPr>
              <a:t>), en función de los </a:t>
            </a:r>
            <a:r>
              <a:rPr lang="en-US" sz="2100" i="true" spc="46">
                <a:solidFill>
                  <a:srgbClr val="152540"/>
                </a:solidFill>
                <a:latin typeface="Glacial Indifference Italics"/>
                <a:ea typeface="Glacial Indifference Italics"/>
                <a:cs typeface="Glacial Indifference Italics"/>
                <a:sym typeface="Glacial Indifference Italics"/>
              </a:rPr>
              <a:t>rendimientos históricos de las acciones financieras</a:t>
            </a:r>
            <a:r>
              <a:rPr lang="en-US" sz="2100" spc="46">
                <a:solidFill>
                  <a:srgbClr val="152540"/>
                </a:solidFill>
                <a:latin typeface="Glacial Indifference"/>
                <a:ea typeface="Glacial Indifference"/>
                <a:cs typeface="Glacial Indifference"/>
                <a:sym typeface="Glacial Indifference"/>
              </a:rPr>
              <a:t> seleccionadas.</a:t>
            </a:r>
          </a:p>
        </p:txBody>
      </p:sp>
      <p:sp>
        <p:nvSpPr>
          <p:cNvPr name="TextBox 16" id="16"/>
          <p:cNvSpPr txBox="true"/>
          <p:nvPr/>
        </p:nvSpPr>
        <p:spPr>
          <a:xfrm rot="0">
            <a:off x="1704185" y="6320774"/>
            <a:ext cx="10047500" cy="1108872"/>
          </a:xfrm>
          <a:prstGeom prst="rect">
            <a:avLst/>
          </a:prstGeom>
        </p:spPr>
        <p:txBody>
          <a:bodyPr anchor="t" rtlCol="false" tIns="0" lIns="0" bIns="0" rIns="0">
            <a:spAutoFit/>
          </a:bodyPr>
          <a:lstStyle/>
          <a:p>
            <a:pPr algn="just">
              <a:lnSpc>
                <a:spcPts val="2940"/>
              </a:lnSpc>
            </a:pPr>
            <a:r>
              <a:rPr lang="en-US" b="true" sz="2100" spc="46">
                <a:solidFill>
                  <a:srgbClr val="152540"/>
                </a:solidFill>
                <a:latin typeface="Glacial Indifference Bold"/>
                <a:ea typeface="Glacial Indifference Bold"/>
                <a:cs typeface="Glacial Indifference Bold"/>
                <a:sym typeface="Glacial Indifference Bold"/>
              </a:rPr>
              <a:t>Entrenar, testear y optimizar</a:t>
            </a:r>
            <a:r>
              <a:rPr lang="en-US" sz="2100" spc="46">
                <a:solidFill>
                  <a:srgbClr val="152540"/>
                </a:solidFill>
                <a:latin typeface="Glacial Indifference"/>
                <a:ea typeface="Glacial Indifference"/>
                <a:cs typeface="Glacial Indifference"/>
                <a:sym typeface="Glacial Indifference"/>
              </a:rPr>
              <a:t> el modelo de DL utilizando una </a:t>
            </a:r>
            <a:r>
              <a:rPr lang="en-US" sz="2100" i="true" spc="46">
                <a:solidFill>
                  <a:srgbClr val="152540"/>
                </a:solidFill>
                <a:latin typeface="Glacial Indifference Italics"/>
                <a:ea typeface="Glacial Indifference Italics"/>
                <a:cs typeface="Glacial Indifference Italics"/>
                <a:sym typeface="Glacial Indifference Italics"/>
              </a:rPr>
              <a:t>regresión logística</a:t>
            </a:r>
            <a:r>
              <a:rPr lang="en-US" sz="2100" spc="46">
                <a:solidFill>
                  <a:srgbClr val="152540"/>
                </a:solidFill>
                <a:latin typeface="Glacial Indifference"/>
                <a:ea typeface="Glacial Indifference"/>
                <a:cs typeface="Glacial Indifference"/>
                <a:sym typeface="Glacial Indifference"/>
              </a:rPr>
              <a:t> (modelo benchmark) y, posteriormente, comparar con otros modelos, como: </a:t>
            </a:r>
            <a:r>
              <a:rPr lang="en-US" sz="2100" i="true" spc="46">
                <a:solidFill>
                  <a:srgbClr val="152540"/>
                </a:solidFill>
                <a:latin typeface="Glacial Indifference Italics"/>
                <a:ea typeface="Glacial Indifference Italics"/>
                <a:cs typeface="Glacial Indifference Italics"/>
                <a:sym typeface="Glacial Indifference Italics"/>
              </a:rPr>
              <a:t>red neuronal multicapa </a:t>
            </a:r>
            <a:r>
              <a:rPr lang="en-US" sz="2100" spc="46">
                <a:solidFill>
                  <a:srgbClr val="152540"/>
                </a:solidFill>
                <a:latin typeface="Glacial Indifference"/>
                <a:ea typeface="Glacial Indifference"/>
                <a:cs typeface="Glacial Indifference"/>
                <a:sym typeface="Glacial Indifference"/>
              </a:rPr>
              <a:t>y </a:t>
            </a:r>
            <a:r>
              <a:rPr lang="en-US" sz="2100" i="true" spc="46">
                <a:solidFill>
                  <a:srgbClr val="152540"/>
                </a:solidFill>
                <a:latin typeface="Glacial Indifference Italics"/>
                <a:ea typeface="Glacial Indifference Italics"/>
                <a:cs typeface="Glacial Indifference Italics"/>
                <a:sym typeface="Glacial Indifference Italics"/>
              </a:rPr>
              <a:t>XGBoost</a:t>
            </a:r>
            <a:r>
              <a:rPr lang="en-US" sz="2100" spc="46">
                <a:solidFill>
                  <a:srgbClr val="152540"/>
                </a:solidFill>
                <a:latin typeface="Glacial Indifference"/>
                <a:ea typeface="Glacial Indifference"/>
                <a:cs typeface="Glacial Indifference"/>
                <a:sym typeface="Glacial Indifference"/>
              </a:rPr>
              <a:t>.</a:t>
            </a:r>
          </a:p>
        </p:txBody>
      </p:sp>
      <p:sp>
        <p:nvSpPr>
          <p:cNvPr name="TextBox 17" id="17"/>
          <p:cNvSpPr txBox="true"/>
          <p:nvPr/>
        </p:nvSpPr>
        <p:spPr>
          <a:xfrm rot="0">
            <a:off x="1704185" y="7798256"/>
            <a:ext cx="10047500" cy="1108872"/>
          </a:xfrm>
          <a:prstGeom prst="rect">
            <a:avLst/>
          </a:prstGeom>
        </p:spPr>
        <p:txBody>
          <a:bodyPr anchor="t" rtlCol="false" tIns="0" lIns="0" bIns="0" rIns="0">
            <a:spAutoFit/>
          </a:bodyPr>
          <a:lstStyle/>
          <a:p>
            <a:pPr algn="just">
              <a:lnSpc>
                <a:spcPts val="2940"/>
              </a:lnSpc>
            </a:pPr>
            <a:r>
              <a:rPr lang="en-US" b="true" sz="2100" spc="46">
                <a:solidFill>
                  <a:srgbClr val="152540"/>
                </a:solidFill>
                <a:latin typeface="Glacial Indifference Bold"/>
                <a:ea typeface="Glacial Indifference Bold"/>
                <a:cs typeface="Glacial Indifference Bold"/>
                <a:sym typeface="Glacial Indifference Bold"/>
              </a:rPr>
              <a:t>Seleccionar, finalmente, del modelo de DL en función de su capacidad de predicción</a:t>
            </a:r>
            <a:r>
              <a:rPr lang="en-US" sz="2100" spc="46">
                <a:solidFill>
                  <a:srgbClr val="152540"/>
                </a:solidFill>
                <a:latin typeface="Glacial Indifference"/>
                <a:ea typeface="Glacial Indifference"/>
                <a:cs typeface="Glacial Indifference"/>
                <a:sym typeface="Glacial Indifference"/>
              </a:rPr>
              <a:t> (el que presente mayor “accuracy”) con respecto a las fases del ciclo económico, así como su desempeño en el backtesting dinámico.</a:t>
            </a:r>
          </a:p>
        </p:txBody>
      </p:sp>
      <p:sp>
        <p:nvSpPr>
          <p:cNvPr name="AutoShape 18" id="18"/>
          <p:cNvSpPr/>
          <p:nvPr/>
        </p:nvSpPr>
        <p:spPr>
          <a:xfrm flipH="true" flipV="true">
            <a:off x="1561310" y="7673869"/>
            <a:ext cx="0" cy="1470758"/>
          </a:xfrm>
          <a:prstGeom prst="line">
            <a:avLst/>
          </a:prstGeom>
          <a:ln cap="flat" w="152400">
            <a:solidFill>
              <a:srgbClr val="E3D8D4"/>
            </a:solidFill>
            <a:prstDash val="solid"/>
            <a:headEnd type="none" len="sm" w="sm"/>
            <a:tailEnd type="none" len="sm" w="sm"/>
          </a:ln>
        </p:spPr>
      </p:sp>
      <p:sp>
        <p:nvSpPr>
          <p:cNvPr name="TextBox 19" id="19"/>
          <p:cNvSpPr txBox="true"/>
          <p:nvPr/>
        </p:nvSpPr>
        <p:spPr>
          <a:xfrm rot="0">
            <a:off x="643369" y="7544141"/>
            <a:ext cx="770662" cy="1543023"/>
          </a:xfrm>
          <a:prstGeom prst="rect">
            <a:avLst/>
          </a:prstGeom>
        </p:spPr>
        <p:txBody>
          <a:bodyPr anchor="t" rtlCol="false" tIns="0" lIns="0" bIns="0" rIns="0">
            <a:spAutoFit/>
          </a:bodyPr>
          <a:lstStyle/>
          <a:p>
            <a:pPr algn="ctr">
              <a:lnSpc>
                <a:spcPts val="12599"/>
              </a:lnSpc>
            </a:pPr>
            <a:r>
              <a:rPr lang="en-US" b="true" sz="9000" spc="845">
                <a:solidFill>
                  <a:srgbClr val="152540"/>
                </a:solidFill>
                <a:latin typeface="Glacial Indifference Bold"/>
                <a:ea typeface="Glacial Indifference Bold"/>
                <a:cs typeface="Glacial Indifference Bold"/>
                <a:sym typeface="Glacial Indifference Bold"/>
              </a:rPr>
              <a:t>4</a:t>
            </a:r>
          </a:p>
        </p:txBody>
      </p:sp>
      <p:sp>
        <p:nvSpPr>
          <p:cNvPr name="TextBox 20" id="20"/>
          <p:cNvSpPr txBox="true"/>
          <p:nvPr/>
        </p:nvSpPr>
        <p:spPr>
          <a:xfrm rot="0">
            <a:off x="17114951" y="9632760"/>
            <a:ext cx="1173049" cy="689029"/>
          </a:xfrm>
          <a:prstGeom prst="rect">
            <a:avLst/>
          </a:prstGeom>
        </p:spPr>
        <p:txBody>
          <a:bodyPr anchor="t" rtlCol="false" tIns="0" lIns="0" bIns="0" rIns="0">
            <a:spAutoFit/>
          </a:bodyPr>
          <a:lstStyle/>
          <a:p>
            <a:pPr algn="ctr" marL="0" indent="0" lvl="0">
              <a:lnSpc>
                <a:spcPts val="5599"/>
              </a:lnSpc>
              <a:spcBef>
                <a:spcPct val="0"/>
              </a:spcBef>
            </a:pPr>
            <a:r>
              <a:rPr lang="en-US" b="true" sz="3999" spc="87">
                <a:solidFill>
                  <a:srgbClr val="E3D8D4"/>
                </a:solidFill>
                <a:latin typeface="Glacial Indifference Bold"/>
                <a:ea typeface="Glacial Indifference Bold"/>
                <a:cs typeface="Glacial Indifference Bold"/>
                <a:sym typeface="Glacial Indifference Bold"/>
              </a:rPr>
              <a:t>13</a:t>
            </a:r>
          </a:p>
        </p:txBody>
      </p:sp>
      <p:sp>
        <p:nvSpPr>
          <p:cNvPr name="Freeform 21" id="21"/>
          <p:cNvSpPr/>
          <p:nvPr/>
        </p:nvSpPr>
        <p:spPr>
          <a:xfrm flipH="false" flipV="false" rot="0">
            <a:off x="15572246" y="8746182"/>
            <a:ext cx="1966466" cy="1884231"/>
          </a:xfrm>
          <a:custGeom>
            <a:avLst/>
            <a:gdLst/>
            <a:ahLst/>
            <a:cxnLst/>
            <a:rect r="r" b="b" t="t" l="l"/>
            <a:pathLst>
              <a:path h="1884231" w="1966466">
                <a:moveTo>
                  <a:pt x="0" y="0"/>
                </a:moveTo>
                <a:lnTo>
                  <a:pt x="1966465" y="0"/>
                </a:lnTo>
                <a:lnTo>
                  <a:pt x="1966465" y="1884231"/>
                </a:lnTo>
                <a:lnTo>
                  <a:pt x="0" y="188423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22" id="22"/>
          <p:cNvSpPr/>
          <p:nvPr/>
        </p:nvSpPr>
        <p:spPr>
          <a:xfrm flipH="false" flipV="false" rot="858405">
            <a:off x="17249326" y="6902743"/>
            <a:ext cx="1966466" cy="1884231"/>
          </a:xfrm>
          <a:custGeom>
            <a:avLst/>
            <a:gdLst/>
            <a:ahLst/>
            <a:cxnLst/>
            <a:rect r="r" b="b" t="t" l="l"/>
            <a:pathLst>
              <a:path h="1884231" w="1966466">
                <a:moveTo>
                  <a:pt x="0" y="0"/>
                </a:moveTo>
                <a:lnTo>
                  <a:pt x="1966466" y="0"/>
                </a:lnTo>
                <a:lnTo>
                  <a:pt x="1966466" y="1884231"/>
                </a:lnTo>
                <a:lnTo>
                  <a:pt x="0" y="188423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TextBox 2" id="2"/>
          <p:cNvSpPr txBox="true"/>
          <p:nvPr/>
        </p:nvSpPr>
        <p:spPr>
          <a:xfrm rot="0">
            <a:off x="4235367" y="1004446"/>
            <a:ext cx="9817265" cy="1252110"/>
          </a:xfrm>
          <a:prstGeom prst="rect">
            <a:avLst/>
          </a:prstGeom>
        </p:spPr>
        <p:txBody>
          <a:bodyPr anchor="t" rtlCol="false" tIns="0" lIns="0" bIns="0" rIns="0">
            <a:spAutoFit/>
          </a:bodyPr>
          <a:lstStyle/>
          <a:p>
            <a:pPr algn="ctr" marL="0" indent="0" lvl="0">
              <a:lnSpc>
                <a:spcPts val="10258"/>
              </a:lnSpc>
              <a:spcBef>
                <a:spcPct val="0"/>
              </a:spcBef>
            </a:pPr>
            <a:r>
              <a:rPr lang="en-US" b="true" sz="7327" spc="688">
                <a:solidFill>
                  <a:srgbClr val="152540"/>
                </a:solidFill>
                <a:latin typeface="Glacial Indifference Bold"/>
                <a:ea typeface="Glacial Indifference Bold"/>
                <a:cs typeface="Glacial Indifference Bold"/>
                <a:sym typeface="Glacial Indifference Bold"/>
              </a:rPr>
              <a:t>MODELO</a:t>
            </a:r>
          </a:p>
        </p:txBody>
      </p:sp>
      <p:sp>
        <p:nvSpPr>
          <p:cNvPr name="Freeform 3" id="3"/>
          <p:cNvSpPr/>
          <p:nvPr/>
        </p:nvSpPr>
        <p:spPr>
          <a:xfrm flipH="false" flipV="false" rot="0">
            <a:off x="-290950" y="-2033784"/>
            <a:ext cx="5544196" cy="5181303"/>
          </a:xfrm>
          <a:custGeom>
            <a:avLst/>
            <a:gdLst/>
            <a:ahLst/>
            <a:cxnLst/>
            <a:rect r="r" b="b" t="t" l="l"/>
            <a:pathLst>
              <a:path h="5181303" w="5544196">
                <a:moveTo>
                  <a:pt x="0" y="0"/>
                </a:moveTo>
                <a:lnTo>
                  <a:pt x="5544196" y="0"/>
                </a:lnTo>
                <a:lnTo>
                  <a:pt x="5544196" y="5181303"/>
                </a:lnTo>
                <a:lnTo>
                  <a:pt x="0" y="51813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9354559">
            <a:off x="12207201" y="5475509"/>
            <a:ext cx="8367389" cy="7819705"/>
          </a:xfrm>
          <a:custGeom>
            <a:avLst/>
            <a:gdLst/>
            <a:ahLst/>
            <a:cxnLst/>
            <a:rect r="r" b="b" t="t" l="l"/>
            <a:pathLst>
              <a:path h="7819705" w="8367389">
                <a:moveTo>
                  <a:pt x="0" y="0"/>
                </a:moveTo>
                <a:lnTo>
                  <a:pt x="8367389" y="0"/>
                </a:lnTo>
                <a:lnTo>
                  <a:pt x="8367389" y="7819705"/>
                </a:lnTo>
                <a:lnTo>
                  <a:pt x="0" y="78197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false" flipV="false" rot="-1370283">
            <a:off x="13858315" y="-4953570"/>
            <a:ext cx="10737221" cy="8609299"/>
          </a:xfrm>
          <a:custGeom>
            <a:avLst/>
            <a:gdLst/>
            <a:ahLst/>
            <a:cxnLst/>
            <a:rect r="r" b="b" t="t" l="l"/>
            <a:pathLst>
              <a:path h="8609299" w="10737221">
                <a:moveTo>
                  <a:pt x="0" y="0"/>
                </a:moveTo>
                <a:lnTo>
                  <a:pt x="10737221" y="0"/>
                </a:lnTo>
                <a:lnTo>
                  <a:pt x="10737221" y="8609300"/>
                </a:lnTo>
                <a:lnTo>
                  <a:pt x="0" y="86093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251778">
            <a:off x="-5454739" y="8031639"/>
            <a:ext cx="11450908" cy="9181546"/>
          </a:xfrm>
          <a:custGeom>
            <a:avLst/>
            <a:gdLst/>
            <a:ahLst/>
            <a:cxnLst/>
            <a:rect r="r" b="b" t="t" l="l"/>
            <a:pathLst>
              <a:path h="9181546" w="11450908">
                <a:moveTo>
                  <a:pt x="0" y="0"/>
                </a:moveTo>
                <a:lnTo>
                  <a:pt x="11450908" y="0"/>
                </a:lnTo>
                <a:lnTo>
                  <a:pt x="11450908" y="9181546"/>
                </a:lnTo>
                <a:lnTo>
                  <a:pt x="0" y="91815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7" id="7"/>
          <p:cNvSpPr/>
          <p:nvPr/>
        </p:nvSpPr>
        <p:spPr>
          <a:xfrm flipH="false" flipV="false" rot="0">
            <a:off x="5113473" y="993150"/>
            <a:ext cx="1417578" cy="1417578"/>
          </a:xfrm>
          <a:custGeom>
            <a:avLst/>
            <a:gdLst/>
            <a:ahLst/>
            <a:cxnLst/>
            <a:rect r="r" b="b" t="t" l="l"/>
            <a:pathLst>
              <a:path h="1417578" w="1417578">
                <a:moveTo>
                  <a:pt x="0" y="0"/>
                </a:moveTo>
                <a:lnTo>
                  <a:pt x="1417578" y="0"/>
                </a:lnTo>
                <a:lnTo>
                  <a:pt x="1417578" y="1417578"/>
                </a:lnTo>
                <a:lnTo>
                  <a:pt x="0" y="141757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8668408" y="3575280"/>
            <a:ext cx="8590892" cy="5683020"/>
          </a:xfrm>
          <a:custGeom>
            <a:avLst/>
            <a:gdLst/>
            <a:ahLst/>
            <a:cxnLst/>
            <a:rect r="r" b="b" t="t" l="l"/>
            <a:pathLst>
              <a:path h="5683020" w="8590892">
                <a:moveTo>
                  <a:pt x="0" y="0"/>
                </a:moveTo>
                <a:lnTo>
                  <a:pt x="8590892" y="0"/>
                </a:lnTo>
                <a:lnTo>
                  <a:pt x="8590892" y="5683020"/>
                </a:lnTo>
                <a:lnTo>
                  <a:pt x="0" y="5683020"/>
                </a:lnTo>
                <a:lnTo>
                  <a:pt x="0" y="0"/>
                </a:lnTo>
                <a:close/>
              </a:path>
            </a:pathLst>
          </a:custGeom>
          <a:blipFill>
            <a:blip r:embed="rId9"/>
            <a:stretch>
              <a:fillRect l="0" t="0" r="0" b="0"/>
            </a:stretch>
          </a:blipFill>
          <a:ln w="38100" cap="sq">
            <a:solidFill>
              <a:srgbClr val="253754"/>
            </a:solidFill>
            <a:prstDash val="solid"/>
            <a:miter/>
          </a:ln>
        </p:spPr>
      </p:sp>
      <p:sp>
        <p:nvSpPr>
          <p:cNvPr name="Freeform 9" id="9"/>
          <p:cNvSpPr/>
          <p:nvPr/>
        </p:nvSpPr>
        <p:spPr>
          <a:xfrm flipH="false" flipV="false" rot="0">
            <a:off x="1028700" y="3711962"/>
            <a:ext cx="7432657" cy="5409656"/>
          </a:xfrm>
          <a:custGeom>
            <a:avLst/>
            <a:gdLst/>
            <a:ahLst/>
            <a:cxnLst/>
            <a:rect r="r" b="b" t="t" l="l"/>
            <a:pathLst>
              <a:path h="5409656" w="7432657">
                <a:moveTo>
                  <a:pt x="0" y="0"/>
                </a:moveTo>
                <a:lnTo>
                  <a:pt x="7432657" y="0"/>
                </a:lnTo>
                <a:lnTo>
                  <a:pt x="7432657" y="5409656"/>
                </a:lnTo>
                <a:lnTo>
                  <a:pt x="0" y="5409656"/>
                </a:lnTo>
                <a:lnTo>
                  <a:pt x="0" y="0"/>
                </a:lnTo>
                <a:close/>
              </a:path>
            </a:pathLst>
          </a:custGeom>
          <a:blipFill>
            <a:blip r:embed="rId10"/>
            <a:stretch>
              <a:fillRect l="0" t="0" r="0" b="0"/>
            </a:stretch>
          </a:blipFill>
          <a:ln w="38100" cap="sq">
            <a:solidFill>
              <a:srgbClr val="253754"/>
            </a:solidFill>
            <a:prstDash val="solid"/>
            <a:miter/>
          </a:ln>
        </p:spPr>
      </p:sp>
      <p:sp>
        <p:nvSpPr>
          <p:cNvPr name="TextBox 10" id="10"/>
          <p:cNvSpPr txBox="true"/>
          <p:nvPr/>
        </p:nvSpPr>
        <p:spPr>
          <a:xfrm rot="0">
            <a:off x="17114951" y="9632760"/>
            <a:ext cx="1173049" cy="689029"/>
          </a:xfrm>
          <a:prstGeom prst="rect">
            <a:avLst/>
          </a:prstGeom>
        </p:spPr>
        <p:txBody>
          <a:bodyPr anchor="t" rtlCol="false" tIns="0" lIns="0" bIns="0" rIns="0">
            <a:spAutoFit/>
          </a:bodyPr>
          <a:lstStyle/>
          <a:p>
            <a:pPr algn="ctr" marL="0" indent="0" lvl="0">
              <a:lnSpc>
                <a:spcPts val="5599"/>
              </a:lnSpc>
              <a:spcBef>
                <a:spcPct val="0"/>
              </a:spcBef>
            </a:pPr>
            <a:r>
              <a:rPr lang="en-US" b="true" sz="3999" spc="87">
                <a:solidFill>
                  <a:srgbClr val="E3D8D4"/>
                </a:solidFill>
                <a:latin typeface="Glacial Indifference Bold"/>
                <a:ea typeface="Glacial Indifference Bold"/>
                <a:cs typeface="Glacial Indifference Bold"/>
                <a:sym typeface="Glacial Indifference Bold"/>
              </a:rPr>
              <a:t>14</a:t>
            </a:r>
          </a:p>
        </p:txBody>
      </p:sp>
      <p:sp>
        <p:nvSpPr>
          <p:cNvPr name="TextBox 11" id="11"/>
          <p:cNvSpPr txBox="true"/>
          <p:nvPr/>
        </p:nvSpPr>
        <p:spPr>
          <a:xfrm rot="0">
            <a:off x="4781957" y="2457396"/>
            <a:ext cx="8724087" cy="969935"/>
          </a:xfrm>
          <a:prstGeom prst="rect">
            <a:avLst/>
          </a:prstGeom>
        </p:spPr>
        <p:txBody>
          <a:bodyPr anchor="t" rtlCol="false" tIns="0" lIns="0" bIns="0" rIns="0">
            <a:spAutoFit/>
          </a:bodyPr>
          <a:lstStyle/>
          <a:p>
            <a:pPr algn="ctr">
              <a:lnSpc>
                <a:spcPts val="7961"/>
              </a:lnSpc>
            </a:pPr>
            <a:r>
              <a:rPr lang="en-US" sz="5686" spc="534">
                <a:solidFill>
                  <a:srgbClr val="152540"/>
                </a:solidFill>
                <a:latin typeface="Glacial Indifference"/>
                <a:ea typeface="Glacial Indifference"/>
                <a:cs typeface="Glacial Indifference"/>
                <a:sym typeface="Glacial Indifference"/>
              </a:rPr>
              <a:t>REGRESIÓN LOGÍSTICA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TextBox 2" id="2"/>
          <p:cNvSpPr txBox="true"/>
          <p:nvPr/>
        </p:nvSpPr>
        <p:spPr>
          <a:xfrm rot="0">
            <a:off x="4235367" y="1004446"/>
            <a:ext cx="9817265" cy="1252110"/>
          </a:xfrm>
          <a:prstGeom prst="rect">
            <a:avLst/>
          </a:prstGeom>
        </p:spPr>
        <p:txBody>
          <a:bodyPr anchor="t" rtlCol="false" tIns="0" lIns="0" bIns="0" rIns="0">
            <a:spAutoFit/>
          </a:bodyPr>
          <a:lstStyle/>
          <a:p>
            <a:pPr algn="ctr" marL="0" indent="0" lvl="0">
              <a:lnSpc>
                <a:spcPts val="10258"/>
              </a:lnSpc>
              <a:spcBef>
                <a:spcPct val="0"/>
              </a:spcBef>
            </a:pPr>
            <a:r>
              <a:rPr lang="en-US" b="true" sz="7327" spc="688">
                <a:solidFill>
                  <a:srgbClr val="152540"/>
                </a:solidFill>
                <a:latin typeface="Glacial Indifference Bold"/>
                <a:ea typeface="Glacial Indifference Bold"/>
                <a:cs typeface="Glacial Indifference Bold"/>
                <a:sym typeface="Glacial Indifference Bold"/>
              </a:rPr>
              <a:t>MODELO</a:t>
            </a:r>
          </a:p>
        </p:txBody>
      </p:sp>
      <p:sp>
        <p:nvSpPr>
          <p:cNvPr name="Freeform 3" id="3"/>
          <p:cNvSpPr/>
          <p:nvPr/>
        </p:nvSpPr>
        <p:spPr>
          <a:xfrm flipH="false" flipV="false" rot="0">
            <a:off x="-290950" y="-2033784"/>
            <a:ext cx="5544196" cy="5181303"/>
          </a:xfrm>
          <a:custGeom>
            <a:avLst/>
            <a:gdLst/>
            <a:ahLst/>
            <a:cxnLst/>
            <a:rect r="r" b="b" t="t" l="l"/>
            <a:pathLst>
              <a:path h="5181303" w="5544196">
                <a:moveTo>
                  <a:pt x="0" y="0"/>
                </a:moveTo>
                <a:lnTo>
                  <a:pt x="5544196" y="0"/>
                </a:lnTo>
                <a:lnTo>
                  <a:pt x="5544196" y="5181303"/>
                </a:lnTo>
                <a:lnTo>
                  <a:pt x="0" y="51813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9354559">
            <a:off x="12207201" y="5475509"/>
            <a:ext cx="8367389" cy="7819705"/>
          </a:xfrm>
          <a:custGeom>
            <a:avLst/>
            <a:gdLst/>
            <a:ahLst/>
            <a:cxnLst/>
            <a:rect r="r" b="b" t="t" l="l"/>
            <a:pathLst>
              <a:path h="7819705" w="8367389">
                <a:moveTo>
                  <a:pt x="0" y="0"/>
                </a:moveTo>
                <a:lnTo>
                  <a:pt x="8367389" y="0"/>
                </a:lnTo>
                <a:lnTo>
                  <a:pt x="8367389" y="7819705"/>
                </a:lnTo>
                <a:lnTo>
                  <a:pt x="0" y="7819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1370283">
            <a:off x="13858315" y="-4953570"/>
            <a:ext cx="10737221" cy="8609299"/>
          </a:xfrm>
          <a:custGeom>
            <a:avLst/>
            <a:gdLst/>
            <a:ahLst/>
            <a:cxnLst/>
            <a:rect r="r" b="b" t="t" l="l"/>
            <a:pathLst>
              <a:path h="8609299" w="10737221">
                <a:moveTo>
                  <a:pt x="0" y="0"/>
                </a:moveTo>
                <a:lnTo>
                  <a:pt x="10737221" y="0"/>
                </a:lnTo>
                <a:lnTo>
                  <a:pt x="10737221" y="8609300"/>
                </a:lnTo>
                <a:lnTo>
                  <a:pt x="0" y="86093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false" flipV="false" rot="-251778">
            <a:off x="-5454739" y="8031639"/>
            <a:ext cx="11450908" cy="9181546"/>
          </a:xfrm>
          <a:custGeom>
            <a:avLst/>
            <a:gdLst/>
            <a:ahLst/>
            <a:cxnLst/>
            <a:rect r="r" b="b" t="t" l="l"/>
            <a:pathLst>
              <a:path h="9181546" w="11450908">
                <a:moveTo>
                  <a:pt x="0" y="0"/>
                </a:moveTo>
                <a:lnTo>
                  <a:pt x="11450908" y="0"/>
                </a:lnTo>
                <a:lnTo>
                  <a:pt x="11450908" y="9181546"/>
                </a:lnTo>
                <a:lnTo>
                  <a:pt x="0" y="9181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7" id="7"/>
          <p:cNvSpPr/>
          <p:nvPr/>
        </p:nvSpPr>
        <p:spPr>
          <a:xfrm flipH="false" flipV="false" rot="0">
            <a:off x="5113473" y="993150"/>
            <a:ext cx="1417578" cy="1417578"/>
          </a:xfrm>
          <a:custGeom>
            <a:avLst/>
            <a:gdLst/>
            <a:ahLst/>
            <a:cxnLst/>
            <a:rect r="r" b="b" t="t" l="l"/>
            <a:pathLst>
              <a:path h="1417578" w="1417578">
                <a:moveTo>
                  <a:pt x="0" y="0"/>
                </a:moveTo>
                <a:lnTo>
                  <a:pt x="1417578" y="0"/>
                </a:lnTo>
                <a:lnTo>
                  <a:pt x="1417578" y="1417578"/>
                </a:lnTo>
                <a:lnTo>
                  <a:pt x="0" y="14175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536934" y="3549434"/>
            <a:ext cx="7722366" cy="5708866"/>
          </a:xfrm>
          <a:custGeom>
            <a:avLst/>
            <a:gdLst/>
            <a:ahLst/>
            <a:cxnLst/>
            <a:rect r="r" b="b" t="t" l="l"/>
            <a:pathLst>
              <a:path h="5708866" w="7722366">
                <a:moveTo>
                  <a:pt x="0" y="0"/>
                </a:moveTo>
                <a:lnTo>
                  <a:pt x="7722366" y="0"/>
                </a:lnTo>
                <a:lnTo>
                  <a:pt x="7722366" y="5708866"/>
                </a:lnTo>
                <a:lnTo>
                  <a:pt x="0" y="5708866"/>
                </a:lnTo>
                <a:lnTo>
                  <a:pt x="0" y="0"/>
                </a:lnTo>
                <a:close/>
              </a:path>
            </a:pathLst>
          </a:custGeom>
          <a:blipFill>
            <a:blip r:embed="rId8"/>
            <a:stretch>
              <a:fillRect l="0" t="0" r="0" b="0"/>
            </a:stretch>
          </a:blipFill>
          <a:ln w="38100" cap="sq">
            <a:solidFill>
              <a:srgbClr val="253754"/>
            </a:solidFill>
            <a:prstDash val="solid"/>
            <a:miter/>
          </a:ln>
        </p:spPr>
      </p:sp>
      <p:sp>
        <p:nvSpPr>
          <p:cNvPr name="Freeform 9" id="9"/>
          <p:cNvSpPr/>
          <p:nvPr/>
        </p:nvSpPr>
        <p:spPr>
          <a:xfrm flipH="false" flipV="false" rot="0">
            <a:off x="1028700" y="3745579"/>
            <a:ext cx="7779161" cy="5316575"/>
          </a:xfrm>
          <a:custGeom>
            <a:avLst/>
            <a:gdLst/>
            <a:ahLst/>
            <a:cxnLst/>
            <a:rect r="r" b="b" t="t" l="l"/>
            <a:pathLst>
              <a:path h="5316575" w="7779161">
                <a:moveTo>
                  <a:pt x="0" y="0"/>
                </a:moveTo>
                <a:lnTo>
                  <a:pt x="7779161" y="0"/>
                </a:lnTo>
                <a:lnTo>
                  <a:pt x="7779161" y="5316576"/>
                </a:lnTo>
                <a:lnTo>
                  <a:pt x="0" y="5316576"/>
                </a:lnTo>
                <a:lnTo>
                  <a:pt x="0" y="0"/>
                </a:lnTo>
                <a:close/>
              </a:path>
            </a:pathLst>
          </a:custGeom>
          <a:blipFill>
            <a:blip r:embed="rId9"/>
            <a:stretch>
              <a:fillRect l="0" t="0" r="0" b="0"/>
            </a:stretch>
          </a:blipFill>
          <a:ln w="38100" cap="sq">
            <a:solidFill>
              <a:srgbClr val="253754"/>
            </a:solidFill>
            <a:prstDash val="solid"/>
            <a:miter/>
          </a:ln>
        </p:spPr>
      </p:sp>
      <p:sp>
        <p:nvSpPr>
          <p:cNvPr name="TextBox 10" id="10"/>
          <p:cNvSpPr txBox="true"/>
          <p:nvPr/>
        </p:nvSpPr>
        <p:spPr>
          <a:xfrm rot="0">
            <a:off x="17114951" y="9632760"/>
            <a:ext cx="1173049" cy="689029"/>
          </a:xfrm>
          <a:prstGeom prst="rect">
            <a:avLst/>
          </a:prstGeom>
        </p:spPr>
        <p:txBody>
          <a:bodyPr anchor="t" rtlCol="false" tIns="0" lIns="0" bIns="0" rIns="0">
            <a:spAutoFit/>
          </a:bodyPr>
          <a:lstStyle/>
          <a:p>
            <a:pPr algn="ctr" marL="0" indent="0" lvl="0">
              <a:lnSpc>
                <a:spcPts val="5599"/>
              </a:lnSpc>
              <a:spcBef>
                <a:spcPct val="0"/>
              </a:spcBef>
            </a:pPr>
            <a:r>
              <a:rPr lang="en-US" b="true" sz="3999" spc="87">
                <a:solidFill>
                  <a:srgbClr val="E3D8D4"/>
                </a:solidFill>
                <a:latin typeface="Glacial Indifference Bold"/>
                <a:ea typeface="Glacial Indifference Bold"/>
                <a:cs typeface="Glacial Indifference Bold"/>
                <a:sym typeface="Glacial Indifference Bold"/>
              </a:rPr>
              <a:t>15</a:t>
            </a:r>
          </a:p>
        </p:txBody>
      </p:sp>
      <p:sp>
        <p:nvSpPr>
          <p:cNvPr name="TextBox 11" id="11"/>
          <p:cNvSpPr txBox="true"/>
          <p:nvPr/>
        </p:nvSpPr>
        <p:spPr>
          <a:xfrm rot="0">
            <a:off x="7266329" y="2367387"/>
            <a:ext cx="3755342" cy="969935"/>
          </a:xfrm>
          <a:prstGeom prst="rect">
            <a:avLst/>
          </a:prstGeom>
        </p:spPr>
        <p:txBody>
          <a:bodyPr anchor="t" rtlCol="false" tIns="0" lIns="0" bIns="0" rIns="0">
            <a:spAutoFit/>
          </a:bodyPr>
          <a:lstStyle/>
          <a:p>
            <a:pPr algn="ctr">
              <a:lnSpc>
                <a:spcPts val="7961"/>
              </a:lnSpc>
            </a:pPr>
            <a:r>
              <a:rPr lang="en-US" sz="5686" spc="534">
                <a:solidFill>
                  <a:srgbClr val="152540"/>
                </a:solidFill>
                <a:latin typeface="Glacial Indifference"/>
                <a:ea typeface="Glacial Indifference"/>
                <a:cs typeface="Glacial Indifference"/>
                <a:sym typeface="Glacial Indifference"/>
              </a:rPr>
              <a:t>XGBOOST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TextBox 2" id="2"/>
          <p:cNvSpPr txBox="true"/>
          <p:nvPr/>
        </p:nvSpPr>
        <p:spPr>
          <a:xfrm rot="0">
            <a:off x="4235367" y="1004446"/>
            <a:ext cx="9817265" cy="1252110"/>
          </a:xfrm>
          <a:prstGeom prst="rect">
            <a:avLst/>
          </a:prstGeom>
        </p:spPr>
        <p:txBody>
          <a:bodyPr anchor="t" rtlCol="false" tIns="0" lIns="0" bIns="0" rIns="0">
            <a:spAutoFit/>
          </a:bodyPr>
          <a:lstStyle/>
          <a:p>
            <a:pPr algn="ctr" marL="0" indent="0" lvl="0">
              <a:lnSpc>
                <a:spcPts val="10258"/>
              </a:lnSpc>
              <a:spcBef>
                <a:spcPct val="0"/>
              </a:spcBef>
            </a:pPr>
            <a:r>
              <a:rPr lang="en-US" b="true" sz="7327" spc="688">
                <a:solidFill>
                  <a:srgbClr val="152540"/>
                </a:solidFill>
                <a:latin typeface="Glacial Indifference Bold"/>
                <a:ea typeface="Glacial Indifference Bold"/>
                <a:cs typeface="Glacial Indifference Bold"/>
                <a:sym typeface="Glacial Indifference Bold"/>
              </a:rPr>
              <a:t>MODELO</a:t>
            </a:r>
          </a:p>
        </p:txBody>
      </p:sp>
      <p:sp>
        <p:nvSpPr>
          <p:cNvPr name="Freeform 3" id="3"/>
          <p:cNvSpPr/>
          <p:nvPr/>
        </p:nvSpPr>
        <p:spPr>
          <a:xfrm flipH="false" flipV="false" rot="0">
            <a:off x="-290950" y="-2033784"/>
            <a:ext cx="5544196" cy="5181303"/>
          </a:xfrm>
          <a:custGeom>
            <a:avLst/>
            <a:gdLst/>
            <a:ahLst/>
            <a:cxnLst/>
            <a:rect r="r" b="b" t="t" l="l"/>
            <a:pathLst>
              <a:path h="5181303" w="5544196">
                <a:moveTo>
                  <a:pt x="0" y="0"/>
                </a:moveTo>
                <a:lnTo>
                  <a:pt x="5544196" y="0"/>
                </a:lnTo>
                <a:lnTo>
                  <a:pt x="5544196" y="5181303"/>
                </a:lnTo>
                <a:lnTo>
                  <a:pt x="0" y="51813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9354559">
            <a:off x="12207201" y="5475509"/>
            <a:ext cx="8367389" cy="7819705"/>
          </a:xfrm>
          <a:custGeom>
            <a:avLst/>
            <a:gdLst/>
            <a:ahLst/>
            <a:cxnLst/>
            <a:rect r="r" b="b" t="t" l="l"/>
            <a:pathLst>
              <a:path h="7819705" w="8367389">
                <a:moveTo>
                  <a:pt x="0" y="0"/>
                </a:moveTo>
                <a:lnTo>
                  <a:pt x="8367389" y="0"/>
                </a:lnTo>
                <a:lnTo>
                  <a:pt x="8367389" y="7819705"/>
                </a:lnTo>
                <a:lnTo>
                  <a:pt x="0" y="7819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1370283">
            <a:off x="13858315" y="-4953570"/>
            <a:ext cx="10737221" cy="8609299"/>
          </a:xfrm>
          <a:custGeom>
            <a:avLst/>
            <a:gdLst/>
            <a:ahLst/>
            <a:cxnLst/>
            <a:rect r="r" b="b" t="t" l="l"/>
            <a:pathLst>
              <a:path h="8609299" w="10737221">
                <a:moveTo>
                  <a:pt x="0" y="0"/>
                </a:moveTo>
                <a:lnTo>
                  <a:pt x="10737221" y="0"/>
                </a:lnTo>
                <a:lnTo>
                  <a:pt x="10737221" y="8609300"/>
                </a:lnTo>
                <a:lnTo>
                  <a:pt x="0" y="86093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false" flipV="false" rot="-251778">
            <a:off x="-5454739" y="8031639"/>
            <a:ext cx="11450908" cy="9181546"/>
          </a:xfrm>
          <a:custGeom>
            <a:avLst/>
            <a:gdLst/>
            <a:ahLst/>
            <a:cxnLst/>
            <a:rect r="r" b="b" t="t" l="l"/>
            <a:pathLst>
              <a:path h="9181546" w="11450908">
                <a:moveTo>
                  <a:pt x="0" y="0"/>
                </a:moveTo>
                <a:lnTo>
                  <a:pt x="11450908" y="0"/>
                </a:lnTo>
                <a:lnTo>
                  <a:pt x="11450908" y="9181546"/>
                </a:lnTo>
                <a:lnTo>
                  <a:pt x="0" y="9181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7" id="7"/>
          <p:cNvSpPr/>
          <p:nvPr/>
        </p:nvSpPr>
        <p:spPr>
          <a:xfrm flipH="false" flipV="false" rot="0">
            <a:off x="5113473" y="993150"/>
            <a:ext cx="1417578" cy="1417578"/>
          </a:xfrm>
          <a:custGeom>
            <a:avLst/>
            <a:gdLst/>
            <a:ahLst/>
            <a:cxnLst/>
            <a:rect r="r" b="b" t="t" l="l"/>
            <a:pathLst>
              <a:path h="1417578" w="1417578">
                <a:moveTo>
                  <a:pt x="0" y="0"/>
                </a:moveTo>
                <a:lnTo>
                  <a:pt x="1417578" y="0"/>
                </a:lnTo>
                <a:lnTo>
                  <a:pt x="1417578" y="1417578"/>
                </a:lnTo>
                <a:lnTo>
                  <a:pt x="0" y="14175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386317" y="4229894"/>
            <a:ext cx="7872983" cy="5028406"/>
          </a:xfrm>
          <a:custGeom>
            <a:avLst/>
            <a:gdLst/>
            <a:ahLst/>
            <a:cxnLst/>
            <a:rect r="r" b="b" t="t" l="l"/>
            <a:pathLst>
              <a:path h="5028406" w="7872983">
                <a:moveTo>
                  <a:pt x="0" y="0"/>
                </a:moveTo>
                <a:lnTo>
                  <a:pt x="7872983" y="0"/>
                </a:lnTo>
                <a:lnTo>
                  <a:pt x="7872983" y="5028406"/>
                </a:lnTo>
                <a:lnTo>
                  <a:pt x="0" y="5028406"/>
                </a:lnTo>
                <a:lnTo>
                  <a:pt x="0" y="0"/>
                </a:lnTo>
                <a:close/>
              </a:path>
            </a:pathLst>
          </a:custGeom>
          <a:blipFill>
            <a:blip r:embed="rId8"/>
            <a:stretch>
              <a:fillRect l="0" t="0" r="0" b="0"/>
            </a:stretch>
          </a:blipFill>
          <a:ln w="38100" cap="sq">
            <a:solidFill>
              <a:srgbClr val="253754"/>
            </a:solidFill>
            <a:prstDash val="solid"/>
            <a:miter/>
          </a:ln>
        </p:spPr>
      </p:sp>
      <p:sp>
        <p:nvSpPr>
          <p:cNvPr name="Freeform 9" id="9"/>
          <p:cNvSpPr/>
          <p:nvPr/>
        </p:nvSpPr>
        <p:spPr>
          <a:xfrm flipH="false" flipV="false" rot="0">
            <a:off x="1028700" y="4938135"/>
            <a:ext cx="8115300" cy="3611923"/>
          </a:xfrm>
          <a:custGeom>
            <a:avLst/>
            <a:gdLst/>
            <a:ahLst/>
            <a:cxnLst/>
            <a:rect r="r" b="b" t="t" l="l"/>
            <a:pathLst>
              <a:path h="3611923" w="8115300">
                <a:moveTo>
                  <a:pt x="0" y="0"/>
                </a:moveTo>
                <a:lnTo>
                  <a:pt x="8115300" y="0"/>
                </a:lnTo>
                <a:lnTo>
                  <a:pt x="8115300" y="3611924"/>
                </a:lnTo>
                <a:lnTo>
                  <a:pt x="0" y="3611924"/>
                </a:lnTo>
                <a:lnTo>
                  <a:pt x="0" y="0"/>
                </a:lnTo>
                <a:close/>
              </a:path>
            </a:pathLst>
          </a:custGeom>
          <a:blipFill>
            <a:blip r:embed="rId9"/>
            <a:stretch>
              <a:fillRect l="0" t="0" r="0" b="0"/>
            </a:stretch>
          </a:blipFill>
          <a:ln w="38100" cap="sq">
            <a:solidFill>
              <a:srgbClr val="253754"/>
            </a:solidFill>
            <a:prstDash val="solid"/>
            <a:miter/>
          </a:ln>
        </p:spPr>
      </p:sp>
      <p:sp>
        <p:nvSpPr>
          <p:cNvPr name="TextBox 10" id="10"/>
          <p:cNvSpPr txBox="true"/>
          <p:nvPr/>
        </p:nvSpPr>
        <p:spPr>
          <a:xfrm rot="0">
            <a:off x="17114951" y="9632760"/>
            <a:ext cx="1173049" cy="689029"/>
          </a:xfrm>
          <a:prstGeom prst="rect">
            <a:avLst/>
          </a:prstGeom>
        </p:spPr>
        <p:txBody>
          <a:bodyPr anchor="t" rtlCol="false" tIns="0" lIns="0" bIns="0" rIns="0">
            <a:spAutoFit/>
          </a:bodyPr>
          <a:lstStyle/>
          <a:p>
            <a:pPr algn="ctr" marL="0" indent="0" lvl="0">
              <a:lnSpc>
                <a:spcPts val="5599"/>
              </a:lnSpc>
              <a:spcBef>
                <a:spcPct val="0"/>
              </a:spcBef>
            </a:pPr>
            <a:r>
              <a:rPr lang="en-US" b="true" sz="3999" spc="87">
                <a:solidFill>
                  <a:srgbClr val="E3D8D4"/>
                </a:solidFill>
                <a:latin typeface="Glacial Indifference Bold"/>
                <a:ea typeface="Glacial Indifference Bold"/>
                <a:cs typeface="Glacial Indifference Bold"/>
                <a:sym typeface="Glacial Indifference Bold"/>
              </a:rPr>
              <a:t>16</a:t>
            </a:r>
          </a:p>
        </p:txBody>
      </p:sp>
      <p:sp>
        <p:nvSpPr>
          <p:cNvPr name="TextBox 11" id="11"/>
          <p:cNvSpPr txBox="true"/>
          <p:nvPr/>
        </p:nvSpPr>
        <p:spPr>
          <a:xfrm rot="0">
            <a:off x="4027444" y="2250363"/>
            <a:ext cx="10233113" cy="969935"/>
          </a:xfrm>
          <a:prstGeom prst="rect">
            <a:avLst/>
          </a:prstGeom>
        </p:spPr>
        <p:txBody>
          <a:bodyPr anchor="t" rtlCol="false" tIns="0" lIns="0" bIns="0" rIns="0">
            <a:spAutoFit/>
          </a:bodyPr>
          <a:lstStyle/>
          <a:p>
            <a:pPr algn="ctr">
              <a:lnSpc>
                <a:spcPts val="7961"/>
              </a:lnSpc>
            </a:pPr>
            <a:r>
              <a:rPr lang="en-US" sz="5686" spc="534">
                <a:solidFill>
                  <a:srgbClr val="152540"/>
                </a:solidFill>
                <a:latin typeface="Glacial Indifference"/>
                <a:ea typeface="Glacial Indifference"/>
                <a:cs typeface="Glacial Indifference"/>
                <a:sym typeface="Glacial Indifference"/>
              </a:rPr>
              <a:t>RED NEURONAL MULTICAPA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TextBox 2" id="2"/>
          <p:cNvSpPr txBox="true"/>
          <p:nvPr/>
        </p:nvSpPr>
        <p:spPr>
          <a:xfrm rot="0">
            <a:off x="4235367" y="1004446"/>
            <a:ext cx="9817265" cy="1252110"/>
          </a:xfrm>
          <a:prstGeom prst="rect">
            <a:avLst/>
          </a:prstGeom>
        </p:spPr>
        <p:txBody>
          <a:bodyPr anchor="t" rtlCol="false" tIns="0" lIns="0" bIns="0" rIns="0">
            <a:spAutoFit/>
          </a:bodyPr>
          <a:lstStyle/>
          <a:p>
            <a:pPr algn="ctr" marL="0" indent="0" lvl="0">
              <a:lnSpc>
                <a:spcPts val="10258"/>
              </a:lnSpc>
              <a:spcBef>
                <a:spcPct val="0"/>
              </a:spcBef>
            </a:pPr>
            <a:r>
              <a:rPr lang="en-US" b="true" sz="7327" spc="688">
                <a:solidFill>
                  <a:srgbClr val="152540"/>
                </a:solidFill>
                <a:latin typeface="Glacial Indifference Bold"/>
                <a:ea typeface="Glacial Indifference Bold"/>
                <a:cs typeface="Glacial Indifference Bold"/>
                <a:sym typeface="Glacial Indifference Bold"/>
              </a:rPr>
              <a:t>MODELO</a:t>
            </a:r>
          </a:p>
        </p:txBody>
      </p:sp>
      <p:sp>
        <p:nvSpPr>
          <p:cNvPr name="Freeform 3" id="3"/>
          <p:cNvSpPr/>
          <p:nvPr/>
        </p:nvSpPr>
        <p:spPr>
          <a:xfrm flipH="false" flipV="false" rot="0">
            <a:off x="-290950" y="-2033784"/>
            <a:ext cx="5544196" cy="5181303"/>
          </a:xfrm>
          <a:custGeom>
            <a:avLst/>
            <a:gdLst/>
            <a:ahLst/>
            <a:cxnLst/>
            <a:rect r="r" b="b" t="t" l="l"/>
            <a:pathLst>
              <a:path h="5181303" w="5544196">
                <a:moveTo>
                  <a:pt x="0" y="0"/>
                </a:moveTo>
                <a:lnTo>
                  <a:pt x="5544196" y="0"/>
                </a:lnTo>
                <a:lnTo>
                  <a:pt x="5544196" y="5181303"/>
                </a:lnTo>
                <a:lnTo>
                  <a:pt x="0" y="51813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9354559">
            <a:off x="12207201" y="5475509"/>
            <a:ext cx="8367389" cy="7819705"/>
          </a:xfrm>
          <a:custGeom>
            <a:avLst/>
            <a:gdLst/>
            <a:ahLst/>
            <a:cxnLst/>
            <a:rect r="r" b="b" t="t" l="l"/>
            <a:pathLst>
              <a:path h="7819705" w="8367389">
                <a:moveTo>
                  <a:pt x="0" y="0"/>
                </a:moveTo>
                <a:lnTo>
                  <a:pt x="8367389" y="0"/>
                </a:lnTo>
                <a:lnTo>
                  <a:pt x="8367389" y="7819705"/>
                </a:lnTo>
                <a:lnTo>
                  <a:pt x="0" y="7819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1370283">
            <a:off x="13858315" y="-4953570"/>
            <a:ext cx="10737221" cy="8609299"/>
          </a:xfrm>
          <a:custGeom>
            <a:avLst/>
            <a:gdLst/>
            <a:ahLst/>
            <a:cxnLst/>
            <a:rect r="r" b="b" t="t" l="l"/>
            <a:pathLst>
              <a:path h="8609299" w="10737221">
                <a:moveTo>
                  <a:pt x="0" y="0"/>
                </a:moveTo>
                <a:lnTo>
                  <a:pt x="10737221" y="0"/>
                </a:lnTo>
                <a:lnTo>
                  <a:pt x="10737221" y="8609300"/>
                </a:lnTo>
                <a:lnTo>
                  <a:pt x="0" y="86093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false" flipV="false" rot="-251778">
            <a:off x="-5454739" y="8031639"/>
            <a:ext cx="11450908" cy="9181546"/>
          </a:xfrm>
          <a:custGeom>
            <a:avLst/>
            <a:gdLst/>
            <a:ahLst/>
            <a:cxnLst/>
            <a:rect r="r" b="b" t="t" l="l"/>
            <a:pathLst>
              <a:path h="9181546" w="11450908">
                <a:moveTo>
                  <a:pt x="0" y="0"/>
                </a:moveTo>
                <a:lnTo>
                  <a:pt x="11450908" y="0"/>
                </a:lnTo>
                <a:lnTo>
                  <a:pt x="11450908" y="9181546"/>
                </a:lnTo>
                <a:lnTo>
                  <a:pt x="0" y="9181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7" id="7"/>
          <p:cNvSpPr/>
          <p:nvPr/>
        </p:nvSpPr>
        <p:spPr>
          <a:xfrm flipH="false" flipV="false" rot="0">
            <a:off x="5113473" y="993150"/>
            <a:ext cx="1417578" cy="1417578"/>
          </a:xfrm>
          <a:custGeom>
            <a:avLst/>
            <a:gdLst/>
            <a:ahLst/>
            <a:cxnLst/>
            <a:rect r="r" b="b" t="t" l="l"/>
            <a:pathLst>
              <a:path h="1417578" w="1417578">
                <a:moveTo>
                  <a:pt x="0" y="0"/>
                </a:moveTo>
                <a:lnTo>
                  <a:pt x="1417578" y="0"/>
                </a:lnTo>
                <a:lnTo>
                  <a:pt x="1417578" y="1417578"/>
                </a:lnTo>
                <a:lnTo>
                  <a:pt x="0" y="14175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7114951" y="9632760"/>
            <a:ext cx="1173049" cy="689029"/>
          </a:xfrm>
          <a:prstGeom prst="rect">
            <a:avLst/>
          </a:prstGeom>
        </p:spPr>
        <p:txBody>
          <a:bodyPr anchor="t" rtlCol="false" tIns="0" lIns="0" bIns="0" rIns="0">
            <a:spAutoFit/>
          </a:bodyPr>
          <a:lstStyle/>
          <a:p>
            <a:pPr algn="ctr" marL="0" indent="0" lvl="0">
              <a:lnSpc>
                <a:spcPts val="5599"/>
              </a:lnSpc>
              <a:spcBef>
                <a:spcPct val="0"/>
              </a:spcBef>
            </a:pPr>
            <a:r>
              <a:rPr lang="en-US" b="true" sz="3999" spc="87">
                <a:solidFill>
                  <a:srgbClr val="E3D8D4"/>
                </a:solidFill>
                <a:latin typeface="Glacial Indifference Bold"/>
                <a:ea typeface="Glacial Indifference Bold"/>
                <a:cs typeface="Glacial Indifference Bold"/>
                <a:sym typeface="Glacial Indifference Bold"/>
              </a:rPr>
              <a:t>17</a:t>
            </a:r>
          </a:p>
        </p:txBody>
      </p:sp>
      <p:sp>
        <p:nvSpPr>
          <p:cNvPr name="TextBox 9" id="9"/>
          <p:cNvSpPr txBox="true"/>
          <p:nvPr/>
        </p:nvSpPr>
        <p:spPr>
          <a:xfrm rot="0">
            <a:off x="2645406" y="4233759"/>
            <a:ext cx="12997188" cy="3190550"/>
          </a:xfrm>
          <a:prstGeom prst="rect">
            <a:avLst/>
          </a:prstGeom>
        </p:spPr>
        <p:txBody>
          <a:bodyPr anchor="t" rtlCol="false" tIns="0" lIns="0" bIns="0" rIns="0">
            <a:spAutoFit/>
          </a:bodyPr>
          <a:lstStyle/>
          <a:p>
            <a:pPr algn="just">
              <a:lnSpc>
                <a:spcPts val="4200"/>
              </a:lnSpc>
            </a:pPr>
            <a:r>
              <a:rPr lang="en-US" sz="3000" spc="66">
                <a:solidFill>
                  <a:srgbClr val="152540"/>
                </a:solidFill>
                <a:latin typeface="Glacial Indifference"/>
                <a:ea typeface="Glacial Indifference"/>
                <a:cs typeface="Glacial Indifference"/>
                <a:sym typeface="Glacial Indifference"/>
              </a:rPr>
              <a:t>Se selección el modelo de DL de la </a:t>
            </a:r>
            <a:r>
              <a:rPr lang="en-US" b="true" sz="3000" spc="66">
                <a:solidFill>
                  <a:srgbClr val="152540"/>
                </a:solidFill>
                <a:latin typeface="Glacial Indifference Bold"/>
                <a:ea typeface="Glacial Indifference Bold"/>
                <a:cs typeface="Glacial Indifference Bold"/>
                <a:sym typeface="Glacial Indifference Bold"/>
              </a:rPr>
              <a:t>Red Neuronal Multicapa (MLP)</a:t>
            </a:r>
            <a:r>
              <a:rPr lang="en-US" sz="3000" spc="66">
                <a:solidFill>
                  <a:srgbClr val="152540"/>
                </a:solidFill>
                <a:latin typeface="Glacial Indifference"/>
                <a:ea typeface="Glacial Indifference"/>
                <a:cs typeface="Glacial Indifference"/>
                <a:sym typeface="Glacial Indifference"/>
              </a:rPr>
              <a:t>, que destacó por su capacidad para captar relaciones complejas entre los indicadores económicos y el mercado. Con una </a:t>
            </a:r>
            <a:r>
              <a:rPr lang="en-US" b="true" sz="3000" spc="66">
                <a:solidFill>
                  <a:srgbClr val="152540"/>
                </a:solidFill>
                <a:latin typeface="Glacial Indifference Bold"/>
                <a:ea typeface="Glacial Indifference Bold"/>
                <a:cs typeface="Glacial Indifference Bold"/>
                <a:sym typeface="Glacial Indifference Bold"/>
              </a:rPr>
              <a:t>precisión del 88% y un F1-Score del 0.88</a:t>
            </a:r>
            <a:r>
              <a:rPr lang="en-US" sz="3000" spc="66">
                <a:solidFill>
                  <a:srgbClr val="152540"/>
                </a:solidFill>
                <a:latin typeface="Glacial Indifference"/>
                <a:ea typeface="Glacial Indifference"/>
                <a:cs typeface="Glacial Indifference"/>
                <a:sym typeface="Glacial Indifference"/>
              </a:rPr>
              <a:t>, superó a los otros dos enfoques (Regresión Logística y XGBoost), conviertiéndose así en </a:t>
            </a:r>
            <a:r>
              <a:rPr lang="en-US" b="true" sz="3000" spc="66">
                <a:solidFill>
                  <a:srgbClr val="152540"/>
                </a:solidFill>
                <a:latin typeface="Glacial Indifference Bold"/>
                <a:ea typeface="Glacial Indifference Bold"/>
                <a:cs typeface="Glacial Indifference Bold"/>
                <a:sym typeface="Glacial Indifference Bold"/>
              </a:rPr>
              <a:t>la mejor opción </a:t>
            </a:r>
            <a:r>
              <a:rPr lang="en-US" sz="3000" spc="66">
                <a:solidFill>
                  <a:srgbClr val="152540"/>
                </a:solidFill>
                <a:latin typeface="Glacial Indifference"/>
                <a:ea typeface="Glacial Indifference"/>
                <a:cs typeface="Glacial Indifference"/>
                <a:sym typeface="Glacial Indifference"/>
              </a:rPr>
              <a:t>para implementar la estrategia de rotación sectorial.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TextBox 2" id="2"/>
          <p:cNvSpPr txBox="true"/>
          <p:nvPr/>
        </p:nvSpPr>
        <p:spPr>
          <a:xfrm rot="0">
            <a:off x="2518974" y="4876291"/>
            <a:ext cx="9295120" cy="1444501"/>
          </a:xfrm>
          <a:prstGeom prst="rect">
            <a:avLst/>
          </a:prstGeom>
        </p:spPr>
        <p:txBody>
          <a:bodyPr anchor="t" rtlCol="false" tIns="0" lIns="0" bIns="0" rIns="0">
            <a:spAutoFit/>
          </a:bodyPr>
          <a:lstStyle/>
          <a:p>
            <a:pPr algn="just">
              <a:lnSpc>
                <a:spcPts val="3856"/>
              </a:lnSpc>
            </a:pPr>
            <a:r>
              <a:rPr lang="en-US" sz="2754" i="true" spc="60">
                <a:solidFill>
                  <a:srgbClr val="152540"/>
                </a:solidFill>
                <a:latin typeface="Glacial Indifference Italics"/>
                <a:ea typeface="Glacial Indifference Italics"/>
                <a:cs typeface="Glacial Indifference Italics"/>
                <a:sym typeface="Glacial Indifference Italics"/>
              </a:rPr>
              <a:t>Se simuló la estrategia de rotación sectorial, ajustando el portafolio anualmente según las predicciones</a:t>
            </a:r>
            <a:r>
              <a:rPr lang="en-US" b="true" sz="2754" spc="60">
                <a:solidFill>
                  <a:srgbClr val="152540"/>
                </a:solidFill>
                <a:latin typeface="Glacial Indifference Bold"/>
                <a:ea typeface="Glacial Indifference Bold"/>
                <a:cs typeface="Glacial Indifference Bold"/>
                <a:sym typeface="Glacial Indifference Bold"/>
              </a:rPr>
              <a:t> </a:t>
            </a:r>
            <a:r>
              <a:rPr lang="en-US" sz="2754" spc="60">
                <a:solidFill>
                  <a:srgbClr val="152540"/>
                </a:solidFill>
                <a:latin typeface="Glacial Indifference"/>
                <a:ea typeface="Glacial Indifference"/>
                <a:cs typeface="Glacial Indifference"/>
                <a:sym typeface="Glacial Indifference"/>
              </a:rPr>
              <a:t>del modelo para optimizar rendimiento y gestionar riesgos.</a:t>
            </a:r>
          </a:p>
        </p:txBody>
      </p:sp>
      <p:sp>
        <p:nvSpPr>
          <p:cNvPr name="TextBox 3" id="3"/>
          <p:cNvSpPr txBox="true"/>
          <p:nvPr/>
        </p:nvSpPr>
        <p:spPr>
          <a:xfrm rot="0">
            <a:off x="2518974" y="6631841"/>
            <a:ext cx="9295120" cy="1444339"/>
          </a:xfrm>
          <a:prstGeom prst="rect">
            <a:avLst/>
          </a:prstGeom>
        </p:spPr>
        <p:txBody>
          <a:bodyPr anchor="t" rtlCol="false" tIns="0" lIns="0" bIns="0" rIns="0">
            <a:spAutoFit/>
          </a:bodyPr>
          <a:lstStyle/>
          <a:p>
            <a:pPr algn="just">
              <a:lnSpc>
                <a:spcPts val="3856"/>
              </a:lnSpc>
            </a:pPr>
            <a:r>
              <a:rPr lang="en-US" sz="2754" i="true" spc="60">
                <a:solidFill>
                  <a:srgbClr val="152540"/>
                </a:solidFill>
                <a:latin typeface="Glacial Indifference Italics"/>
                <a:ea typeface="Glacial Indifference Italics"/>
                <a:cs typeface="Glacial Indifference Italics"/>
                <a:sym typeface="Glacial Indifference Italics"/>
              </a:rPr>
              <a:t>El backtesting valida la estrategia como viable, destacando su capacidad de adaptarse al ciclo económico y mejorar el desempeño promedio.</a:t>
            </a:r>
          </a:p>
        </p:txBody>
      </p:sp>
      <p:sp>
        <p:nvSpPr>
          <p:cNvPr name="TextBox 4" id="4"/>
          <p:cNvSpPr txBox="true"/>
          <p:nvPr/>
        </p:nvSpPr>
        <p:spPr>
          <a:xfrm rot="0">
            <a:off x="2996701" y="1912300"/>
            <a:ext cx="12758548" cy="1259298"/>
          </a:xfrm>
          <a:prstGeom prst="rect">
            <a:avLst/>
          </a:prstGeom>
        </p:spPr>
        <p:txBody>
          <a:bodyPr anchor="t" rtlCol="false" tIns="0" lIns="0" bIns="0" rIns="0">
            <a:spAutoFit/>
          </a:bodyPr>
          <a:lstStyle/>
          <a:p>
            <a:pPr algn="l">
              <a:lnSpc>
                <a:spcPts val="10258"/>
              </a:lnSpc>
            </a:pPr>
            <a:r>
              <a:rPr lang="en-US" b="true" sz="7327" spc="688">
                <a:solidFill>
                  <a:srgbClr val="152540"/>
                </a:solidFill>
                <a:latin typeface="Glacial Indifference Bold"/>
                <a:ea typeface="Glacial Indifference Bold"/>
                <a:cs typeface="Glacial Indifference Bold"/>
                <a:sym typeface="Glacial Indifference Bold"/>
              </a:rPr>
              <a:t>BACKTESTING DINÁMICO</a:t>
            </a:r>
          </a:p>
        </p:txBody>
      </p:sp>
      <p:sp>
        <p:nvSpPr>
          <p:cNvPr name="Freeform 5" id="5"/>
          <p:cNvSpPr/>
          <p:nvPr/>
        </p:nvSpPr>
        <p:spPr>
          <a:xfrm flipH="false" flipV="false" rot="-1370283">
            <a:off x="-3215398" y="-4959811"/>
            <a:ext cx="9401016" cy="7537905"/>
          </a:xfrm>
          <a:custGeom>
            <a:avLst/>
            <a:gdLst/>
            <a:ahLst/>
            <a:cxnLst/>
            <a:rect r="r" b="b" t="t" l="l"/>
            <a:pathLst>
              <a:path h="7537905" w="9401016">
                <a:moveTo>
                  <a:pt x="0" y="0"/>
                </a:moveTo>
                <a:lnTo>
                  <a:pt x="9401016" y="0"/>
                </a:lnTo>
                <a:lnTo>
                  <a:pt x="9401016" y="7537906"/>
                </a:lnTo>
                <a:lnTo>
                  <a:pt x="0" y="75379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false" rot="0">
            <a:off x="-3609731" y="8818447"/>
            <a:ext cx="7719111" cy="6189324"/>
          </a:xfrm>
          <a:custGeom>
            <a:avLst/>
            <a:gdLst/>
            <a:ahLst/>
            <a:cxnLst/>
            <a:rect r="r" b="b" t="t" l="l"/>
            <a:pathLst>
              <a:path h="6189324" w="7719111">
                <a:moveTo>
                  <a:pt x="0" y="0"/>
                </a:moveTo>
                <a:lnTo>
                  <a:pt x="7719111" y="0"/>
                </a:lnTo>
                <a:lnTo>
                  <a:pt x="7719111" y="6189324"/>
                </a:lnTo>
                <a:lnTo>
                  <a:pt x="0" y="61893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7" id="7"/>
          <p:cNvSpPr/>
          <p:nvPr/>
        </p:nvSpPr>
        <p:spPr>
          <a:xfrm flipH="false" flipV="false" rot="-6399961">
            <a:off x="11329998" y="-1574727"/>
            <a:ext cx="13805122" cy="17698875"/>
          </a:xfrm>
          <a:custGeom>
            <a:avLst/>
            <a:gdLst/>
            <a:ahLst/>
            <a:cxnLst/>
            <a:rect r="r" b="b" t="t" l="l"/>
            <a:pathLst>
              <a:path h="17698875" w="13805122">
                <a:moveTo>
                  <a:pt x="0" y="0"/>
                </a:moveTo>
                <a:lnTo>
                  <a:pt x="13805122" y="0"/>
                </a:lnTo>
                <a:lnTo>
                  <a:pt x="13805122" y="17698875"/>
                </a:lnTo>
                <a:lnTo>
                  <a:pt x="0" y="176988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AutoShape 8" id="8"/>
          <p:cNvSpPr/>
          <p:nvPr/>
        </p:nvSpPr>
        <p:spPr>
          <a:xfrm flipV="true">
            <a:off x="2176262" y="4891737"/>
            <a:ext cx="0" cy="1470758"/>
          </a:xfrm>
          <a:prstGeom prst="line">
            <a:avLst/>
          </a:prstGeom>
          <a:ln cap="flat" w="152400">
            <a:solidFill>
              <a:srgbClr val="E3D8D4"/>
            </a:solidFill>
            <a:prstDash val="solid"/>
            <a:headEnd type="none" len="sm" w="sm"/>
            <a:tailEnd type="none" len="sm" w="sm"/>
          </a:ln>
        </p:spPr>
      </p:sp>
      <p:sp>
        <p:nvSpPr>
          <p:cNvPr name="AutoShape 9" id="9"/>
          <p:cNvSpPr/>
          <p:nvPr/>
        </p:nvSpPr>
        <p:spPr>
          <a:xfrm flipH="true" flipV="true">
            <a:off x="2176262" y="6647206"/>
            <a:ext cx="0" cy="1470758"/>
          </a:xfrm>
          <a:prstGeom prst="line">
            <a:avLst/>
          </a:prstGeom>
          <a:ln cap="flat" w="152400">
            <a:solidFill>
              <a:srgbClr val="E3D8D4"/>
            </a:solidFill>
            <a:prstDash val="solid"/>
            <a:headEnd type="none" len="sm" w="sm"/>
            <a:tailEnd type="none" len="sm" w="sm"/>
          </a:ln>
        </p:spPr>
      </p:sp>
      <p:sp>
        <p:nvSpPr>
          <p:cNvPr name="Freeform 10" id="10"/>
          <p:cNvSpPr/>
          <p:nvPr/>
        </p:nvSpPr>
        <p:spPr>
          <a:xfrm flipH="false" flipV="false" rot="937035">
            <a:off x="15051354" y="-2631688"/>
            <a:ext cx="5638870" cy="3660139"/>
          </a:xfrm>
          <a:custGeom>
            <a:avLst/>
            <a:gdLst/>
            <a:ahLst/>
            <a:cxnLst/>
            <a:rect r="r" b="b" t="t" l="l"/>
            <a:pathLst>
              <a:path h="3660139" w="5638870">
                <a:moveTo>
                  <a:pt x="0" y="0"/>
                </a:moveTo>
                <a:lnTo>
                  <a:pt x="5638870" y="0"/>
                </a:lnTo>
                <a:lnTo>
                  <a:pt x="5638870" y="3660140"/>
                </a:lnTo>
                <a:lnTo>
                  <a:pt x="0" y="36601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1" id="11"/>
          <p:cNvSpPr/>
          <p:nvPr/>
        </p:nvSpPr>
        <p:spPr>
          <a:xfrm flipH="false" flipV="false" rot="0">
            <a:off x="15572246" y="8746182"/>
            <a:ext cx="1966466" cy="1884231"/>
          </a:xfrm>
          <a:custGeom>
            <a:avLst/>
            <a:gdLst/>
            <a:ahLst/>
            <a:cxnLst/>
            <a:rect r="r" b="b" t="t" l="l"/>
            <a:pathLst>
              <a:path h="1884231" w="1966466">
                <a:moveTo>
                  <a:pt x="0" y="0"/>
                </a:moveTo>
                <a:lnTo>
                  <a:pt x="1966465" y="0"/>
                </a:lnTo>
                <a:lnTo>
                  <a:pt x="1966465" y="1884231"/>
                </a:lnTo>
                <a:lnTo>
                  <a:pt x="0" y="1884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2" id="12"/>
          <p:cNvSpPr/>
          <p:nvPr/>
        </p:nvSpPr>
        <p:spPr>
          <a:xfrm flipH="false" flipV="false" rot="858405">
            <a:off x="17249326" y="6902743"/>
            <a:ext cx="1966466" cy="1884231"/>
          </a:xfrm>
          <a:custGeom>
            <a:avLst/>
            <a:gdLst/>
            <a:ahLst/>
            <a:cxnLst/>
            <a:rect r="r" b="b" t="t" l="l"/>
            <a:pathLst>
              <a:path h="1884231" w="1966466">
                <a:moveTo>
                  <a:pt x="0" y="0"/>
                </a:moveTo>
                <a:lnTo>
                  <a:pt x="1966466" y="0"/>
                </a:lnTo>
                <a:lnTo>
                  <a:pt x="1966466" y="1884231"/>
                </a:lnTo>
                <a:lnTo>
                  <a:pt x="0" y="1884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13" id="13"/>
          <p:cNvSpPr txBox="true"/>
          <p:nvPr/>
        </p:nvSpPr>
        <p:spPr>
          <a:xfrm rot="0">
            <a:off x="1253200" y="4593769"/>
            <a:ext cx="770662" cy="1857144"/>
          </a:xfrm>
          <a:prstGeom prst="rect">
            <a:avLst/>
          </a:prstGeom>
        </p:spPr>
        <p:txBody>
          <a:bodyPr anchor="t" rtlCol="false" tIns="0" lIns="0" bIns="0" rIns="0">
            <a:spAutoFit/>
          </a:bodyPr>
          <a:lstStyle/>
          <a:p>
            <a:pPr algn="ctr">
              <a:lnSpc>
                <a:spcPts val="15158"/>
              </a:lnSpc>
            </a:pPr>
            <a:r>
              <a:rPr lang="en-US" b="true" sz="10827" spc="1017">
                <a:solidFill>
                  <a:srgbClr val="152540"/>
                </a:solidFill>
                <a:latin typeface="Glacial Indifference Bold"/>
                <a:ea typeface="Glacial Indifference Bold"/>
                <a:cs typeface="Glacial Indifference Bold"/>
                <a:sym typeface="Glacial Indifference Bold"/>
              </a:rPr>
              <a:t>1</a:t>
            </a:r>
          </a:p>
        </p:txBody>
      </p:sp>
      <p:sp>
        <p:nvSpPr>
          <p:cNvPr name="TextBox 14" id="14"/>
          <p:cNvSpPr txBox="true"/>
          <p:nvPr/>
        </p:nvSpPr>
        <p:spPr>
          <a:xfrm rot="0">
            <a:off x="1253200" y="6349238"/>
            <a:ext cx="770662" cy="1857144"/>
          </a:xfrm>
          <a:prstGeom prst="rect">
            <a:avLst/>
          </a:prstGeom>
        </p:spPr>
        <p:txBody>
          <a:bodyPr anchor="t" rtlCol="false" tIns="0" lIns="0" bIns="0" rIns="0">
            <a:spAutoFit/>
          </a:bodyPr>
          <a:lstStyle/>
          <a:p>
            <a:pPr algn="ctr">
              <a:lnSpc>
                <a:spcPts val="15158"/>
              </a:lnSpc>
            </a:pPr>
            <a:r>
              <a:rPr lang="en-US" b="true" sz="10827" spc="1017">
                <a:solidFill>
                  <a:srgbClr val="152540"/>
                </a:solidFill>
                <a:latin typeface="Glacial Indifference Bold"/>
                <a:ea typeface="Glacial Indifference Bold"/>
                <a:cs typeface="Glacial Indifference Bold"/>
                <a:sym typeface="Glacial Indifference Bold"/>
              </a:rPr>
              <a:t>2</a:t>
            </a:r>
          </a:p>
        </p:txBody>
      </p:sp>
      <p:sp>
        <p:nvSpPr>
          <p:cNvPr name="Freeform 15" id="15"/>
          <p:cNvSpPr/>
          <p:nvPr/>
        </p:nvSpPr>
        <p:spPr>
          <a:xfrm flipH="false" flipV="false" rot="0">
            <a:off x="1253200" y="1972336"/>
            <a:ext cx="1421684" cy="1282101"/>
          </a:xfrm>
          <a:custGeom>
            <a:avLst/>
            <a:gdLst/>
            <a:ahLst/>
            <a:cxnLst/>
            <a:rect r="r" b="b" t="t" l="l"/>
            <a:pathLst>
              <a:path h="1282101" w="1421684">
                <a:moveTo>
                  <a:pt x="0" y="0"/>
                </a:moveTo>
                <a:lnTo>
                  <a:pt x="1421684" y="0"/>
                </a:lnTo>
                <a:lnTo>
                  <a:pt x="1421684" y="1282100"/>
                </a:lnTo>
                <a:lnTo>
                  <a:pt x="0" y="12821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6" id="16"/>
          <p:cNvSpPr txBox="true"/>
          <p:nvPr/>
        </p:nvSpPr>
        <p:spPr>
          <a:xfrm rot="0">
            <a:off x="17114951" y="9632760"/>
            <a:ext cx="1173049" cy="689029"/>
          </a:xfrm>
          <a:prstGeom prst="rect">
            <a:avLst/>
          </a:prstGeom>
        </p:spPr>
        <p:txBody>
          <a:bodyPr anchor="t" rtlCol="false" tIns="0" lIns="0" bIns="0" rIns="0">
            <a:spAutoFit/>
          </a:bodyPr>
          <a:lstStyle/>
          <a:p>
            <a:pPr algn="ctr" marL="0" indent="0" lvl="0">
              <a:lnSpc>
                <a:spcPts val="5599"/>
              </a:lnSpc>
              <a:spcBef>
                <a:spcPct val="0"/>
              </a:spcBef>
            </a:pPr>
            <a:r>
              <a:rPr lang="en-US" b="true" sz="3999" spc="87">
                <a:solidFill>
                  <a:srgbClr val="E3D8D4"/>
                </a:solidFill>
                <a:latin typeface="Glacial Indifference Bold"/>
                <a:ea typeface="Glacial Indifference Bold"/>
                <a:cs typeface="Glacial Indifference Bold"/>
                <a:sym typeface="Glacial Indifference Bold"/>
              </a:rPr>
              <a:t>18</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TextBox 2" id="2"/>
          <p:cNvSpPr txBox="true"/>
          <p:nvPr/>
        </p:nvSpPr>
        <p:spPr>
          <a:xfrm rot="0">
            <a:off x="2996701" y="1912300"/>
            <a:ext cx="12758548" cy="1259298"/>
          </a:xfrm>
          <a:prstGeom prst="rect">
            <a:avLst/>
          </a:prstGeom>
        </p:spPr>
        <p:txBody>
          <a:bodyPr anchor="t" rtlCol="false" tIns="0" lIns="0" bIns="0" rIns="0">
            <a:spAutoFit/>
          </a:bodyPr>
          <a:lstStyle/>
          <a:p>
            <a:pPr algn="l">
              <a:lnSpc>
                <a:spcPts val="10258"/>
              </a:lnSpc>
            </a:pPr>
            <a:r>
              <a:rPr lang="en-US" b="true" sz="7327" spc="688">
                <a:solidFill>
                  <a:srgbClr val="152540"/>
                </a:solidFill>
                <a:latin typeface="Glacial Indifference Bold"/>
                <a:ea typeface="Glacial Indifference Bold"/>
                <a:cs typeface="Glacial Indifference Bold"/>
                <a:sym typeface="Glacial Indifference Bold"/>
              </a:rPr>
              <a:t>BACKTESTING DINÁMICO</a:t>
            </a:r>
          </a:p>
        </p:txBody>
      </p:sp>
      <p:sp>
        <p:nvSpPr>
          <p:cNvPr name="Freeform 3" id="3"/>
          <p:cNvSpPr/>
          <p:nvPr/>
        </p:nvSpPr>
        <p:spPr>
          <a:xfrm flipH="false" flipV="false" rot="-1370283">
            <a:off x="-3215398" y="-4959811"/>
            <a:ext cx="9401016" cy="7537905"/>
          </a:xfrm>
          <a:custGeom>
            <a:avLst/>
            <a:gdLst/>
            <a:ahLst/>
            <a:cxnLst/>
            <a:rect r="r" b="b" t="t" l="l"/>
            <a:pathLst>
              <a:path h="7537905" w="9401016">
                <a:moveTo>
                  <a:pt x="0" y="0"/>
                </a:moveTo>
                <a:lnTo>
                  <a:pt x="9401016" y="0"/>
                </a:lnTo>
                <a:lnTo>
                  <a:pt x="9401016" y="7537906"/>
                </a:lnTo>
                <a:lnTo>
                  <a:pt x="0" y="75379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3609731" y="8818447"/>
            <a:ext cx="7719111" cy="6189324"/>
          </a:xfrm>
          <a:custGeom>
            <a:avLst/>
            <a:gdLst/>
            <a:ahLst/>
            <a:cxnLst/>
            <a:rect r="r" b="b" t="t" l="l"/>
            <a:pathLst>
              <a:path h="6189324" w="7719111">
                <a:moveTo>
                  <a:pt x="0" y="0"/>
                </a:moveTo>
                <a:lnTo>
                  <a:pt x="7719111" y="0"/>
                </a:lnTo>
                <a:lnTo>
                  <a:pt x="7719111" y="6189324"/>
                </a:lnTo>
                <a:lnTo>
                  <a:pt x="0" y="61893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6399961">
            <a:off x="11329998" y="-1574727"/>
            <a:ext cx="13805122" cy="17698875"/>
          </a:xfrm>
          <a:custGeom>
            <a:avLst/>
            <a:gdLst/>
            <a:ahLst/>
            <a:cxnLst/>
            <a:rect r="r" b="b" t="t" l="l"/>
            <a:pathLst>
              <a:path h="17698875" w="13805122">
                <a:moveTo>
                  <a:pt x="0" y="0"/>
                </a:moveTo>
                <a:lnTo>
                  <a:pt x="13805122" y="0"/>
                </a:lnTo>
                <a:lnTo>
                  <a:pt x="13805122" y="17698875"/>
                </a:lnTo>
                <a:lnTo>
                  <a:pt x="0" y="176988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false" flipV="false" rot="937035">
            <a:off x="15051354" y="-2631688"/>
            <a:ext cx="5638870" cy="3660139"/>
          </a:xfrm>
          <a:custGeom>
            <a:avLst/>
            <a:gdLst/>
            <a:ahLst/>
            <a:cxnLst/>
            <a:rect r="r" b="b" t="t" l="l"/>
            <a:pathLst>
              <a:path h="3660139" w="5638870">
                <a:moveTo>
                  <a:pt x="0" y="0"/>
                </a:moveTo>
                <a:lnTo>
                  <a:pt x="5638870" y="0"/>
                </a:lnTo>
                <a:lnTo>
                  <a:pt x="5638870" y="3660140"/>
                </a:lnTo>
                <a:lnTo>
                  <a:pt x="0" y="36601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0">
            <a:off x="15572246" y="8746182"/>
            <a:ext cx="1966466" cy="1884231"/>
          </a:xfrm>
          <a:custGeom>
            <a:avLst/>
            <a:gdLst/>
            <a:ahLst/>
            <a:cxnLst/>
            <a:rect r="r" b="b" t="t" l="l"/>
            <a:pathLst>
              <a:path h="1884231" w="1966466">
                <a:moveTo>
                  <a:pt x="0" y="0"/>
                </a:moveTo>
                <a:lnTo>
                  <a:pt x="1966465" y="0"/>
                </a:lnTo>
                <a:lnTo>
                  <a:pt x="1966465" y="1884231"/>
                </a:lnTo>
                <a:lnTo>
                  <a:pt x="0" y="1884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858405">
            <a:off x="17249326" y="6902743"/>
            <a:ext cx="1966466" cy="1884231"/>
          </a:xfrm>
          <a:custGeom>
            <a:avLst/>
            <a:gdLst/>
            <a:ahLst/>
            <a:cxnLst/>
            <a:rect r="r" b="b" t="t" l="l"/>
            <a:pathLst>
              <a:path h="1884231" w="1966466">
                <a:moveTo>
                  <a:pt x="0" y="0"/>
                </a:moveTo>
                <a:lnTo>
                  <a:pt x="1966466" y="0"/>
                </a:lnTo>
                <a:lnTo>
                  <a:pt x="1966466" y="1884231"/>
                </a:lnTo>
                <a:lnTo>
                  <a:pt x="0" y="1884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9" id="9"/>
          <p:cNvSpPr/>
          <p:nvPr/>
        </p:nvSpPr>
        <p:spPr>
          <a:xfrm flipH="false" flipV="false" rot="0">
            <a:off x="1253200" y="1972336"/>
            <a:ext cx="1421684" cy="1282101"/>
          </a:xfrm>
          <a:custGeom>
            <a:avLst/>
            <a:gdLst/>
            <a:ahLst/>
            <a:cxnLst/>
            <a:rect r="r" b="b" t="t" l="l"/>
            <a:pathLst>
              <a:path h="1282101" w="1421684">
                <a:moveTo>
                  <a:pt x="0" y="0"/>
                </a:moveTo>
                <a:lnTo>
                  <a:pt x="1421684" y="0"/>
                </a:lnTo>
                <a:lnTo>
                  <a:pt x="1421684" y="1282100"/>
                </a:lnTo>
                <a:lnTo>
                  <a:pt x="0" y="12821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6569530" y="3995288"/>
            <a:ext cx="11301259" cy="5693009"/>
          </a:xfrm>
          <a:custGeom>
            <a:avLst/>
            <a:gdLst/>
            <a:ahLst/>
            <a:cxnLst/>
            <a:rect r="r" b="b" t="t" l="l"/>
            <a:pathLst>
              <a:path h="5693009" w="11301259">
                <a:moveTo>
                  <a:pt x="0" y="0"/>
                </a:moveTo>
                <a:lnTo>
                  <a:pt x="11301259" y="0"/>
                </a:lnTo>
                <a:lnTo>
                  <a:pt x="11301259" y="5693010"/>
                </a:lnTo>
                <a:lnTo>
                  <a:pt x="0" y="5693010"/>
                </a:lnTo>
                <a:lnTo>
                  <a:pt x="0" y="0"/>
                </a:lnTo>
                <a:close/>
              </a:path>
            </a:pathLst>
          </a:custGeom>
          <a:blipFill>
            <a:blip r:embed="rId12"/>
            <a:stretch>
              <a:fillRect l="0" t="0" r="0" b="0"/>
            </a:stretch>
          </a:blipFill>
          <a:ln w="28575" cap="sq">
            <a:solidFill>
              <a:srgbClr val="152540"/>
            </a:solidFill>
            <a:prstDash val="solid"/>
            <a:miter/>
          </a:ln>
        </p:spPr>
      </p:sp>
      <p:sp>
        <p:nvSpPr>
          <p:cNvPr name="TextBox 11" id="11"/>
          <p:cNvSpPr txBox="true"/>
          <p:nvPr/>
        </p:nvSpPr>
        <p:spPr>
          <a:xfrm rot="0">
            <a:off x="17114951" y="9632760"/>
            <a:ext cx="1173049" cy="689029"/>
          </a:xfrm>
          <a:prstGeom prst="rect">
            <a:avLst/>
          </a:prstGeom>
        </p:spPr>
        <p:txBody>
          <a:bodyPr anchor="t" rtlCol="false" tIns="0" lIns="0" bIns="0" rIns="0">
            <a:spAutoFit/>
          </a:bodyPr>
          <a:lstStyle/>
          <a:p>
            <a:pPr algn="ctr" marL="0" indent="0" lvl="0">
              <a:lnSpc>
                <a:spcPts val="5599"/>
              </a:lnSpc>
              <a:spcBef>
                <a:spcPct val="0"/>
              </a:spcBef>
            </a:pPr>
            <a:r>
              <a:rPr lang="en-US" b="true" sz="3999" spc="87">
                <a:solidFill>
                  <a:srgbClr val="E3D8D4"/>
                </a:solidFill>
                <a:latin typeface="Glacial Indifference Bold"/>
                <a:ea typeface="Glacial Indifference Bold"/>
                <a:cs typeface="Glacial Indifference Bold"/>
                <a:sym typeface="Glacial Indifference Bold"/>
              </a:rPr>
              <a:t>19</a:t>
            </a:r>
          </a:p>
        </p:txBody>
      </p:sp>
      <p:grpSp>
        <p:nvGrpSpPr>
          <p:cNvPr name="Group 12" id="12"/>
          <p:cNvGrpSpPr/>
          <p:nvPr/>
        </p:nvGrpSpPr>
        <p:grpSpPr>
          <a:xfrm rot="0">
            <a:off x="495020" y="3995288"/>
            <a:ext cx="5615171" cy="5723196"/>
            <a:chOff x="0" y="0"/>
            <a:chExt cx="1819583" cy="1854588"/>
          </a:xfrm>
        </p:grpSpPr>
        <p:sp>
          <p:nvSpPr>
            <p:cNvPr name="Freeform 13" id="13"/>
            <p:cNvSpPr/>
            <p:nvPr/>
          </p:nvSpPr>
          <p:spPr>
            <a:xfrm flipH="false" flipV="false" rot="0">
              <a:off x="0" y="0"/>
              <a:ext cx="1819583" cy="1854588"/>
            </a:xfrm>
            <a:custGeom>
              <a:avLst/>
              <a:gdLst/>
              <a:ahLst/>
              <a:cxnLst/>
              <a:rect r="r" b="b" t="t" l="l"/>
              <a:pathLst>
                <a:path h="1854588" w="1819583">
                  <a:moveTo>
                    <a:pt x="53771" y="0"/>
                  </a:moveTo>
                  <a:lnTo>
                    <a:pt x="1765811" y="0"/>
                  </a:lnTo>
                  <a:cubicBezTo>
                    <a:pt x="1795508" y="0"/>
                    <a:pt x="1819583" y="24074"/>
                    <a:pt x="1819583" y="53771"/>
                  </a:cubicBezTo>
                  <a:lnTo>
                    <a:pt x="1819583" y="1800816"/>
                  </a:lnTo>
                  <a:cubicBezTo>
                    <a:pt x="1819583" y="1830514"/>
                    <a:pt x="1795508" y="1854588"/>
                    <a:pt x="1765811" y="1854588"/>
                  </a:cubicBezTo>
                  <a:lnTo>
                    <a:pt x="53771" y="1854588"/>
                  </a:lnTo>
                  <a:cubicBezTo>
                    <a:pt x="24074" y="1854588"/>
                    <a:pt x="0" y="1830514"/>
                    <a:pt x="0" y="1800816"/>
                  </a:cubicBezTo>
                  <a:lnTo>
                    <a:pt x="0" y="53771"/>
                  </a:lnTo>
                  <a:cubicBezTo>
                    <a:pt x="0" y="24074"/>
                    <a:pt x="24074" y="0"/>
                    <a:pt x="53771" y="0"/>
                  </a:cubicBezTo>
                  <a:close/>
                </a:path>
              </a:pathLst>
            </a:custGeom>
            <a:solidFill>
              <a:srgbClr val="253754"/>
            </a:solidFill>
            <a:ln cap="rnd">
              <a:noFill/>
              <a:prstDash val="solid"/>
              <a:round/>
            </a:ln>
          </p:spPr>
        </p:sp>
        <p:sp>
          <p:nvSpPr>
            <p:cNvPr name="TextBox 14" id="14"/>
            <p:cNvSpPr txBox="true"/>
            <p:nvPr/>
          </p:nvSpPr>
          <p:spPr>
            <a:xfrm>
              <a:off x="0" y="9525"/>
              <a:ext cx="1819583" cy="1845063"/>
            </a:xfrm>
            <a:prstGeom prst="rect">
              <a:avLst/>
            </a:prstGeom>
          </p:spPr>
          <p:txBody>
            <a:bodyPr anchor="ctr" rtlCol="false" tIns="50800" lIns="50800" bIns="50800" rIns="50800"/>
            <a:lstStyle/>
            <a:p>
              <a:pPr algn="ctr">
                <a:lnSpc>
                  <a:spcPts val="2121"/>
                </a:lnSpc>
              </a:pPr>
            </a:p>
          </p:txBody>
        </p:sp>
      </p:grpSp>
      <p:sp>
        <p:nvSpPr>
          <p:cNvPr name="TextBox 15" id="15"/>
          <p:cNvSpPr txBox="true"/>
          <p:nvPr/>
        </p:nvSpPr>
        <p:spPr>
          <a:xfrm rot="0">
            <a:off x="720454" y="4416391"/>
            <a:ext cx="5164303" cy="4803179"/>
          </a:xfrm>
          <a:prstGeom prst="rect">
            <a:avLst/>
          </a:prstGeom>
        </p:spPr>
        <p:txBody>
          <a:bodyPr anchor="t" rtlCol="false" tIns="0" lIns="0" bIns="0" rIns="0">
            <a:spAutoFit/>
          </a:bodyPr>
          <a:lstStyle/>
          <a:p>
            <a:pPr algn="ctr">
              <a:lnSpc>
                <a:spcPts val="3499"/>
              </a:lnSpc>
            </a:pPr>
            <a:r>
              <a:rPr lang="en-US" sz="2499" i="true" spc="54">
                <a:solidFill>
                  <a:srgbClr val="EDE8E4"/>
                </a:solidFill>
                <a:latin typeface="Glacial Indifference Italics"/>
                <a:ea typeface="Glacial Indifference Italics"/>
                <a:cs typeface="Glacial Indifference Italics"/>
                <a:sym typeface="Glacial Indifference Italics"/>
              </a:rPr>
              <a:t>Relación entre predicciones del modelo y el comportamiento del S&amp;P 500.</a:t>
            </a:r>
          </a:p>
          <a:p>
            <a:pPr algn="ctr">
              <a:lnSpc>
                <a:spcPts val="3499"/>
              </a:lnSpc>
            </a:pPr>
          </a:p>
          <a:p>
            <a:pPr algn="ctr">
              <a:lnSpc>
                <a:spcPts val="3499"/>
              </a:lnSpc>
            </a:pPr>
            <a:r>
              <a:rPr lang="en-US" sz="2499" spc="54">
                <a:solidFill>
                  <a:srgbClr val="EDE8E4"/>
                </a:solidFill>
                <a:latin typeface="Glacial Indifference"/>
                <a:ea typeface="Glacial Indifference"/>
                <a:cs typeface="Glacial Indifference"/>
                <a:sym typeface="Glacial Indifference"/>
              </a:rPr>
              <a:t>Analizar las similitudes entre las predicciones del modelo y el comportamiento del S&amp;P 500, mostrando que las concentraciones en las predicciones tienden a coincidir con movimientos importantes en el índice financiero.</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grpSp>
        <p:nvGrpSpPr>
          <p:cNvPr name="Group 2" id="2"/>
          <p:cNvGrpSpPr/>
          <p:nvPr/>
        </p:nvGrpSpPr>
        <p:grpSpPr>
          <a:xfrm rot="0">
            <a:off x="-514350" y="-1580379"/>
            <a:ext cx="19050326" cy="5975359"/>
            <a:chOff x="0" y="0"/>
            <a:chExt cx="5017370" cy="1573757"/>
          </a:xfrm>
        </p:grpSpPr>
        <p:sp>
          <p:nvSpPr>
            <p:cNvPr name="Freeform 3" id="3"/>
            <p:cNvSpPr/>
            <p:nvPr/>
          </p:nvSpPr>
          <p:spPr>
            <a:xfrm flipH="false" flipV="false" rot="0">
              <a:off x="0" y="0"/>
              <a:ext cx="5017370" cy="1573757"/>
            </a:xfrm>
            <a:custGeom>
              <a:avLst/>
              <a:gdLst/>
              <a:ahLst/>
              <a:cxnLst/>
              <a:rect r="r" b="b" t="t" l="l"/>
              <a:pathLst>
                <a:path h="1573757" w="5017370">
                  <a:moveTo>
                    <a:pt x="0" y="0"/>
                  </a:moveTo>
                  <a:lnTo>
                    <a:pt x="5017370" y="0"/>
                  </a:lnTo>
                  <a:lnTo>
                    <a:pt x="5017370" y="1573757"/>
                  </a:lnTo>
                  <a:lnTo>
                    <a:pt x="0" y="1573757"/>
                  </a:lnTo>
                  <a:close/>
                </a:path>
              </a:pathLst>
            </a:custGeom>
            <a:solidFill>
              <a:srgbClr val="253754"/>
            </a:solidFill>
            <a:ln cap="sq">
              <a:noFill/>
              <a:prstDash val="solid"/>
              <a:miter/>
            </a:ln>
          </p:spPr>
        </p:sp>
        <p:sp>
          <p:nvSpPr>
            <p:cNvPr name="TextBox 4" id="4"/>
            <p:cNvSpPr txBox="true"/>
            <p:nvPr/>
          </p:nvSpPr>
          <p:spPr>
            <a:xfrm>
              <a:off x="0" y="9525"/>
              <a:ext cx="5017370" cy="1564232"/>
            </a:xfrm>
            <a:prstGeom prst="rect">
              <a:avLst/>
            </a:prstGeom>
          </p:spPr>
          <p:txBody>
            <a:bodyPr anchor="ctr" rtlCol="false" tIns="50800" lIns="50800" bIns="50800" rIns="50800"/>
            <a:lstStyle/>
            <a:p>
              <a:pPr algn="ctr">
                <a:lnSpc>
                  <a:spcPts val="2121"/>
                </a:lnSpc>
              </a:pPr>
            </a:p>
          </p:txBody>
        </p:sp>
      </p:grpSp>
      <p:sp>
        <p:nvSpPr>
          <p:cNvPr name="Freeform 5" id="5"/>
          <p:cNvSpPr/>
          <p:nvPr/>
        </p:nvSpPr>
        <p:spPr>
          <a:xfrm flipH="false" flipV="false" rot="-10719458">
            <a:off x="-570741" y="3843970"/>
            <a:ext cx="19305539" cy="3249078"/>
          </a:xfrm>
          <a:custGeom>
            <a:avLst/>
            <a:gdLst/>
            <a:ahLst/>
            <a:cxnLst/>
            <a:rect r="r" b="b" t="t" l="l"/>
            <a:pathLst>
              <a:path h="3249078" w="19305539">
                <a:moveTo>
                  <a:pt x="0" y="0"/>
                </a:moveTo>
                <a:lnTo>
                  <a:pt x="19305539" y="0"/>
                </a:lnTo>
                <a:lnTo>
                  <a:pt x="19305539" y="3249078"/>
                </a:lnTo>
                <a:lnTo>
                  <a:pt x="0" y="3249078"/>
                </a:lnTo>
                <a:lnTo>
                  <a:pt x="0" y="0"/>
                </a:lnTo>
                <a:close/>
              </a:path>
            </a:pathLst>
          </a:custGeom>
          <a:blipFill>
            <a:blip r:embed="rId2">
              <a:extLst>
                <a:ext uri="{96DAC541-7B7A-43D3-8B79-37D633B846F1}">
                  <asvg:svgBlip xmlns:asvg="http://schemas.microsoft.com/office/drawing/2016/SVG/main" r:embed="rId3"/>
                </a:ext>
              </a:extLst>
            </a:blip>
            <a:stretch>
              <a:fillRect l="0" t="-493104" r="0" b="0"/>
            </a:stretch>
          </a:blipFill>
          <a:ln cap="sq">
            <a:noFill/>
            <a:prstDash val="solid"/>
            <a:miter/>
          </a:ln>
        </p:spPr>
      </p:sp>
      <p:sp>
        <p:nvSpPr>
          <p:cNvPr name="TextBox 6" id="6"/>
          <p:cNvSpPr txBox="true"/>
          <p:nvPr/>
        </p:nvSpPr>
        <p:spPr>
          <a:xfrm rot="0">
            <a:off x="1831883" y="7261583"/>
            <a:ext cx="3003789" cy="941526"/>
          </a:xfrm>
          <a:prstGeom prst="rect">
            <a:avLst/>
          </a:prstGeom>
        </p:spPr>
        <p:txBody>
          <a:bodyPr anchor="t" rtlCol="false" tIns="0" lIns="0" bIns="0" rIns="0">
            <a:spAutoFit/>
          </a:bodyPr>
          <a:lstStyle/>
          <a:p>
            <a:pPr algn="ctr">
              <a:lnSpc>
                <a:spcPts val="3754"/>
              </a:lnSpc>
            </a:pPr>
            <a:r>
              <a:rPr lang="en-US" b="true" sz="2682" spc="59">
                <a:solidFill>
                  <a:srgbClr val="152540"/>
                </a:solidFill>
                <a:latin typeface="Glacial Indifference Bold"/>
                <a:ea typeface="Glacial Indifference Bold"/>
                <a:cs typeface="Glacial Indifference Bold"/>
                <a:sym typeface="Glacial Indifference Bold"/>
              </a:rPr>
              <a:t>Diego Emilio Enriquez Nares</a:t>
            </a:r>
          </a:p>
        </p:txBody>
      </p:sp>
      <p:sp>
        <p:nvSpPr>
          <p:cNvPr name="TextBox 7" id="7"/>
          <p:cNvSpPr txBox="true"/>
          <p:nvPr/>
        </p:nvSpPr>
        <p:spPr>
          <a:xfrm rot="0">
            <a:off x="5688760" y="7261583"/>
            <a:ext cx="3003789" cy="941526"/>
          </a:xfrm>
          <a:prstGeom prst="rect">
            <a:avLst/>
          </a:prstGeom>
        </p:spPr>
        <p:txBody>
          <a:bodyPr anchor="t" rtlCol="false" tIns="0" lIns="0" bIns="0" rIns="0">
            <a:spAutoFit/>
          </a:bodyPr>
          <a:lstStyle/>
          <a:p>
            <a:pPr algn="ctr">
              <a:lnSpc>
                <a:spcPts val="3754"/>
              </a:lnSpc>
            </a:pPr>
            <a:r>
              <a:rPr lang="en-US" b="true" sz="2682" spc="59">
                <a:solidFill>
                  <a:srgbClr val="152540"/>
                </a:solidFill>
                <a:latin typeface="Glacial Indifference Bold"/>
                <a:ea typeface="Glacial Indifference Bold"/>
                <a:cs typeface="Glacial Indifference Bold"/>
                <a:sym typeface="Glacial Indifference Bold"/>
              </a:rPr>
              <a:t>José Alfonso Martínez Ramírez</a:t>
            </a:r>
          </a:p>
        </p:txBody>
      </p:sp>
      <p:sp>
        <p:nvSpPr>
          <p:cNvPr name="TextBox 8" id="8"/>
          <p:cNvSpPr txBox="true"/>
          <p:nvPr/>
        </p:nvSpPr>
        <p:spPr>
          <a:xfrm rot="0">
            <a:off x="9545637" y="7261583"/>
            <a:ext cx="3003789" cy="941526"/>
          </a:xfrm>
          <a:prstGeom prst="rect">
            <a:avLst/>
          </a:prstGeom>
        </p:spPr>
        <p:txBody>
          <a:bodyPr anchor="t" rtlCol="false" tIns="0" lIns="0" bIns="0" rIns="0">
            <a:spAutoFit/>
          </a:bodyPr>
          <a:lstStyle/>
          <a:p>
            <a:pPr algn="ctr">
              <a:lnSpc>
                <a:spcPts val="3754"/>
              </a:lnSpc>
            </a:pPr>
            <a:r>
              <a:rPr lang="en-US" b="true" sz="2682" spc="59">
                <a:solidFill>
                  <a:srgbClr val="152540"/>
                </a:solidFill>
                <a:latin typeface="Glacial Indifference Bold"/>
                <a:ea typeface="Glacial Indifference Bold"/>
                <a:cs typeface="Glacial Indifference Bold"/>
                <a:sym typeface="Glacial Indifference Bold"/>
              </a:rPr>
              <a:t>Juan Antonio Mugica Liparoli</a:t>
            </a:r>
          </a:p>
        </p:txBody>
      </p:sp>
      <p:sp>
        <p:nvSpPr>
          <p:cNvPr name="TextBox 9" id="9"/>
          <p:cNvSpPr txBox="true"/>
          <p:nvPr/>
        </p:nvSpPr>
        <p:spPr>
          <a:xfrm rot="0">
            <a:off x="13399555" y="7312154"/>
            <a:ext cx="3003789" cy="941526"/>
          </a:xfrm>
          <a:prstGeom prst="rect">
            <a:avLst/>
          </a:prstGeom>
        </p:spPr>
        <p:txBody>
          <a:bodyPr anchor="t" rtlCol="false" tIns="0" lIns="0" bIns="0" rIns="0">
            <a:spAutoFit/>
          </a:bodyPr>
          <a:lstStyle/>
          <a:p>
            <a:pPr algn="ctr">
              <a:lnSpc>
                <a:spcPts val="3754"/>
              </a:lnSpc>
            </a:pPr>
            <a:r>
              <a:rPr lang="en-US" b="true" sz="2682" spc="59">
                <a:solidFill>
                  <a:srgbClr val="152540"/>
                </a:solidFill>
                <a:latin typeface="Glacial Indifference Bold"/>
                <a:ea typeface="Glacial Indifference Bold"/>
                <a:cs typeface="Glacial Indifference Bold"/>
                <a:sym typeface="Glacial Indifference Bold"/>
              </a:rPr>
              <a:t>Oscar Uriel Alvarado Garnica</a:t>
            </a:r>
          </a:p>
        </p:txBody>
      </p:sp>
      <p:sp>
        <p:nvSpPr>
          <p:cNvPr name="TextBox 10" id="10"/>
          <p:cNvSpPr txBox="true"/>
          <p:nvPr/>
        </p:nvSpPr>
        <p:spPr>
          <a:xfrm rot="0">
            <a:off x="1887642" y="8312143"/>
            <a:ext cx="2892271" cy="422677"/>
          </a:xfrm>
          <a:prstGeom prst="rect">
            <a:avLst/>
          </a:prstGeom>
        </p:spPr>
        <p:txBody>
          <a:bodyPr anchor="t" rtlCol="false" tIns="0" lIns="0" bIns="0" rIns="0">
            <a:spAutoFit/>
          </a:bodyPr>
          <a:lstStyle/>
          <a:p>
            <a:pPr algn="ctr">
              <a:lnSpc>
                <a:spcPts val="3474"/>
              </a:lnSpc>
            </a:pPr>
            <a:r>
              <a:rPr lang="en-US" sz="2482" spc="54">
                <a:solidFill>
                  <a:srgbClr val="152540"/>
                </a:solidFill>
                <a:latin typeface="Glacial Indifference"/>
                <a:ea typeface="Glacial Indifference"/>
                <a:cs typeface="Glacial Indifference"/>
                <a:sym typeface="Glacial Indifference"/>
              </a:rPr>
              <a:t>Ingeniero Financiero</a:t>
            </a:r>
          </a:p>
        </p:txBody>
      </p:sp>
      <p:sp>
        <p:nvSpPr>
          <p:cNvPr name="Freeform 11" id="11"/>
          <p:cNvSpPr/>
          <p:nvPr/>
        </p:nvSpPr>
        <p:spPr>
          <a:xfrm flipH="false" flipV="false" rot="0">
            <a:off x="14855603" y="-1943741"/>
            <a:ext cx="5428901" cy="4392475"/>
          </a:xfrm>
          <a:custGeom>
            <a:avLst/>
            <a:gdLst/>
            <a:ahLst/>
            <a:cxnLst/>
            <a:rect r="r" b="b" t="t" l="l"/>
            <a:pathLst>
              <a:path h="4392475" w="5428901">
                <a:moveTo>
                  <a:pt x="0" y="0"/>
                </a:moveTo>
                <a:lnTo>
                  <a:pt x="5428901" y="0"/>
                </a:lnTo>
                <a:lnTo>
                  <a:pt x="5428901" y="4392474"/>
                </a:lnTo>
                <a:lnTo>
                  <a:pt x="0" y="43924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2" id="12"/>
          <p:cNvSpPr/>
          <p:nvPr/>
        </p:nvSpPr>
        <p:spPr>
          <a:xfrm flipH="false" flipV="false" rot="0">
            <a:off x="-2158746" y="7556858"/>
            <a:ext cx="6742998" cy="5455698"/>
          </a:xfrm>
          <a:custGeom>
            <a:avLst/>
            <a:gdLst/>
            <a:ahLst/>
            <a:cxnLst/>
            <a:rect r="r" b="b" t="t" l="l"/>
            <a:pathLst>
              <a:path h="5455698" w="6742998">
                <a:moveTo>
                  <a:pt x="0" y="0"/>
                </a:moveTo>
                <a:lnTo>
                  <a:pt x="6742998" y="0"/>
                </a:lnTo>
                <a:lnTo>
                  <a:pt x="6742998" y="5455698"/>
                </a:lnTo>
                <a:lnTo>
                  <a:pt x="0" y="54556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3" id="13"/>
          <p:cNvSpPr/>
          <p:nvPr/>
        </p:nvSpPr>
        <p:spPr>
          <a:xfrm flipH="false" flipV="false" rot="0">
            <a:off x="284248" y="-713185"/>
            <a:ext cx="1488904" cy="1931362"/>
          </a:xfrm>
          <a:custGeom>
            <a:avLst/>
            <a:gdLst/>
            <a:ahLst/>
            <a:cxnLst/>
            <a:rect r="r" b="b" t="t" l="l"/>
            <a:pathLst>
              <a:path h="1931362" w="1488904">
                <a:moveTo>
                  <a:pt x="0" y="0"/>
                </a:moveTo>
                <a:lnTo>
                  <a:pt x="1488904" y="0"/>
                </a:lnTo>
                <a:lnTo>
                  <a:pt x="1488904" y="1931362"/>
                </a:lnTo>
                <a:lnTo>
                  <a:pt x="0" y="19313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744452" y="252496"/>
            <a:ext cx="1488904" cy="1931362"/>
          </a:xfrm>
          <a:custGeom>
            <a:avLst/>
            <a:gdLst/>
            <a:ahLst/>
            <a:cxnLst/>
            <a:rect r="r" b="b" t="t" l="l"/>
            <a:pathLst>
              <a:path h="1931362" w="1488904">
                <a:moveTo>
                  <a:pt x="0" y="0"/>
                </a:moveTo>
                <a:lnTo>
                  <a:pt x="1488904" y="0"/>
                </a:lnTo>
                <a:lnTo>
                  <a:pt x="1488904" y="1931362"/>
                </a:lnTo>
                <a:lnTo>
                  <a:pt x="0" y="19313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6293998" y="8734875"/>
            <a:ext cx="2476208" cy="3212062"/>
          </a:xfrm>
          <a:custGeom>
            <a:avLst/>
            <a:gdLst/>
            <a:ahLst/>
            <a:cxnLst/>
            <a:rect r="r" b="b" t="t" l="l"/>
            <a:pathLst>
              <a:path h="3212062" w="2476208">
                <a:moveTo>
                  <a:pt x="0" y="0"/>
                </a:moveTo>
                <a:lnTo>
                  <a:pt x="2476208" y="0"/>
                </a:lnTo>
                <a:lnTo>
                  <a:pt x="2476208" y="3212061"/>
                </a:lnTo>
                <a:lnTo>
                  <a:pt x="0" y="321206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grpSp>
        <p:nvGrpSpPr>
          <p:cNvPr name="Group 16" id="16"/>
          <p:cNvGrpSpPr>
            <a:grpSpLocks noChangeAspect="true"/>
          </p:cNvGrpSpPr>
          <p:nvPr/>
        </p:nvGrpSpPr>
        <p:grpSpPr>
          <a:xfrm rot="0">
            <a:off x="1668756" y="4052269"/>
            <a:ext cx="3330043" cy="3317035"/>
            <a:chOff x="0" y="0"/>
            <a:chExt cx="6502400" cy="6477000"/>
          </a:xfrm>
        </p:grpSpPr>
        <p:sp>
          <p:nvSpPr>
            <p:cNvPr name="Freeform 17" id="17"/>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10"/>
              <a:stretch>
                <a:fillRect l="223" t="-4098" r="223" b="-45994"/>
              </a:stretch>
            </a:blipFill>
          </p:spPr>
        </p:sp>
        <p:sp>
          <p:nvSpPr>
            <p:cNvPr name="Freeform 18" id="18"/>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D89C6C"/>
            </a:solidFill>
          </p:spPr>
        </p:sp>
      </p:grpSp>
      <p:grpSp>
        <p:nvGrpSpPr>
          <p:cNvPr name="Group 19" id="19"/>
          <p:cNvGrpSpPr>
            <a:grpSpLocks noChangeAspect="true"/>
          </p:cNvGrpSpPr>
          <p:nvPr/>
        </p:nvGrpSpPr>
        <p:grpSpPr>
          <a:xfrm rot="0">
            <a:off x="5525633" y="4052269"/>
            <a:ext cx="3330043" cy="3317035"/>
            <a:chOff x="0" y="0"/>
            <a:chExt cx="6502400" cy="6477000"/>
          </a:xfrm>
        </p:grpSpPr>
        <p:sp>
          <p:nvSpPr>
            <p:cNvPr name="Freeform 20" id="20"/>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11"/>
              <a:stretch>
                <a:fillRect l="223" t="-2992" r="223" b="-47100"/>
              </a:stretch>
            </a:blipFill>
          </p:spPr>
        </p:sp>
        <p:sp>
          <p:nvSpPr>
            <p:cNvPr name="Freeform 21" id="21"/>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D89C6C"/>
            </a:solidFill>
          </p:spPr>
        </p:sp>
      </p:grpSp>
      <p:grpSp>
        <p:nvGrpSpPr>
          <p:cNvPr name="Group 22" id="22"/>
          <p:cNvGrpSpPr>
            <a:grpSpLocks noChangeAspect="true"/>
          </p:cNvGrpSpPr>
          <p:nvPr/>
        </p:nvGrpSpPr>
        <p:grpSpPr>
          <a:xfrm rot="0">
            <a:off x="9382510" y="4052269"/>
            <a:ext cx="3330043" cy="3317035"/>
            <a:chOff x="0" y="0"/>
            <a:chExt cx="6502400" cy="6477000"/>
          </a:xfrm>
        </p:grpSpPr>
        <p:sp>
          <p:nvSpPr>
            <p:cNvPr name="Freeform 23" id="23"/>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12"/>
              <a:stretch>
                <a:fillRect l="223" t="0" r="223" b="0"/>
              </a:stretch>
            </a:blipFill>
          </p:spPr>
        </p:sp>
        <p:sp>
          <p:nvSpPr>
            <p:cNvPr name="Freeform 24" id="24"/>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D89C6C"/>
            </a:solidFill>
          </p:spPr>
        </p:sp>
      </p:grpSp>
      <p:grpSp>
        <p:nvGrpSpPr>
          <p:cNvPr name="Group 25" id="25"/>
          <p:cNvGrpSpPr>
            <a:grpSpLocks noChangeAspect="true"/>
          </p:cNvGrpSpPr>
          <p:nvPr/>
        </p:nvGrpSpPr>
        <p:grpSpPr>
          <a:xfrm rot="0">
            <a:off x="13236428" y="4052269"/>
            <a:ext cx="3330043" cy="3317035"/>
            <a:chOff x="0" y="0"/>
            <a:chExt cx="6502400" cy="6477000"/>
          </a:xfrm>
        </p:grpSpPr>
        <p:sp>
          <p:nvSpPr>
            <p:cNvPr name="Freeform 26" id="26"/>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13"/>
              <a:stretch>
                <a:fillRect l="223" t="-6907" r="223" b="-43184"/>
              </a:stretch>
            </a:blipFill>
          </p:spPr>
        </p:sp>
        <p:sp>
          <p:nvSpPr>
            <p:cNvPr name="Freeform 27" id="27"/>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D89C6C"/>
            </a:solidFill>
          </p:spPr>
        </p:sp>
      </p:grpSp>
      <p:sp>
        <p:nvSpPr>
          <p:cNvPr name="Freeform 28" id="28"/>
          <p:cNvSpPr/>
          <p:nvPr/>
        </p:nvSpPr>
        <p:spPr>
          <a:xfrm flipH="false" flipV="false" rot="0">
            <a:off x="2415439" y="1566160"/>
            <a:ext cx="1235396" cy="1235396"/>
          </a:xfrm>
          <a:custGeom>
            <a:avLst/>
            <a:gdLst/>
            <a:ahLst/>
            <a:cxnLst/>
            <a:rect r="r" b="b" t="t" l="l"/>
            <a:pathLst>
              <a:path h="1235396" w="1235396">
                <a:moveTo>
                  <a:pt x="0" y="0"/>
                </a:moveTo>
                <a:lnTo>
                  <a:pt x="1235396" y="0"/>
                </a:lnTo>
                <a:lnTo>
                  <a:pt x="1235396" y="1235395"/>
                </a:lnTo>
                <a:lnTo>
                  <a:pt x="0" y="123539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9" id="29"/>
          <p:cNvSpPr txBox="true"/>
          <p:nvPr/>
        </p:nvSpPr>
        <p:spPr>
          <a:xfrm rot="0">
            <a:off x="3885468" y="1486365"/>
            <a:ext cx="10517064" cy="1252110"/>
          </a:xfrm>
          <a:prstGeom prst="rect">
            <a:avLst/>
          </a:prstGeom>
        </p:spPr>
        <p:txBody>
          <a:bodyPr anchor="t" rtlCol="false" tIns="0" lIns="0" bIns="0" rIns="0">
            <a:spAutoFit/>
          </a:bodyPr>
          <a:lstStyle/>
          <a:p>
            <a:pPr algn="ctr">
              <a:lnSpc>
                <a:spcPts val="10258"/>
              </a:lnSpc>
            </a:pPr>
            <a:r>
              <a:rPr lang="en-US" b="true" sz="7327" spc="688">
                <a:solidFill>
                  <a:srgbClr val="EDE8E4"/>
                </a:solidFill>
                <a:latin typeface="Glacial Indifference Bold"/>
                <a:ea typeface="Glacial Indifference Bold"/>
                <a:cs typeface="Glacial Indifference Bold"/>
                <a:sym typeface="Glacial Indifference Bold"/>
              </a:rPr>
              <a:t>EQUIPO DE TRABAJO</a:t>
            </a:r>
          </a:p>
        </p:txBody>
      </p:sp>
      <p:sp>
        <p:nvSpPr>
          <p:cNvPr name="TextBox 30" id="30"/>
          <p:cNvSpPr txBox="true"/>
          <p:nvPr/>
        </p:nvSpPr>
        <p:spPr>
          <a:xfrm rot="0">
            <a:off x="5744519" y="8312143"/>
            <a:ext cx="2892271" cy="422677"/>
          </a:xfrm>
          <a:prstGeom prst="rect">
            <a:avLst/>
          </a:prstGeom>
        </p:spPr>
        <p:txBody>
          <a:bodyPr anchor="t" rtlCol="false" tIns="0" lIns="0" bIns="0" rIns="0">
            <a:spAutoFit/>
          </a:bodyPr>
          <a:lstStyle/>
          <a:p>
            <a:pPr algn="ctr">
              <a:lnSpc>
                <a:spcPts val="3474"/>
              </a:lnSpc>
            </a:pPr>
            <a:r>
              <a:rPr lang="en-US" sz="2482" spc="54">
                <a:solidFill>
                  <a:srgbClr val="152540"/>
                </a:solidFill>
                <a:latin typeface="Glacial Indifference"/>
                <a:ea typeface="Glacial Indifference"/>
                <a:cs typeface="Glacial Indifference"/>
                <a:sym typeface="Glacial Indifference"/>
              </a:rPr>
              <a:t>Ingeniero Financiero</a:t>
            </a:r>
          </a:p>
        </p:txBody>
      </p:sp>
      <p:sp>
        <p:nvSpPr>
          <p:cNvPr name="TextBox 31" id="31"/>
          <p:cNvSpPr txBox="true"/>
          <p:nvPr/>
        </p:nvSpPr>
        <p:spPr>
          <a:xfrm rot="0">
            <a:off x="9601396" y="8312143"/>
            <a:ext cx="2892271" cy="422677"/>
          </a:xfrm>
          <a:prstGeom prst="rect">
            <a:avLst/>
          </a:prstGeom>
        </p:spPr>
        <p:txBody>
          <a:bodyPr anchor="t" rtlCol="false" tIns="0" lIns="0" bIns="0" rIns="0">
            <a:spAutoFit/>
          </a:bodyPr>
          <a:lstStyle/>
          <a:p>
            <a:pPr algn="ctr">
              <a:lnSpc>
                <a:spcPts val="3474"/>
              </a:lnSpc>
            </a:pPr>
            <a:r>
              <a:rPr lang="en-US" sz="2482" spc="54">
                <a:solidFill>
                  <a:srgbClr val="152540"/>
                </a:solidFill>
                <a:latin typeface="Glacial Indifference"/>
                <a:ea typeface="Glacial Indifference"/>
                <a:cs typeface="Glacial Indifference"/>
                <a:sym typeface="Glacial Indifference"/>
              </a:rPr>
              <a:t>Ingeniero Financiero</a:t>
            </a:r>
          </a:p>
        </p:txBody>
      </p:sp>
      <p:sp>
        <p:nvSpPr>
          <p:cNvPr name="TextBox 32" id="32"/>
          <p:cNvSpPr txBox="true"/>
          <p:nvPr/>
        </p:nvSpPr>
        <p:spPr>
          <a:xfrm rot="0">
            <a:off x="13455314" y="8312143"/>
            <a:ext cx="2892271" cy="422677"/>
          </a:xfrm>
          <a:prstGeom prst="rect">
            <a:avLst/>
          </a:prstGeom>
        </p:spPr>
        <p:txBody>
          <a:bodyPr anchor="t" rtlCol="false" tIns="0" lIns="0" bIns="0" rIns="0">
            <a:spAutoFit/>
          </a:bodyPr>
          <a:lstStyle/>
          <a:p>
            <a:pPr algn="ctr">
              <a:lnSpc>
                <a:spcPts val="3474"/>
              </a:lnSpc>
            </a:pPr>
            <a:r>
              <a:rPr lang="en-US" sz="2482" spc="54">
                <a:solidFill>
                  <a:srgbClr val="152540"/>
                </a:solidFill>
                <a:latin typeface="Glacial Indifference"/>
                <a:ea typeface="Glacial Indifference"/>
                <a:cs typeface="Glacial Indifference"/>
                <a:sym typeface="Glacial Indifference"/>
              </a:rPr>
              <a:t>Ingeniero Financiero</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TextBox 2" id="2"/>
          <p:cNvSpPr txBox="true"/>
          <p:nvPr/>
        </p:nvSpPr>
        <p:spPr>
          <a:xfrm rot="0">
            <a:off x="2996701" y="1912300"/>
            <a:ext cx="12758548" cy="1259298"/>
          </a:xfrm>
          <a:prstGeom prst="rect">
            <a:avLst/>
          </a:prstGeom>
        </p:spPr>
        <p:txBody>
          <a:bodyPr anchor="t" rtlCol="false" tIns="0" lIns="0" bIns="0" rIns="0">
            <a:spAutoFit/>
          </a:bodyPr>
          <a:lstStyle/>
          <a:p>
            <a:pPr algn="l">
              <a:lnSpc>
                <a:spcPts val="10258"/>
              </a:lnSpc>
            </a:pPr>
            <a:r>
              <a:rPr lang="en-US" b="true" sz="7327" spc="688">
                <a:solidFill>
                  <a:srgbClr val="152540"/>
                </a:solidFill>
                <a:latin typeface="Glacial Indifference Bold"/>
                <a:ea typeface="Glacial Indifference Bold"/>
                <a:cs typeface="Glacial Indifference Bold"/>
                <a:sym typeface="Glacial Indifference Bold"/>
              </a:rPr>
              <a:t>BACKTESTING DINÁMICO</a:t>
            </a:r>
          </a:p>
        </p:txBody>
      </p:sp>
      <p:sp>
        <p:nvSpPr>
          <p:cNvPr name="Freeform 3" id="3"/>
          <p:cNvSpPr/>
          <p:nvPr/>
        </p:nvSpPr>
        <p:spPr>
          <a:xfrm flipH="false" flipV="false" rot="-1370283">
            <a:off x="-3215398" y="-4959811"/>
            <a:ext cx="9401016" cy="7537905"/>
          </a:xfrm>
          <a:custGeom>
            <a:avLst/>
            <a:gdLst/>
            <a:ahLst/>
            <a:cxnLst/>
            <a:rect r="r" b="b" t="t" l="l"/>
            <a:pathLst>
              <a:path h="7537905" w="9401016">
                <a:moveTo>
                  <a:pt x="0" y="0"/>
                </a:moveTo>
                <a:lnTo>
                  <a:pt x="9401016" y="0"/>
                </a:lnTo>
                <a:lnTo>
                  <a:pt x="9401016" y="7537906"/>
                </a:lnTo>
                <a:lnTo>
                  <a:pt x="0" y="75379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3609731" y="8818447"/>
            <a:ext cx="7719111" cy="6189324"/>
          </a:xfrm>
          <a:custGeom>
            <a:avLst/>
            <a:gdLst/>
            <a:ahLst/>
            <a:cxnLst/>
            <a:rect r="r" b="b" t="t" l="l"/>
            <a:pathLst>
              <a:path h="6189324" w="7719111">
                <a:moveTo>
                  <a:pt x="0" y="0"/>
                </a:moveTo>
                <a:lnTo>
                  <a:pt x="7719111" y="0"/>
                </a:lnTo>
                <a:lnTo>
                  <a:pt x="7719111" y="6189324"/>
                </a:lnTo>
                <a:lnTo>
                  <a:pt x="0" y="61893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6399961">
            <a:off x="11329998" y="-1574727"/>
            <a:ext cx="13805122" cy="17698875"/>
          </a:xfrm>
          <a:custGeom>
            <a:avLst/>
            <a:gdLst/>
            <a:ahLst/>
            <a:cxnLst/>
            <a:rect r="r" b="b" t="t" l="l"/>
            <a:pathLst>
              <a:path h="17698875" w="13805122">
                <a:moveTo>
                  <a:pt x="0" y="0"/>
                </a:moveTo>
                <a:lnTo>
                  <a:pt x="13805122" y="0"/>
                </a:lnTo>
                <a:lnTo>
                  <a:pt x="13805122" y="17698875"/>
                </a:lnTo>
                <a:lnTo>
                  <a:pt x="0" y="176988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false" flipV="false" rot="937035">
            <a:off x="15051354" y="-2631688"/>
            <a:ext cx="5638870" cy="3660139"/>
          </a:xfrm>
          <a:custGeom>
            <a:avLst/>
            <a:gdLst/>
            <a:ahLst/>
            <a:cxnLst/>
            <a:rect r="r" b="b" t="t" l="l"/>
            <a:pathLst>
              <a:path h="3660139" w="5638870">
                <a:moveTo>
                  <a:pt x="0" y="0"/>
                </a:moveTo>
                <a:lnTo>
                  <a:pt x="5638870" y="0"/>
                </a:lnTo>
                <a:lnTo>
                  <a:pt x="5638870" y="3660140"/>
                </a:lnTo>
                <a:lnTo>
                  <a:pt x="0" y="36601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0">
            <a:off x="15572246" y="8746182"/>
            <a:ext cx="1966466" cy="1884231"/>
          </a:xfrm>
          <a:custGeom>
            <a:avLst/>
            <a:gdLst/>
            <a:ahLst/>
            <a:cxnLst/>
            <a:rect r="r" b="b" t="t" l="l"/>
            <a:pathLst>
              <a:path h="1884231" w="1966466">
                <a:moveTo>
                  <a:pt x="0" y="0"/>
                </a:moveTo>
                <a:lnTo>
                  <a:pt x="1966465" y="0"/>
                </a:lnTo>
                <a:lnTo>
                  <a:pt x="1966465" y="1884231"/>
                </a:lnTo>
                <a:lnTo>
                  <a:pt x="0" y="1884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858405">
            <a:off x="17249326" y="6902743"/>
            <a:ext cx="1966466" cy="1884231"/>
          </a:xfrm>
          <a:custGeom>
            <a:avLst/>
            <a:gdLst/>
            <a:ahLst/>
            <a:cxnLst/>
            <a:rect r="r" b="b" t="t" l="l"/>
            <a:pathLst>
              <a:path h="1884231" w="1966466">
                <a:moveTo>
                  <a:pt x="0" y="0"/>
                </a:moveTo>
                <a:lnTo>
                  <a:pt x="1966466" y="0"/>
                </a:lnTo>
                <a:lnTo>
                  <a:pt x="1966466" y="1884231"/>
                </a:lnTo>
                <a:lnTo>
                  <a:pt x="0" y="18842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9" id="9"/>
          <p:cNvSpPr/>
          <p:nvPr/>
        </p:nvSpPr>
        <p:spPr>
          <a:xfrm flipH="false" flipV="false" rot="0">
            <a:off x="1253200" y="1972336"/>
            <a:ext cx="1421684" cy="1282101"/>
          </a:xfrm>
          <a:custGeom>
            <a:avLst/>
            <a:gdLst/>
            <a:ahLst/>
            <a:cxnLst/>
            <a:rect r="r" b="b" t="t" l="l"/>
            <a:pathLst>
              <a:path h="1282101" w="1421684">
                <a:moveTo>
                  <a:pt x="0" y="0"/>
                </a:moveTo>
                <a:lnTo>
                  <a:pt x="1421684" y="0"/>
                </a:lnTo>
                <a:lnTo>
                  <a:pt x="1421684" y="1282100"/>
                </a:lnTo>
                <a:lnTo>
                  <a:pt x="0" y="12821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0" id="10"/>
          <p:cNvGrpSpPr/>
          <p:nvPr/>
        </p:nvGrpSpPr>
        <p:grpSpPr>
          <a:xfrm rot="0">
            <a:off x="495020" y="3995288"/>
            <a:ext cx="5615171" cy="5723196"/>
            <a:chOff x="0" y="0"/>
            <a:chExt cx="1819583" cy="1854588"/>
          </a:xfrm>
        </p:grpSpPr>
        <p:sp>
          <p:nvSpPr>
            <p:cNvPr name="Freeform 11" id="11"/>
            <p:cNvSpPr/>
            <p:nvPr/>
          </p:nvSpPr>
          <p:spPr>
            <a:xfrm flipH="false" flipV="false" rot="0">
              <a:off x="0" y="0"/>
              <a:ext cx="1819583" cy="1854588"/>
            </a:xfrm>
            <a:custGeom>
              <a:avLst/>
              <a:gdLst/>
              <a:ahLst/>
              <a:cxnLst/>
              <a:rect r="r" b="b" t="t" l="l"/>
              <a:pathLst>
                <a:path h="1854588" w="1819583">
                  <a:moveTo>
                    <a:pt x="53771" y="0"/>
                  </a:moveTo>
                  <a:lnTo>
                    <a:pt x="1765811" y="0"/>
                  </a:lnTo>
                  <a:cubicBezTo>
                    <a:pt x="1795508" y="0"/>
                    <a:pt x="1819583" y="24074"/>
                    <a:pt x="1819583" y="53771"/>
                  </a:cubicBezTo>
                  <a:lnTo>
                    <a:pt x="1819583" y="1800816"/>
                  </a:lnTo>
                  <a:cubicBezTo>
                    <a:pt x="1819583" y="1830514"/>
                    <a:pt x="1795508" y="1854588"/>
                    <a:pt x="1765811" y="1854588"/>
                  </a:cubicBezTo>
                  <a:lnTo>
                    <a:pt x="53771" y="1854588"/>
                  </a:lnTo>
                  <a:cubicBezTo>
                    <a:pt x="24074" y="1854588"/>
                    <a:pt x="0" y="1830514"/>
                    <a:pt x="0" y="1800816"/>
                  </a:cubicBezTo>
                  <a:lnTo>
                    <a:pt x="0" y="53771"/>
                  </a:lnTo>
                  <a:cubicBezTo>
                    <a:pt x="0" y="24074"/>
                    <a:pt x="24074" y="0"/>
                    <a:pt x="53771" y="0"/>
                  </a:cubicBezTo>
                  <a:close/>
                </a:path>
              </a:pathLst>
            </a:custGeom>
            <a:solidFill>
              <a:srgbClr val="253754"/>
            </a:solidFill>
            <a:ln cap="rnd">
              <a:noFill/>
              <a:prstDash val="solid"/>
              <a:round/>
            </a:ln>
          </p:spPr>
        </p:sp>
        <p:sp>
          <p:nvSpPr>
            <p:cNvPr name="TextBox 12" id="12"/>
            <p:cNvSpPr txBox="true"/>
            <p:nvPr/>
          </p:nvSpPr>
          <p:spPr>
            <a:xfrm>
              <a:off x="0" y="9525"/>
              <a:ext cx="1819583" cy="1845063"/>
            </a:xfrm>
            <a:prstGeom prst="rect">
              <a:avLst/>
            </a:prstGeom>
          </p:spPr>
          <p:txBody>
            <a:bodyPr anchor="ctr" rtlCol="false" tIns="50800" lIns="50800" bIns="50800" rIns="50800"/>
            <a:lstStyle/>
            <a:p>
              <a:pPr algn="ctr">
                <a:lnSpc>
                  <a:spcPts val="2121"/>
                </a:lnSpc>
              </a:pPr>
            </a:p>
          </p:txBody>
        </p:sp>
      </p:grpSp>
      <p:sp>
        <p:nvSpPr>
          <p:cNvPr name="Freeform 13" id="13"/>
          <p:cNvSpPr/>
          <p:nvPr/>
        </p:nvSpPr>
        <p:spPr>
          <a:xfrm flipH="false" flipV="false" rot="0">
            <a:off x="6569530" y="4674331"/>
            <a:ext cx="11301259" cy="4365111"/>
          </a:xfrm>
          <a:custGeom>
            <a:avLst/>
            <a:gdLst/>
            <a:ahLst/>
            <a:cxnLst/>
            <a:rect r="r" b="b" t="t" l="l"/>
            <a:pathLst>
              <a:path h="4365111" w="11301259">
                <a:moveTo>
                  <a:pt x="0" y="0"/>
                </a:moveTo>
                <a:lnTo>
                  <a:pt x="11301259" y="0"/>
                </a:lnTo>
                <a:lnTo>
                  <a:pt x="11301259" y="4365111"/>
                </a:lnTo>
                <a:lnTo>
                  <a:pt x="0" y="4365111"/>
                </a:lnTo>
                <a:lnTo>
                  <a:pt x="0" y="0"/>
                </a:lnTo>
                <a:close/>
              </a:path>
            </a:pathLst>
          </a:custGeom>
          <a:blipFill>
            <a:blip r:embed="rId12"/>
            <a:stretch>
              <a:fillRect l="0" t="0" r="0" b="0"/>
            </a:stretch>
          </a:blipFill>
          <a:ln w="28575" cap="sq">
            <a:solidFill>
              <a:srgbClr val="253754"/>
            </a:solidFill>
            <a:prstDash val="solid"/>
            <a:miter/>
          </a:ln>
        </p:spPr>
      </p:sp>
      <p:sp>
        <p:nvSpPr>
          <p:cNvPr name="TextBox 14" id="14"/>
          <p:cNvSpPr txBox="true"/>
          <p:nvPr/>
        </p:nvSpPr>
        <p:spPr>
          <a:xfrm rot="0">
            <a:off x="17114951" y="9632760"/>
            <a:ext cx="1173049" cy="689029"/>
          </a:xfrm>
          <a:prstGeom prst="rect">
            <a:avLst/>
          </a:prstGeom>
        </p:spPr>
        <p:txBody>
          <a:bodyPr anchor="t" rtlCol="false" tIns="0" lIns="0" bIns="0" rIns="0">
            <a:spAutoFit/>
          </a:bodyPr>
          <a:lstStyle/>
          <a:p>
            <a:pPr algn="ctr" marL="0" indent="0" lvl="0">
              <a:lnSpc>
                <a:spcPts val="5599"/>
              </a:lnSpc>
              <a:spcBef>
                <a:spcPct val="0"/>
              </a:spcBef>
            </a:pPr>
            <a:r>
              <a:rPr lang="en-US" b="true" sz="3999" spc="87">
                <a:solidFill>
                  <a:srgbClr val="E3D8D4"/>
                </a:solidFill>
                <a:latin typeface="Glacial Indifference Bold"/>
                <a:ea typeface="Glacial Indifference Bold"/>
                <a:cs typeface="Glacial Indifference Bold"/>
                <a:sym typeface="Glacial Indifference Bold"/>
              </a:rPr>
              <a:t>20</a:t>
            </a:r>
          </a:p>
        </p:txBody>
      </p:sp>
      <p:sp>
        <p:nvSpPr>
          <p:cNvPr name="TextBox 15" id="15"/>
          <p:cNvSpPr txBox="true"/>
          <p:nvPr/>
        </p:nvSpPr>
        <p:spPr>
          <a:xfrm rot="0">
            <a:off x="812468" y="4482637"/>
            <a:ext cx="4980276" cy="4365084"/>
          </a:xfrm>
          <a:prstGeom prst="rect">
            <a:avLst/>
          </a:prstGeom>
        </p:spPr>
        <p:txBody>
          <a:bodyPr anchor="t" rtlCol="false" tIns="0" lIns="0" bIns="0" rIns="0">
            <a:spAutoFit/>
          </a:bodyPr>
          <a:lstStyle/>
          <a:p>
            <a:pPr algn="ctr">
              <a:lnSpc>
                <a:spcPts val="3499"/>
              </a:lnSpc>
            </a:pPr>
            <a:r>
              <a:rPr lang="en-US" sz="2499" i="true" spc="54">
                <a:solidFill>
                  <a:srgbClr val="EDE8E4"/>
                </a:solidFill>
                <a:latin typeface="Glacial Indifference Italics"/>
                <a:ea typeface="Glacial Indifference Italics"/>
                <a:cs typeface="Glacial Indifference Italics"/>
                <a:sym typeface="Glacial Indifference Italics"/>
              </a:rPr>
              <a:t>Métricas de desempeño de la estrategia de inversión seleccionada.</a:t>
            </a:r>
          </a:p>
          <a:p>
            <a:pPr algn="ctr">
              <a:lnSpc>
                <a:spcPts val="3499"/>
              </a:lnSpc>
            </a:pPr>
          </a:p>
          <a:p>
            <a:pPr algn="ctr">
              <a:lnSpc>
                <a:spcPts val="3499"/>
              </a:lnSpc>
            </a:pPr>
            <a:r>
              <a:rPr lang="en-US" sz="2499" spc="54">
                <a:solidFill>
                  <a:srgbClr val="EDE8E4"/>
                </a:solidFill>
                <a:latin typeface="Glacial Indifference"/>
                <a:ea typeface="Glacial Indifference"/>
                <a:cs typeface="Glacial Indifference"/>
                <a:sym typeface="Glacial Indifference"/>
              </a:rPr>
              <a:t>La estrategia de rotación sectorial presentó un desempeño sólido, respaldado por métricas clave que evidencian su capacidad para generar rendimientos ajustados por riesgo de manera eficiente.</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253754"/>
        </a:solidFill>
      </p:bgPr>
    </p:bg>
    <p:spTree>
      <p:nvGrpSpPr>
        <p:cNvPr id="1" name=""/>
        <p:cNvGrpSpPr/>
        <p:nvPr/>
      </p:nvGrpSpPr>
      <p:grpSpPr>
        <a:xfrm>
          <a:off x="0" y="0"/>
          <a:ext cx="0" cy="0"/>
          <a:chOff x="0" y="0"/>
          <a:chExt cx="0" cy="0"/>
        </a:xfrm>
      </p:grpSpPr>
      <p:sp>
        <p:nvSpPr>
          <p:cNvPr name="Freeform 2" id="2"/>
          <p:cNvSpPr/>
          <p:nvPr/>
        </p:nvSpPr>
        <p:spPr>
          <a:xfrm flipH="false" flipV="false" rot="-1370283">
            <a:off x="18644069" y="6666911"/>
            <a:ext cx="13578764" cy="10887700"/>
          </a:xfrm>
          <a:custGeom>
            <a:avLst/>
            <a:gdLst/>
            <a:ahLst/>
            <a:cxnLst/>
            <a:rect r="r" b="b" t="t" l="l"/>
            <a:pathLst>
              <a:path h="10887700" w="13578764">
                <a:moveTo>
                  <a:pt x="0" y="0"/>
                </a:moveTo>
                <a:lnTo>
                  <a:pt x="13578764" y="0"/>
                </a:lnTo>
                <a:lnTo>
                  <a:pt x="13578764" y="10887699"/>
                </a:lnTo>
                <a:lnTo>
                  <a:pt x="0" y="108876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1370283">
            <a:off x="-14375596" y="1890994"/>
            <a:ext cx="13578764" cy="10887700"/>
          </a:xfrm>
          <a:custGeom>
            <a:avLst/>
            <a:gdLst/>
            <a:ahLst/>
            <a:cxnLst/>
            <a:rect r="r" b="b" t="t" l="l"/>
            <a:pathLst>
              <a:path h="10887700" w="13578764">
                <a:moveTo>
                  <a:pt x="0" y="0"/>
                </a:moveTo>
                <a:lnTo>
                  <a:pt x="13578764" y="0"/>
                </a:lnTo>
                <a:lnTo>
                  <a:pt x="13578764" y="10887700"/>
                </a:lnTo>
                <a:lnTo>
                  <a:pt x="0" y="108877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364561" y="-2254617"/>
            <a:ext cx="8535602" cy="7976908"/>
          </a:xfrm>
          <a:custGeom>
            <a:avLst/>
            <a:gdLst/>
            <a:ahLst/>
            <a:cxnLst/>
            <a:rect r="r" b="b" t="t" l="l"/>
            <a:pathLst>
              <a:path h="7976908" w="8535602">
                <a:moveTo>
                  <a:pt x="0" y="0"/>
                </a:moveTo>
                <a:lnTo>
                  <a:pt x="8535602" y="0"/>
                </a:lnTo>
                <a:lnTo>
                  <a:pt x="8535602" y="7976908"/>
                </a:lnTo>
                <a:lnTo>
                  <a:pt x="0" y="79769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10151301">
            <a:off x="11184538" y="7142982"/>
            <a:ext cx="8535602" cy="7976908"/>
          </a:xfrm>
          <a:custGeom>
            <a:avLst/>
            <a:gdLst/>
            <a:ahLst/>
            <a:cxnLst/>
            <a:rect r="r" b="b" t="t" l="l"/>
            <a:pathLst>
              <a:path h="7976908" w="8535602">
                <a:moveTo>
                  <a:pt x="0" y="0"/>
                </a:moveTo>
                <a:lnTo>
                  <a:pt x="8535602" y="0"/>
                </a:lnTo>
                <a:lnTo>
                  <a:pt x="8535602" y="7976908"/>
                </a:lnTo>
                <a:lnTo>
                  <a:pt x="0" y="79769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nvGrpSpPr>
          <p:cNvPr name="Group 6" id="6"/>
          <p:cNvGrpSpPr/>
          <p:nvPr/>
        </p:nvGrpSpPr>
        <p:grpSpPr>
          <a:xfrm rot="0">
            <a:off x="11876657" y="4320204"/>
            <a:ext cx="4474715" cy="4186037"/>
            <a:chOff x="0" y="0"/>
            <a:chExt cx="997323" cy="932983"/>
          </a:xfrm>
        </p:grpSpPr>
        <p:sp>
          <p:nvSpPr>
            <p:cNvPr name="Freeform 7" id="7"/>
            <p:cNvSpPr/>
            <p:nvPr/>
          </p:nvSpPr>
          <p:spPr>
            <a:xfrm flipH="false" flipV="false" rot="0">
              <a:off x="0" y="0"/>
              <a:ext cx="997323" cy="932983"/>
            </a:xfrm>
            <a:custGeom>
              <a:avLst/>
              <a:gdLst/>
              <a:ahLst/>
              <a:cxnLst/>
              <a:rect r="r" b="b" t="t" l="l"/>
              <a:pathLst>
                <a:path h="932983" w="997323">
                  <a:moveTo>
                    <a:pt x="102079" y="0"/>
                  </a:moveTo>
                  <a:lnTo>
                    <a:pt x="895245" y="0"/>
                  </a:lnTo>
                  <a:cubicBezTo>
                    <a:pt x="951621" y="0"/>
                    <a:pt x="997323" y="45702"/>
                    <a:pt x="997323" y="102079"/>
                  </a:cubicBezTo>
                  <a:lnTo>
                    <a:pt x="997323" y="830904"/>
                  </a:lnTo>
                  <a:cubicBezTo>
                    <a:pt x="997323" y="887281"/>
                    <a:pt x="951621" y="932983"/>
                    <a:pt x="895245" y="932983"/>
                  </a:cubicBezTo>
                  <a:lnTo>
                    <a:pt x="102079" y="932983"/>
                  </a:lnTo>
                  <a:cubicBezTo>
                    <a:pt x="45702" y="932983"/>
                    <a:pt x="0" y="887281"/>
                    <a:pt x="0" y="830904"/>
                  </a:cubicBezTo>
                  <a:lnTo>
                    <a:pt x="0" y="102079"/>
                  </a:lnTo>
                  <a:cubicBezTo>
                    <a:pt x="0" y="45702"/>
                    <a:pt x="45702" y="0"/>
                    <a:pt x="102079" y="0"/>
                  </a:cubicBezTo>
                  <a:close/>
                </a:path>
              </a:pathLst>
            </a:custGeom>
            <a:solidFill>
              <a:srgbClr val="000000">
                <a:alpha val="0"/>
              </a:srgbClr>
            </a:solidFill>
            <a:ln w="38100" cap="rnd">
              <a:solidFill>
                <a:srgbClr val="E3D8D4"/>
              </a:solidFill>
              <a:prstDash val="solid"/>
              <a:round/>
            </a:ln>
          </p:spPr>
        </p:sp>
        <p:sp>
          <p:nvSpPr>
            <p:cNvPr name="TextBox 8" id="8"/>
            <p:cNvSpPr txBox="true"/>
            <p:nvPr/>
          </p:nvSpPr>
          <p:spPr>
            <a:xfrm>
              <a:off x="0" y="9525"/>
              <a:ext cx="997323" cy="923458"/>
            </a:xfrm>
            <a:prstGeom prst="rect">
              <a:avLst/>
            </a:prstGeom>
          </p:spPr>
          <p:txBody>
            <a:bodyPr anchor="ctr" rtlCol="false" tIns="50800" lIns="50800" bIns="50800" rIns="50800"/>
            <a:lstStyle/>
            <a:p>
              <a:pPr algn="ctr">
                <a:lnSpc>
                  <a:spcPts val="2121"/>
                </a:lnSpc>
              </a:pPr>
            </a:p>
            <a:p>
              <a:pPr algn="ctr">
                <a:lnSpc>
                  <a:spcPts val="2121"/>
                </a:lnSpc>
              </a:pPr>
            </a:p>
          </p:txBody>
        </p:sp>
      </p:grpSp>
      <p:grpSp>
        <p:nvGrpSpPr>
          <p:cNvPr name="Group 9" id="9"/>
          <p:cNvGrpSpPr/>
          <p:nvPr/>
        </p:nvGrpSpPr>
        <p:grpSpPr>
          <a:xfrm rot="0">
            <a:off x="6920957" y="4320204"/>
            <a:ext cx="4474715" cy="4186037"/>
            <a:chOff x="0" y="0"/>
            <a:chExt cx="997323" cy="932983"/>
          </a:xfrm>
        </p:grpSpPr>
        <p:sp>
          <p:nvSpPr>
            <p:cNvPr name="Freeform 10" id="10"/>
            <p:cNvSpPr/>
            <p:nvPr/>
          </p:nvSpPr>
          <p:spPr>
            <a:xfrm flipH="false" flipV="false" rot="0">
              <a:off x="0" y="0"/>
              <a:ext cx="997323" cy="932983"/>
            </a:xfrm>
            <a:custGeom>
              <a:avLst/>
              <a:gdLst/>
              <a:ahLst/>
              <a:cxnLst/>
              <a:rect r="r" b="b" t="t" l="l"/>
              <a:pathLst>
                <a:path h="932983" w="997323">
                  <a:moveTo>
                    <a:pt x="102079" y="0"/>
                  </a:moveTo>
                  <a:lnTo>
                    <a:pt x="895245" y="0"/>
                  </a:lnTo>
                  <a:cubicBezTo>
                    <a:pt x="951621" y="0"/>
                    <a:pt x="997323" y="45702"/>
                    <a:pt x="997323" y="102079"/>
                  </a:cubicBezTo>
                  <a:lnTo>
                    <a:pt x="997323" y="830904"/>
                  </a:lnTo>
                  <a:cubicBezTo>
                    <a:pt x="997323" y="887281"/>
                    <a:pt x="951621" y="932983"/>
                    <a:pt x="895245" y="932983"/>
                  </a:cubicBezTo>
                  <a:lnTo>
                    <a:pt x="102079" y="932983"/>
                  </a:lnTo>
                  <a:cubicBezTo>
                    <a:pt x="45702" y="932983"/>
                    <a:pt x="0" y="887281"/>
                    <a:pt x="0" y="830904"/>
                  </a:cubicBezTo>
                  <a:lnTo>
                    <a:pt x="0" y="102079"/>
                  </a:lnTo>
                  <a:cubicBezTo>
                    <a:pt x="0" y="45702"/>
                    <a:pt x="45702" y="0"/>
                    <a:pt x="102079" y="0"/>
                  </a:cubicBezTo>
                  <a:close/>
                </a:path>
              </a:pathLst>
            </a:custGeom>
            <a:solidFill>
              <a:srgbClr val="000000">
                <a:alpha val="0"/>
              </a:srgbClr>
            </a:solidFill>
            <a:ln w="38100" cap="rnd">
              <a:solidFill>
                <a:srgbClr val="E3D8D4"/>
              </a:solidFill>
              <a:prstDash val="solid"/>
              <a:round/>
            </a:ln>
          </p:spPr>
        </p:sp>
        <p:sp>
          <p:nvSpPr>
            <p:cNvPr name="TextBox 11" id="11"/>
            <p:cNvSpPr txBox="true"/>
            <p:nvPr/>
          </p:nvSpPr>
          <p:spPr>
            <a:xfrm>
              <a:off x="0" y="9525"/>
              <a:ext cx="997323" cy="923458"/>
            </a:xfrm>
            <a:prstGeom prst="rect">
              <a:avLst/>
            </a:prstGeom>
          </p:spPr>
          <p:txBody>
            <a:bodyPr anchor="ctr" rtlCol="false" tIns="50800" lIns="50800" bIns="50800" rIns="50800"/>
            <a:lstStyle/>
            <a:p>
              <a:pPr algn="ctr">
                <a:lnSpc>
                  <a:spcPts val="2121"/>
                </a:lnSpc>
              </a:pPr>
            </a:p>
            <a:p>
              <a:pPr algn="ctr">
                <a:lnSpc>
                  <a:spcPts val="2121"/>
                </a:lnSpc>
              </a:pPr>
            </a:p>
          </p:txBody>
        </p:sp>
      </p:grpSp>
      <p:grpSp>
        <p:nvGrpSpPr>
          <p:cNvPr name="Group 12" id="12"/>
          <p:cNvGrpSpPr/>
          <p:nvPr/>
        </p:nvGrpSpPr>
        <p:grpSpPr>
          <a:xfrm rot="0">
            <a:off x="1965257" y="4320204"/>
            <a:ext cx="4474715" cy="4186037"/>
            <a:chOff x="0" y="0"/>
            <a:chExt cx="997323" cy="932983"/>
          </a:xfrm>
        </p:grpSpPr>
        <p:sp>
          <p:nvSpPr>
            <p:cNvPr name="Freeform 13" id="13"/>
            <p:cNvSpPr/>
            <p:nvPr/>
          </p:nvSpPr>
          <p:spPr>
            <a:xfrm flipH="false" flipV="false" rot="0">
              <a:off x="0" y="0"/>
              <a:ext cx="997323" cy="932983"/>
            </a:xfrm>
            <a:custGeom>
              <a:avLst/>
              <a:gdLst/>
              <a:ahLst/>
              <a:cxnLst/>
              <a:rect r="r" b="b" t="t" l="l"/>
              <a:pathLst>
                <a:path h="932983" w="997323">
                  <a:moveTo>
                    <a:pt x="102079" y="0"/>
                  </a:moveTo>
                  <a:lnTo>
                    <a:pt x="895245" y="0"/>
                  </a:lnTo>
                  <a:cubicBezTo>
                    <a:pt x="951621" y="0"/>
                    <a:pt x="997323" y="45702"/>
                    <a:pt x="997323" y="102079"/>
                  </a:cubicBezTo>
                  <a:lnTo>
                    <a:pt x="997323" y="830904"/>
                  </a:lnTo>
                  <a:cubicBezTo>
                    <a:pt x="997323" y="887281"/>
                    <a:pt x="951621" y="932983"/>
                    <a:pt x="895245" y="932983"/>
                  </a:cubicBezTo>
                  <a:lnTo>
                    <a:pt x="102079" y="932983"/>
                  </a:lnTo>
                  <a:cubicBezTo>
                    <a:pt x="45702" y="932983"/>
                    <a:pt x="0" y="887281"/>
                    <a:pt x="0" y="830904"/>
                  </a:cubicBezTo>
                  <a:lnTo>
                    <a:pt x="0" y="102079"/>
                  </a:lnTo>
                  <a:cubicBezTo>
                    <a:pt x="0" y="45702"/>
                    <a:pt x="45702" y="0"/>
                    <a:pt x="102079" y="0"/>
                  </a:cubicBezTo>
                  <a:close/>
                </a:path>
              </a:pathLst>
            </a:custGeom>
            <a:solidFill>
              <a:srgbClr val="000000">
                <a:alpha val="0"/>
              </a:srgbClr>
            </a:solidFill>
            <a:ln w="38100" cap="rnd">
              <a:solidFill>
                <a:srgbClr val="E3D8D4"/>
              </a:solidFill>
              <a:prstDash val="solid"/>
              <a:round/>
            </a:ln>
          </p:spPr>
        </p:sp>
        <p:sp>
          <p:nvSpPr>
            <p:cNvPr name="TextBox 14" id="14"/>
            <p:cNvSpPr txBox="true"/>
            <p:nvPr/>
          </p:nvSpPr>
          <p:spPr>
            <a:xfrm>
              <a:off x="0" y="9525"/>
              <a:ext cx="997323" cy="923458"/>
            </a:xfrm>
            <a:prstGeom prst="rect">
              <a:avLst/>
            </a:prstGeom>
          </p:spPr>
          <p:txBody>
            <a:bodyPr anchor="ctr" rtlCol="false" tIns="50800" lIns="50800" bIns="50800" rIns="50800"/>
            <a:lstStyle/>
            <a:p>
              <a:pPr algn="ctr">
                <a:lnSpc>
                  <a:spcPts val="2121"/>
                </a:lnSpc>
              </a:pPr>
            </a:p>
            <a:p>
              <a:pPr algn="ctr">
                <a:lnSpc>
                  <a:spcPts val="2121"/>
                </a:lnSpc>
              </a:pPr>
            </a:p>
          </p:txBody>
        </p:sp>
      </p:grpSp>
      <p:sp>
        <p:nvSpPr>
          <p:cNvPr name="TextBox 15" id="15"/>
          <p:cNvSpPr txBox="true"/>
          <p:nvPr/>
        </p:nvSpPr>
        <p:spPr>
          <a:xfrm rot="0">
            <a:off x="7393759" y="2231192"/>
            <a:ext cx="9858231" cy="1414056"/>
          </a:xfrm>
          <a:prstGeom prst="rect">
            <a:avLst/>
          </a:prstGeom>
        </p:spPr>
        <p:txBody>
          <a:bodyPr anchor="t" rtlCol="false" tIns="0" lIns="0" bIns="0" rIns="0">
            <a:spAutoFit/>
          </a:bodyPr>
          <a:lstStyle/>
          <a:p>
            <a:pPr algn="r">
              <a:lnSpc>
                <a:spcPts val="11579"/>
              </a:lnSpc>
            </a:pPr>
            <a:r>
              <a:rPr lang="en-US" b="true" sz="8271" spc="777">
                <a:solidFill>
                  <a:srgbClr val="EDE8E4"/>
                </a:solidFill>
                <a:latin typeface="Glacial Indifference Bold"/>
                <a:ea typeface="Glacial Indifference Bold"/>
                <a:cs typeface="Glacial Indifference Bold"/>
                <a:sym typeface="Glacial Indifference Bold"/>
              </a:rPr>
              <a:t>CONCLUSIONES</a:t>
            </a:r>
          </a:p>
        </p:txBody>
      </p:sp>
      <p:sp>
        <p:nvSpPr>
          <p:cNvPr name="Freeform 16" id="16"/>
          <p:cNvSpPr/>
          <p:nvPr/>
        </p:nvSpPr>
        <p:spPr>
          <a:xfrm flipH="false" flipV="false" rot="-10800000">
            <a:off x="11871922" y="4320204"/>
            <a:ext cx="4474715" cy="1033825"/>
          </a:xfrm>
          <a:custGeom>
            <a:avLst/>
            <a:gdLst/>
            <a:ahLst/>
            <a:cxnLst/>
            <a:rect r="r" b="b" t="t" l="l"/>
            <a:pathLst>
              <a:path h="1033825" w="4474715">
                <a:moveTo>
                  <a:pt x="0" y="0"/>
                </a:moveTo>
                <a:lnTo>
                  <a:pt x="4474715" y="0"/>
                </a:lnTo>
                <a:lnTo>
                  <a:pt x="4474715" y="1033825"/>
                </a:lnTo>
                <a:lnTo>
                  <a:pt x="0" y="1033825"/>
                </a:lnTo>
                <a:lnTo>
                  <a:pt x="0" y="0"/>
                </a:lnTo>
                <a:close/>
              </a:path>
            </a:pathLst>
          </a:custGeom>
          <a:blipFill>
            <a:blip r:embed="rId6">
              <a:extLst>
                <a:ext uri="{96DAC541-7B7A-43D3-8B79-37D633B846F1}">
                  <asvg:svgBlip xmlns:asvg="http://schemas.microsoft.com/office/drawing/2016/SVG/main" r:embed="rId7"/>
                </a:ext>
              </a:extLst>
            </a:blip>
            <a:stretch>
              <a:fillRect l="0" t="-473620" r="0" b="0"/>
            </a:stretch>
          </a:blipFill>
        </p:spPr>
      </p:sp>
      <p:sp>
        <p:nvSpPr>
          <p:cNvPr name="Freeform 17" id="17"/>
          <p:cNvSpPr/>
          <p:nvPr/>
        </p:nvSpPr>
        <p:spPr>
          <a:xfrm flipH="false" flipV="false" rot="-10800000">
            <a:off x="6920957" y="4320204"/>
            <a:ext cx="4474715" cy="1033825"/>
          </a:xfrm>
          <a:custGeom>
            <a:avLst/>
            <a:gdLst/>
            <a:ahLst/>
            <a:cxnLst/>
            <a:rect r="r" b="b" t="t" l="l"/>
            <a:pathLst>
              <a:path h="1033825" w="4474715">
                <a:moveTo>
                  <a:pt x="0" y="0"/>
                </a:moveTo>
                <a:lnTo>
                  <a:pt x="4474715" y="0"/>
                </a:lnTo>
                <a:lnTo>
                  <a:pt x="4474715" y="1033825"/>
                </a:lnTo>
                <a:lnTo>
                  <a:pt x="0" y="1033825"/>
                </a:lnTo>
                <a:lnTo>
                  <a:pt x="0" y="0"/>
                </a:lnTo>
                <a:close/>
              </a:path>
            </a:pathLst>
          </a:custGeom>
          <a:blipFill>
            <a:blip r:embed="rId6">
              <a:extLst>
                <a:ext uri="{96DAC541-7B7A-43D3-8B79-37D633B846F1}">
                  <asvg:svgBlip xmlns:asvg="http://schemas.microsoft.com/office/drawing/2016/SVG/main" r:embed="rId7"/>
                </a:ext>
              </a:extLst>
            </a:blip>
            <a:stretch>
              <a:fillRect l="0" t="-473620" r="0" b="0"/>
            </a:stretch>
          </a:blipFill>
        </p:spPr>
      </p:sp>
      <p:sp>
        <p:nvSpPr>
          <p:cNvPr name="Freeform 18" id="18"/>
          <p:cNvSpPr/>
          <p:nvPr/>
        </p:nvSpPr>
        <p:spPr>
          <a:xfrm flipH="false" flipV="false" rot="-10800000">
            <a:off x="1969993" y="4351680"/>
            <a:ext cx="4474715" cy="1033825"/>
          </a:xfrm>
          <a:custGeom>
            <a:avLst/>
            <a:gdLst/>
            <a:ahLst/>
            <a:cxnLst/>
            <a:rect r="r" b="b" t="t" l="l"/>
            <a:pathLst>
              <a:path h="1033825" w="4474715">
                <a:moveTo>
                  <a:pt x="0" y="0"/>
                </a:moveTo>
                <a:lnTo>
                  <a:pt x="4474714" y="0"/>
                </a:lnTo>
                <a:lnTo>
                  <a:pt x="4474714" y="1033825"/>
                </a:lnTo>
                <a:lnTo>
                  <a:pt x="0" y="1033825"/>
                </a:lnTo>
                <a:lnTo>
                  <a:pt x="0" y="0"/>
                </a:lnTo>
                <a:close/>
              </a:path>
            </a:pathLst>
          </a:custGeom>
          <a:blipFill>
            <a:blip r:embed="rId6">
              <a:extLst>
                <a:ext uri="{96DAC541-7B7A-43D3-8B79-37D633B846F1}">
                  <asvg:svgBlip xmlns:asvg="http://schemas.microsoft.com/office/drawing/2016/SVG/main" r:embed="rId7"/>
                </a:ext>
              </a:extLst>
            </a:blip>
            <a:stretch>
              <a:fillRect l="0" t="-473620" r="0" b="0"/>
            </a:stretch>
          </a:blipFill>
        </p:spPr>
      </p:sp>
      <p:sp>
        <p:nvSpPr>
          <p:cNvPr name="TextBox 19" id="19"/>
          <p:cNvSpPr txBox="true"/>
          <p:nvPr/>
        </p:nvSpPr>
        <p:spPr>
          <a:xfrm rot="0">
            <a:off x="2375646" y="4306672"/>
            <a:ext cx="3596786" cy="1057167"/>
          </a:xfrm>
          <a:prstGeom prst="rect">
            <a:avLst/>
          </a:prstGeom>
        </p:spPr>
        <p:txBody>
          <a:bodyPr anchor="t" rtlCol="false" tIns="0" lIns="0" bIns="0" rIns="0">
            <a:spAutoFit/>
          </a:bodyPr>
          <a:lstStyle/>
          <a:p>
            <a:pPr algn="ctr">
              <a:lnSpc>
                <a:spcPts val="4200"/>
              </a:lnSpc>
            </a:pPr>
            <a:r>
              <a:rPr lang="en-US" b="true" sz="3000" spc="126">
                <a:solidFill>
                  <a:srgbClr val="253754"/>
                </a:solidFill>
                <a:latin typeface="Glacial Indifference Bold"/>
                <a:ea typeface="Glacial Indifference Bold"/>
                <a:cs typeface="Glacial Indifference Bold"/>
                <a:sym typeface="Glacial Indifference Bold"/>
              </a:rPr>
              <a:t>Investigación</a:t>
            </a:r>
          </a:p>
          <a:p>
            <a:pPr algn="ctr">
              <a:lnSpc>
                <a:spcPts val="4200"/>
              </a:lnSpc>
            </a:pPr>
            <a:r>
              <a:rPr lang="en-US" b="true" sz="3000" spc="126">
                <a:solidFill>
                  <a:srgbClr val="253754"/>
                </a:solidFill>
                <a:latin typeface="Glacial Indifference Bold"/>
                <a:ea typeface="Glacial Indifference Bold"/>
                <a:cs typeface="Glacial Indifference Bold"/>
                <a:sym typeface="Glacial Indifference Bold"/>
              </a:rPr>
              <a:t>Teórica</a:t>
            </a:r>
          </a:p>
        </p:txBody>
      </p:sp>
      <p:sp>
        <p:nvSpPr>
          <p:cNvPr name="Freeform 20" id="20"/>
          <p:cNvSpPr/>
          <p:nvPr/>
        </p:nvSpPr>
        <p:spPr>
          <a:xfrm flipH="false" flipV="false" rot="0">
            <a:off x="-1308665" y="7334844"/>
            <a:ext cx="5482705" cy="4884592"/>
          </a:xfrm>
          <a:custGeom>
            <a:avLst/>
            <a:gdLst/>
            <a:ahLst/>
            <a:cxnLst/>
            <a:rect r="r" b="b" t="t" l="l"/>
            <a:pathLst>
              <a:path h="4884592" w="5482705">
                <a:moveTo>
                  <a:pt x="0" y="0"/>
                </a:moveTo>
                <a:lnTo>
                  <a:pt x="5482705" y="0"/>
                </a:lnTo>
                <a:lnTo>
                  <a:pt x="5482705" y="4884592"/>
                </a:lnTo>
                <a:lnTo>
                  <a:pt x="0" y="4884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21" id="21"/>
          <p:cNvSpPr/>
          <p:nvPr/>
        </p:nvSpPr>
        <p:spPr>
          <a:xfrm flipH="false" flipV="false" rot="10452176">
            <a:off x="15012576" y="-2759682"/>
            <a:ext cx="5482705" cy="4884592"/>
          </a:xfrm>
          <a:custGeom>
            <a:avLst/>
            <a:gdLst/>
            <a:ahLst/>
            <a:cxnLst/>
            <a:rect r="r" b="b" t="t" l="l"/>
            <a:pathLst>
              <a:path h="4884592" w="5482705">
                <a:moveTo>
                  <a:pt x="0" y="0"/>
                </a:moveTo>
                <a:lnTo>
                  <a:pt x="5482705" y="0"/>
                </a:lnTo>
                <a:lnTo>
                  <a:pt x="5482705" y="4884591"/>
                </a:lnTo>
                <a:lnTo>
                  <a:pt x="0" y="48845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22" id="22"/>
          <p:cNvSpPr/>
          <p:nvPr/>
        </p:nvSpPr>
        <p:spPr>
          <a:xfrm flipH="false" flipV="false" rot="0">
            <a:off x="6411397" y="2244303"/>
            <a:ext cx="1549759" cy="1549759"/>
          </a:xfrm>
          <a:custGeom>
            <a:avLst/>
            <a:gdLst/>
            <a:ahLst/>
            <a:cxnLst/>
            <a:rect r="r" b="b" t="t" l="l"/>
            <a:pathLst>
              <a:path h="1549759" w="1549759">
                <a:moveTo>
                  <a:pt x="0" y="0"/>
                </a:moveTo>
                <a:lnTo>
                  <a:pt x="1549759" y="0"/>
                </a:lnTo>
                <a:lnTo>
                  <a:pt x="1549759" y="1549759"/>
                </a:lnTo>
                <a:lnTo>
                  <a:pt x="0" y="154975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3" id="23"/>
          <p:cNvSpPr txBox="true"/>
          <p:nvPr/>
        </p:nvSpPr>
        <p:spPr>
          <a:xfrm rot="0">
            <a:off x="7359922" y="4275195"/>
            <a:ext cx="3596786" cy="1057167"/>
          </a:xfrm>
          <a:prstGeom prst="rect">
            <a:avLst/>
          </a:prstGeom>
        </p:spPr>
        <p:txBody>
          <a:bodyPr anchor="t" rtlCol="false" tIns="0" lIns="0" bIns="0" rIns="0">
            <a:spAutoFit/>
          </a:bodyPr>
          <a:lstStyle/>
          <a:p>
            <a:pPr algn="ctr">
              <a:lnSpc>
                <a:spcPts val="4200"/>
              </a:lnSpc>
            </a:pPr>
            <a:r>
              <a:rPr lang="en-US" b="true" sz="3000" spc="126">
                <a:solidFill>
                  <a:srgbClr val="253754"/>
                </a:solidFill>
                <a:latin typeface="Glacial Indifference Bold"/>
                <a:ea typeface="Glacial Indifference Bold"/>
                <a:cs typeface="Glacial Indifference Bold"/>
                <a:sym typeface="Glacial Indifference Bold"/>
              </a:rPr>
              <a:t>Análisis</a:t>
            </a:r>
          </a:p>
          <a:p>
            <a:pPr algn="ctr">
              <a:lnSpc>
                <a:spcPts val="4200"/>
              </a:lnSpc>
            </a:pPr>
            <a:r>
              <a:rPr lang="en-US" b="true" sz="3000" spc="126">
                <a:solidFill>
                  <a:srgbClr val="253754"/>
                </a:solidFill>
                <a:latin typeface="Glacial Indifference Bold"/>
                <a:ea typeface="Glacial Indifference Bold"/>
                <a:cs typeface="Glacial Indifference Bold"/>
                <a:sym typeface="Glacial Indifference Bold"/>
              </a:rPr>
              <a:t>Cuantitativo</a:t>
            </a:r>
          </a:p>
        </p:txBody>
      </p:sp>
      <p:sp>
        <p:nvSpPr>
          <p:cNvPr name="TextBox 24" id="24"/>
          <p:cNvSpPr txBox="true"/>
          <p:nvPr/>
        </p:nvSpPr>
        <p:spPr>
          <a:xfrm rot="0">
            <a:off x="12315622" y="4275195"/>
            <a:ext cx="3596786" cy="1057167"/>
          </a:xfrm>
          <a:prstGeom prst="rect">
            <a:avLst/>
          </a:prstGeom>
        </p:spPr>
        <p:txBody>
          <a:bodyPr anchor="t" rtlCol="false" tIns="0" lIns="0" bIns="0" rIns="0">
            <a:spAutoFit/>
          </a:bodyPr>
          <a:lstStyle/>
          <a:p>
            <a:pPr algn="ctr">
              <a:lnSpc>
                <a:spcPts val="4200"/>
              </a:lnSpc>
            </a:pPr>
            <a:r>
              <a:rPr lang="en-US" b="true" sz="3000" spc="126">
                <a:solidFill>
                  <a:srgbClr val="253754"/>
                </a:solidFill>
                <a:latin typeface="Glacial Indifference Bold"/>
                <a:ea typeface="Glacial Indifference Bold"/>
                <a:cs typeface="Glacial Indifference Bold"/>
                <a:sym typeface="Glacial Indifference Bold"/>
              </a:rPr>
              <a:t>Aplicación</a:t>
            </a:r>
          </a:p>
          <a:p>
            <a:pPr algn="ctr">
              <a:lnSpc>
                <a:spcPts val="4200"/>
              </a:lnSpc>
            </a:pPr>
            <a:r>
              <a:rPr lang="en-US" b="true" sz="3000" spc="126">
                <a:solidFill>
                  <a:srgbClr val="253754"/>
                </a:solidFill>
                <a:latin typeface="Glacial Indifference Bold"/>
                <a:ea typeface="Glacial Indifference Bold"/>
                <a:cs typeface="Glacial Indifference Bold"/>
                <a:sym typeface="Glacial Indifference Bold"/>
              </a:rPr>
              <a:t>Tecnológica</a:t>
            </a:r>
          </a:p>
        </p:txBody>
      </p:sp>
      <p:sp>
        <p:nvSpPr>
          <p:cNvPr name="TextBox 25" id="25"/>
          <p:cNvSpPr txBox="true"/>
          <p:nvPr/>
        </p:nvSpPr>
        <p:spPr>
          <a:xfrm rot="0">
            <a:off x="7009817" y="5509041"/>
            <a:ext cx="4296995" cy="2725041"/>
          </a:xfrm>
          <a:prstGeom prst="rect">
            <a:avLst/>
          </a:prstGeom>
        </p:spPr>
        <p:txBody>
          <a:bodyPr anchor="t" rtlCol="false" tIns="0" lIns="0" bIns="0" rIns="0">
            <a:spAutoFit/>
          </a:bodyPr>
          <a:lstStyle/>
          <a:p>
            <a:pPr algn="ctr">
              <a:lnSpc>
                <a:spcPts val="3079"/>
              </a:lnSpc>
            </a:pPr>
            <a:r>
              <a:rPr lang="en-US" sz="2199" spc="48">
                <a:solidFill>
                  <a:srgbClr val="EDE8E4"/>
                </a:solidFill>
                <a:latin typeface="Glacial Indifference"/>
                <a:ea typeface="Glacial Indifference"/>
                <a:cs typeface="Glacial Indifference"/>
                <a:sym typeface="Glacial Indifference"/>
              </a:rPr>
              <a:t>Se requiere de un pensamiento crítico y de una asertividad analítica para generar interpretaciones y comparaciones reales acerca de lo que se logre observar tanto en las gráficas y en el modelo de DL.</a:t>
            </a:r>
          </a:p>
        </p:txBody>
      </p:sp>
      <p:sp>
        <p:nvSpPr>
          <p:cNvPr name="TextBox 26" id="26"/>
          <p:cNvSpPr txBox="true"/>
          <p:nvPr/>
        </p:nvSpPr>
        <p:spPr>
          <a:xfrm rot="0">
            <a:off x="12070320" y="5509041"/>
            <a:ext cx="4077920" cy="2725041"/>
          </a:xfrm>
          <a:prstGeom prst="rect">
            <a:avLst/>
          </a:prstGeom>
        </p:spPr>
        <p:txBody>
          <a:bodyPr anchor="t" rtlCol="false" tIns="0" lIns="0" bIns="0" rIns="0">
            <a:spAutoFit/>
          </a:bodyPr>
          <a:lstStyle/>
          <a:p>
            <a:pPr algn="ctr">
              <a:lnSpc>
                <a:spcPts val="3079"/>
              </a:lnSpc>
            </a:pPr>
            <a:r>
              <a:rPr lang="en-US" sz="2199" spc="48">
                <a:solidFill>
                  <a:srgbClr val="EDE8E4"/>
                </a:solidFill>
                <a:latin typeface="Glacial Indifference"/>
                <a:ea typeface="Glacial Indifference"/>
                <a:cs typeface="Glacial Indifference"/>
                <a:sym typeface="Glacial Indifference"/>
              </a:rPr>
              <a:t>El uso de herramientas como Python (y todo lo que esto conlleva), facilita enormemente todo el desarrollo e implementación para poder realizar y presentar un producto final validado y fundamentado.</a:t>
            </a:r>
          </a:p>
        </p:txBody>
      </p:sp>
      <p:sp>
        <p:nvSpPr>
          <p:cNvPr name="TextBox 27" id="27"/>
          <p:cNvSpPr txBox="true"/>
          <p:nvPr/>
        </p:nvSpPr>
        <p:spPr>
          <a:xfrm rot="0">
            <a:off x="2128893" y="5509041"/>
            <a:ext cx="4147444" cy="2725041"/>
          </a:xfrm>
          <a:prstGeom prst="rect">
            <a:avLst/>
          </a:prstGeom>
        </p:spPr>
        <p:txBody>
          <a:bodyPr anchor="t" rtlCol="false" tIns="0" lIns="0" bIns="0" rIns="0">
            <a:spAutoFit/>
          </a:bodyPr>
          <a:lstStyle/>
          <a:p>
            <a:pPr algn="ctr">
              <a:lnSpc>
                <a:spcPts val="3079"/>
              </a:lnSpc>
            </a:pPr>
            <a:r>
              <a:rPr lang="en-US" sz="2199" spc="48">
                <a:solidFill>
                  <a:srgbClr val="EDE8E4"/>
                </a:solidFill>
                <a:latin typeface="Glacial Indifference"/>
                <a:ea typeface="Glacial Indifference"/>
                <a:cs typeface="Glacial Indifference"/>
                <a:sym typeface="Glacial Indifference"/>
              </a:rPr>
              <a:t>El conocimiento del ciclo económico y demás conceptos relacionados, permite tener un panorama más claro sobre cómo relacionar el comportamiento de la teoría económica con el mercado financiero.</a:t>
            </a:r>
          </a:p>
        </p:txBody>
      </p:sp>
      <p:sp>
        <p:nvSpPr>
          <p:cNvPr name="TextBox 28" id="28"/>
          <p:cNvSpPr txBox="true"/>
          <p:nvPr/>
        </p:nvSpPr>
        <p:spPr>
          <a:xfrm rot="0">
            <a:off x="17114951" y="9632760"/>
            <a:ext cx="1173049" cy="689029"/>
          </a:xfrm>
          <a:prstGeom prst="rect">
            <a:avLst/>
          </a:prstGeom>
        </p:spPr>
        <p:txBody>
          <a:bodyPr anchor="t" rtlCol="false" tIns="0" lIns="0" bIns="0" rIns="0">
            <a:spAutoFit/>
          </a:bodyPr>
          <a:lstStyle/>
          <a:p>
            <a:pPr algn="ctr" marL="0" indent="0" lvl="0">
              <a:lnSpc>
                <a:spcPts val="5599"/>
              </a:lnSpc>
              <a:spcBef>
                <a:spcPct val="0"/>
              </a:spcBef>
            </a:pPr>
            <a:r>
              <a:rPr lang="en-US" b="true" sz="3999" spc="87">
                <a:solidFill>
                  <a:srgbClr val="152540"/>
                </a:solidFill>
                <a:latin typeface="Glacial Indifference Bold"/>
                <a:ea typeface="Glacial Indifference Bold"/>
                <a:cs typeface="Glacial Indifference Bold"/>
                <a:sym typeface="Glacial Indifference Bold"/>
              </a:rPr>
              <a:t>21</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253754"/>
        </a:solidFill>
      </p:bgPr>
    </p:bg>
    <p:spTree>
      <p:nvGrpSpPr>
        <p:cNvPr id="1" name=""/>
        <p:cNvGrpSpPr/>
        <p:nvPr/>
      </p:nvGrpSpPr>
      <p:grpSpPr>
        <a:xfrm>
          <a:off x="0" y="0"/>
          <a:ext cx="0" cy="0"/>
          <a:chOff x="0" y="0"/>
          <a:chExt cx="0" cy="0"/>
        </a:xfrm>
      </p:grpSpPr>
      <p:sp>
        <p:nvSpPr>
          <p:cNvPr name="Freeform 2" id="2"/>
          <p:cNvSpPr/>
          <p:nvPr/>
        </p:nvSpPr>
        <p:spPr>
          <a:xfrm flipH="false" flipV="false" rot="-1370283">
            <a:off x="18644069" y="6666911"/>
            <a:ext cx="13578764" cy="10887700"/>
          </a:xfrm>
          <a:custGeom>
            <a:avLst/>
            <a:gdLst/>
            <a:ahLst/>
            <a:cxnLst/>
            <a:rect r="r" b="b" t="t" l="l"/>
            <a:pathLst>
              <a:path h="10887700" w="13578764">
                <a:moveTo>
                  <a:pt x="0" y="0"/>
                </a:moveTo>
                <a:lnTo>
                  <a:pt x="13578764" y="0"/>
                </a:lnTo>
                <a:lnTo>
                  <a:pt x="13578764" y="10887699"/>
                </a:lnTo>
                <a:lnTo>
                  <a:pt x="0" y="108876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1370283">
            <a:off x="-14375596" y="1890994"/>
            <a:ext cx="13578764" cy="10887700"/>
          </a:xfrm>
          <a:custGeom>
            <a:avLst/>
            <a:gdLst/>
            <a:ahLst/>
            <a:cxnLst/>
            <a:rect r="r" b="b" t="t" l="l"/>
            <a:pathLst>
              <a:path h="10887700" w="13578764">
                <a:moveTo>
                  <a:pt x="0" y="0"/>
                </a:moveTo>
                <a:lnTo>
                  <a:pt x="13578764" y="0"/>
                </a:lnTo>
                <a:lnTo>
                  <a:pt x="13578764" y="10887700"/>
                </a:lnTo>
                <a:lnTo>
                  <a:pt x="0" y="108877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290950" y="-2033784"/>
            <a:ext cx="8535602" cy="7976908"/>
          </a:xfrm>
          <a:custGeom>
            <a:avLst/>
            <a:gdLst/>
            <a:ahLst/>
            <a:cxnLst/>
            <a:rect r="r" b="b" t="t" l="l"/>
            <a:pathLst>
              <a:path h="7976908" w="8535602">
                <a:moveTo>
                  <a:pt x="0" y="0"/>
                </a:moveTo>
                <a:lnTo>
                  <a:pt x="8535602" y="0"/>
                </a:lnTo>
                <a:lnTo>
                  <a:pt x="8535602" y="7976908"/>
                </a:lnTo>
                <a:lnTo>
                  <a:pt x="0" y="79769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10151301">
            <a:off x="11164674" y="6546853"/>
            <a:ext cx="8535602" cy="7976908"/>
          </a:xfrm>
          <a:custGeom>
            <a:avLst/>
            <a:gdLst/>
            <a:ahLst/>
            <a:cxnLst/>
            <a:rect r="r" b="b" t="t" l="l"/>
            <a:pathLst>
              <a:path h="7976908" w="8535602">
                <a:moveTo>
                  <a:pt x="0" y="0"/>
                </a:moveTo>
                <a:lnTo>
                  <a:pt x="8535602" y="0"/>
                </a:lnTo>
                <a:lnTo>
                  <a:pt x="8535602" y="7976908"/>
                </a:lnTo>
                <a:lnTo>
                  <a:pt x="0" y="79769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6" id="6"/>
          <p:cNvSpPr txBox="true"/>
          <p:nvPr/>
        </p:nvSpPr>
        <p:spPr>
          <a:xfrm rot="0">
            <a:off x="8244652" y="2231192"/>
            <a:ext cx="9007339" cy="1414056"/>
          </a:xfrm>
          <a:prstGeom prst="rect">
            <a:avLst/>
          </a:prstGeom>
        </p:spPr>
        <p:txBody>
          <a:bodyPr anchor="t" rtlCol="false" tIns="0" lIns="0" bIns="0" rIns="0">
            <a:spAutoFit/>
          </a:bodyPr>
          <a:lstStyle/>
          <a:p>
            <a:pPr algn="r">
              <a:lnSpc>
                <a:spcPts val="11579"/>
              </a:lnSpc>
            </a:pPr>
            <a:r>
              <a:rPr lang="en-US" b="true" sz="8271" spc="777">
                <a:solidFill>
                  <a:srgbClr val="EDE8E4"/>
                </a:solidFill>
                <a:latin typeface="Glacial Indifference Bold"/>
                <a:ea typeface="Glacial Indifference Bold"/>
                <a:cs typeface="Glacial Indifference Bold"/>
                <a:sym typeface="Glacial Indifference Bold"/>
              </a:rPr>
              <a:t>REFLEXIÓN</a:t>
            </a:r>
          </a:p>
        </p:txBody>
      </p:sp>
      <p:sp>
        <p:nvSpPr>
          <p:cNvPr name="Freeform 7" id="7"/>
          <p:cNvSpPr/>
          <p:nvPr/>
        </p:nvSpPr>
        <p:spPr>
          <a:xfrm flipH="false" flipV="false" rot="0">
            <a:off x="-1446812" y="7841762"/>
            <a:ext cx="5482705" cy="4884592"/>
          </a:xfrm>
          <a:custGeom>
            <a:avLst/>
            <a:gdLst/>
            <a:ahLst/>
            <a:cxnLst/>
            <a:rect r="r" b="b" t="t" l="l"/>
            <a:pathLst>
              <a:path h="4884592" w="5482705">
                <a:moveTo>
                  <a:pt x="0" y="0"/>
                </a:moveTo>
                <a:lnTo>
                  <a:pt x="5482705" y="0"/>
                </a:lnTo>
                <a:lnTo>
                  <a:pt x="5482705" y="4884591"/>
                </a:lnTo>
                <a:lnTo>
                  <a:pt x="0" y="48845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8" id="8"/>
          <p:cNvSpPr/>
          <p:nvPr/>
        </p:nvSpPr>
        <p:spPr>
          <a:xfrm flipH="false" flipV="false" rot="10452176">
            <a:off x="15012576" y="-2759682"/>
            <a:ext cx="5482705" cy="4884592"/>
          </a:xfrm>
          <a:custGeom>
            <a:avLst/>
            <a:gdLst/>
            <a:ahLst/>
            <a:cxnLst/>
            <a:rect r="r" b="b" t="t" l="l"/>
            <a:pathLst>
              <a:path h="4884592" w="5482705">
                <a:moveTo>
                  <a:pt x="0" y="0"/>
                </a:moveTo>
                <a:lnTo>
                  <a:pt x="5482705" y="0"/>
                </a:lnTo>
                <a:lnTo>
                  <a:pt x="5482705" y="4884591"/>
                </a:lnTo>
                <a:lnTo>
                  <a:pt x="0" y="48845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9" id="9"/>
          <p:cNvSpPr txBox="true"/>
          <p:nvPr/>
        </p:nvSpPr>
        <p:spPr>
          <a:xfrm rot="0">
            <a:off x="3193071" y="4759298"/>
            <a:ext cx="11901857" cy="3124454"/>
          </a:xfrm>
          <a:prstGeom prst="rect">
            <a:avLst/>
          </a:prstGeom>
        </p:spPr>
        <p:txBody>
          <a:bodyPr anchor="t" rtlCol="false" tIns="0" lIns="0" bIns="0" rIns="0">
            <a:spAutoFit/>
          </a:bodyPr>
          <a:lstStyle/>
          <a:p>
            <a:pPr algn="just">
              <a:lnSpc>
                <a:spcPts val="4186"/>
              </a:lnSpc>
            </a:pPr>
            <a:r>
              <a:rPr lang="en-US" sz="2990" spc="65">
                <a:solidFill>
                  <a:srgbClr val="EDE8E4"/>
                </a:solidFill>
                <a:latin typeface="Glacial Indifference"/>
                <a:ea typeface="Glacial Indifference"/>
                <a:cs typeface="Glacial Indifference"/>
                <a:sym typeface="Glacial Indifference"/>
              </a:rPr>
              <a:t>El producto final desarrollado en este PAP, aporta intelectual y socialmente a la implementación de un modelo de Deep Learning que ayude al inversor a poder obtener muy buenos resultados en sus inversiones, brindando métricas y estrategias validadas, mediante un análisis previo del ciclo económico del momento y una ponderación  óptima de activos financieros.</a:t>
            </a:r>
          </a:p>
        </p:txBody>
      </p:sp>
      <p:sp>
        <p:nvSpPr>
          <p:cNvPr name="Freeform 10" id="10"/>
          <p:cNvSpPr/>
          <p:nvPr/>
        </p:nvSpPr>
        <p:spPr>
          <a:xfrm flipH="false" flipV="false" rot="0">
            <a:off x="9144000" y="2225426"/>
            <a:ext cx="1587512" cy="1587512"/>
          </a:xfrm>
          <a:custGeom>
            <a:avLst/>
            <a:gdLst/>
            <a:ahLst/>
            <a:cxnLst/>
            <a:rect r="r" b="b" t="t" l="l"/>
            <a:pathLst>
              <a:path h="1587512" w="1587512">
                <a:moveTo>
                  <a:pt x="0" y="0"/>
                </a:moveTo>
                <a:lnTo>
                  <a:pt x="1587512" y="0"/>
                </a:lnTo>
                <a:lnTo>
                  <a:pt x="1587512" y="1587512"/>
                </a:lnTo>
                <a:lnTo>
                  <a:pt x="0" y="158751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17114951" y="9632760"/>
            <a:ext cx="1173049" cy="689029"/>
          </a:xfrm>
          <a:prstGeom prst="rect">
            <a:avLst/>
          </a:prstGeom>
        </p:spPr>
        <p:txBody>
          <a:bodyPr anchor="t" rtlCol="false" tIns="0" lIns="0" bIns="0" rIns="0">
            <a:spAutoFit/>
          </a:bodyPr>
          <a:lstStyle/>
          <a:p>
            <a:pPr algn="ctr" marL="0" indent="0" lvl="0">
              <a:lnSpc>
                <a:spcPts val="5599"/>
              </a:lnSpc>
              <a:spcBef>
                <a:spcPct val="0"/>
              </a:spcBef>
            </a:pPr>
            <a:r>
              <a:rPr lang="en-US" b="true" sz="3999" spc="87">
                <a:solidFill>
                  <a:srgbClr val="152540"/>
                </a:solidFill>
                <a:latin typeface="Glacial Indifference Bold"/>
                <a:ea typeface="Glacial Indifference Bold"/>
                <a:cs typeface="Glacial Indifference Bold"/>
                <a:sym typeface="Glacial Indifference Bold"/>
              </a:rPr>
              <a:t>22</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253754"/>
        </a:solidFill>
      </p:bgPr>
    </p:bg>
    <p:spTree>
      <p:nvGrpSpPr>
        <p:cNvPr id="1" name=""/>
        <p:cNvGrpSpPr/>
        <p:nvPr/>
      </p:nvGrpSpPr>
      <p:grpSpPr>
        <a:xfrm>
          <a:off x="0" y="0"/>
          <a:ext cx="0" cy="0"/>
          <a:chOff x="0" y="0"/>
          <a:chExt cx="0" cy="0"/>
        </a:xfrm>
      </p:grpSpPr>
      <p:sp>
        <p:nvSpPr>
          <p:cNvPr name="Freeform 2" id="2"/>
          <p:cNvSpPr/>
          <p:nvPr/>
        </p:nvSpPr>
        <p:spPr>
          <a:xfrm flipH="false" flipV="false" rot="-1370283">
            <a:off x="10771211" y="-3645091"/>
            <a:ext cx="18437794" cy="14783758"/>
          </a:xfrm>
          <a:custGeom>
            <a:avLst/>
            <a:gdLst/>
            <a:ahLst/>
            <a:cxnLst/>
            <a:rect r="r" b="b" t="t" l="l"/>
            <a:pathLst>
              <a:path h="14783758" w="18437794">
                <a:moveTo>
                  <a:pt x="0" y="0"/>
                </a:moveTo>
                <a:lnTo>
                  <a:pt x="18437794" y="0"/>
                </a:lnTo>
                <a:lnTo>
                  <a:pt x="18437794" y="14783758"/>
                </a:lnTo>
                <a:lnTo>
                  <a:pt x="0" y="147837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 id="3"/>
          <p:cNvSpPr txBox="true"/>
          <p:nvPr/>
        </p:nvSpPr>
        <p:spPr>
          <a:xfrm rot="0">
            <a:off x="2008529" y="1542848"/>
            <a:ext cx="6332236" cy="5138147"/>
          </a:xfrm>
          <a:prstGeom prst="rect">
            <a:avLst/>
          </a:prstGeom>
        </p:spPr>
        <p:txBody>
          <a:bodyPr anchor="t" rtlCol="false" tIns="0" lIns="0" bIns="0" rIns="0">
            <a:spAutoFit/>
          </a:bodyPr>
          <a:lstStyle/>
          <a:p>
            <a:pPr algn="l">
              <a:lnSpc>
                <a:spcPts val="10258"/>
              </a:lnSpc>
            </a:pPr>
            <a:r>
              <a:rPr lang="en-US" b="true" sz="7327" spc="688">
                <a:solidFill>
                  <a:srgbClr val="EDE8E4"/>
                </a:solidFill>
                <a:latin typeface="Glacial Indifference Bold"/>
                <a:ea typeface="Glacial Indifference Bold"/>
                <a:cs typeface="Glacial Indifference Bold"/>
                <a:sym typeface="Glacial Indifference Bold"/>
              </a:rPr>
              <a:t>MUCHAS GRACIAS POR SU ATENCIÓN</a:t>
            </a:r>
          </a:p>
        </p:txBody>
      </p:sp>
      <p:sp>
        <p:nvSpPr>
          <p:cNvPr name="AutoShape 4" id="4"/>
          <p:cNvSpPr/>
          <p:nvPr/>
        </p:nvSpPr>
        <p:spPr>
          <a:xfrm flipV="true">
            <a:off x="1478627" y="1685723"/>
            <a:ext cx="0" cy="6915554"/>
          </a:xfrm>
          <a:prstGeom prst="line">
            <a:avLst/>
          </a:prstGeom>
          <a:ln cap="flat" w="66675">
            <a:solidFill>
              <a:srgbClr val="E3D8D4"/>
            </a:solidFill>
            <a:prstDash val="solid"/>
            <a:headEnd type="none" len="sm" w="sm"/>
            <a:tailEnd type="none" len="sm" w="sm"/>
          </a:ln>
        </p:spPr>
      </p:sp>
      <p:sp>
        <p:nvSpPr>
          <p:cNvPr name="TextBox 5" id="5"/>
          <p:cNvSpPr txBox="true"/>
          <p:nvPr/>
        </p:nvSpPr>
        <p:spPr>
          <a:xfrm rot="0">
            <a:off x="2726303" y="7790449"/>
            <a:ext cx="7738329" cy="522479"/>
          </a:xfrm>
          <a:prstGeom prst="rect">
            <a:avLst/>
          </a:prstGeom>
        </p:spPr>
        <p:txBody>
          <a:bodyPr anchor="t" rtlCol="false" tIns="0" lIns="0" bIns="0" rIns="0">
            <a:spAutoFit/>
          </a:bodyPr>
          <a:lstStyle/>
          <a:p>
            <a:pPr algn="l" marL="0" indent="0" lvl="1">
              <a:lnSpc>
                <a:spcPts val="4278"/>
              </a:lnSpc>
              <a:spcBef>
                <a:spcPct val="0"/>
              </a:spcBef>
            </a:pPr>
            <a:r>
              <a:rPr lang="en-US" sz="3056" spc="67" u="sng">
                <a:solidFill>
                  <a:srgbClr val="EDE8E4"/>
                </a:solidFill>
                <a:latin typeface="Glacial Indifference"/>
                <a:ea typeface="Glacial Indifference"/>
                <a:cs typeface="Glacial Indifference"/>
                <a:sym typeface="Glacial Indifference"/>
                <a:hlinkClick r:id="rId4" tooltip="https://github.com/diegotita4/PAP-ERS"/>
              </a:rPr>
              <a:t>https://github.com/diegotita4/PAP-ERS</a:t>
            </a:r>
          </a:p>
        </p:txBody>
      </p:sp>
      <p:sp>
        <p:nvSpPr>
          <p:cNvPr name="Freeform 6" id="6"/>
          <p:cNvSpPr/>
          <p:nvPr/>
        </p:nvSpPr>
        <p:spPr>
          <a:xfrm flipH="false" flipV="false" rot="0">
            <a:off x="2008529" y="7731813"/>
            <a:ext cx="641574" cy="641862"/>
          </a:xfrm>
          <a:custGeom>
            <a:avLst/>
            <a:gdLst/>
            <a:ahLst/>
            <a:cxnLst/>
            <a:rect r="r" b="b" t="t" l="l"/>
            <a:pathLst>
              <a:path h="641862" w="641574">
                <a:moveTo>
                  <a:pt x="0" y="0"/>
                </a:moveTo>
                <a:lnTo>
                  <a:pt x="641574" y="0"/>
                </a:lnTo>
                <a:lnTo>
                  <a:pt x="641574" y="641862"/>
                </a:lnTo>
                <a:lnTo>
                  <a:pt x="0" y="6418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Freeform 2" id="2"/>
          <p:cNvSpPr/>
          <p:nvPr/>
        </p:nvSpPr>
        <p:spPr>
          <a:xfrm flipH="false" flipV="false" rot="-6501204">
            <a:off x="-4899086" y="-8147683"/>
            <a:ext cx="9798172" cy="13143890"/>
          </a:xfrm>
          <a:custGeom>
            <a:avLst/>
            <a:gdLst/>
            <a:ahLst/>
            <a:cxnLst/>
            <a:rect r="r" b="b" t="t" l="l"/>
            <a:pathLst>
              <a:path h="13143890" w="9798172">
                <a:moveTo>
                  <a:pt x="0" y="0"/>
                </a:moveTo>
                <a:lnTo>
                  <a:pt x="9798172" y="0"/>
                </a:lnTo>
                <a:lnTo>
                  <a:pt x="9798172" y="13143889"/>
                </a:lnTo>
                <a:lnTo>
                  <a:pt x="0" y="131438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8798399">
            <a:off x="11434890" y="2417332"/>
            <a:ext cx="9798172" cy="13143890"/>
          </a:xfrm>
          <a:custGeom>
            <a:avLst/>
            <a:gdLst/>
            <a:ahLst/>
            <a:cxnLst/>
            <a:rect r="r" b="b" t="t" l="l"/>
            <a:pathLst>
              <a:path h="13143890" w="9798172">
                <a:moveTo>
                  <a:pt x="0" y="0"/>
                </a:moveTo>
                <a:lnTo>
                  <a:pt x="9798172" y="0"/>
                </a:lnTo>
                <a:lnTo>
                  <a:pt x="9798172" y="13143890"/>
                </a:lnTo>
                <a:lnTo>
                  <a:pt x="0" y="131438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10301337">
            <a:off x="9883234" y="-2150579"/>
            <a:ext cx="12901483" cy="11165647"/>
          </a:xfrm>
          <a:custGeom>
            <a:avLst/>
            <a:gdLst/>
            <a:ahLst/>
            <a:cxnLst/>
            <a:rect r="r" b="b" t="t" l="l"/>
            <a:pathLst>
              <a:path h="11165647" w="12901483">
                <a:moveTo>
                  <a:pt x="0" y="0"/>
                </a:moveTo>
                <a:lnTo>
                  <a:pt x="12901483" y="0"/>
                </a:lnTo>
                <a:lnTo>
                  <a:pt x="12901483" y="11165647"/>
                </a:lnTo>
                <a:lnTo>
                  <a:pt x="0" y="111656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458160">
            <a:off x="-3775194" y="6616870"/>
            <a:ext cx="8481393" cy="7340260"/>
          </a:xfrm>
          <a:custGeom>
            <a:avLst/>
            <a:gdLst/>
            <a:ahLst/>
            <a:cxnLst/>
            <a:rect r="r" b="b" t="t" l="l"/>
            <a:pathLst>
              <a:path h="7340260" w="8481393">
                <a:moveTo>
                  <a:pt x="0" y="0"/>
                </a:moveTo>
                <a:lnTo>
                  <a:pt x="8481393" y="0"/>
                </a:lnTo>
                <a:lnTo>
                  <a:pt x="8481393" y="7340260"/>
                </a:lnTo>
                <a:lnTo>
                  <a:pt x="0" y="73402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6" id="6"/>
          <p:cNvSpPr txBox="true"/>
          <p:nvPr/>
        </p:nvSpPr>
        <p:spPr>
          <a:xfrm rot="0">
            <a:off x="2344704" y="1943183"/>
            <a:ext cx="6411555" cy="1319860"/>
          </a:xfrm>
          <a:prstGeom prst="rect">
            <a:avLst/>
          </a:prstGeom>
        </p:spPr>
        <p:txBody>
          <a:bodyPr anchor="t" rtlCol="false" tIns="0" lIns="0" bIns="0" rIns="0">
            <a:spAutoFit/>
          </a:bodyPr>
          <a:lstStyle/>
          <a:p>
            <a:pPr algn="l">
              <a:lnSpc>
                <a:spcPts val="10726"/>
              </a:lnSpc>
            </a:pPr>
            <a:r>
              <a:rPr lang="en-US" b="true" sz="7662" spc="720">
                <a:solidFill>
                  <a:srgbClr val="152540"/>
                </a:solidFill>
                <a:latin typeface="Glacial Indifference Bold"/>
                <a:ea typeface="Glacial Indifference Bold"/>
                <a:cs typeface="Glacial Indifference Bold"/>
                <a:sym typeface="Glacial Indifference Bold"/>
              </a:rPr>
              <a:t>CONTENIDO</a:t>
            </a:r>
          </a:p>
        </p:txBody>
      </p:sp>
      <p:sp>
        <p:nvSpPr>
          <p:cNvPr name="TextBox 7" id="7"/>
          <p:cNvSpPr txBox="true"/>
          <p:nvPr/>
        </p:nvSpPr>
        <p:spPr>
          <a:xfrm rot="0">
            <a:off x="2344704" y="1115260"/>
            <a:ext cx="4756100" cy="980324"/>
          </a:xfrm>
          <a:prstGeom prst="rect">
            <a:avLst/>
          </a:prstGeom>
        </p:spPr>
        <p:txBody>
          <a:bodyPr anchor="t" rtlCol="false" tIns="0" lIns="0" bIns="0" rIns="0">
            <a:spAutoFit/>
          </a:bodyPr>
          <a:lstStyle/>
          <a:p>
            <a:pPr algn="l">
              <a:lnSpc>
                <a:spcPts val="7957"/>
              </a:lnSpc>
            </a:pPr>
            <a:r>
              <a:rPr lang="en-US" sz="5683" spc="534">
                <a:solidFill>
                  <a:srgbClr val="152540"/>
                </a:solidFill>
                <a:latin typeface="Glacial Indifference"/>
                <a:ea typeface="Glacial Indifference"/>
                <a:cs typeface="Glacial Indifference"/>
                <a:sym typeface="Glacial Indifference"/>
              </a:rPr>
              <a:t>TABLA DE</a:t>
            </a:r>
          </a:p>
        </p:txBody>
      </p:sp>
      <p:sp>
        <p:nvSpPr>
          <p:cNvPr name="TextBox 8" id="8"/>
          <p:cNvSpPr txBox="true"/>
          <p:nvPr/>
        </p:nvSpPr>
        <p:spPr>
          <a:xfrm rot="0">
            <a:off x="2344704" y="4288730"/>
            <a:ext cx="7411409" cy="3508645"/>
          </a:xfrm>
          <a:prstGeom prst="rect">
            <a:avLst/>
          </a:prstGeom>
        </p:spPr>
        <p:txBody>
          <a:bodyPr anchor="t" rtlCol="false" tIns="0" lIns="0" bIns="0" rIns="0">
            <a:spAutoFit/>
          </a:bodyPr>
          <a:lstStyle/>
          <a:p>
            <a:pPr algn="l" marL="863599" indent="-431800" lvl="1">
              <a:lnSpc>
                <a:spcPts val="5599"/>
              </a:lnSpc>
              <a:buFont typeface="Arial"/>
              <a:buChar char="•"/>
            </a:pPr>
            <a:r>
              <a:rPr lang="en-US" sz="3999" spc="87">
                <a:solidFill>
                  <a:srgbClr val="152540"/>
                </a:solidFill>
                <a:latin typeface="Glacial Indifference"/>
                <a:ea typeface="Glacial Indifference"/>
                <a:cs typeface="Glacial Indifference"/>
                <a:sym typeface="Glacial Indifference"/>
              </a:rPr>
              <a:t>Contexto</a:t>
            </a:r>
          </a:p>
          <a:p>
            <a:pPr algn="l" marL="863599" indent="-431800" lvl="1">
              <a:lnSpc>
                <a:spcPts val="5599"/>
              </a:lnSpc>
              <a:buFont typeface="Arial"/>
              <a:buChar char="•"/>
            </a:pPr>
            <a:r>
              <a:rPr lang="en-US" sz="3999" spc="87" strike="noStrike" u="none">
                <a:solidFill>
                  <a:srgbClr val="152540"/>
                </a:solidFill>
                <a:latin typeface="Glacial Indifference"/>
                <a:ea typeface="Glacial Indifference"/>
                <a:cs typeface="Glacial Indifference"/>
                <a:sym typeface="Glacial Indifference"/>
              </a:rPr>
              <a:t>Objetivo</a:t>
            </a:r>
          </a:p>
          <a:p>
            <a:pPr algn="l" marL="863599" indent="-431800" lvl="1">
              <a:lnSpc>
                <a:spcPts val="5599"/>
              </a:lnSpc>
              <a:buFont typeface="Arial"/>
              <a:buChar char="•"/>
            </a:pPr>
            <a:r>
              <a:rPr lang="en-US" sz="3999" spc="87" strike="noStrike" u="none">
                <a:solidFill>
                  <a:srgbClr val="152540"/>
                </a:solidFill>
                <a:latin typeface="Glacial Indifference"/>
                <a:ea typeface="Glacial Indifference"/>
                <a:cs typeface="Glacial Indifference"/>
                <a:sym typeface="Glacial Indifference"/>
              </a:rPr>
              <a:t>Metodología</a:t>
            </a:r>
          </a:p>
          <a:p>
            <a:pPr algn="l" marL="863599" indent="-431800" lvl="1">
              <a:lnSpc>
                <a:spcPts val="5599"/>
              </a:lnSpc>
              <a:buFont typeface="Arial"/>
              <a:buChar char="•"/>
            </a:pPr>
            <a:r>
              <a:rPr lang="en-US" sz="3999" spc="87" strike="noStrike" u="none">
                <a:solidFill>
                  <a:srgbClr val="152540"/>
                </a:solidFill>
                <a:latin typeface="Glacial Indifference"/>
                <a:ea typeface="Glacial Indifference"/>
                <a:cs typeface="Glacial Indifference"/>
                <a:sym typeface="Glacial Indifference"/>
              </a:rPr>
              <a:t>Conclusiones</a:t>
            </a:r>
          </a:p>
          <a:p>
            <a:pPr algn="l" marL="863599" indent="-431800" lvl="1">
              <a:lnSpc>
                <a:spcPts val="5599"/>
              </a:lnSpc>
              <a:buFont typeface="Arial"/>
              <a:buChar char="•"/>
            </a:pPr>
            <a:r>
              <a:rPr lang="en-US" sz="3999" spc="87" strike="noStrike" u="none">
                <a:solidFill>
                  <a:srgbClr val="152540"/>
                </a:solidFill>
                <a:latin typeface="Glacial Indifference"/>
                <a:ea typeface="Glacial Indifference"/>
                <a:cs typeface="Glacial Indifference"/>
                <a:sym typeface="Glacial Indifference"/>
              </a:rPr>
              <a:t>Reflexión</a:t>
            </a:r>
          </a:p>
        </p:txBody>
      </p:sp>
      <p:sp>
        <p:nvSpPr>
          <p:cNvPr name="TextBox 9" id="9"/>
          <p:cNvSpPr txBox="true"/>
          <p:nvPr/>
        </p:nvSpPr>
        <p:spPr>
          <a:xfrm rot="0">
            <a:off x="9756113" y="4288730"/>
            <a:ext cx="1173049" cy="3508645"/>
          </a:xfrm>
          <a:prstGeom prst="rect">
            <a:avLst/>
          </a:prstGeom>
        </p:spPr>
        <p:txBody>
          <a:bodyPr anchor="t" rtlCol="false" tIns="0" lIns="0" bIns="0" rIns="0">
            <a:spAutoFit/>
          </a:bodyPr>
          <a:lstStyle/>
          <a:p>
            <a:pPr algn="ctr">
              <a:lnSpc>
                <a:spcPts val="5599"/>
              </a:lnSpc>
            </a:pPr>
            <a:r>
              <a:rPr lang="en-US" b="true" sz="3999" spc="87">
                <a:solidFill>
                  <a:srgbClr val="152540"/>
                </a:solidFill>
                <a:latin typeface="Glacial Indifference Bold"/>
                <a:ea typeface="Glacial Indifference Bold"/>
                <a:cs typeface="Glacial Indifference Bold"/>
                <a:sym typeface="Glacial Indifference Bold"/>
              </a:rPr>
              <a:t>04</a:t>
            </a:r>
          </a:p>
          <a:p>
            <a:pPr algn="ctr">
              <a:lnSpc>
                <a:spcPts val="5599"/>
              </a:lnSpc>
            </a:pPr>
            <a:r>
              <a:rPr lang="en-US" b="true" sz="3999" spc="87">
                <a:solidFill>
                  <a:srgbClr val="152540"/>
                </a:solidFill>
                <a:latin typeface="Glacial Indifference Bold"/>
                <a:ea typeface="Glacial Indifference Bold"/>
                <a:cs typeface="Glacial Indifference Bold"/>
                <a:sym typeface="Glacial Indifference Bold"/>
              </a:rPr>
              <a:t>09</a:t>
            </a:r>
          </a:p>
          <a:p>
            <a:pPr algn="ctr">
              <a:lnSpc>
                <a:spcPts val="5599"/>
              </a:lnSpc>
            </a:pPr>
            <a:r>
              <a:rPr lang="en-US" b="true" sz="3999" spc="87">
                <a:solidFill>
                  <a:srgbClr val="152540"/>
                </a:solidFill>
                <a:latin typeface="Glacial Indifference Bold"/>
                <a:ea typeface="Glacial Indifference Bold"/>
                <a:cs typeface="Glacial Indifference Bold"/>
                <a:sym typeface="Glacial Indifference Bold"/>
              </a:rPr>
              <a:t>13</a:t>
            </a:r>
          </a:p>
          <a:p>
            <a:pPr algn="ctr">
              <a:lnSpc>
                <a:spcPts val="5599"/>
              </a:lnSpc>
            </a:pPr>
            <a:r>
              <a:rPr lang="en-US" b="true" sz="3999" spc="87">
                <a:solidFill>
                  <a:srgbClr val="152540"/>
                </a:solidFill>
                <a:latin typeface="Glacial Indifference Bold"/>
                <a:ea typeface="Glacial Indifference Bold"/>
                <a:cs typeface="Glacial Indifference Bold"/>
                <a:sym typeface="Glacial Indifference Bold"/>
              </a:rPr>
              <a:t>21</a:t>
            </a:r>
          </a:p>
          <a:p>
            <a:pPr algn="ctr" marL="0" indent="0" lvl="0">
              <a:lnSpc>
                <a:spcPts val="5599"/>
              </a:lnSpc>
              <a:spcBef>
                <a:spcPct val="0"/>
              </a:spcBef>
            </a:pPr>
            <a:r>
              <a:rPr lang="en-US" b="true" sz="3999" spc="87">
                <a:solidFill>
                  <a:srgbClr val="152540"/>
                </a:solidFill>
                <a:latin typeface="Glacial Indifference Bold"/>
                <a:ea typeface="Glacial Indifference Bold"/>
                <a:cs typeface="Glacial Indifference Bold"/>
                <a:sym typeface="Glacial Indifference Bold"/>
              </a:rPr>
              <a:t>22</a:t>
            </a:r>
          </a:p>
        </p:txBody>
      </p:sp>
      <p:sp>
        <p:nvSpPr>
          <p:cNvPr name="Freeform 10" id="10"/>
          <p:cNvSpPr/>
          <p:nvPr/>
        </p:nvSpPr>
        <p:spPr>
          <a:xfrm flipH="false" flipV="false" rot="0">
            <a:off x="779614" y="1452147"/>
            <a:ext cx="1174565" cy="1286874"/>
          </a:xfrm>
          <a:custGeom>
            <a:avLst/>
            <a:gdLst/>
            <a:ahLst/>
            <a:cxnLst/>
            <a:rect r="r" b="b" t="t" l="l"/>
            <a:pathLst>
              <a:path h="1286874" w="1174565">
                <a:moveTo>
                  <a:pt x="0" y="0"/>
                </a:moveTo>
                <a:lnTo>
                  <a:pt x="1174565" y="0"/>
                </a:lnTo>
                <a:lnTo>
                  <a:pt x="1174565" y="1286873"/>
                </a:lnTo>
                <a:lnTo>
                  <a:pt x="0" y="12868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53754"/>
        </a:solidFill>
      </p:bgPr>
    </p:bg>
    <p:spTree>
      <p:nvGrpSpPr>
        <p:cNvPr id="1" name=""/>
        <p:cNvGrpSpPr/>
        <p:nvPr/>
      </p:nvGrpSpPr>
      <p:grpSpPr>
        <a:xfrm>
          <a:off x="0" y="0"/>
          <a:ext cx="0" cy="0"/>
          <a:chOff x="0" y="0"/>
          <a:chExt cx="0" cy="0"/>
        </a:xfrm>
      </p:grpSpPr>
      <p:sp>
        <p:nvSpPr>
          <p:cNvPr name="Freeform 2" id="2"/>
          <p:cNvSpPr/>
          <p:nvPr/>
        </p:nvSpPr>
        <p:spPr>
          <a:xfrm flipH="false" flipV="false" rot="-1370283">
            <a:off x="18644069" y="6666911"/>
            <a:ext cx="13578764" cy="10887700"/>
          </a:xfrm>
          <a:custGeom>
            <a:avLst/>
            <a:gdLst/>
            <a:ahLst/>
            <a:cxnLst/>
            <a:rect r="r" b="b" t="t" l="l"/>
            <a:pathLst>
              <a:path h="10887700" w="13578764">
                <a:moveTo>
                  <a:pt x="0" y="0"/>
                </a:moveTo>
                <a:lnTo>
                  <a:pt x="13578764" y="0"/>
                </a:lnTo>
                <a:lnTo>
                  <a:pt x="13578764" y="10887699"/>
                </a:lnTo>
                <a:lnTo>
                  <a:pt x="0" y="108876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3" id="3"/>
          <p:cNvSpPr/>
          <p:nvPr/>
        </p:nvSpPr>
        <p:spPr>
          <a:xfrm flipH="false" flipV="false" rot="-1370283">
            <a:off x="-14375596" y="1890994"/>
            <a:ext cx="13578764" cy="10887700"/>
          </a:xfrm>
          <a:custGeom>
            <a:avLst/>
            <a:gdLst/>
            <a:ahLst/>
            <a:cxnLst/>
            <a:rect r="r" b="b" t="t" l="l"/>
            <a:pathLst>
              <a:path h="10887700" w="13578764">
                <a:moveTo>
                  <a:pt x="0" y="0"/>
                </a:moveTo>
                <a:lnTo>
                  <a:pt x="13578764" y="0"/>
                </a:lnTo>
                <a:lnTo>
                  <a:pt x="13578764" y="10887700"/>
                </a:lnTo>
                <a:lnTo>
                  <a:pt x="0" y="10887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08387" y="-3024083"/>
            <a:ext cx="8535602" cy="7976908"/>
          </a:xfrm>
          <a:custGeom>
            <a:avLst/>
            <a:gdLst/>
            <a:ahLst/>
            <a:cxnLst/>
            <a:rect r="r" b="b" t="t" l="l"/>
            <a:pathLst>
              <a:path h="7976908" w="8535602">
                <a:moveTo>
                  <a:pt x="0" y="0"/>
                </a:moveTo>
                <a:lnTo>
                  <a:pt x="8535602" y="0"/>
                </a:lnTo>
                <a:lnTo>
                  <a:pt x="8535602" y="7976908"/>
                </a:lnTo>
                <a:lnTo>
                  <a:pt x="0" y="797690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10151301">
            <a:off x="11164674" y="6546853"/>
            <a:ext cx="8535602" cy="7976908"/>
          </a:xfrm>
          <a:custGeom>
            <a:avLst/>
            <a:gdLst/>
            <a:ahLst/>
            <a:cxnLst/>
            <a:rect r="r" b="b" t="t" l="l"/>
            <a:pathLst>
              <a:path h="7976908" w="8535602">
                <a:moveTo>
                  <a:pt x="0" y="0"/>
                </a:moveTo>
                <a:lnTo>
                  <a:pt x="8535602" y="0"/>
                </a:lnTo>
                <a:lnTo>
                  <a:pt x="8535602" y="7976908"/>
                </a:lnTo>
                <a:lnTo>
                  <a:pt x="0" y="797690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6" id="6"/>
          <p:cNvSpPr txBox="true"/>
          <p:nvPr/>
        </p:nvSpPr>
        <p:spPr>
          <a:xfrm rot="0">
            <a:off x="8251961" y="1195552"/>
            <a:ext cx="9007339" cy="1414056"/>
          </a:xfrm>
          <a:prstGeom prst="rect">
            <a:avLst/>
          </a:prstGeom>
        </p:spPr>
        <p:txBody>
          <a:bodyPr anchor="t" rtlCol="false" tIns="0" lIns="0" bIns="0" rIns="0">
            <a:spAutoFit/>
          </a:bodyPr>
          <a:lstStyle/>
          <a:p>
            <a:pPr algn="r">
              <a:lnSpc>
                <a:spcPts val="11579"/>
              </a:lnSpc>
            </a:pPr>
            <a:r>
              <a:rPr lang="en-US" b="true" sz="8271" spc="777">
                <a:solidFill>
                  <a:srgbClr val="EDE8E4"/>
                </a:solidFill>
                <a:latin typeface="Glacial Indifference Bold"/>
                <a:ea typeface="Glacial Indifference Bold"/>
                <a:cs typeface="Glacial Indifference Bold"/>
                <a:sym typeface="Glacial Indifference Bold"/>
              </a:rPr>
              <a:t>INTRODUCCIÓN</a:t>
            </a:r>
          </a:p>
        </p:txBody>
      </p:sp>
      <p:sp>
        <p:nvSpPr>
          <p:cNvPr name="Freeform 7" id="7"/>
          <p:cNvSpPr/>
          <p:nvPr/>
        </p:nvSpPr>
        <p:spPr>
          <a:xfrm flipH="false" flipV="false" rot="0">
            <a:off x="-1446812" y="7841762"/>
            <a:ext cx="5482705" cy="4884592"/>
          </a:xfrm>
          <a:custGeom>
            <a:avLst/>
            <a:gdLst/>
            <a:ahLst/>
            <a:cxnLst/>
            <a:rect r="r" b="b" t="t" l="l"/>
            <a:pathLst>
              <a:path h="4884592" w="5482705">
                <a:moveTo>
                  <a:pt x="0" y="0"/>
                </a:moveTo>
                <a:lnTo>
                  <a:pt x="5482705" y="0"/>
                </a:lnTo>
                <a:lnTo>
                  <a:pt x="5482705" y="4884591"/>
                </a:lnTo>
                <a:lnTo>
                  <a:pt x="0" y="48845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8" id="8"/>
          <p:cNvSpPr/>
          <p:nvPr/>
        </p:nvSpPr>
        <p:spPr>
          <a:xfrm flipH="false" flipV="false" rot="10452176">
            <a:off x="15012576" y="-2759682"/>
            <a:ext cx="5482705" cy="4884592"/>
          </a:xfrm>
          <a:custGeom>
            <a:avLst/>
            <a:gdLst/>
            <a:ahLst/>
            <a:cxnLst/>
            <a:rect r="r" b="b" t="t" l="l"/>
            <a:pathLst>
              <a:path h="4884592" w="5482705">
                <a:moveTo>
                  <a:pt x="0" y="0"/>
                </a:moveTo>
                <a:lnTo>
                  <a:pt x="5482705" y="0"/>
                </a:lnTo>
                <a:lnTo>
                  <a:pt x="5482705" y="4884591"/>
                </a:lnTo>
                <a:lnTo>
                  <a:pt x="0" y="48845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9" id="9"/>
          <p:cNvSpPr txBox="true"/>
          <p:nvPr/>
        </p:nvSpPr>
        <p:spPr>
          <a:xfrm rot="0">
            <a:off x="2466362" y="4455153"/>
            <a:ext cx="13355276" cy="2657204"/>
          </a:xfrm>
          <a:prstGeom prst="rect">
            <a:avLst/>
          </a:prstGeom>
        </p:spPr>
        <p:txBody>
          <a:bodyPr anchor="t" rtlCol="false" tIns="0" lIns="0" bIns="0" rIns="0">
            <a:spAutoFit/>
          </a:bodyPr>
          <a:lstStyle/>
          <a:p>
            <a:pPr algn="just">
              <a:lnSpc>
                <a:spcPts val="4200"/>
              </a:lnSpc>
            </a:pPr>
            <a:r>
              <a:rPr lang="en-US" sz="3000" spc="65">
                <a:solidFill>
                  <a:srgbClr val="EDE8E4"/>
                </a:solidFill>
                <a:latin typeface="Glacial Indifference"/>
                <a:ea typeface="Glacial Indifference"/>
                <a:cs typeface="Glacial Indifference"/>
                <a:sym typeface="Glacial Indifference"/>
              </a:rPr>
              <a:t>Se aborda la necesidad de facilitar la </a:t>
            </a:r>
            <a:r>
              <a:rPr lang="en-US" b="true" sz="3000" spc="65">
                <a:solidFill>
                  <a:srgbClr val="EDE8E4"/>
                </a:solidFill>
                <a:latin typeface="Glacial Indifference Bold"/>
                <a:ea typeface="Glacial Indifference Bold"/>
                <a:cs typeface="Glacial Indifference Bold"/>
                <a:sym typeface="Glacial Indifference Bold"/>
              </a:rPr>
              <a:t>anticipación de movimientos del mercado financiero y el ajuste de estrategias de inversión de acuerdo con las 4 fases del ciclo económico</a:t>
            </a:r>
            <a:r>
              <a:rPr lang="en-US" sz="3000" spc="65">
                <a:solidFill>
                  <a:srgbClr val="EDE8E4"/>
                </a:solidFill>
                <a:latin typeface="Glacial Indifference"/>
                <a:ea typeface="Glacial Indifference"/>
                <a:cs typeface="Glacial Indifference"/>
                <a:sym typeface="Glacial Indifference"/>
              </a:rPr>
              <a:t>, por medio del uso de indicadores económicos (</a:t>
            </a:r>
            <a:r>
              <a:rPr lang="en-US" sz="3000" i="true" spc="65">
                <a:solidFill>
                  <a:srgbClr val="EDE8E4"/>
                </a:solidFill>
                <a:latin typeface="Glacial Indifference Italics"/>
                <a:ea typeface="Glacial Indifference Italics"/>
                <a:cs typeface="Glacial Indifference Italics"/>
                <a:sym typeface="Glacial Indifference Italics"/>
              </a:rPr>
              <a:t>CLI</a:t>
            </a:r>
            <a:r>
              <a:rPr lang="en-US" sz="3000" spc="65">
                <a:solidFill>
                  <a:srgbClr val="EDE8E4"/>
                </a:solidFill>
                <a:latin typeface="Glacial Indifference"/>
                <a:ea typeface="Glacial Indifference"/>
                <a:cs typeface="Glacial Indifference"/>
                <a:sym typeface="Glacial Indifference"/>
              </a:rPr>
              <a:t>, </a:t>
            </a:r>
            <a:r>
              <a:rPr lang="en-US" sz="3000" i="true" spc="65">
                <a:solidFill>
                  <a:srgbClr val="EDE8E4"/>
                </a:solidFill>
                <a:latin typeface="Glacial Indifference Italics"/>
                <a:ea typeface="Glacial Indifference Italics"/>
                <a:cs typeface="Glacial Indifference Italics"/>
                <a:sym typeface="Glacial Indifference Italics"/>
              </a:rPr>
              <a:t>BCI</a:t>
            </a:r>
            <a:r>
              <a:rPr lang="en-US" sz="3000" spc="65">
                <a:solidFill>
                  <a:srgbClr val="EDE8E4"/>
                </a:solidFill>
                <a:latin typeface="Glacial Indifference"/>
                <a:ea typeface="Glacial Indifference"/>
                <a:cs typeface="Glacial Indifference"/>
                <a:sym typeface="Glacial Indifference"/>
              </a:rPr>
              <a:t>, </a:t>
            </a:r>
            <a:r>
              <a:rPr lang="en-US" sz="3000" i="true" spc="65">
                <a:solidFill>
                  <a:srgbClr val="EDE8E4"/>
                </a:solidFill>
                <a:latin typeface="Glacial Indifference Italics"/>
                <a:ea typeface="Glacial Indifference Italics"/>
                <a:cs typeface="Glacial Indifference Italics"/>
                <a:sym typeface="Glacial Indifference Italics"/>
              </a:rPr>
              <a:t>GDP </a:t>
            </a:r>
            <a:r>
              <a:rPr lang="en-US" sz="3000" spc="65">
                <a:solidFill>
                  <a:srgbClr val="EDE8E4"/>
                </a:solidFill>
                <a:latin typeface="Glacial Indifference"/>
                <a:ea typeface="Glacial Indifference"/>
                <a:cs typeface="Glacial Indifference"/>
                <a:sym typeface="Glacial Indifference"/>
              </a:rPr>
              <a:t>y </a:t>
            </a:r>
            <a:r>
              <a:rPr lang="en-US" sz="3000" i="true" spc="65">
                <a:solidFill>
                  <a:srgbClr val="EDE8E4"/>
                </a:solidFill>
                <a:latin typeface="Glacial Indifference Italics"/>
                <a:ea typeface="Glacial Indifference Italics"/>
                <a:cs typeface="Glacial Indifference Italics"/>
                <a:sym typeface="Glacial Indifference Italics"/>
              </a:rPr>
              <a:t>CCI</a:t>
            </a:r>
            <a:r>
              <a:rPr lang="en-US" sz="3000" spc="65">
                <a:solidFill>
                  <a:srgbClr val="EDE8E4"/>
                </a:solidFill>
                <a:latin typeface="Glacial Indifference"/>
                <a:ea typeface="Glacial Indifference"/>
                <a:cs typeface="Glacial Indifference"/>
                <a:sym typeface="Glacial Indifference"/>
              </a:rPr>
              <a:t>), ofreciendo así oportunidades para optimizar la asignación de activos.</a:t>
            </a:r>
          </a:p>
        </p:txBody>
      </p:sp>
      <p:sp>
        <p:nvSpPr>
          <p:cNvPr name="Freeform 10" id="10"/>
          <p:cNvSpPr/>
          <p:nvPr/>
        </p:nvSpPr>
        <p:spPr>
          <a:xfrm flipH="false" flipV="false" rot="0">
            <a:off x="6498422" y="1269146"/>
            <a:ext cx="1428793" cy="1428793"/>
          </a:xfrm>
          <a:custGeom>
            <a:avLst/>
            <a:gdLst/>
            <a:ahLst/>
            <a:cxnLst/>
            <a:rect r="r" b="b" t="t" l="l"/>
            <a:pathLst>
              <a:path h="1428793" w="1428793">
                <a:moveTo>
                  <a:pt x="0" y="0"/>
                </a:moveTo>
                <a:lnTo>
                  <a:pt x="1428793" y="0"/>
                </a:lnTo>
                <a:lnTo>
                  <a:pt x="1428793" y="1428793"/>
                </a:lnTo>
                <a:lnTo>
                  <a:pt x="0" y="142879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1" id="11"/>
          <p:cNvSpPr txBox="true"/>
          <p:nvPr/>
        </p:nvSpPr>
        <p:spPr>
          <a:xfrm rot="0">
            <a:off x="17114951" y="9597971"/>
            <a:ext cx="1173049" cy="689029"/>
          </a:xfrm>
          <a:prstGeom prst="rect">
            <a:avLst/>
          </a:prstGeom>
        </p:spPr>
        <p:txBody>
          <a:bodyPr anchor="t" rtlCol="false" tIns="0" lIns="0" bIns="0" rIns="0">
            <a:spAutoFit/>
          </a:bodyPr>
          <a:lstStyle/>
          <a:p>
            <a:pPr algn="ctr" marL="0" indent="0" lvl="0">
              <a:lnSpc>
                <a:spcPts val="5599"/>
              </a:lnSpc>
              <a:spcBef>
                <a:spcPct val="0"/>
              </a:spcBef>
            </a:pPr>
            <a:r>
              <a:rPr lang="en-US" b="true" sz="3999" spc="87">
                <a:solidFill>
                  <a:srgbClr val="152540"/>
                </a:solidFill>
                <a:latin typeface="Glacial Indifference Bold"/>
                <a:ea typeface="Glacial Indifference Bold"/>
                <a:cs typeface="Glacial Indifference Bold"/>
                <a:sym typeface="Glacial Indifference Bold"/>
              </a:rPr>
              <a:t>04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Freeform 2" id="2"/>
          <p:cNvSpPr/>
          <p:nvPr/>
        </p:nvSpPr>
        <p:spPr>
          <a:xfrm flipH="false" flipV="false" rot="-445925">
            <a:off x="3142738" y="-769394"/>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3" id="3"/>
          <p:cNvSpPr/>
          <p:nvPr/>
        </p:nvSpPr>
        <p:spPr>
          <a:xfrm flipH="false" flipV="false" rot="-8798399">
            <a:off x="8466276" y="-9590538"/>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4" id="4"/>
          <p:cNvSpPr/>
          <p:nvPr/>
        </p:nvSpPr>
        <p:spPr>
          <a:xfrm flipH="false" flipV="false" rot="3283157">
            <a:off x="-2154717" y="7247628"/>
            <a:ext cx="5624862" cy="7545546"/>
          </a:xfrm>
          <a:custGeom>
            <a:avLst/>
            <a:gdLst/>
            <a:ahLst/>
            <a:cxnLst/>
            <a:rect r="r" b="b" t="t" l="l"/>
            <a:pathLst>
              <a:path h="7545546" w="5624862">
                <a:moveTo>
                  <a:pt x="0" y="0"/>
                </a:moveTo>
                <a:lnTo>
                  <a:pt x="5624861" y="0"/>
                </a:lnTo>
                <a:lnTo>
                  <a:pt x="5624861" y="7545546"/>
                </a:lnTo>
                <a:lnTo>
                  <a:pt x="0" y="75455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5" id="5"/>
          <p:cNvSpPr txBox="true"/>
          <p:nvPr/>
        </p:nvSpPr>
        <p:spPr>
          <a:xfrm rot="0">
            <a:off x="2494541" y="734668"/>
            <a:ext cx="6460548" cy="966441"/>
          </a:xfrm>
          <a:prstGeom prst="rect">
            <a:avLst/>
          </a:prstGeom>
        </p:spPr>
        <p:txBody>
          <a:bodyPr anchor="t" rtlCol="false" tIns="0" lIns="0" bIns="0" rIns="0">
            <a:spAutoFit/>
          </a:bodyPr>
          <a:lstStyle/>
          <a:p>
            <a:pPr algn="l">
              <a:lnSpc>
                <a:spcPts val="7961"/>
              </a:lnSpc>
            </a:pPr>
            <a:r>
              <a:rPr lang="en-US" sz="5686" spc="534">
                <a:solidFill>
                  <a:srgbClr val="152540"/>
                </a:solidFill>
                <a:latin typeface="Glacial Indifference"/>
                <a:ea typeface="Glacial Indifference"/>
                <a:cs typeface="Glacial Indifference"/>
                <a:sym typeface="Glacial Indifference"/>
              </a:rPr>
              <a:t>FASES DE LA</a:t>
            </a:r>
          </a:p>
        </p:txBody>
      </p:sp>
      <p:sp>
        <p:nvSpPr>
          <p:cNvPr name="Freeform 6" id="6"/>
          <p:cNvSpPr/>
          <p:nvPr/>
        </p:nvSpPr>
        <p:spPr>
          <a:xfrm flipH="false" flipV="false" rot="2770156">
            <a:off x="-3037253" y="-2901968"/>
            <a:ext cx="5154368" cy="4995052"/>
          </a:xfrm>
          <a:custGeom>
            <a:avLst/>
            <a:gdLst/>
            <a:ahLst/>
            <a:cxnLst/>
            <a:rect r="r" b="b" t="t" l="l"/>
            <a:pathLst>
              <a:path h="4995052" w="5154368">
                <a:moveTo>
                  <a:pt x="0" y="0"/>
                </a:moveTo>
                <a:lnTo>
                  <a:pt x="5154368" y="0"/>
                </a:lnTo>
                <a:lnTo>
                  <a:pt x="5154368" y="4995052"/>
                </a:lnTo>
                <a:lnTo>
                  <a:pt x="0" y="49950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2770156">
            <a:off x="15710816" y="8522875"/>
            <a:ext cx="5154368" cy="4995052"/>
          </a:xfrm>
          <a:custGeom>
            <a:avLst/>
            <a:gdLst/>
            <a:ahLst/>
            <a:cxnLst/>
            <a:rect r="r" b="b" t="t" l="l"/>
            <a:pathLst>
              <a:path h="4995052" w="5154368">
                <a:moveTo>
                  <a:pt x="0" y="0"/>
                </a:moveTo>
                <a:lnTo>
                  <a:pt x="5154368" y="0"/>
                </a:lnTo>
                <a:lnTo>
                  <a:pt x="5154368" y="4995052"/>
                </a:lnTo>
                <a:lnTo>
                  <a:pt x="0" y="49950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8" id="8"/>
          <p:cNvSpPr txBox="true"/>
          <p:nvPr/>
        </p:nvSpPr>
        <p:spPr>
          <a:xfrm rot="0">
            <a:off x="2494541" y="1558234"/>
            <a:ext cx="8324690" cy="1259298"/>
          </a:xfrm>
          <a:prstGeom prst="rect">
            <a:avLst/>
          </a:prstGeom>
        </p:spPr>
        <p:txBody>
          <a:bodyPr anchor="t" rtlCol="false" tIns="0" lIns="0" bIns="0" rIns="0">
            <a:spAutoFit/>
          </a:bodyPr>
          <a:lstStyle/>
          <a:p>
            <a:pPr algn="l">
              <a:lnSpc>
                <a:spcPts val="10258"/>
              </a:lnSpc>
            </a:pPr>
            <a:r>
              <a:rPr lang="en-US" b="true" sz="7327" spc="688">
                <a:solidFill>
                  <a:srgbClr val="152540"/>
                </a:solidFill>
                <a:latin typeface="Glacial Indifference Bold"/>
                <a:ea typeface="Glacial Indifference Bold"/>
                <a:cs typeface="Glacial Indifference Bold"/>
                <a:sym typeface="Glacial Indifference Bold"/>
              </a:rPr>
              <a:t>ECONOMÍA</a:t>
            </a:r>
          </a:p>
        </p:txBody>
      </p:sp>
      <p:sp>
        <p:nvSpPr>
          <p:cNvPr name="Freeform 9" id="9"/>
          <p:cNvSpPr/>
          <p:nvPr/>
        </p:nvSpPr>
        <p:spPr>
          <a:xfrm flipH="false" flipV="false" rot="0">
            <a:off x="700640" y="1021492"/>
            <a:ext cx="1465841" cy="1359235"/>
          </a:xfrm>
          <a:custGeom>
            <a:avLst/>
            <a:gdLst/>
            <a:ahLst/>
            <a:cxnLst/>
            <a:rect r="r" b="b" t="t" l="l"/>
            <a:pathLst>
              <a:path h="1359235" w="1465841">
                <a:moveTo>
                  <a:pt x="0" y="0"/>
                </a:moveTo>
                <a:lnTo>
                  <a:pt x="1465841" y="0"/>
                </a:lnTo>
                <a:lnTo>
                  <a:pt x="1465841" y="1359234"/>
                </a:lnTo>
                <a:lnTo>
                  <a:pt x="0" y="135923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1560340" y="4202245"/>
            <a:ext cx="15167320" cy="4803179"/>
          </a:xfrm>
          <a:prstGeom prst="rect">
            <a:avLst/>
          </a:prstGeom>
        </p:spPr>
        <p:txBody>
          <a:bodyPr anchor="t" rtlCol="false" tIns="0" lIns="0" bIns="0" rIns="0">
            <a:spAutoFit/>
          </a:bodyPr>
          <a:lstStyle/>
          <a:p>
            <a:pPr algn="just">
              <a:lnSpc>
                <a:spcPts val="3499"/>
              </a:lnSpc>
            </a:pPr>
            <a:r>
              <a:rPr lang="en-US" b="true" sz="2499" spc="54">
                <a:solidFill>
                  <a:srgbClr val="D89C6C"/>
                </a:solidFill>
                <a:latin typeface="Glacial Indifference Bold"/>
                <a:ea typeface="Glacial Indifference Bold"/>
                <a:cs typeface="Glacial Indifference Bold"/>
                <a:sym typeface="Glacial Indifference Bold"/>
              </a:rPr>
              <a:t>1-. </a:t>
            </a:r>
            <a:r>
              <a:rPr lang="en-US" b="true" sz="2499" spc="54">
                <a:solidFill>
                  <a:srgbClr val="152540"/>
                </a:solidFill>
                <a:latin typeface="Glacial Indifference Bold"/>
                <a:ea typeface="Glacial Indifference Bold"/>
                <a:cs typeface="Glacial Indifference Bold"/>
                <a:sym typeface="Glacial Indifference Bold"/>
              </a:rPr>
              <a:t>Macro Bottoming:</a:t>
            </a:r>
            <a:r>
              <a:rPr lang="en-US" sz="2499" spc="54">
                <a:solidFill>
                  <a:srgbClr val="152540"/>
                </a:solidFill>
                <a:latin typeface="Glacial Indifference"/>
                <a:ea typeface="Glacial Indifference"/>
                <a:cs typeface="Glacial Indifference"/>
                <a:sym typeface="Glacial Indifference"/>
              </a:rPr>
              <a:t> </a:t>
            </a:r>
            <a:r>
              <a:rPr lang="en-US" b="true" sz="2499" spc="54">
                <a:solidFill>
                  <a:srgbClr val="152540"/>
                </a:solidFill>
                <a:latin typeface="Glacial Indifference Bold"/>
                <a:ea typeface="Glacial Indifference Bold"/>
                <a:cs typeface="Glacial Indifference Bold"/>
                <a:sym typeface="Glacial Indifference Bold"/>
              </a:rPr>
              <a:t>Salida de la contracción económica</a:t>
            </a:r>
            <a:r>
              <a:rPr lang="en-US" sz="2499" spc="54">
                <a:solidFill>
                  <a:srgbClr val="152540"/>
                </a:solidFill>
                <a:latin typeface="Glacial Indifference"/>
                <a:ea typeface="Glacial Indifference"/>
                <a:cs typeface="Glacial Indifference"/>
                <a:sym typeface="Glacial Indifference"/>
              </a:rPr>
              <a:t>, existe un </a:t>
            </a:r>
            <a:r>
              <a:rPr lang="en-US" sz="2499" i="true" spc="54">
                <a:solidFill>
                  <a:srgbClr val="152540"/>
                </a:solidFill>
                <a:latin typeface="Glacial Indifference Italics"/>
                <a:ea typeface="Glacial Indifference Italics"/>
                <a:cs typeface="Glacial Indifference Italics"/>
                <a:sym typeface="Glacial Indifference Italics"/>
              </a:rPr>
              <a:t>incremento en las ganancias o utilidades de una empresa o del mercado en general</a:t>
            </a:r>
            <a:r>
              <a:rPr lang="en-US" sz="2499" spc="54">
                <a:solidFill>
                  <a:srgbClr val="152540"/>
                </a:solidFill>
                <a:latin typeface="Glacial Indifference"/>
                <a:ea typeface="Glacial Indifference"/>
                <a:cs typeface="Glacial Indifference"/>
                <a:sym typeface="Glacial Indifference"/>
              </a:rPr>
              <a:t> también conocido como ‘earnings expansion’.</a:t>
            </a:r>
          </a:p>
          <a:p>
            <a:pPr algn="just">
              <a:lnSpc>
                <a:spcPts val="3499"/>
              </a:lnSpc>
            </a:pPr>
          </a:p>
          <a:p>
            <a:pPr algn="just">
              <a:lnSpc>
                <a:spcPts val="3499"/>
              </a:lnSpc>
            </a:pPr>
            <a:r>
              <a:rPr lang="en-US" b="true" sz="2499" spc="54">
                <a:solidFill>
                  <a:srgbClr val="D89C6C"/>
                </a:solidFill>
                <a:latin typeface="Glacial Indifference Bold"/>
                <a:ea typeface="Glacial Indifference Bold"/>
                <a:cs typeface="Glacial Indifference Bold"/>
                <a:sym typeface="Glacial Indifference Bold"/>
              </a:rPr>
              <a:t>2-. </a:t>
            </a:r>
            <a:r>
              <a:rPr lang="en-US" b="true" sz="2499" spc="54">
                <a:solidFill>
                  <a:srgbClr val="152540"/>
                </a:solidFill>
                <a:latin typeface="Glacial Indifference Bold"/>
                <a:ea typeface="Glacial Indifference Bold"/>
                <a:cs typeface="Glacial Indifference Bold"/>
                <a:sym typeface="Glacial Indifference Bold"/>
              </a:rPr>
              <a:t>Macro Improving:</a:t>
            </a:r>
            <a:r>
              <a:rPr lang="en-US" sz="2499" spc="54">
                <a:solidFill>
                  <a:srgbClr val="152540"/>
                </a:solidFill>
                <a:latin typeface="Glacial Indifference"/>
                <a:ea typeface="Glacial Indifference"/>
                <a:cs typeface="Glacial Indifference"/>
                <a:sym typeface="Glacial Indifference"/>
              </a:rPr>
              <a:t> E</a:t>
            </a:r>
            <a:r>
              <a:rPr lang="en-US" sz="2499" i="true" spc="54">
                <a:solidFill>
                  <a:srgbClr val="152540"/>
                </a:solidFill>
                <a:latin typeface="Glacial Indifference Italics"/>
                <a:ea typeface="Glacial Indifference Italics"/>
                <a:cs typeface="Glacial Indifference Italics"/>
                <a:sym typeface="Glacial Indifference Italics"/>
              </a:rPr>
              <a:t>conomía en su mejor momento (</a:t>
            </a:r>
            <a:r>
              <a:rPr lang="en-US" b="true" sz="2499" i="true" spc="54">
                <a:solidFill>
                  <a:srgbClr val="152540"/>
                </a:solidFill>
                <a:latin typeface="Glacial Indifference Bold Italics"/>
                <a:ea typeface="Glacial Indifference Bold Italics"/>
                <a:cs typeface="Glacial Indifference Bold Italics"/>
                <a:sym typeface="Glacial Indifference Bold Italics"/>
              </a:rPr>
              <a:t>punto más alto del ciclo</a:t>
            </a:r>
            <a:r>
              <a:rPr lang="en-US" sz="2499" i="true" spc="54">
                <a:solidFill>
                  <a:srgbClr val="152540"/>
                </a:solidFill>
                <a:latin typeface="Glacial Indifference Italics"/>
                <a:ea typeface="Glacial Indifference Italics"/>
                <a:cs typeface="Glacial Indifference Italics"/>
                <a:sym typeface="Glacial Indifference Italics"/>
              </a:rPr>
              <a:t>)</a:t>
            </a:r>
            <a:r>
              <a:rPr lang="en-US" sz="2499" spc="54">
                <a:solidFill>
                  <a:srgbClr val="152540"/>
                </a:solidFill>
                <a:latin typeface="Glacial Indifference"/>
                <a:ea typeface="Glacial Indifference"/>
                <a:cs typeface="Glacial Indifference"/>
                <a:sym typeface="Glacial Indifference"/>
              </a:rPr>
              <a:t>, altas ganancias corporativas, bancos centrales suben tasas de interés, valuaciones elevadas, acciones alcanzan su techo.</a:t>
            </a:r>
          </a:p>
          <a:p>
            <a:pPr algn="just">
              <a:lnSpc>
                <a:spcPts val="3499"/>
              </a:lnSpc>
            </a:pPr>
          </a:p>
          <a:p>
            <a:pPr algn="just">
              <a:lnSpc>
                <a:spcPts val="3499"/>
              </a:lnSpc>
            </a:pPr>
            <a:r>
              <a:rPr lang="en-US" b="true" sz="2499" spc="54">
                <a:solidFill>
                  <a:srgbClr val="D89C6C"/>
                </a:solidFill>
                <a:latin typeface="Glacial Indifference Bold"/>
                <a:ea typeface="Glacial Indifference Bold"/>
                <a:cs typeface="Glacial Indifference Bold"/>
                <a:sym typeface="Glacial Indifference Bold"/>
              </a:rPr>
              <a:t>3-. </a:t>
            </a:r>
            <a:r>
              <a:rPr lang="en-US" b="true" sz="2499" spc="54">
                <a:solidFill>
                  <a:srgbClr val="152540"/>
                </a:solidFill>
                <a:latin typeface="Glacial Indifference Bold"/>
                <a:ea typeface="Glacial Indifference Bold"/>
                <a:cs typeface="Glacial Indifference Bold"/>
                <a:sym typeface="Glacial Indifference Bold"/>
              </a:rPr>
              <a:t>Macro Peaking:</a:t>
            </a:r>
            <a:r>
              <a:rPr lang="en-US" sz="2499" spc="54">
                <a:solidFill>
                  <a:srgbClr val="152540"/>
                </a:solidFill>
                <a:latin typeface="Glacial Indifference"/>
                <a:ea typeface="Glacial Indifference"/>
                <a:cs typeface="Glacial Indifference"/>
                <a:sym typeface="Glacial Indifference"/>
              </a:rPr>
              <a:t> El </a:t>
            </a:r>
            <a:r>
              <a:rPr lang="en-US" b="true" sz="2499" i="true" spc="54">
                <a:solidFill>
                  <a:srgbClr val="152540"/>
                </a:solidFill>
                <a:latin typeface="Glacial Indifference Bold Italics"/>
                <a:ea typeface="Glacial Indifference Bold Italics"/>
                <a:cs typeface="Glacial Indifference Bold Italics"/>
                <a:sym typeface="Glacial Indifference Bold Italics"/>
              </a:rPr>
              <a:t>crecimiento económico se desacelera</a:t>
            </a:r>
            <a:r>
              <a:rPr lang="en-US" sz="2499" i="true" spc="54">
                <a:solidFill>
                  <a:srgbClr val="152540"/>
                </a:solidFill>
                <a:latin typeface="Glacial Indifference Italics"/>
                <a:ea typeface="Glacial Indifference Italics"/>
                <a:cs typeface="Glacial Indifference Italics"/>
                <a:sym typeface="Glacial Indifference Italics"/>
              </a:rPr>
              <a:t>, </a:t>
            </a:r>
            <a:r>
              <a:rPr lang="en-US" sz="2499" spc="54">
                <a:solidFill>
                  <a:srgbClr val="152540"/>
                </a:solidFill>
                <a:latin typeface="Glacial Indifference"/>
                <a:ea typeface="Glacial Indifference"/>
                <a:cs typeface="Glacial Indifference"/>
                <a:sym typeface="Glacial Indifference"/>
              </a:rPr>
              <a:t>disminución de ganancias empresariales, tasas de interés en máximos históricos, caen mercados financieros.</a:t>
            </a:r>
          </a:p>
          <a:p>
            <a:pPr algn="just">
              <a:lnSpc>
                <a:spcPts val="3499"/>
              </a:lnSpc>
            </a:pPr>
          </a:p>
          <a:p>
            <a:pPr algn="just">
              <a:lnSpc>
                <a:spcPts val="3499"/>
              </a:lnSpc>
            </a:pPr>
            <a:r>
              <a:rPr lang="en-US" b="true" sz="2499" spc="54">
                <a:solidFill>
                  <a:srgbClr val="D89C6C"/>
                </a:solidFill>
                <a:latin typeface="Glacial Indifference Bold"/>
                <a:ea typeface="Glacial Indifference Bold"/>
                <a:cs typeface="Glacial Indifference Bold"/>
                <a:sym typeface="Glacial Indifference Bold"/>
              </a:rPr>
              <a:t>4-. </a:t>
            </a:r>
            <a:r>
              <a:rPr lang="en-US" b="true" sz="2499" spc="54">
                <a:solidFill>
                  <a:srgbClr val="152540"/>
                </a:solidFill>
                <a:latin typeface="Glacial Indifference Bold"/>
                <a:ea typeface="Glacial Indifference Bold"/>
                <a:cs typeface="Glacial Indifference Bold"/>
                <a:sym typeface="Glacial Indifference Bold"/>
              </a:rPr>
              <a:t>Macro Declining:</a:t>
            </a:r>
            <a:r>
              <a:rPr lang="en-US" sz="2499" spc="54">
                <a:solidFill>
                  <a:srgbClr val="152540"/>
                </a:solidFill>
                <a:latin typeface="Glacial Indifference"/>
                <a:ea typeface="Glacial Indifference"/>
                <a:cs typeface="Glacial Indifference"/>
                <a:sym typeface="Glacial Indifference"/>
              </a:rPr>
              <a:t> P</a:t>
            </a:r>
            <a:r>
              <a:rPr lang="en-US" sz="2499" i="true" spc="54">
                <a:solidFill>
                  <a:srgbClr val="152540"/>
                </a:solidFill>
                <a:latin typeface="Glacial Indifference Italics"/>
                <a:ea typeface="Glacial Indifference Italics"/>
                <a:cs typeface="Glacial Indifference Italics"/>
                <a:sym typeface="Glacial Indifference Italics"/>
              </a:rPr>
              <a:t>eriodo de </a:t>
            </a:r>
            <a:r>
              <a:rPr lang="en-US" b="true" sz="2499" i="true" spc="54">
                <a:solidFill>
                  <a:srgbClr val="152540"/>
                </a:solidFill>
                <a:latin typeface="Glacial Indifference Bold Italics"/>
                <a:ea typeface="Glacial Indifference Bold Italics"/>
                <a:cs typeface="Glacial Indifference Bold Italics"/>
                <a:sym typeface="Glacial Indifference Bold Italics"/>
              </a:rPr>
              <a:t>recesión económica</a:t>
            </a:r>
            <a:r>
              <a:rPr lang="en-US" sz="2499" i="true" spc="54">
                <a:solidFill>
                  <a:srgbClr val="152540"/>
                </a:solidFill>
                <a:latin typeface="Glacial Indifference Italics"/>
                <a:ea typeface="Glacial Indifference Italics"/>
                <a:cs typeface="Glacial Indifference Italics"/>
                <a:sym typeface="Glacial Indifference Italics"/>
              </a:rPr>
              <a:t>, caída de ganancias empresariales</a:t>
            </a:r>
            <a:r>
              <a:rPr lang="en-US" sz="2499" spc="54">
                <a:solidFill>
                  <a:srgbClr val="152540"/>
                </a:solidFill>
                <a:latin typeface="Glacial Indifference"/>
                <a:ea typeface="Glacial Indifference"/>
                <a:cs typeface="Glacial Indifference"/>
                <a:sym typeface="Glacial Indifference"/>
              </a:rPr>
              <a:t>, políticas económicas expansivas (recortes en tasas de interés), mercado financiero alcanza su punto más bajo.</a:t>
            </a:r>
          </a:p>
        </p:txBody>
      </p:sp>
      <p:sp>
        <p:nvSpPr>
          <p:cNvPr name="Freeform 11" id="11"/>
          <p:cNvSpPr/>
          <p:nvPr/>
        </p:nvSpPr>
        <p:spPr>
          <a:xfrm flipH="false" flipV="false" rot="0">
            <a:off x="9786317" y="341624"/>
            <a:ext cx="7158090" cy="3596940"/>
          </a:xfrm>
          <a:custGeom>
            <a:avLst/>
            <a:gdLst/>
            <a:ahLst/>
            <a:cxnLst/>
            <a:rect r="r" b="b" t="t" l="l"/>
            <a:pathLst>
              <a:path h="3596940" w="7158090">
                <a:moveTo>
                  <a:pt x="0" y="0"/>
                </a:moveTo>
                <a:lnTo>
                  <a:pt x="7158091" y="0"/>
                </a:lnTo>
                <a:lnTo>
                  <a:pt x="7158091" y="3596941"/>
                </a:lnTo>
                <a:lnTo>
                  <a:pt x="0" y="3596941"/>
                </a:lnTo>
                <a:lnTo>
                  <a:pt x="0" y="0"/>
                </a:lnTo>
                <a:close/>
              </a:path>
            </a:pathLst>
          </a:custGeom>
          <a:blipFill>
            <a:blip r:embed="rId11"/>
            <a:stretch>
              <a:fillRect l="0" t="0" r="0" b="0"/>
            </a:stretch>
          </a:blipFill>
          <a:ln w="28575" cap="sq">
            <a:solidFill>
              <a:srgbClr val="253754"/>
            </a:solidFill>
            <a:prstDash val="solid"/>
            <a:miter/>
          </a:ln>
        </p:spPr>
      </p:sp>
      <p:sp>
        <p:nvSpPr>
          <p:cNvPr name="TextBox 12" id="12"/>
          <p:cNvSpPr txBox="true"/>
          <p:nvPr/>
        </p:nvSpPr>
        <p:spPr>
          <a:xfrm rot="0">
            <a:off x="12718883" y="2495293"/>
            <a:ext cx="316295" cy="689029"/>
          </a:xfrm>
          <a:prstGeom prst="rect">
            <a:avLst/>
          </a:prstGeom>
        </p:spPr>
        <p:txBody>
          <a:bodyPr anchor="t" rtlCol="false" tIns="0" lIns="0" bIns="0" rIns="0">
            <a:spAutoFit/>
          </a:bodyPr>
          <a:lstStyle/>
          <a:p>
            <a:pPr algn="just">
              <a:lnSpc>
                <a:spcPts val="5599"/>
              </a:lnSpc>
            </a:pPr>
            <a:r>
              <a:rPr lang="en-US" b="true" sz="3999" spc="87">
                <a:solidFill>
                  <a:srgbClr val="D89C6C"/>
                </a:solidFill>
                <a:latin typeface="Glacial Indifference Bold"/>
                <a:ea typeface="Glacial Indifference Bold"/>
                <a:cs typeface="Glacial Indifference Bold"/>
                <a:sym typeface="Glacial Indifference Bold"/>
              </a:rPr>
              <a:t>1</a:t>
            </a:r>
          </a:p>
        </p:txBody>
      </p:sp>
      <p:sp>
        <p:nvSpPr>
          <p:cNvPr name="TextBox 13" id="13"/>
          <p:cNvSpPr txBox="true"/>
          <p:nvPr/>
        </p:nvSpPr>
        <p:spPr>
          <a:xfrm rot="0">
            <a:off x="15177917" y="1136926"/>
            <a:ext cx="316295" cy="689029"/>
          </a:xfrm>
          <a:prstGeom prst="rect">
            <a:avLst/>
          </a:prstGeom>
        </p:spPr>
        <p:txBody>
          <a:bodyPr anchor="t" rtlCol="false" tIns="0" lIns="0" bIns="0" rIns="0">
            <a:spAutoFit/>
          </a:bodyPr>
          <a:lstStyle/>
          <a:p>
            <a:pPr algn="just">
              <a:lnSpc>
                <a:spcPts val="5599"/>
              </a:lnSpc>
            </a:pPr>
            <a:r>
              <a:rPr lang="en-US" b="true" sz="3999" spc="87">
                <a:solidFill>
                  <a:srgbClr val="D89C6C"/>
                </a:solidFill>
                <a:latin typeface="Glacial Indifference Bold"/>
                <a:ea typeface="Glacial Indifference Bold"/>
                <a:cs typeface="Glacial Indifference Bold"/>
                <a:sym typeface="Glacial Indifference Bold"/>
              </a:rPr>
              <a:t>3</a:t>
            </a:r>
          </a:p>
        </p:txBody>
      </p:sp>
      <p:sp>
        <p:nvSpPr>
          <p:cNvPr name="TextBox 14" id="14"/>
          <p:cNvSpPr txBox="true"/>
          <p:nvPr/>
        </p:nvSpPr>
        <p:spPr>
          <a:xfrm rot="0">
            <a:off x="13216740" y="1127401"/>
            <a:ext cx="316295" cy="689029"/>
          </a:xfrm>
          <a:prstGeom prst="rect">
            <a:avLst/>
          </a:prstGeom>
        </p:spPr>
        <p:txBody>
          <a:bodyPr anchor="t" rtlCol="false" tIns="0" lIns="0" bIns="0" rIns="0">
            <a:spAutoFit/>
          </a:bodyPr>
          <a:lstStyle/>
          <a:p>
            <a:pPr algn="just">
              <a:lnSpc>
                <a:spcPts val="5599"/>
              </a:lnSpc>
            </a:pPr>
            <a:r>
              <a:rPr lang="en-US" b="true" sz="3999" spc="87">
                <a:solidFill>
                  <a:srgbClr val="D89C6C"/>
                </a:solidFill>
                <a:latin typeface="Glacial Indifference Bold"/>
                <a:ea typeface="Glacial Indifference Bold"/>
                <a:cs typeface="Glacial Indifference Bold"/>
                <a:sym typeface="Glacial Indifference Bold"/>
              </a:rPr>
              <a:t>2</a:t>
            </a:r>
          </a:p>
        </p:txBody>
      </p:sp>
      <p:sp>
        <p:nvSpPr>
          <p:cNvPr name="TextBox 15" id="15"/>
          <p:cNvSpPr txBox="true"/>
          <p:nvPr/>
        </p:nvSpPr>
        <p:spPr>
          <a:xfrm rot="0">
            <a:off x="15714369" y="2430155"/>
            <a:ext cx="316295" cy="689029"/>
          </a:xfrm>
          <a:prstGeom prst="rect">
            <a:avLst/>
          </a:prstGeom>
        </p:spPr>
        <p:txBody>
          <a:bodyPr anchor="t" rtlCol="false" tIns="0" lIns="0" bIns="0" rIns="0">
            <a:spAutoFit/>
          </a:bodyPr>
          <a:lstStyle/>
          <a:p>
            <a:pPr algn="just">
              <a:lnSpc>
                <a:spcPts val="5599"/>
              </a:lnSpc>
            </a:pPr>
            <a:r>
              <a:rPr lang="en-US" b="true" sz="3999" spc="87">
                <a:solidFill>
                  <a:srgbClr val="D89C6C"/>
                </a:solidFill>
                <a:latin typeface="Glacial Indifference Bold"/>
                <a:ea typeface="Glacial Indifference Bold"/>
                <a:cs typeface="Glacial Indifference Bold"/>
                <a:sym typeface="Glacial Indifference Bold"/>
              </a:rPr>
              <a:t>4</a:t>
            </a:r>
          </a:p>
        </p:txBody>
      </p:sp>
      <p:sp>
        <p:nvSpPr>
          <p:cNvPr name="TextBox 16" id="16"/>
          <p:cNvSpPr txBox="true"/>
          <p:nvPr/>
        </p:nvSpPr>
        <p:spPr>
          <a:xfrm rot="0">
            <a:off x="17114951" y="9597971"/>
            <a:ext cx="1173049" cy="689029"/>
          </a:xfrm>
          <a:prstGeom prst="rect">
            <a:avLst/>
          </a:prstGeom>
        </p:spPr>
        <p:txBody>
          <a:bodyPr anchor="t" rtlCol="false" tIns="0" lIns="0" bIns="0" rIns="0">
            <a:spAutoFit/>
          </a:bodyPr>
          <a:lstStyle/>
          <a:p>
            <a:pPr algn="ctr" marL="0" indent="0" lvl="0">
              <a:lnSpc>
                <a:spcPts val="5599"/>
              </a:lnSpc>
              <a:spcBef>
                <a:spcPct val="0"/>
              </a:spcBef>
            </a:pPr>
            <a:r>
              <a:rPr lang="en-US" b="true" sz="3999" spc="87">
                <a:solidFill>
                  <a:srgbClr val="E3D8D4"/>
                </a:solidFill>
                <a:latin typeface="Glacial Indifference Bold"/>
                <a:ea typeface="Glacial Indifference Bold"/>
                <a:cs typeface="Glacial Indifference Bold"/>
                <a:sym typeface="Glacial Indifference Bold"/>
              </a:rPr>
              <a:t>07</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Freeform 2" id="2"/>
          <p:cNvSpPr/>
          <p:nvPr/>
        </p:nvSpPr>
        <p:spPr>
          <a:xfrm flipH="false" flipV="false" rot="-445925">
            <a:off x="3142738" y="-769394"/>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3" id="3"/>
          <p:cNvSpPr/>
          <p:nvPr/>
        </p:nvSpPr>
        <p:spPr>
          <a:xfrm flipH="false" flipV="false" rot="-8798399">
            <a:off x="8466276" y="-9590538"/>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4" id="4"/>
          <p:cNvSpPr/>
          <p:nvPr/>
        </p:nvSpPr>
        <p:spPr>
          <a:xfrm flipH="false" flipV="false" rot="3283157">
            <a:off x="-1501206" y="7329841"/>
            <a:ext cx="5624862" cy="7545546"/>
          </a:xfrm>
          <a:custGeom>
            <a:avLst/>
            <a:gdLst/>
            <a:ahLst/>
            <a:cxnLst/>
            <a:rect r="r" b="b" t="t" l="l"/>
            <a:pathLst>
              <a:path h="7545546" w="5624862">
                <a:moveTo>
                  <a:pt x="0" y="0"/>
                </a:moveTo>
                <a:lnTo>
                  <a:pt x="5624862" y="0"/>
                </a:lnTo>
                <a:lnTo>
                  <a:pt x="5624862" y="7545546"/>
                </a:lnTo>
                <a:lnTo>
                  <a:pt x="0" y="75455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2770156">
            <a:off x="-2577184" y="-2165857"/>
            <a:ext cx="5154368" cy="4995052"/>
          </a:xfrm>
          <a:custGeom>
            <a:avLst/>
            <a:gdLst/>
            <a:ahLst/>
            <a:cxnLst/>
            <a:rect r="r" b="b" t="t" l="l"/>
            <a:pathLst>
              <a:path h="4995052" w="5154368">
                <a:moveTo>
                  <a:pt x="0" y="0"/>
                </a:moveTo>
                <a:lnTo>
                  <a:pt x="5154368" y="0"/>
                </a:lnTo>
                <a:lnTo>
                  <a:pt x="5154368" y="4995051"/>
                </a:lnTo>
                <a:lnTo>
                  <a:pt x="0" y="499505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2770156">
            <a:off x="15710816" y="8522875"/>
            <a:ext cx="5154368" cy="4995052"/>
          </a:xfrm>
          <a:custGeom>
            <a:avLst/>
            <a:gdLst/>
            <a:ahLst/>
            <a:cxnLst/>
            <a:rect r="r" b="b" t="t" l="l"/>
            <a:pathLst>
              <a:path h="4995052" w="5154368">
                <a:moveTo>
                  <a:pt x="0" y="0"/>
                </a:moveTo>
                <a:lnTo>
                  <a:pt x="5154368" y="0"/>
                </a:lnTo>
                <a:lnTo>
                  <a:pt x="5154368" y="4995052"/>
                </a:lnTo>
                <a:lnTo>
                  <a:pt x="0" y="49950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1170264" y="2047739"/>
            <a:ext cx="1163543" cy="1163543"/>
          </a:xfrm>
          <a:custGeom>
            <a:avLst/>
            <a:gdLst/>
            <a:ahLst/>
            <a:cxnLst/>
            <a:rect r="r" b="b" t="t" l="l"/>
            <a:pathLst>
              <a:path h="1163543" w="1163543">
                <a:moveTo>
                  <a:pt x="0" y="0"/>
                </a:moveTo>
                <a:lnTo>
                  <a:pt x="1163544" y="0"/>
                </a:lnTo>
                <a:lnTo>
                  <a:pt x="1163544" y="1163543"/>
                </a:lnTo>
                <a:lnTo>
                  <a:pt x="0" y="116354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0520460" y="2096092"/>
            <a:ext cx="5689805" cy="1066838"/>
          </a:xfrm>
          <a:custGeom>
            <a:avLst/>
            <a:gdLst/>
            <a:ahLst/>
            <a:cxnLst/>
            <a:rect r="r" b="b" t="t" l="l"/>
            <a:pathLst>
              <a:path h="1066838" w="5689805">
                <a:moveTo>
                  <a:pt x="0" y="0"/>
                </a:moveTo>
                <a:lnTo>
                  <a:pt x="5689805" y="0"/>
                </a:lnTo>
                <a:lnTo>
                  <a:pt x="5689805" y="1066838"/>
                </a:lnTo>
                <a:lnTo>
                  <a:pt x="0" y="1066838"/>
                </a:lnTo>
                <a:lnTo>
                  <a:pt x="0" y="0"/>
                </a:lnTo>
                <a:close/>
              </a:path>
            </a:pathLst>
          </a:custGeom>
          <a:blipFill>
            <a:blip r:embed="rId11"/>
            <a:stretch>
              <a:fillRect l="0" t="0" r="0" b="0"/>
            </a:stretch>
          </a:blipFill>
          <a:ln w="28575" cap="sq">
            <a:solidFill>
              <a:srgbClr val="253754"/>
            </a:solidFill>
            <a:prstDash val="solid"/>
            <a:miter/>
          </a:ln>
        </p:spPr>
      </p:sp>
      <p:sp>
        <p:nvSpPr>
          <p:cNvPr name="TextBox 9" id="9"/>
          <p:cNvSpPr txBox="true"/>
          <p:nvPr/>
        </p:nvSpPr>
        <p:spPr>
          <a:xfrm rot="0">
            <a:off x="2676797" y="1663070"/>
            <a:ext cx="6460548" cy="966441"/>
          </a:xfrm>
          <a:prstGeom prst="rect">
            <a:avLst/>
          </a:prstGeom>
        </p:spPr>
        <p:txBody>
          <a:bodyPr anchor="t" rtlCol="false" tIns="0" lIns="0" bIns="0" rIns="0">
            <a:spAutoFit/>
          </a:bodyPr>
          <a:lstStyle/>
          <a:p>
            <a:pPr algn="l">
              <a:lnSpc>
                <a:spcPts val="7961"/>
              </a:lnSpc>
            </a:pPr>
            <a:r>
              <a:rPr lang="en-US" sz="5686" spc="534">
                <a:solidFill>
                  <a:srgbClr val="152540"/>
                </a:solidFill>
                <a:latin typeface="Glacial Indifference"/>
                <a:ea typeface="Glacial Indifference"/>
                <a:cs typeface="Glacial Indifference"/>
                <a:sym typeface="Glacial Indifference"/>
              </a:rPr>
              <a:t>ROTACIÓN</a:t>
            </a:r>
          </a:p>
        </p:txBody>
      </p:sp>
      <p:sp>
        <p:nvSpPr>
          <p:cNvPr name="TextBox 10" id="10"/>
          <p:cNvSpPr txBox="true"/>
          <p:nvPr/>
        </p:nvSpPr>
        <p:spPr>
          <a:xfrm rot="0">
            <a:off x="2307954" y="4513027"/>
            <a:ext cx="13658780" cy="4695965"/>
          </a:xfrm>
          <a:prstGeom prst="rect">
            <a:avLst/>
          </a:prstGeom>
        </p:spPr>
        <p:txBody>
          <a:bodyPr anchor="t" rtlCol="false" tIns="0" lIns="0" bIns="0" rIns="0">
            <a:spAutoFit/>
          </a:bodyPr>
          <a:lstStyle/>
          <a:p>
            <a:pPr algn="just">
              <a:lnSpc>
                <a:spcPts val="4192"/>
              </a:lnSpc>
            </a:pPr>
            <a:r>
              <a:rPr lang="en-US" sz="2994" spc="65">
                <a:solidFill>
                  <a:srgbClr val="152540"/>
                </a:solidFill>
                <a:latin typeface="Glacial Indifference"/>
                <a:ea typeface="Glacial Indifference"/>
                <a:cs typeface="Glacial Indifference"/>
                <a:sym typeface="Glacial Indifference"/>
              </a:rPr>
              <a:t>La rotación sectorial es una estrategia de inversión que consiste en </a:t>
            </a:r>
            <a:r>
              <a:rPr lang="en-US" sz="2994" i="true" spc="65">
                <a:solidFill>
                  <a:srgbClr val="152540"/>
                </a:solidFill>
                <a:latin typeface="Glacial Indifference Italics"/>
                <a:ea typeface="Glacial Indifference Italics"/>
                <a:cs typeface="Glacial Indifference Italics"/>
                <a:sym typeface="Glacial Indifference Italics"/>
              </a:rPr>
              <a:t>ajustar portafolios cambiando la asignación de activos financieros entre sectores económicos según la fase del ciclo económico del momento</a:t>
            </a:r>
            <a:r>
              <a:rPr lang="en-US" sz="2994" spc="65">
                <a:solidFill>
                  <a:srgbClr val="152540"/>
                </a:solidFill>
                <a:latin typeface="Glacial Indifference"/>
                <a:ea typeface="Glacial Indifference"/>
                <a:cs typeface="Glacial Indifference"/>
                <a:sym typeface="Glacial Indifference"/>
              </a:rPr>
              <a:t>.</a:t>
            </a:r>
          </a:p>
          <a:p>
            <a:pPr algn="just">
              <a:lnSpc>
                <a:spcPts val="4192"/>
              </a:lnSpc>
            </a:pPr>
          </a:p>
          <a:p>
            <a:pPr algn="just" marL="646511" indent="-323256" lvl="1">
              <a:lnSpc>
                <a:spcPts val="4192"/>
              </a:lnSpc>
              <a:buFont typeface="Arial"/>
              <a:buChar char="•"/>
            </a:pPr>
            <a:r>
              <a:rPr lang="en-US" b="true" sz="2994" spc="65">
                <a:solidFill>
                  <a:srgbClr val="152540"/>
                </a:solidFill>
                <a:latin typeface="Glacial Indifference Bold"/>
                <a:ea typeface="Glacial Indifference Bold"/>
                <a:cs typeface="Glacial Indifference Bold"/>
                <a:sym typeface="Glacial Indifference Bold"/>
              </a:rPr>
              <a:t>β = 1: </a:t>
            </a:r>
            <a:r>
              <a:rPr lang="en-US" sz="2994" spc="65">
                <a:solidFill>
                  <a:srgbClr val="152540"/>
                </a:solidFill>
                <a:latin typeface="Glacial Indifference"/>
                <a:ea typeface="Glacial Indifference"/>
                <a:cs typeface="Glacial Indifference"/>
                <a:sym typeface="Glacial Indifference"/>
              </a:rPr>
              <a:t>El activo se mueve igual que el mercado financiero.</a:t>
            </a:r>
          </a:p>
          <a:p>
            <a:pPr algn="just" marL="646511" indent="-323256" lvl="1">
              <a:lnSpc>
                <a:spcPts val="4192"/>
              </a:lnSpc>
              <a:buFont typeface="Arial"/>
              <a:buChar char="•"/>
            </a:pPr>
            <a:r>
              <a:rPr lang="en-US" b="true" sz="2994" spc="65">
                <a:solidFill>
                  <a:srgbClr val="152540"/>
                </a:solidFill>
                <a:latin typeface="Glacial Indifference Bold"/>
                <a:ea typeface="Glacial Indifference Bold"/>
                <a:cs typeface="Glacial Indifference Bold"/>
                <a:sym typeface="Glacial Indifference Bold"/>
              </a:rPr>
              <a:t>β &lt; 1:</a:t>
            </a:r>
            <a:r>
              <a:rPr lang="en-US" sz="2994" spc="65">
                <a:solidFill>
                  <a:srgbClr val="152540"/>
                </a:solidFill>
                <a:latin typeface="Glacial Indifference"/>
                <a:ea typeface="Glacial Indifference"/>
                <a:cs typeface="Glacial Indifference"/>
                <a:sym typeface="Glacial Indifference"/>
              </a:rPr>
              <a:t> El activo se mueve en la misma dirección que el mercado financiero pero con menor fuerza, siendo menos volátil.</a:t>
            </a:r>
          </a:p>
          <a:p>
            <a:pPr algn="just" marL="646511" indent="-323256" lvl="1">
              <a:lnSpc>
                <a:spcPts val="4192"/>
              </a:lnSpc>
              <a:buFont typeface="Arial"/>
              <a:buChar char="•"/>
            </a:pPr>
            <a:r>
              <a:rPr lang="en-US" b="true" sz="2994" spc="65">
                <a:solidFill>
                  <a:srgbClr val="152540"/>
                </a:solidFill>
                <a:latin typeface="Glacial Indifference Bold"/>
                <a:ea typeface="Glacial Indifference Bold"/>
                <a:cs typeface="Glacial Indifference Bold"/>
                <a:sym typeface="Glacial Indifference Bold"/>
              </a:rPr>
              <a:t>β &gt; 1</a:t>
            </a:r>
            <a:r>
              <a:rPr lang="en-US" sz="2994" spc="65">
                <a:solidFill>
                  <a:srgbClr val="152540"/>
                </a:solidFill>
                <a:latin typeface="Glacial Indifference"/>
                <a:ea typeface="Glacial Indifference"/>
                <a:cs typeface="Glacial Indifference"/>
                <a:sym typeface="Glacial Indifference"/>
              </a:rPr>
              <a:t>: El activo se mueve en la misma dirección que el mercado financiero, pero con mayor fuerza, lo que conlleva mayor riesgo sistemático.</a:t>
            </a:r>
          </a:p>
        </p:txBody>
      </p:sp>
      <p:sp>
        <p:nvSpPr>
          <p:cNvPr name="TextBox 11" id="11"/>
          <p:cNvSpPr txBox="true"/>
          <p:nvPr/>
        </p:nvSpPr>
        <p:spPr>
          <a:xfrm rot="0">
            <a:off x="2676797" y="2486636"/>
            <a:ext cx="8324690" cy="1259298"/>
          </a:xfrm>
          <a:prstGeom prst="rect">
            <a:avLst/>
          </a:prstGeom>
        </p:spPr>
        <p:txBody>
          <a:bodyPr anchor="t" rtlCol="false" tIns="0" lIns="0" bIns="0" rIns="0">
            <a:spAutoFit/>
          </a:bodyPr>
          <a:lstStyle/>
          <a:p>
            <a:pPr algn="l">
              <a:lnSpc>
                <a:spcPts val="10258"/>
              </a:lnSpc>
            </a:pPr>
            <a:r>
              <a:rPr lang="en-US" b="true" sz="7327" spc="688">
                <a:solidFill>
                  <a:srgbClr val="152540"/>
                </a:solidFill>
                <a:latin typeface="Glacial Indifference Bold"/>
                <a:ea typeface="Glacial Indifference Bold"/>
                <a:cs typeface="Glacial Indifference Bold"/>
                <a:sym typeface="Glacial Indifference Bold"/>
              </a:rPr>
              <a:t>SECTORIAL</a:t>
            </a:r>
          </a:p>
        </p:txBody>
      </p:sp>
      <p:sp>
        <p:nvSpPr>
          <p:cNvPr name="TextBox 12" id="12"/>
          <p:cNvSpPr txBox="true"/>
          <p:nvPr/>
        </p:nvSpPr>
        <p:spPr>
          <a:xfrm rot="0">
            <a:off x="17114951" y="9597971"/>
            <a:ext cx="1173049" cy="689029"/>
          </a:xfrm>
          <a:prstGeom prst="rect">
            <a:avLst/>
          </a:prstGeom>
        </p:spPr>
        <p:txBody>
          <a:bodyPr anchor="t" rtlCol="false" tIns="0" lIns="0" bIns="0" rIns="0">
            <a:spAutoFit/>
          </a:bodyPr>
          <a:lstStyle/>
          <a:p>
            <a:pPr algn="ctr" marL="0" indent="0" lvl="0">
              <a:lnSpc>
                <a:spcPts val="5599"/>
              </a:lnSpc>
              <a:spcBef>
                <a:spcPct val="0"/>
              </a:spcBef>
            </a:pPr>
            <a:r>
              <a:rPr lang="en-US" b="true" sz="3999" spc="87">
                <a:solidFill>
                  <a:srgbClr val="E3D8D4"/>
                </a:solidFill>
                <a:latin typeface="Glacial Indifference Bold"/>
                <a:ea typeface="Glacial Indifference Bold"/>
                <a:cs typeface="Glacial Indifference Bold"/>
                <a:sym typeface="Glacial Indifference Bold"/>
              </a:rPr>
              <a:t>05</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Freeform 2" id="2"/>
          <p:cNvSpPr/>
          <p:nvPr/>
        </p:nvSpPr>
        <p:spPr>
          <a:xfrm flipH="false" flipV="false" rot="-445925">
            <a:off x="3142738" y="-769394"/>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3" id="3"/>
          <p:cNvSpPr/>
          <p:nvPr/>
        </p:nvSpPr>
        <p:spPr>
          <a:xfrm flipH="false" flipV="false" rot="-8798399">
            <a:off x="8466276" y="-9590538"/>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4" id="4"/>
          <p:cNvSpPr/>
          <p:nvPr/>
        </p:nvSpPr>
        <p:spPr>
          <a:xfrm flipH="false" flipV="false" rot="3283157">
            <a:off x="-1501206" y="7329841"/>
            <a:ext cx="5624862" cy="7545546"/>
          </a:xfrm>
          <a:custGeom>
            <a:avLst/>
            <a:gdLst/>
            <a:ahLst/>
            <a:cxnLst/>
            <a:rect r="r" b="b" t="t" l="l"/>
            <a:pathLst>
              <a:path h="7545546" w="5624862">
                <a:moveTo>
                  <a:pt x="0" y="0"/>
                </a:moveTo>
                <a:lnTo>
                  <a:pt x="5624862" y="0"/>
                </a:lnTo>
                <a:lnTo>
                  <a:pt x="5624862" y="7545546"/>
                </a:lnTo>
                <a:lnTo>
                  <a:pt x="0" y="75455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2770156">
            <a:off x="-2834823" y="-2497526"/>
            <a:ext cx="5154368" cy="4995052"/>
          </a:xfrm>
          <a:custGeom>
            <a:avLst/>
            <a:gdLst/>
            <a:ahLst/>
            <a:cxnLst/>
            <a:rect r="r" b="b" t="t" l="l"/>
            <a:pathLst>
              <a:path h="4995052" w="5154368">
                <a:moveTo>
                  <a:pt x="0" y="0"/>
                </a:moveTo>
                <a:lnTo>
                  <a:pt x="5154369" y="0"/>
                </a:lnTo>
                <a:lnTo>
                  <a:pt x="5154369" y="4995052"/>
                </a:lnTo>
                <a:lnTo>
                  <a:pt x="0" y="49950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2770156">
            <a:off x="15710816" y="8522875"/>
            <a:ext cx="5154368" cy="4995052"/>
          </a:xfrm>
          <a:custGeom>
            <a:avLst/>
            <a:gdLst/>
            <a:ahLst/>
            <a:cxnLst/>
            <a:rect r="r" b="b" t="t" l="l"/>
            <a:pathLst>
              <a:path h="4995052" w="5154368">
                <a:moveTo>
                  <a:pt x="0" y="0"/>
                </a:moveTo>
                <a:lnTo>
                  <a:pt x="5154368" y="0"/>
                </a:lnTo>
                <a:lnTo>
                  <a:pt x="5154368" y="4995052"/>
                </a:lnTo>
                <a:lnTo>
                  <a:pt x="0" y="49950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7" id="7"/>
          <p:cNvSpPr txBox="true"/>
          <p:nvPr/>
        </p:nvSpPr>
        <p:spPr>
          <a:xfrm rot="0">
            <a:off x="1983360" y="4270298"/>
            <a:ext cx="14321280" cy="3648215"/>
          </a:xfrm>
          <a:prstGeom prst="rect">
            <a:avLst/>
          </a:prstGeom>
        </p:spPr>
        <p:txBody>
          <a:bodyPr anchor="t" rtlCol="false" tIns="0" lIns="0" bIns="0" rIns="0">
            <a:spAutoFit/>
          </a:bodyPr>
          <a:lstStyle/>
          <a:p>
            <a:pPr algn="just" marL="646511" indent="-323256" lvl="1">
              <a:lnSpc>
                <a:spcPts val="4192"/>
              </a:lnSpc>
              <a:buFont typeface="Arial"/>
              <a:buChar char="•"/>
            </a:pPr>
            <a:r>
              <a:rPr lang="en-US" b="true" sz="2994" spc="65">
                <a:solidFill>
                  <a:srgbClr val="152540"/>
                </a:solidFill>
                <a:latin typeface="Glacial Indifference Bold"/>
                <a:ea typeface="Glacial Indifference Bold"/>
                <a:cs typeface="Glacial Indifference Bold"/>
                <a:sym typeface="Glacial Indifference Bold"/>
              </a:rPr>
              <a:t>Pro-cíclica (1):</a:t>
            </a:r>
            <a:r>
              <a:rPr lang="en-US" sz="2994" spc="65">
                <a:solidFill>
                  <a:srgbClr val="152540"/>
                </a:solidFill>
                <a:latin typeface="Glacial Indifference"/>
                <a:ea typeface="Glacial Indifference"/>
                <a:cs typeface="Glacial Indifference"/>
                <a:sym typeface="Glacial Indifference"/>
              </a:rPr>
              <a:t> Activo o estrategia financiera que tiende a </a:t>
            </a:r>
            <a:r>
              <a:rPr lang="en-US" sz="2994" i="true" spc="65">
                <a:solidFill>
                  <a:srgbClr val="152540"/>
                </a:solidFill>
                <a:latin typeface="Glacial Indifference Italics"/>
                <a:ea typeface="Glacial Indifference Italics"/>
                <a:cs typeface="Glacial Indifference Italics"/>
                <a:sym typeface="Glacial Indifference Italics"/>
              </a:rPr>
              <a:t>beneficiarse durante periodos de expansión económica</a:t>
            </a:r>
            <a:r>
              <a:rPr lang="en-US" sz="2994" spc="65">
                <a:solidFill>
                  <a:srgbClr val="152540"/>
                </a:solidFill>
                <a:latin typeface="Glacial Indifference"/>
                <a:ea typeface="Glacial Indifference"/>
                <a:cs typeface="Glacial Indifference"/>
                <a:sym typeface="Glacial Indifference"/>
              </a:rPr>
              <a:t>, como el sector industrial o tecnológico. </a:t>
            </a:r>
            <a:r>
              <a:rPr lang="en-US" sz="2994" i="true" spc="65">
                <a:solidFill>
                  <a:srgbClr val="152540"/>
                </a:solidFill>
                <a:latin typeface="Glacial Indifference Italics"/>
                <a:ea typeface="Glacial Indifference Italics"/>
                <a:cs typeface="Glacial Indifference Italics"/>
                <a:sym typeface="Glacial Indifference Italics"/>
              </a:rPr>
              <a:t>Presentan una beta: </a:t>
            </a:r>
            <a:r>
              <a:rPr lang="en-US" b="true" sz="2994" i="true" spc="65">
                <a:solidFill>
                  <a:srgbClr val="152540"/>
                </a:solidFill>
                <a:latin typeface="Glacial Indifference Bold Italics"/>
                <a:ea typeface="Glacial Indifference Bold Italics"/>
                <a:cs typeface="Glacial Indifference Bold Italics"/>
                <a:sym typeface="Glacial Indifference Bold Italics"/>
              </a:rPr>
              <a:t>β &gt; 0.7</a:t>
            </a:r>
            <a:r>
              <a:rPr lang="en-US" sz="2994" i="true" spc="65">
                <a:solidFill>
                  <a:srgbClr val="152540"/>
                </a:solidFill>
                <a:latin typeface="Glacial Indifference Italics"/>
                <a:ea typeface="Glacial Indifference Italics"/>
                <a:cs typeface="Glacial Indifference Italics"/>
                <a:sym typeface="Glacial Indifference Italics"/>
              </a:rPr>
              <a:t>.</a:t>
            </a:r>
          </a:p>
          <a:p>
            <a:pPr algn="just">
              <a:lnSpc>
                <a:spcPts val="4192"/>
              </a:lnSpc>
            </a:pPr>
          </a:p>
          <a:p>
            <a:pPr algn="just" marL="646511" indent="-323256" lvl="1">
              <a:lnSpc>
                <a:spcPts val="4192"/>
              </a:lnSpc>
              <a:buFont typeface="Arial"/>
              <a:buChar char="•"/>
            </a:pPr>
            <a:r>
              <a:rPr lang="en-US" b="true" sz="2994" spc="65">
                <a:solidFill>
                  <a:srgbClr val="152540"/>
                </a:solidFill>
                <a:latin typeface="Glacial Indifference Bold"/>
                <a:ea typeface="Glacial Indifference Bold"/>
                <a:cs typeface="Glacial Indifference Bold"/>
                <a:sym typeface="Glacial Indifference Bold"/>
              </a:rPr>
              <a:t>A</a:t>
            </a:r>
            <a:r>
              <a:rPr lang="en-US" b="true" sz="2994" spc="65">
                <a:solidFill>
                  <a:srgbClr val="152540"/>
                </a:solidFill>
                <a:latin typeface="Glacial Indifference Bold"/>
                <a:ea typeface="Glacial Indifference Bold"/>
                <a:cs typeface="Glacial Indifference Bold"/>
                <a:sym typeface="Glacial Indifference Bold"/>
              </a:rPr>
              <a:t>nti-cíclica (0):</a:t>
            </a:r>
            <a:r>
              <a:rPr lang="en-US" sz="2994" spc="65">
                <a:solidFill>
                  <a:srgbClr val="152540"/>
                </a:solidFill>
                <a:latin typeface="Glacial Indifference"/>
                <a:ea typeface="Glacial Indifference"/>
                <a:cs typeface="Glacial Indifference"/>
                <a:sym typeface="Glacial Indifference"/>
              </a:rPr>
              <a:t> Activo o estrategia financiera que tiende a tener un </a:t>
            </a:r>
            <a:r>
              <a:rPr lang="en-US" sz="2994" i="true" spc="65">
                <a:solidFill>
                  <a:srgbClr val="152540"/>
                </a:solidFill>
                <a:latin typeface="Glacial Indifference Italics"/>
                <a:ea typeface="Glacial Indifference Italics"/>
                <a:cs typeface="Glacial Indifference Italics"/>
                <a:sym typeface="Glacial Indifference Italics"/>
              </a:rPr>
              <a:t>buen desempeño durante periodos de recesión económica</a:t>
            </a:r>
            <a:r>
              <a:rPr lang="en-US" sz="2994" spc="65">
                <a:solidFill>
                  <a:srgbClr val="152540"/>
                </a:solidFill>
                <a:latin typeface="Glacial Indifference"/>
                <a:ea typeface="Glacial Indifference"/>
                <a:cs typeface="Glacial Indifference"/>
                <a:sym typeface="Glacial Indifference"/>
              </a:rPr>
              <a:t>, como el sector de consumo básico. </a:t>
            </a:r>
            <a:r>
              <a:rPr lang="en-US" sz="2994" i="true" spc="65">
                <a:solidFill>
                  <a:srgbClr val="152540"/>
                </a:solidFill>
                <a:latin typeface="Glacial Indifference Italics"/>
                <a:ea typeface="Glacial Indifference Italics"/>
                <a:cs typeface="Glacial Indifference Italics"/>
                <a:sym typeface="Glacial Indifference Italics"/>
              </a:rPr>
              <a:t>Presentan un rango de beta: </a:t>
            </a:r>
            <a:r>
              <a:rPr lang="en-US" b="true" sz="2994" i="true" spc="65">
                <a:solidFill>
                  <a:srgbClr val="152540"/>
                </a:solidFill>
                <a:latin typeface="Glacial Indifference Bold Italics"/>
                <a:ea typeface="Glacial Indifference Bold Italics"/>
                <a:cs typeface="Glacial Indifference Bold Italics"/>
                <a:sym typeface="Glacial Indifference Bold Italics"/>
              </a:rPr>
              <a:t>0 &gt; β &gt; 0.70</a:t>
            </a:r>
            <a:r>
              <a:rPr lang="en-US" sz="2994" i="true" spc="65">
                <a:solidFill>
                  <a:srgbClr val="152540"/>
                </a:solidFill>
                <a:latin typeface="Glacial Indifference Italics"/>
                <a:ea typeface="Glacial Indifference Italics"/>
                <a:cs typeface="Glacial Indifference Italics"/>
                <a:sym typeface="Glacial Indifference Italics"/>
              </a:rPr>
              <a:t>.</a:t>
            </a:r>
          </a:p>
        </p:txBody>
      </p:sp>
      <p:sp>
        <p:nvSpPr>
          <p:cNvPr name="Freeform 8" id="8"/>
          <p:cNvSpPr/>
          <p:nvPr/>
        </p:nvSpPr>
        <p:spPr>
          <a:xfrm flipH="false" flipV="false" rot="0">
            <a:off x="861348" y="1366711"/>
            <a:ext cx="1472459" cy="1327891"/>
          </a:xfrm>
          <a:custGeom>
            <a:avLst/>
            <a:gdLst/>
            <a:ahLst/>
            <a:cxnLst/>
            <a:rect r="r" b="b" t="t" l="l"/>
            <a:pathLst>
              <a:path h="1327891" w="1472459">
                <a:moveTo>
                  <a:pt x="0" y="0"/>
                </a:moveTo>
                <a:lnTo>
                  <a:pt x="1472460" y="0"/>
                </a:lnTo>
                <a:lnTo>
                  <a:pt x="1472460" y="1327891"/>
                </a:lnTo>
                <a:lnTo>
                  <a:pt x="0" y="132789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9" id="9"/>
          <p:cNvSpPr txBox="true"/>
          <p:nvPr/>
        </p:nvSpPr>
        <p:spPr>
          <a:xfrm rot="0">
            <a:off x="2676797" y="1064215"/>
            <a:ext cx="6460548" cy="966441"/>
          </a:xfrm>
          <a:prstGeom prst="rect">
            <a:avLst/>
          </a:prstGeom>
        </p:spPr>
        <p:txBody>
          <a:bodyPr anchor="t" rtlCol="false" tIns="0" lIns="0" bIns="0" rIns="0">
            <a:spAutoFit/>
          </a:bodyPr>
          <a:lstStyle/>
          <a:p>
            <a:pPr algn="l">
              <a:lnSpc>
                <a:spcPts val="7961"/>
              </a:lnSpc>
            </a:pPr>
            <a:r>
              <a:rPr lang="en-US" sz="5686" spc="534">
                <a:solidFill>
                  <a:srgbClr val="152540"/>
                </a:solidFill>
                <a:latin typeface="Glacial Indifference"/>
                <a:ea typeface="Glacial Indifference"/>
                <a:cs typeface="Glacial Indifference"/>
                <a:sym typeface="Glacial Indifference"/>
              </a:rPr>
              <a:t>NATURALEZA</a:t>
            </a:r>
          </a:p>
        </p:txBody>
      </p:sp>
      <p:sp>
        <p:nvSpPr>
          <p:cNvPr name="TextBox 10" id="10"/>
          <p:cNvSpPr txBox="true"/>
          <p:nvPr/>
        </p:nvSpPr>
        <p:spPr>
          <a:xfrm rot="0">
            <a:off x="2676797" y="1887781"/>
            <a:ext cx="8913578" cy="1259298"/>
          </a:xfrm>
          <a:prstGeom prst="rect">
            <a:avLst/>
          </a:prstGeom>
        </p:spPr>
        <p:txBody>
          <a:bodyPr anchor="t" rtlCol="false" tIns="0" lIns="0" bIns="0" rIns="0">
            <a:spAutoFit/>
          </a:bodyPr>
          <a:lstStyle/>
          <a:p>
            <a:pPr algn="l">
              <a:lnSpc>
                <a:spcPts val="10258"/>
              </a:lnSpc>
            </a:pPr>
            <a:r>
              <a:rPr lang="en-US" b="true" sz="7327" spc="688">
                <a:solidFill>
                  <a:srgbClr val="152540"/>
                </a:solidFill>
                <a:latin typeface="Glacial Indifference Bold"/>
                <a:ea typeface="Glacial Indifference Bold"/>
                <a:cs typeface="Glacial Indifference Bold"/>
                <a:sym typeface="Glacial Indifference Bold"/>
              </a:rPr>
              <a:t>DE LOS ACTIVOS</a:t>
            </a:r>
          </a:p>
        </p:txBody>
      </p:sp>
      <p:sp>
        <p:nvSpPr>
          <p:cNvPr name="TextBox 11" id="11"/>
          <p:cNvSpPr txBox="true"/>
          <p:nvPr/>
        </p:nvSpPr>
        <p:spPr>
          <a:xfrm rot="0">
            <a:off x="17114951" y="9597971"/>
            <a:ext cx="1173049" cy="689029"/>
          </a:xfrm>
          <a:prstGeom prst="rect">
            <a:avLst/>
          </a:prstGeom>
        </p:spPr>
        <p:txBody>
          <a:bodyPr anchor="t" rtlCol="false" tIns="0" lIns="0" bIns="0" rIns="0">
            <a:spAutoFit/>
          </a:bodyPr>
          <a:lstStyle/>
          <a:p>
            <a:pPr algn="ctr" marL="0" indent="0" lvl="0">
              <a:lnSpc>
                <a:spcPts val="5599"/>
              </a:lnSpc>
              <a:spcBef>
                <a:spcPct val="0"/>
              </a:spcBef>
            </a:pPr>
            <a:r>
              <a:rPr lang="en-US" b="true" sz="3999" spc="87">
                <a:solidFill>
                  <a:srgbClr val="E3D8D4"/>
                </a:solidFill>
                <a:latin typeface="Glacial Indifference Bold"/>
                <a:ea typeface="Glacial Indifference Bold"/>
                <a:cs typeface="Glacial Indifference Bold"/>
                <a:sym typeface="Glacial Indifference Bold"/>
              </a:rPr>
              <a:t>06</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Freeform 2" id="2"/>
          <p:cNvSpPr/>
          <p:nvPr/>
        </p:nvSpPr>
        <p:spPr>
          <a:xfrm flipH="false" flipV="false" rot="-445925">
            <a:off x="3142738" y="-769394"/>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3" id="3"/>
          <p:cNvSpPr/>
          <p:nvPr/>
        </p:nvSpPr>
        <p:spPr>
          <a:xfrm flipH="false" flipV="false" rot="-8798399">
            <a:off x="8466276" y="-9590538"/>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4" id="4"/>
          <p:cNvSpPr/>
          <p:nvPr/>
        </p:nvSpPr>
        <p:spPr>
          <a:xfrm flipH="false" flipV="false" rot="3283157">
            <a:off x="-1501206" y="7329841"/>
            <a:ext cx="5624862" cy="7545546"/>
          </a:xfrm>
          <a:custGeom>
            <a:avLst/>
            <a:gdLst/>
            <a:ahLst/>
            <a:cxnLst/>
            <a:rect r="r" b="b" t="t" l="l"/>
            <a:pathLst>
              <a:path h="7545546" w="5624862">
                <a:moveTo>
                  <a:pt x="0" y="0"/>
                </a:moveTo>
                <a:lnTo>
                  <a:pt x="5624862" y="0"/>
                </a:lnTo>
                <a:lnTo>
                  <a:pt x="5624862" y="7545546"/>
                </a:lnTo>
                <a:lnTo>
                  <a:pt x="0" y="75455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5" id="5"/>
          <p:cNvSpPr txBox="true"/>
          <p:nvPr/>
        </p:nvSpPr>
        <p:spPr>
          <a:xfrm rot="0">
            <a:off x="2676797" y="940173"/>
            <a:ext cx="12386235" cy="966441"/>
          </a:xfrm>
          <a:prstGeom prst="rect">
            <a:avLst/>
          </a:prstGeom>
        </p:spPr>
        <p:txBody>
          <a:bodyPr anchor="t" rtlCol="false" tIns="0" lIns="0" bIns="0" rIns="0">
            <a:spAutoFit/>
          </a:bodyPr>
          <a:lstStyle/>
          <a:p>
            <a:pPr algn="l">
              <a:lnSpc>
                <a:spcPts val="7961"/>
              </a:lnSpc>
            </a:pPr>
            <a:r>
              <a:rPr lang="en-US" sz="5686" spc="534">
                <a:solidFill>
                  <a:srgbClr val="152540"/>
                </a:solidFill>
                <a:latin typeface="Glacial Indifference"/>
                <a:ea typeface="Glacial Indifference"/>
                <a:cs typeface="Glacial Indifference"/>
                <a:sym typeface="Glacial Indifference"/>
              </a:rPr>
              <a:t>INDICADORES ECONÓMICOS</a:t>
            </a:r>
          </a:p>
        </p:txBody>
      </p:sp>
      <p:sp>
        <p:nvSpPr>
          <p:cNvPr name="Freeform 6" id="6"/>
          <p:cNvSpPr/>
          <p:nvPr/>
        </p:nvSpPr>
        <p:spPr>
          <a:xfrm flipH="false" flipV="false" rot="2770156">
            <a:off x="-2706004" y="-2625926"/>
            <a:ext cx="5154368" cy="4995052"/>
          </a:xfrm>
          <a:custGeom>
            <a:avLst/>
            <a:gdLst/>
            <a:ahLst/>
            <a:cxnLst/>
            <a:rect r="r" b="b" t="t" l="l"/>
            <a:pathLst>
              <a:path h="4995052" w="5154368">
                <a:moveTo>
                  <a:pt x="0" y="0"/>
                </a:moveTo>
                <a:lnTo>
                  <a:pt x="5154369" y="0"/>
                </a:lnTo>
                <a:lnTo>
                  <a:pt x="5154369" y="4995051"/>
                </a:lnTo>
                <a:lnTo>
                  <a:pt x="0" y="499505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2770156">
            <a:off x="15710816" y="8522875"/>
            <a:ext cx="5154368" cy="4995052"/>
          </a:xfrm>
          <a:custGeom>
            <a:avLst/>
            <a:gdLst/>
            <a:ahLst/>
            <a:cxnLst/>
            <a:rect r="r" b="b" t="t" l="l"/>
            <a:pathLst>
              <a:path h="4995052" w="5154368">
                <a:moveTo>
                  <a:pt x="0" y="0"/>
                </a:moveTo>
                <a:lnTo>
                  <a:pt x="5154368" y="0"/>
                </a:lnTo>
                <a:lnTo>
                  <a:pt x="5154368" y="4995052"/>
                </a:lnTo>
                <a:lnTo>
                  <a:pt x="0" y="49950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8" id="8"/>
          <p:cNvSpPr txBox="true"/>
          <p:nvPr/>
        </p:nvSpPr>
        <p:spPr>
          <a:xfrm rot="0">
            <a:off x="1697395" y="3710163"/>
            <a:ext cx="14893211" cy="4803179"/>
          </a:xfrm>
          <a:prstGeom prst="rect">
            <a:avLst/>
          </a:prstGeom>
        </p:spPr>
        <p:txBody>
          <a:bodyPr anchor="t" rtlCol="false" tIns="0" lIns="0" bIns="0" rIns="0">
            <a:spAutoFit/>
          </a:bodyPr>
          <a:lstStyle/>
          <a:p>
            <a:pPr algn="just" marL="539749" indent="-269875" lvl="1">
              <a:lnSpc>
                <a:spcPts val="3499"/>
              </a:lnSpc>
              <a:buFont typeface="Arial"/>
              <a:buChar char="•"/>
            </a:pPr>
            <a:r>
              <a:rPr lang="en-US" b="true" sz="2499" spc="54">
                <a:solidFill>
                  <a:srgbClr val="152540"/>
                </a:solidFill>
                <a:latin typeface="Glacial Indifference Bold"/>
                <a:ea typeface="Glacial Indifference Bold"/>
                <a:cs typeface="Glacial Indifference Bold"/>
                <a:sym typeface="Glacial Indifference Bold"/>
              </a:rPr>
              <a:t>Business Confidence Index (BCI):</a:t>
            </a:r>
            <a:r>
              <a:rPr lang="en-US" sz="2499" spc="54">
                <a:solidFill>
                  <a:srgbClr val="152540"/>
                </a:solidFill>
                <a:latin typeface="Glacial Indifference"/>
                <a:ea typeface="Glacial Indifference"/>
                <a:cs typeface="Glacial Indifference"/>
                <a:sym typeface="Glacial Indifference"/>
              </a:rPr>
              <a:t> Mide la </a:t>
            </a:r>
            <a:r>
              <a:rPr lang="en-US" b="true" sz="2499" spc="54">
                <a:solidFill>
                  <a:srgbClr val="152540"/>
                </a:solidFill>
                <a:latin typeface="Glacial Indifference Bold"/>
                <a:ea typeface="Glacial Indifference Bold"/>
                <a:cs typeface="Glacial Indifference Bold"/>
                <a:sym typeface="Glacial Indifference Bold"/>
              </a:rPr>
              <a:t>confianza de las empresas</a:t>
            </a:r>
            <a:r>
              <a:rPr lang="en-US" sz="2499" spc="54">
                <a:solidFill>
                  <a:srgbClr val="152540"/>
                </a:solidFill>
                <a:latin typeface="Glacial Indifference"/>
                <a:ea typeface="Glacial Indifference"/>
                <a:cs typeface="Glacial Indifference"/>
                <a:sym typeface="Glacial Indifference"/>
              </a:rPr>
              <a:t> en la economía, lo que refleja su </a:t>
            </a:r>
            <a:r>
              <a:rPr lang="en-US" sz="2499" i="true" spc="54">
                <a:solidFill>
                  <a:srgbClr val="152540"/>
                </a:solidFill>
                <a:latin typeface="Glacial Indifference Italics"/>
                <a:ea typeface="Glacial Indifference Italics"/>
                <a:cs typeface="Glacial Indifference Italics"/>
                <a:sym typeface="Glacial Indifference Italics"/>
              </a:rPr>
              <a:t>disposición a invertir en nuevos proyectos, contratar empleados y expandir operaciones</a:t>
            </a:r>
            <a:r>
              <a:rPr lang="en-US" sz="2499" spc="54">
                <a:solidFill>
                  <a:srgbClr val="152540"/>
                </a:solidFill>
                <a:latin typeface="Glacial Indifference"/>
                <a:ea typeface="Glacial Indifference"/>
                <a:cs typeface="Glacial Indifference"/>
                <a:sym typeface="Glacial Indifference"/>
              </a:rPr>
              <a:t>.</a:t>
            </a:r>
          </a:p>
          <a:p>
            <a:pPr algn="just">
              <a:lnSpc>
                <a:spcPts val="3499"/>
              </a:lnSpc>
            </a:pPr>
          </a:p>
          <a:p>
            <a:pPr algn="just" marL="539749" indent="-269875" lvl="1">
              <a:lnSpc>
                <a:spcPts val="3499"/>
              </a:lnSpc>
              <a:buFont typeface="Arial"/>
              <a:buChar char="•"/>
            </a:pPr>
            <a:r>
              <a:rPr lang="en-US" b="true" sz="2499" spc="54">
                <a:solidFill>
                  <a:srgbClr val="152540"/>
                </a:solidFill>
                <a:latin typeface="Glacial Indifference Bold"/>
                <a:ea typeface="Glacial Indifference Bold"/>
                <a:cs typeface="Glacial Indifference Bold"/>
                <a:sym typeface="Glacial Indifference Bold"/>
              </a:rPr>
              <a:t>Consumer Confidence Index (CCI):</a:t>
            </a:r>
            <a:r>
              <a:rPr lang="en-US" sz="2499" spc="54">
                <a:solidFill>
                  <a:srgbClr val="152540"/>
                </a:solidFill>
                <a:latin typeface="Glacial Indifference"/>
                <a:ea typeface="Glacial Indifference"/>
                <a:cs typeface="Glacial Indifference"/>
                <a:sym typeface="Glacial Indifference"/>
              </a:rPr>
              <a:t> Mide la </a:t>
            </a:r>
            <a:r>
              <a:rPr lang="en-US" b="true" sz="2499" spc="54">
                <a:solidFill>
                  <a:srgbClr val="152540"/>
                </a:solidFill>
                <a:latin typeface="Glacial Indifference Bold"/>
                <a:ea typeface="Glacial Indifference Bold"/>
                <a:cs typeface="Glacial Indifference Bold"/>
                <a:sym typeface="Glacial Indifference Bold"/>
              </a:rPr>
              <a:t>confianza de los consumidores</a:t>
            </a:r>
            <a:r>
              <a:rPr lang="en-US" sz="2499" spc="54">
                <a:solidFill>
                  <a:srgbClr val="152540"/>
                </a:solidFill>
                <a:latin typeface="Glacial Indifference"/>
                <a:ea typeface="Glacial Indifference"/>
                <a:cs typeface="Glacial Indifference"/>
                <a:sym typeface="Glacial Indifference"/>
              </a:rPr>
              <a:t> en la economía, lo que </a:t>
            </a:r>
            <a:r>
              <a:rPr lang="en-US" sz="2499" i="true" spc="54">
                <a:solidFill>
                  <a:srgbClr val="152540"/>
                </a:solidFill>
                <a:latin typeface="Glacial Indifference Italics"/>
                <a:ea typeface="Glacial Indifference Italics"/>
                <a:cs typeface="Glacial Indifference Italics"/>
                <a:sym typeface="Glacial Indifference Italics"/>
              </a:rPr>
              <a:t>afecta directamente sus decisiones de gasto y ahorro</a:t>
            </a:r>
            <a:r>
              <a:rPr lang="en-US" sz="2499" spc="54">
                <a:solidFill>
                  <a:srgbClr val="152540"/>
                </a:solidFill>
                <a:latin typeface="Glacial Indifference"/>
                <a:ea typeface="Glacial Indifference"/>
                <a:cs typeface="Glacial Indifference"/>
                <a:sym typeface="Glacial Indifference"/>
              </a:rPr>
              <a:t>.</a:t>
            </a:r>
          </a:p>
          <a:p>
            <a:pPr algn="just">
              <a:lnSpc>
                <a:spcPts val="3499"/>
              </a:lnSpc>
            </a:pPr>
          </a:p>
          <a:p>
            <a:pPr algn="just" marL="539749" indent="-269875" lvl="1">
              <a:lnSpc>
                <a:spcPts val="3499"/>
              </a:lnSpc>
              <a:buFont typeface="Arial"/>
              <a:buChar char="•"/>
            </a:pPr>
            <a:r>
              <a:rPr lang="en-US" b="true" sz="2499" spc="54">
                <a:solidFill>
                  <a:srgbClr val="152540"/>
                </a:solidFill>
                <a:latin typeface="Glacial Indifference Bold"/>
                <a:ea typeface="Glacial Indifference Bold"/>
                <a:cs typeface="Glacial Indifference Bold"/>
                <a:sym typeface="Glacial Indifference Bold"/>
              </a:rPr>
              <a:t>Composite Leading Indicator (CLI):</a:t>
            </a:r>
            <a:r>
              <a:rPr lang="en-US" sz="2499" spc="54">
                <a:solidFill>
                  <a:srgbClr val="152540"/>
                </a:solidFill>
                <a:latin typeface="Glacial Indifference"/>
                <a:ea typeface="Glacial Indifference"/>
                <a:cs typeface="Glacial Indifference"/>
                <a:sym typeface="Glacial Indifference"/>
              </a:rPr>
              <a:t> </a:t>
            </a:r>
            <a:r>
              <a:rPr lang="en-US" sz="2499" i="true" spc="54">
                <a:solidFill>
                  <a:srgbClr val="152540"/>
                </a:solidFill>
                <a:latin typeface="Glacial Indifference Italics"/>
                <a:ea typeface="Glacial Indifference Italics"/>
                <a:cs typeface="Glacial Indifference Italics"/>
                <a:sym typeface="Glacial Indifference Italics"/>
              </a:rPr>
              <a:t>Incluye </a:t>
            </a:r>
            <a:r>
              <a:rPr lang="en-US" b="true" sz="2499" i="true" spc="54">
                <a:solidFill>
                  <a:srgbClr val="152540"/>
                </a:solidFill>
                <a:latin typeface="Glacial Indifference Bold Italics"/>
                <a:ea typeface="Glacial Indifference Bold Italics"/>
                <a:cs typeface="Glacial Indifference Bold Italics"/>
                <a:sym typeface="Glacial Indifference Bold Italics"/>
              </a:rPr>
              <a:t>varios indicadores</a:t>
            </a:r>
            <a:r>
              <a:rPr lang="en-US" sz="2499" i="true" spc="54">
                <a:solidFill>
                  <a:srgbClr val="152540"/>
                </a:solidFill>
                <a:latin typeface="Glacial Indifference Italics"/>
                <a:ea typeface="Glacial Indifference Italics"/>
                <a:cs typeface="Glacial Indifference Italics"/>
                <a:sym typeface="Glacial Indifference Italics"/>
              </a:rPr>
              <a:t> económicos adelantados, como el empleo, los pedidos de manufactura, los permisos de construcción</a:t>
            </a:r>
            <a:r>
              <a:rPr lang="en-US" sz="2499" spc="54">
                <a:solidFill>
                  <a:srgbClr val="152540"/>
                </a:solidFill>
                <a:latin typeface="Glacial Indifference"/>
                <a:ea typeface="Glacial Indifference"/>
                <a:cs typeface="Glacial Indifference"/>
                <a:sym typeface="Glacial Indifference"/>
              </a:rPr>
              <a:t>, entre otros.</a:t>
            </a:r>
          </a:p>
          <a:p>
            <a:pPr algn="just">
              <a:lnSpc>
                <a:spcPts val="3499"/>
              </a:lnSpc>
            </a:pPr>
          </a:p>
          <a:p>
            <a:pPr algn="just" marL="539749" indent="-269875" lvl="1">
              <a:lnSpc>
                <a:spcPts val="3499"/>
              </a:lnSpc>
              <a:buFont typeface="Arial"/>
              <a:buChar char="•"/>
            </a:pPr>
            <a:r>
              <a:rPr lang="en-US" b="true" sz="2499" spc="54">
                <a:solidFill>
                  <a:srgbClr val="152540"/>
                </a:solidFill>
                <a:latin typeface="Glacial Indifference Bold"/>
                <a:ea typeface="Glacial Indifference Bold"/>
                <a:cs typeface="Glacial Indifference Bold"/>
                <a:sym typeface="Glacial Indifference Bold"/>
              </a:rPr>
              <a:t>Gross Domestic Product (GDP):</a:t>
            </a:r>
            <a:r>
              <a:rPr lang="en-US" sz="2499" spc="54">
                <a:solidFill>
                  <a:srgbClr val="152540"/>
                </a:solidFill>
                <a:latin typeface="Glacial Indifference"/>
                <a:ea typeface="Glacial Indifference"/>
                <a:cs typeface="Glacial Indifference"/>
                <a:sym typeface="Glacial Indifference"/>
              </a:rPr>
              <a:t> </a:t>
            </a:r>
            <a:r>
              <a:rPr lang="en-US" sz="2499" i="true" spc="54">
                <a:solidFill>
                  <a:srgbClr val="152540"/>
                </a:solidFill>
                <a:latin typeface="Glacial Indifference Italics"/>
                <a:ea typeface="Glacial Indifference Italics"/>
                <a:cs typeface="Glacial Indifference Italics"/>
                <a:sym typeface="Glacial Indifference Italics"/>
              </a:rPr>
              <a:t>Mide el valor total de los bienes y servicios producidos en una economía</a:t>
            </a:r>
            <a:r>
              <a:rPr lang="en-US" sz="2499" spc="54">
                <a:solidFill>
                  <a:srgbClr val="152540"/>
                </a:solidFill>
                <a:latin typeface="Glacial Indifference"/>
                <a:ea typeface="Glacial Indifference"/>
                <a:cs typeface="Glacial Indifference"/>
                <a:sym typeface="Glacial Indifference"/>
              </a:rPr>
              <a:t>. Ofrece un </a:t>
            </a:r>
            <a:r>
              <a:rPr lang="en-US" b="true" sz="2499" spc="54">
                <a:solidFill>
                  <a:srgbClr val="152540"/>
                </a:solidFill>
                <a:latin typeface="Glacial Indifference Bold"/>
                <a:ea typeface="Glacial Indifference Bold"/>
                <a:cs typeface="Glacial Indifference Bold"/>
                <a:sym typeface="Glacial Indifference Bold"/>
              </a:rPr>
              <a:t>panorama completo del desempeño de la economía</a:t>
            </a:r>
            <a:r>
              <a:rPr lang="en-US" sz="2499" spc="54">
                <a:solidFill>
                  <a:srgbClr val="152540"/>
                </a:solidFill>
                <a:latin typeface="Glacial Indifference"/>
                <a:ea typeface="Glacial Indifference"/>
                <a:cs typeface="Glacial Indifference"/>
                <a:sym typeface="Glacial Indifference"/>
              </a:rPr>
              <a:t>.</a:t>
            </a:r>
          </a:p>
        </p:txBody>
      </p:sp>
      <p:sp>
        <p:nvSpPr>
          <p:cNvPr name="TextBox 9" id="9"/>
          <p:cNvSpPr txBox="true"/>
          <p:nvPr/>
        </p:nvSpPr>
        <p:spPr>
          <a:xfrm rot="0">
            <a:off x="2676797" y="1763738"/>
            <a:ext cx="14839265" cy="1259298"/>
          </a:xfrm>
          <a:prstGeom prst="rect">
            <a:avLst/>
          </a:prstGeom>
        </p:spPr>
        <p:txBody>
          <a:bodyPr anchor="t" rtlCol="false" tIns="0" lIns="0" bIns="0" rIns="0">
            <a:spAutoFit/>
          </a:bodyPr>
          <a:lstStyle/>
          <a:p>
            <a:pPr algn="l">
              <a:lnSpc>
                <a:spcPts val="10258"/>
              </a:lnSpc>
            </a:pPr>
            <a:r>
              <a:rPr lang="en-US" b="true" sz="7327" spc="688">
                <a:solidFill>
                  <a:srgbClr val="152540"/>
                </a:solidFill>
                <a:latin typeface="Glacial Indifference Bold"/>
                <a:ea typeface="Glacial Indifference Bold"/>
                <a:cs typeface="Glacial Indifference Bold"/>
                <a:sym typeface="Glacial Indifference Bold"/>
              </a:rPr>
              <a:t>ADELANTADOS AL CICLO</a:t>
            </a:r>
          </a:p>
        </p:txBody>
      </p:sp>
      <p:sp>
        <p:nvSpPr>
          <p:cNvPr name="Freeform 10" id="10"/>
          <p:cNvSpPr/>
          <p:nvPr/>
        </p:nvSpPr>
        <p:spPr>
          <a:xfrm flipH="false" flipV="false" rot="0">
            <a:off x="1028700" y="1200871"/>
            <a:ext cx="1411484" cy="1411484"/>
          </a:xfrm>
          <a:custGeom>
            <a:avLst/>
            <a:gdLst/>
            <a:ahLst/>
            <a:cxnLst/>
            <a:rect r="r" b="b" t="t" l="l"/>
            <a:pathLst>
              <a:path h="1411484" w="1411484">
                <a:moveTo>
                  <a:pt x="0" y="0"/>
                </a:moveTo>
                <a:lnTo>
                  <a:pt x="1411484" y="0"/>
                </a:lnTo>
                <a:lnTo>
                  <a:pt x="1411484" y="1411485"/>
                </a:lnTo>
                <a:lnTo>
                  <a:pt x="0" y="141148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1" id="11"/>
          <p:cNvSpPr txBox="true"/>
          <p:nvPr/>
        </p:nvSpPr>
        <p:spPr>
          <a:xfrm rot="0">
            <a:off x="17114951" y="9597971"/>
            <a:ext cx="1173049" cy="689029"/>
          </a:xfrm>
          <a:prstGeom prst="rect">
            <a:avLst/>
          </a:prstGeom>
        </p:spPr>
        <p:txBody>
          <a:bodyPr anchor="t" rtlCol="false" tIns="0" lIns="0" bIns="0" rIns="0">
            <a:spAutoFit/>
          </a:bodyPr>
          <a:lstStyle/>
          <a:p>
            <a:pPr algn="ctr" marL="0" indent="0" lvl="0">
              <a:lnSpc>
                <a:spcPts val="5599"/>
              </a:lnSpc>
              <a:spcBef>
                <a:spcPct val="0"/>
              </a:spcBef>
            </a:pPr>
            <a:r>
              <a:rPr lang="en-US" b="true" sz="3999" spc="87">
                <a:solidFill>
                  <a:srgbClr val="E3D8D4"/>
                </a:solidFill>
                <a:latin typeface="Glacial Indifference Bold"/>
                <a:ea typeface="Glacial Indifference Bold"/>
                <a:cs typeface="Glacial Indifference Bold"/>
                <a:sym typeface="Glacial Indifference Bold"/>
              </a:rPr>
              <a:t>08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53754"/>
        </a:solidFill>
      </p:bgPr>
    </p:bg>
    <p:spTree>
      <p:nvGrpSpPr>
        <p:cNvPr id="1" name=""/>
        <p:cNvGrpSpPr/>
        <p:nvPr/>
      </p:nvGrpSpPr>
      <p:grpSpPr>
        <a:xfrm>
          <a:off x="0" y="0"/>
          <a:ext cx="0" cy="0"/>
          <a:chOff x="0" y="0"/>
          <a:chExt cx="0" cy="0"/>
        </a:xfrm>
      </p:grpSpPr>
      <p:grpSp>
        <p:nvGrpSpPr>
          <p:cNvPr name="Group 2" id="2"/>
          <p:cNvGrpSpPr/>
          <p:nvPr/>
        </p:nvGrpSpPr>
        <p:grpSpPr>
          <a:xfrm rot="0">
            <a:off x="4760803" y="3855388"/>
            <a:ext cx="8766393" cy="5489496"/>
            <a:chOff x="0" y="0"/>
            <a:chExt cx="1385967" cy="867889"/>
          </a:xfrm>
        </p:grpSpPr>
        <p:sp>
          <p:nvSpPr>
            <p:cNvPr name="Freeform 3" id="3"/>
            <p:cNvSpPr/>
            <p:nvPr/>
          </p:nvSpPr>
          <p:spPr>
            <a:xfrm flipH="false" flipV="false" rot="0">
              <a:off x="0" y="0"/>
              <a:ext cx="1385967" cy="867889"/>
            </a:xfrm>
            <a:custGeom>
              <a:avLst/>
              <a:gdLst/>
              <a:ahLst/>
              <a:cxnLst/>
              <a:rect r="r" b="b" t="t" l="l"/>
              <a:pathLst>
                <a:path h="867889" w="1385967">
                  <a:moveTo>
                    <a:pt x="22962" y="0"/>
                  </a:moveTo>
                  <a:lnTo>
                    <a:pt x="1363005" y="0"/>
                  </a:lnTo>
                  <a:cubicBezTo>
                    <a:pt x="1369095" y="0"/>
                    <a:pt x="1374935" y="2419"/>
                    <a:pt x="1379241" y="6725"/>
                  </a:cubicBezTo>
                  <a:cubicBezTo>
                    <a:pt x="1383548" y="11031"/>
                    <a:pt x="1385967" y="16872"/>
                    <a:pt x="1385967" y="22962"/>
                  </a:cubicBezTo>
                  <a:lnTo>
                    <a:pt x="1385967" y="844928"/>
                  </a:lnTo>
                  <a:cubicBezTo>
                    <a:pt x="1385967" y="851017"/>
                    <a:pt x="1383548" y="856858"/>
                    <a:pt x="1379241" y="861164"/>
                  </a:cubicBezTo>
                  <a:cubicBezTo>
                    <a:pt x="1374935" y="865470"/>
                    <a:pt x="1369095" y="867889"/>
                    <a:pt x="1363005" y="867889"/>
                  </a:cubicBezTo>
                  <a:lnTo>
                    <a:pt x="22962" y="867889"/>
                  </a:lnTo>
                  <a:cubicBezTo>
                    <a:pt x="16872" y="867889"/>
                    <a:pt x="11031" y="865470"/>
                    <a:pt x="6725" y="861164"/>
                  </a:cubicBezTo>
                  <a:cubicBezTo>
                    <a:pt x="2419" y="856858"/>
                    <a:pt x="0" y="851017"/>
                    <a:pt x="0" y="844928"/>
                  </a:cubicBezTo>
                  <a:lnTo>
                    <a:pt x="0" y="22962"/>
                  </a:lnTo>
                  <a:cubicBezTo>
                    <a:pt x="0" y="16872"/>
                    <a:pt x="2419" y="11031"/>
                    <a:pt x="6725" y="6725"/>
                  </a:cubicBezTo>
                  <a:cubicBezTo>
                    <a:pt x="11031" y="2419"/>
                    <a:pt x="16872" y="0"/>
                    <a:pt x="22962" y="0"/>
                  </a:cubicBezTo>
                  <a:close/>
                </a:path>
              </a:pathLst>
            </a:custGeom>
            <a:solidFill>
              <a:srgbClr val="EDE8E4"/>
            </a:solidFill>
          </p:spPr>
        </p:sp>
        <p:sp>
          <p:nvSpPr>
            <p:cNvPr name="TextBox 4" id="4"/>
            <p:cNvSpPr txBox="true"/>
            <p:nvPr/>
          </p:nvSpPr>
          <p:spPr>
            <a:xfrm>
              <a:off x="0" y="9525"/>
              <a:ext cx="1385967" cy="858364"/>
            </a:xfrm>
            <a:prstGeom prst="rect">
              <a:avLst/>
            </a:prstGeom>
          </p:spPr>
          <p:txBody>
            <a:bodyPr anchor="ctr" rtlCol="false" tIns="50800" lIns="50800" bIns="50800" rIns="50800"/>
            <a:lstStyle/>
            <a:p>
              <a:pPr algn="ctr">
                <a:lnSpc>
                  <a:spcPts val="2121"/>
                </a:lnSpc>
              </a:pPr>
            </a:p>
          </p:txBody>
        </p:sp>
      </p:grpSp>
      <p:sp>
        <p:nvSpPr>
          <p:cNvPr name="TextBox 5" id="5"/>
          <p:cNvSpPr txBox="true"/>
          <p:nvPr/>
        </p:nvSpPr>
        <p:spPr>
          <a:xfrm rot="0">
            <a:off x="4983283" y="1201880"/>
            <a:ext cx="8324690" cy="1252164"/>
          </a:xfrm>
          <a:prstGeom prst="rect">
            <a:avLst/>
          </a:prstGeom>
        </p:spPr>
        <p:txBody>
          <a:bodyPr anchor="t" rtlCol="false" tIns="0" lIns="0" bIns="0" rIns="0">
            <a:spAutoFit/>
          </a:bodyPr>
          <a:lstStyle/>
          <a:p>
            <a:pPr algn="ctr">
              <a:lnSpc>
                <a:spcPts val="10258"/>
              </a:lnSpc>
            </a:pPr>
            <a:r>
              <a:rPr lang="en-US" b="true" sz="7327" spc="688">
                <a:solidFill>
                  <a:srgbClr val="EDE8E4"/>
                </a:solidFill>
                <a:latin typeface="Glacial Indifference Bold"/>
                <a:ea typeface="Glacial Indifference Bold"/>
                <a:cs typeface="Glacial Indifference Bold"/>
                <a:sym typeface="Glacial Indifference Bold"/>
              </a:rPr>
              <a:t>OBJETIVO</a:t>
            </a:r>
          </a:p>
        </p:txBody>
      </p:sp>
      <p:sp>
        <p:nvSpPr>
          <p:cNvPr name="TextBox 6" id="6"/>
          <p:cNvSpPr txBox="true"/>
          <p:nvPr/>
        </p:nvSpPr>
        <p:spPr>
          <a:xfrm rot="0">
            <a:off x="5810667" y="4763875"/>
            <a:ext cx="6666666" cy="673525"/>
          </a:xfrm>
          <a:prstGeom prst="rect">
            <a:avLst/>
          </a:prstGeom>
        </p:spPr>
        <p:txBody>
          <a:bodyPr anchor="t" rtlCol="false" tIns="0" lIns="0" bIns="0" rIns="0">
            <a:spAutoFit/>
          </a:bodyPr>
          <a:lstStyle/>
          <a:p>
            <a:pPr algn="ctr">
              <a:lnSpc>
                <a:spcPts val="5403"/>
              </a:lnSpc>
            </a:pPr>
            <a:r>
              <a:rPr lang="en-US" b="true" sz="3859" spc="38">
                <a:solidFill>
                  <a:srgbClr val="253754"/>
                </a:solidFill>
                <a:latin typeface="Glacial Indifference Bold"/>
                <a:ea typeface="Glacial Indifference Bold"/>
                <a:cs typeface="Glacial Indifference Bold"/>
                <a:sym typeface="Glacial Indifference Bold"/>
              </a:rPr>
              <a:t>MODELO DE DEEP LEARNING</a:t>
            </a:r>
          </a:p>
        </p:txBody>
      </p:sp>
      <p:sp>
        <p:nvSpPr>
          <p:cNvPr name="TextBox 7" id="7"/>
          <p:cNvSpPr txBox="true"/>
          <p:nvPr/>
        </p:nvSpPr>
        <p:spPr>
          <a:xfrm rot="0">
            <a:off x="7801932" y="2387369"/>
            <a:ext cx="2684135" cy="2640765"/>
          </a:xfrm>
          <a:prstGeom prst="rect">
            <a:avLst/>
          </a:prstGeom>
        </p:spPr>
        <p:txBody>
          <a:bodyPr anchor="t" rtlCol="false" tIns="0" lIns="0" bIns="0" rIns="0">
            <a:spAutoFit/>
          </a:bodyPr>
          <a:lstStyle/>
          <a:p>
            <a:pPr algn="ctr">
              <a:lnSpc>
                <a:spcPts val="21569"/>
              </a:lnSpc>
            </a:pPr>
            <a:r>
              <a:rPr lang="en-US" b="true" sz="15407" spc="1448">
                <a:solidFill>
                  <a:srgbClr val="D89C6C"/>
                </a:solidFill>
                <a:latin typeface="Glacial Indifference Bold"/>
                <a:ea typeface="Glacial Indifference Bold"/>
                <a:cs typeface="Glacial Indifference Bold"/>
                <a:sym typeface="Glacial Indifference Bold"/>
              </a:rPr>
              <a:t>01</a:t>
            </a:r>
          </a:p>
        </p:txBody>
      </p:sp>
      <p:sp>
        <p:nvSpPr>
          <p:cNvPr name="TextBox 8" id="8"/>
          <p:cNvSpPr txBox="true"/>
          <p:nvPr/>
        </p:nvSpPr>
        <p:spPr>
          <a:xfrm rot="0">
            <a:off x="5348072" y="5885075"/>
            <a:ext cx="7595112" cy="3050796"/>
          </a:xfrm>
          <a:prstGeom prst="rect">
            <a:avLst/>
          </a:prstGeom>
        </p:spPr>
        <p:txBody>
          <a:bodyPr anchor="t" rtlCol="false" tIns="0" lIns="0" bIns="0" rIns="0">
            <a:spAutoFit/>
          </a:bodyPr>
          <a:lstStyle/>
          <a:p>
            <a:pPr algn="ctr">
              <a:lnSpc>
                <a:spcPts val="3499"/>
              </a:lnSpc>
            </a:pPr>
            <a:r>
              <a:rPr lang="en-US" sz="2499" spc="54">
                <a:solidFill>
                  <a:srgbClr val="152540"/>
                </a:solidFill>
                <a:latin typeface="Glacial Indifference"/>
                <a:ea typeface="Glacial Indifference"/>
                <a:cs typeface="Glacial Indifference"/>
                <a:sym typeface="Glacial Indifference"/>
              </a:rPr>
              <a:t>Proponer, entrenar, validar y optimizar un modelo de Deep Learning el cual realice una predicción sobre combinaciones óptimas de activos financieros en función de la tendencia económica identificada,  posteriormente validada por una estrategia de inversión seleccionada y una herramienta (backtesting dinámico).</a:t>
            </a:r>
          </a:p>
        </p:txBody>
      </p:sp>
      <p:sp>
        <p:nvSpPr>
          <p:cNvPr name="AutoShape 9" id="9"/>
          <p:cNvSpPr/>
          <p:nvPr/>
        </p:nvSpPr>
        <p:spPr>
          <a:xfrm flipV="true">
            <a:off x="6146529" y="5685050"/>
            <a:ext cx="5994943" cy="0"/>
          </a:xfrm>
          <a:prstGeom prst="line">
            <a:avLst/>
          </a:prstGeom>
          <a:ln cap="flat" w="38100">
            <a:solidFill>
              <a:srgbClr val="253754"/>
            </a:solidFill>
            <a:prstDash val="solid"/>
            <a:headEnd type="none" len="sm" w="sm"/>
            <a:tailEnd type="none" len="sm" w="sm"/>
          </a:ln>
        </p:spPr>
      </p:sp>
      <p:sp>
        <p:nvSpPr>
          <p:cNvPr name="Freeform 10" id="10"/>
          <p:cNvSpPr/>
          <p:nvPr/>
        </p:nvSpPr>
        <p:spPr>
          <a:xfrm flipH="false" flipV="false" rot="9142637">
            <a:off x="12629292" y="7616757"/>
            <a:ext cx="11317416" cy="9074510"/>
          </a:xfrm>
          <a:custGeom>
            <a:avLst/>
            <a:gdLst/>
            <a:ahLst/>
            <a:cxnLst/>
            <a:rect r="r" b="b" t="t" l="l"/>
            <a:pathLst>
              <a:path h="9074510" w="11317416">
                <a:moveTo>
                  <a:pt x="0" y="0"/>
                </a:moveTo>
                <a:lnTo>
                  <a:pt x="11317416" y="0"/>
                </a:lnTo>
                <a:lnTo>
                  <a:pt x="11317416" y="9074510"/>
                </a:lnTo>
                <a:lnTo>
                  <a:pt x="0" y="90745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1" id="11"/>
          <p:cNvSpPr/>
          <p:nvPr/>
        </p:nvSpPr>
        <p:spPr>
          <a:xfrm flipH="false" flipV="false" rot="-1370283">
            <a:off x="-3215398" y="-4959811"/>
            <a:ext cx="9401016" cy="7537905"/>
          </a:xfrm>
          <a:custGeom>
            <a:avLst/>
            <a:gdLst/>
            <a:ahLst/>
            <a:cxnLst/>
            <a:rect r="r" b="b" t="t" l="l"/>
            <a:pathLst>
              <a:path h="7537905" w="9401016">
                <a:moveTo>
                  <a:pt x="0" y="0"/>
                </a:moveTo>
                <a:lnTo>
                  <a:pt x="9401016" y="0"/>
                </a:lnTo>
                <a:lnTo>
                  <a:pt x="9401016" y="7537906"/>
                </a:lnTo>
                <a:lnTo>
                  <a:pt x="0" y="75379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12" id="12"/>
          <p:cNvSpPr/>
          <p:nvPr/>
        </p:nvSpPr>
        <p:spPr>
          <a:xfrm flipH="false" flipV="false" rot="0">
            <a:off x="16321534" y="-285545"/>
            <a:ext cx="1966466" cy="1884231"/>
          </a:xfrm>
          <a:custGeom>
            <a:avLst/>
            <a:gdLst/>
            <a:ahLst/>
            <a:cxnLst/>
            <a:rect r="r" b="b" t="t" l="l"/>
            <a:pathLst>
              <a:path h="1884231" w="1966466">
                <a:moveTo>
                  <a:pt x="0" y="0"/>
                </a:moveTo>
                <a:lnTo>
                  <a:pt x="1966466" y="0"/>
                </a:lnTo>
                <a:lnTo>
                  <a:pt x="1966466" y="1884232"/>
                </a:lnTo>
                <a:lnTo>
                  <a:pt x="0" y="18842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3" id="13"/>
          <p:cNvSpPr/>
          <p:nvPr/>
        </p:nvSpPr>
        <p:spPr>
          <a:xfrm flipH="false" flipV="false" rot="0">
            <a:off x="17304767" y="854768"/>
            <a:ext cx="1966466" cy="1884231"/>
          </a:xfrm>
          <a:custGeom>
            <a:avLst/>
            <a:gdLst/>
            <a:ahLst/>
            <a:cxnLst/>
            <a:rect r="r" b="b" t="t" l="l"/>
            <a:pathLst>
              <a:path h="1884231" w="1966466">
                <a:moveTo>
                  <a:pt x="0" y="0"/>
                </a:moveTo>
                <a:lnTo>
                  <a:pt x="1966466" y="0"/>
                </a:lnTo>
                <a:lnTo>
                  <a:pt x="1966466" y="1884232"/>
                </a:lnTo>
                <a:lnTo>
                  <a:pt x="0" y="18842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4" id="14"/>
          <p:cNvSpPr/>
          <p:nvPr/>
        </p:nvSpPr>
        <p:spPr>
          <a:xfrm flipH="false" flipV="false" rot="0">
            <a:off x="0" y="9258300"/>
            <a:ext cx="1966466" cy="1884231"/>
          </a:xfrm>
          <a:custGeom>
            <a:avLst/>
            <a:gdLst/>
            <a:ahLst/>
            <a:cxnLst/>
            <a:rect r="r" b="b" t="t" l="l"/>
            <a:pathLst>
              <a:path h="1884231" w="1966466">
                <a:moveTo>
                  <a:pt x="0" y="0"/>
                </a:moveTo>
                <a:lnTo>
                  <a:pt x="1966466" y="0"/>
                </a:lnTo>
                <a:lnTo>
                  <a:pt x="1966466" y="1884231"/>
                </a:lnTo>
                <a:lnTo>
                  <a:pt x="0" y="18842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5" id="15"/>
          <p:cNvSpPr/>
          <p:nvPr/>
        </p:nvSpPr>
        <p:spPr>
          <a:xfrm flipH="false" flipV="false" rot="0">
            <a:off x="-937766" y="8402769"/>
            <a:ext cx="1966466" cy="1884231"/>
          </a:xfrm>
          <a:custGeom>
            <a:avLst/>
            <a:gdLst/>
            <a:ahLst/>
            <a:cxnLst/>
            <a:rect r="r" b="b" t="t" l="l"/>
            <a:pathLst>
              <a:path h="1884231" w="1966466">
                <a:moveTo>
                  <a:pt x="0" y="0"/>
                </a:moveTo>
                <a:lnTo>
                  <a:pt x="1966466" y="0"/>
                </a:lnTo>
                <a:lnTo>
                  <a:pt x="1966466" y="1884231"/>
                </a:lnTo>
                <a:lnTo>
                  <a:pt x="0" y="18842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6" id="16"/>
          <p:cNvSpPr/>
          <p:nvPr/>
        </p:nvSpPr>
        <p:spPr>
          <a:xfrm flipH="false" flipV="false" rot="0">
            <a:off x="4784234" y="1166689"/>
            <a:ext cx="1465421" cy="1465421"/>
          </a:xfrm>
          <a:custGeom>
            <a:avLst/>
            <a:gdLst/>
            <a:ahLst/>
            <a:cxnLst/>
            <a:rect r="r" b="b" t="t" l="l"/>
            <a:pathLst>
              <a:path h="1465421" w="1465421">
                <a:moveTo>
                  <a:pt x="0" y="0"/>
                </a:moveTo>
                <a:lnTo>
                  <a:pt x="1465420" y="0"/>
                </a:lnTo>
                <a:lnTo>
                  <a:pt x="1465420" y="1465421"/>
                </a:lnTo>
                <a:lnTo>
                  <a:pt x="0" y="146542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7" id="17"/>
          <p:cNvSpPr txBox="true"/>
          <p:nvPr/>
        </p:nvSpPr>
        <p:spPr>
          <a:xfrm rot="0">
            <a:off x="17114951" y="9597971"/>
            <a:ext cx="1173049" cy="689029"/>
          </a:xfrm>
          <a:prstGeom prst="rect">
            <a:avLst/>
          </a:prstGeom>
        </p:spPr>
        <p:txBody>
          <a:bodyPr anchor="t" rtlCol="false" tIns="0" lIns="0" bIns="0" rIns="0">
            <a:spAutoFit/>
          </a:bodyPr>
          <a:lstStyle/>
          <a:p>
            <a:pPr algn="ctr" marL="0" indent="0" lvl="0">
              <a:lnSpc>
                <a:spcPts val="5599"/>
              </a:lnSpc>
              <a:spcBef>
                <a:spcPct val="0"/>
              </a:spcBef>
            </a:pPr>
            <a:r>
              <a:rPr lang="en-US" b="true" sz="3999" spc="87">
                <a:solidFill>
                  <a:srgbClr val="152540"/>
                </a:solidFill>
                <a:latin typeface="Glacial Indifference Bold"/>
                <a:ea typeface="Glacial Indifference Bold"/>
                <a:cs typeface="Glacial Indifference Bold"/>
                <a:sym typeface="Glacial Indifference Bold"/>
              </a:rPr>
              <a:t>09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DAGWAI6z3ys</dc:identifier>
  <dcterms:modified xsi:type="dcterms:W3CDTF">2011-08-01T06:04:30Z</dcterms:modified>
  <cp:revision>1</cp:revision>
  <dc:title>PAP Estrategia de Rotación Sectorial</dc:title>
</cp:coreProperties>
</file>