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59" r:id="rId5"/>
    <p:sldId id="283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13" r:id="rId16"/>
    <p:sldId id="314" r:id="rId17"/>
    <p:sldId id="315" r:id="rId18"/>
    <p:sldId id="316" r:id="rId19"/>
    <p:sldId id="270" r:id="rId20"/>
    <p:sldId id="287" r:id="rId21"/>
    <p:sldId id="288" r:id="rId22"/>
    <p:sldId id="289" r:id="rId23"/>
    <p:sldId id="290" r:id="rId24"/>
    <p:sldId id="284" r:id="rId25"/>
    <p:sldId id="292" r:id="rId26"/>
    <p:sldId id="293" r:id="rId27"/>
    <p:sldId id="294" r:id="rId28"/>
    <p:sldId id="296" r:id="rId29"/>
    <p:sldId id="295" r:id="rId30"/>
    <p:sldId id="297" r:id="rId31"/>
    <p:sldId id="291" r:id="rId32"/>
    <p:sldId id="271" r:id="rId33"/>
    <p:sldId id="298" r:id="rId34"/>
    <p:sldId id="299" r:id="rId35"/>
    <p:sldId id="300" r:id="rId36"/>
    <p:sldId id="272" r:id="rId37"/>
    <p:sldId id="301" r:id="rId38"/>
    <p:sldId id="302" r:id="rId39"/>
    <p:sldId id="303" r:id="rId40"/>
    <p:sldId id="273" r:id="rId41"/>
    <p:sldId id="304" r:id="rId42"/>
    <p:sldId id="305" r:id="rId43"/>
    <p:sldId id="306" r:id="rId44"/>
    <p:sldId id="274" r:id="rId45"/>
    <p:sldId id="307" r:id="rId46"/>
    <p:sldId id="308" r:id="rId47"/>
    <p:sldId id="309" r:id="rId48"/>
    <p:sldId id="275" r:id="rId49"/>
    <p:sldId id="310" r:id="rId50"/>
    <p:sldId id="311" r:id="rId51"/>
    <p:sldId id="276" r:id="rId52"/>
    <p:sldId id="312" r:id="rId53"/>
    <p:sldId id="277" r:id="rId54"/>
    <p:sldId id="278" r:id="rId55"/>
    <p:sldId id="279" r:id="rId56"/>
    <p:sldId id="280" r:id="rId57"/>
    <p:sldId id="269" r:id="rId5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6054E-9B5D-49EE-B7ED-44D7D70476B7}" v="902" dt="2021-09-28T22:05:14.273"/>
    <p1510:client id="{37F92D27-6869-44CD-BAAA-022E50F6F082}" v="1444" dt="2021-10-18T09:42:11.088"/>
    <p1510:client id="{38F369F3-69E4-44F8-8931-87C73CDA9726}" v="281" dt="2021-10-13T08:41:58.186"/>
    <p1510:client id="{3AAF7AEB-6B33-46B8-BD1A-48276D8141A7}" v="17" dt="2021-10-18T16:16:09.753"/>
    <p1510:client id="{74336103-5A5A-4340-B0AE-50C8F3D76224}" v="847" dt="2021-10-15T10:02:54.395"/>
    <p1510:client id="{83B0DD45-C194-4E7F-99ED-E4E80CDEF488}" v="458" dt="2021-09-28T15:58:04.407"/>
    <p1510:client id="{8B740A9A-9D20-4DEC-8EAC-42B59F2E6C3A}" v="178" dt="2021-10-02T16:28:57.769"/>
    <p1510:client id="{A44C4F17-651F-41E7-9426-CDBC06A5E8CE}" v="2" dt="2021-10-14T21:25:10.564"/>
    <p1510:client id="{BD92DA0E-3CD4-43F9-B26E-D61522476A08}" v="735" dt="2021-10-18T08:14:18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ONXRoeNw9E?feature=oembed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1YfsMcCtPo?feature=oembed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ZDmHAfYhr8?feature=oembed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W0iO29Kyrw?feature=oembed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gfP-OW0XPg?feature=oembed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8DB8C04-A7CD-4F87-B59D-EB3D296265B0}"/>
              </a:ext>
            </a:extLst>
          </p:cNvPr>
          <p:cNvSpPr/>
          <p:nvPr/>
        </p:nvSpPr>
        <p:spPr>
          <a:xfrm>
            <a:off x="-1858" y="3269166"/>
            <a:ext cx="12191998" cy="3122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35241" y="546217"/>
            <a:ext cx="7870903" cy="183933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s-ES" sz="4400" dirty="0">
                <a:latin typeface="Calibri"/>
                <a:cs typeface="Calibri Light"/>
              </a:rPr>
              <a:t>Implementación de un </a:t>
            </a:r>
            <a:br>
              <a:rPr lang="es-ES" sz="4400" dirty="0">
                <a:latin typeface="Calibri"/>
                <a:cs typeface="Calibri Light"/>
              </a:rPr>
            </a:br>
            <a:r>
              <a:rPr lang="es-ES" sz="4400" dirty="0">
                <a:latin typeface="Calibri"/>
                <a:cs typeface="Calibri Light"/>
              </a:rPr>
              <a:t>Data Warehouse con tecnologías de Microsoft SQL Server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546286"/>
            <a:ext cx="12192001" cy="2566442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2600" dirty="0">
                <a:solidFill>
                  <a:schemeClr val="bg1"/>
                </a:solidFill>
                <a:cs typeface="Calibri" panose="020F0502020204030204"/>
              </a:rPr>
              <a:t>      Trabajo de Fin de Grado </a:t>
            </a:r>
            <a:endParaRPr lang="es-ES" dirty="0">
              <a:solidFill>
                <a:schemeClr val="bg1"/>
              </a:solidFill>
            </a:endParaRPr>
          </a:p>
          <a:p>
            <a:pPr algn="l"/>
            <a:r>
              <a:rPr lang="es-ES" sz="2600" dirty="0">
                <a:solidFill>
                  <a:schemeClr val="bg1"/>
                </a:solidFill>
                <a:ea typeface="+mn-lt"/>
                <a:cs typeface="+mn-lt"/>
              </a:rPr>
              <a:t>      Grado en Ingeniería de Sistemas de la Información </a:t>
            </a:r>
            <a:endParaRPr lang="en-US" sz="26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s-ES" sz="2600" dirty="0">
                <a:solidFill>
                  <a:schemeClr val="bg1"/>
                </a:solidFill>
                <a:ea typeface="+mn-lt"/>
                <a:cs typeface="+mn-lt"/>
              </a:rPr>
              <a:t>      Facultad de Artes y Ciencias</a:t>
            </a:r>
            <a:endParaRPr lang="en-US" sz="26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s-ES" sz="2200" dirty="0">
              <a:solidFill>
                <a:schemeClr val="bg1"/>
              </a:solidFill>
              <a:cs typeface="Calibri"/>
            </a:endParaRPr>
          </a:p>
          <a:p>
            <a:pPr algn="l">
              <a:lnSpc>
                <a:spcPct val="100000"/>
              </a:lnSpc>
              <a:spcBef>
                <a:spcPts val="200"/>
              </a:spcBef>
            </a:pPr>
            <a:r>
              <a:rPr lang="es-ES" sz="2200" dirty="0">
                <a:solidFill>
                  <a:schemeClr val="bg1"/>
                </a:solidFill>
                <a:cs typeface="Calibri"/>
              </a:rPr>
              <a:t>       </a:t>
            </a:r>
            <a:r>
              <a:rPr lang="es-ES" sz="2200" dirty="0">
                <a:solidFill>
                  <a:srgbClr val="C00000"/>
                </a:solidFill>
                <a:cs typeface="Calibri"/>
              </a:rPr>
              <a:t>Alumno</a:t>
            </a:r>
            <a:r>
              <a:rPr lang="es-ES" sz="2200" dirty="0">
                <a:solidFill>
                  <a:schemeClr val="bg1"/>
                </a:solidFill>
                <a:cs typeface="Calibri"/>
              </a:rPr>
              <a:t> Diego Toribio Rodríguez</a:t>
            </a:r>
          </a:p>
          <a:p>
            <a:pPr algn="l">
              <a:lnSpc>
                <a:spcPct val="100000"/>
              </a:lnSpc>
              <a:spcBef>
                <a:spcPts val="200"/>
              </a:spcBef>
            </a:pPr>
            <a:r>
              <a:rPr lang="es-ES" sz="2200" dirty="0">
                <a:solidFill>
                  <a:schemeClr val="bg1"/>
                </a:solidFill>
                <a:cs typeface="Calibri"/>
              </a:rPr>
              <a:t>       </a:t>
            </a:r>
            <a:r>
              <a:rPr lang="es-ES" sz="2200" dirty="0">
                <a:solidFill>
                  <a:srgbClr val="C00000"/>
                </a:solidFill>
                <a:cs typeface="Calibri"/>
              </a:rPr>
              <a:t>Tutora</a:t>
            </a:r>
            <a:r>
              <a:rPr lang="es-ES" sz="2200" dirty="0">
                <a:solidFill>
                  <a:schemeClr val="bg1"/>
                </a:solidFill>
                <a:cs typeface="Calibri"/>
              </a:rPr>
              <a:t> Soraya Andaluz Delgado</a:t>
            </a: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2A5D307B-1A11-4179-B9B9-ABFBE56C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8" y="546127"/>
            <a:ext cx="2743200" cy="108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Además, un Data Warehouse ...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805283"/>
              </p:ext>
            </p:extLst>
          </p:nvPr>
        </p:nvGraphicFramePr>
        <p:xfrm>
          <a:off x="835445" y="1891228"/>
          <a:ext cx="10892006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816">
                  <a:extLst>
                    <a:ext uri="{9D8B030D-6E8A-4147-A177-3AD203B41FA5}">
                      <a16:colId xmlns:a16="http://schemas.microsoft.com/office/drawing/2014/main" val="2616355739"/>
                    </a:ext>
                  </a:extLst>
                </a:gridCol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Necesita una o varias fuentes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Open Data </a:t>
                      </a: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Se apoya en otras bases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Data </a:t>
                      </a:r>
                      <a:r>
                        <a:rPr lang="es-ES" sz="2800" b="0" i="0" u="none" strike="noStrike" noProof="0" dirty="0" err="1">
                          <a:solidFill>
                            <a:srgbClr val="C00000"/>
                          </a:solidFill>
                          <a:latin typeface="Calibri"/>
                        </a:rPr>
                        <a:t>Marts</a:t>
                      </a: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  <a:endParaRPr lang="es-ES" sz="2800" dirty="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03596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33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Además, un Data Warehouse ...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513107"/>
              </p:ext>
            </p:extLst>
          </p:nvPr>
        </p:nvGraphicFramePr>
        <p:xfrm>
          <a:off x="835445" y="1891228"/>
          <a:ext cx="10892006" cy="444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816">
                  <a:extLst>
                    <a:ext uri="{9D8B030D-6E8A-4147-A177-3AD203B41FA5}">
                      <a16:colId xmlns:a16="http://schemas.microsoft.com/office/drawing/2014/main" val="2616355739"/>
                    </a:ext>
                  </a:extLst>
                </a:gridCol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Necesita una o varias fuentes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Open Data </a:t>
                      </a: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Se apoya en otras bases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Data </a:t>
                      </a:r>
                      <a:r>
                        <a:rPr lang="es-ES" sz="2800" b="0" i="0" u="none" strike="noStrike" noProof="0" dirty="0" err="1">
                          <a:solidFill>
                            <a:srgbClr val="C00000"/>
                          </a:solidFill>
                          <a:latin typeface="Calibri"/>
                        </a:rPr>
                        <a:t>Marts</a:t>
                      </a: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  <a:endParaRPr lang="es-ES" sz="2800" dirty="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035961694"/>
                  </a:ext>
                </a:extLst>
              </a:tr>
              <a:tr h="113494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Utiliza procesos para trasladar y transformar los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332926935"/>
                  </a:ext>
                </a:extLst>
              </a:tr>
              <a:tr h="163743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   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6530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3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Además, un Data Warehouse ...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592047"/>
              </p:ext>
            </p:extLst>
          </p:nvPr>
        </p:nvGraphicFramePr>
        <p:xfrm>
          <a:off x="835445" y="1891228"/>
          <a:ext cx="10892006" cy="444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816">
                  <a:extLst>
                    <a:ext uri="{9D8B030D-6E8A-4147-A177-3AD203B41FA5}">
                      <a16:colId xmlns:a16="http://schemas.microsoft.com/office/drawing/2014/main" val="2616355739"/>
                    </a:ext>
                  </a:extLst>
                </a:gridCol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Necesita una o varias fuentes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Open Data </a:t>
                      </a: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Se apoya en otras bases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Data </a:t>
                      </a:r>
                      <a:r>
                        <a:rPr lang="es-ES" sz="2800" b="0" i="0" u="none" strike="noStrike" noProof="0" dirty="0" err="1">
                          <a:solidFill>
                            <a:srgbClr val="C00000"/>
                          </a:solidFill>
                          <a:latin typeface="Calibri"/>
                        </a:rPr>
                        <a:t>Marts</a:t>
                      </a: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  <a:endParaRPr lang="es-ES" sz="2800" dirty="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035961694"/>
                  </a:ext>
                </a:extLst>
              </a:tr>
              <a:tr h="113494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Utiliza procesos para trasladar y transformar los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ETL </a:t>
                      </a: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332926935"/>
                  </a:ext>
                </a:extLst>
              </a:tr>
              <a:tr h="163743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6530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19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Además, un Data Warehouse ...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328929"/>
              </p:ext>
            </p:extLst>
          </p:nvPr>
        </p:nvGraphicFramePr>
        <p:xfrm>
          <a:off x="835445" y="1891228"/>
          <a:ext cx="10892006" cy="444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816">
                  <a:extLst>
                    <a:ext uri="{9D8B030D-6E8A-4147-A177-3AD203B41FA5}">
                      <a16:colId xmlns:a16="http://schemas.microsoft.com/office/drawing/2014/main" val="2616355739"/>
                    </a:ext>
                  </a:extLst>
                </a:gridCol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Necesita una o varias fuentes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Open Data </a:t>
                      </a: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Se apoya en otras bases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Data </a:t>
                      </a:r>
                      <a:r>
                        <a:rPr lang="es-ES" sz="2800" b="0" i="0" u="none" strike="noStrike" noProof="0" dirty="0" err="1">
                          <a:solidFill>
                            <a:srgbClr val="C00000"/>
                          </a:solidFill>
                          <a:latin typeface="Calibri"/>
                        </a:rPr>
                        <a:t>Marts</a:t>
                      </a: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  <a:endParaRPr lang="es-ES" sz="2800" dirty="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035961694"/>
                  </a:ext>
                </a:extLst>
              </a:tr>
              <a:tr h="113494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Utiliza procesos para trasladar y transformar los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ETL </a:t>
                      </a: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332926935"/>
                  </a:ext>
                </a:extLst>
              </a:tr>
              <a:tr h="163743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Los datos almacenados son modelados y representados de manera visual.   </a:t>
                      </a:r>
                      <a:endParaRPr lang="es-ES" sz="280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6530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6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Además, un Data Warehouse ...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004879"/>
              </p:ext>
            </p:extLst>
          </p:nvPr>
        </p:nvGraphicFramePr>
        <p:xfrm>
          <a:off x="835445" y="1891228"/>
          <a:ext cx="10892006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816">
                  <a:extLst>
                    <a:ext uri="{9D8B030D-6E8A-4147-A177-3AD203B41FA5}">
                      <a16:colId xmlns:a16="http://schemas.microsoft.com/office/drawing/2014/main" val="2616355739"/>
                    </a:ext>
                  </a:extLst>
                </a:gridCol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Necesita una o varias fuentes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Open Data </a:t>
                      </a: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Se apoya en otras bases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Data </a:t>
                      </a:r>
                      <a:r>
                        <a:rPr lang="es-ES" sz="2800" b="0" i="0" u="none" strike="noStrike" noProof="0" dirty="0" err="1">
                          <a:solidFill>
                            <a:srgbClr val="C00000"/>
                          </a:solidFill>
                          <a:latin typeface="Calibri"/>
                        </a:rPr>
                        <a:t>Marts</a:t>
                      </a: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  <a:endParaRPr lang="es-ES" sz="2800" dirty="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035961694"/>
                  </a:ext>
                </a:extLst>
              </a:tr>
              <a:tr h="113494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Utiliza procesos para trasladar y transformar los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ETL </a:t>
                      </a: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332926935"/>
                  </a:ext>
                </a:extLst>
              </a:tr>
              <a:tr h="163743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Los datos almacenados son modelados y representados de manera visual.   </a:t>
                      </a:r>
                      <a:endParaRPr lang="es-ES" sz="280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Gráficas y visualizaciones interactivas</a:t>
                      </a: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6530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7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El Data </a:t>
            </a:r>
            <a:r>
              <a:rPr lang="es-ES" b="1" dirty="0" err="1">
                <a:solidFill>
                  <a:schemeClr val="bg1"/>
                </a:solidFill>
                <a:ea typeface="+mj-lt"/>
                <a:cs typeface="+mj-lt"/>
              </a:rPr>
              <a:t>Warehouse</a:t>
            </a:r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 de este TFG ...</a:t>
            </a:r>
            <a:endParaRPr lang="es-ES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428384"/>
              </p:ext>
            </p:extLst>
          </p:nvPr>
        </p:nvGraphicFramePr>
        <p:xfrm>
          <a:off x="835445" y="1891228"/>
          <a:ext cx="10836660" cy="285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660">
                  <a:extLst>
                    <a:ext uri="{9D8B030D-6E8A-4147-A177-3AD203B41FA5}">
                      <a16:colId xmlns:a16="http://schemas.microsoft.com/office/drawing/2014/main" val="2616355739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… consistirá en almacenar los datos de </a:t>
                      </a:r>
                      <a:r>
                        <a:rPr lang="es-ES" sz="2800" b="1" i="0" u="none" strike="noStrike" noProof="0" dirty="0">
                          <a:latin typeface="Calibri"/>
                        </a:rPr>
                        <a:t>los perfiles de turistas</a:t>
                      </a:r>
                      <a:r>
                        <a:rPr lang="es-ES" sz="2800" b="0" i="0" u="none" strike="noStrike" noProof="0" dirty="0">
                          <a:latin typeface="Calibri"/>
                        </a:rPr>
                        <a:t> que vienen a las Islas Canarias.</a:t>
                      </a: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  <a:tr h="163743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latin typeface="Calibri"/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6530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9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El Data </a:t>
            </a:r>
            <a:r>
              <a:rPr lang="es-ES" b="1" dirty="0" err="1">
                <a:solidFill>
                  <a:schemeClr val="bg1"/>
                </a:solidFill>
                <a:ea typeface="+mj-lt"/>
                <a:cs typeface="+mj-lt"/>
              </a:rPr>
              <a:t>Warehouse</a:t>
            </a:r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 de este TFG ...</a:t>
            </a:r>
            <a:endParaRPr lang="es-ES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10836660" cy="285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660">
                  <a:extLst>
                    <a:ext uri="{9D8B030D-6E8A-4147-A177-3AD203B41FA5}">
                      <a16:colId xmlns:a16="http://schemas.microsoft.com/office/drawing/2014/main" val="2616355739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… consistirá en almacenar los datos de </a:t>
                      </a:r>
                      <a:r>
                        <a:rPr lang="es-ES" sz="2800" b="1" i="0" u="none" strike="noStrike" noProof="0" dirty="0">
                          <a:latin typeface="Calibri"/>
                        </a:rPr>
                        <a:t>los perfiles de turistas</a:t>
                      </a:r>
                      <a:r>
                        <a:rPr lang="es-ES" sz="2800" b="0" i="0" u="none" strike="noStrike" noProof="0" dirty="0">
                          <a:latin typeface="Calibri"/>
                        </a:rPr>
                        <a:t> que vienen a las Islas Canarias.</a:t>
                      </a: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  <a:tr h="163743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latin typeface="Calibri"/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653064707"/>
                  </a:ext>
                </a:extLst>
              </a:tr>
            </a:tbl>
          </a:graphicData>
        </a:graphic>
      </p:graphicFrame>
      <p:pic>
        <p:nvPicPr>
          <p:cNvPr id="3" name="Imagen 5">
            <a:extLst>
              <a:ext uri="{FF2B5EF4-FFF2-40B4-BE49-F238E27FC236}">
                <a16:creationId xmlns:a16="http://schemas.microsoft.com/office/drawing/2014/main" id="{41FF14A6-3090-4B2E-926D-FBE6AE46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75457"/>
            <a:ext cx="5000445" cy="33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1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El Data </a:t>
            </a:r>
            <a:r>
              <a:rPr lang="es-ES" b="1" dirty="0" err="1">
                <a:solidFill>
                  <a:schemeClr val="bg1"/>
                </a:solidFill>
                <a:ea typeface="+mj-lt"/>
                <a:cs typeface="+mj-lt"/>
              </a:rPr>
              <a:t>Warehouse</a:t>
            </a:r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 de este TFG ...</a:t>
            </a:r>
            <a:endParaRPr lang="es-ES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10836660" cy="285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660">
                  <a:extLst>
                    <a:ext uri="{9D8B030D-6E8A-4147-A177-3AD203B41FA5}">
                      <a16:colId xmlns:a16="http://schemas.microsoft.com/office/drawing/2014/main" val="2616355739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… consistirá en almacenar los datos de </a:t>
                      </a:r>
                      <a:r>
                        <a:rPr lang="es-ES" sz="2800" b="1" i="0" u="none" strike="noStrike" noProof="0" dirty="0">
                          <a:latin typeface="Calibri"/>
                        </a:rPr>
                        <a:t>los perfiles de turistas</a:t>
                      </a:r>
                      <a:r>
                        <a:rPr lang="es-ES" sz="2800" b="0" i="0" u="none" strike="noStrike" noProof="0" dirty="0">
                          <a:latin typeface="Calibri"/>
                        </a:rPr>
                        <a:t> que vienen a las Islas Canarias.</a:t>
                      </a: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  <a:tr h="163743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latin typeface="Calibri"/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653064707"/>
                  </a:ext>
                </a:extLst>
              </a:tr>
            </a:tbl>
          </a:graphicData>
        </a:graphic>
      </p:graphicFrame>
      <p:pic>
        <p:nvPicPr>
          <p:cNvPr id="3" name="Imagen 5">
            <a:extLst>
              <a:ext uri="{FF2B5EF4-FFF2-40B4-BE49-F238E27FC236}">
                <a16:creationId xmlns:a16="http://schemas.microsoft.com/office/drawing/2014/main" id="{41FF14A6-3090-4B2E-926D-FBE6AE46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75457"/>
            <a:ext cx="5000445" cy="3340708"/>
          </a:xfrm>
          <a:prstGeom prst="rect">
            <a:avLst/>
          </a:prstGeom>
        </p:spPr>
      </p:pic>
      <p:pic>
        <p:nvPicPr>
          <p:cNvPr id="6" name="Imagen 6" descr="Mapa&#10;&#10;Descripción generada automáticamente">
            <a:extLst>
              <a:ext uri="{FF2B5EF4-FFF2-40B4-BE49-F238E27FC236}">
                <a16:creationId xmlns:a16="http://schemas.microsoft.com/office/drawing/2014/main" id="{8C5F486A-82C7-4843-8311-BE7610223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4" y="2801794"/>
            <a:ext cx="3605841" cy="214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4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El Data </a:t>
            </a:r>
            <a:r>
              <a:rPr lang="es-ES" b="1" dirty="0" err="1">
                <a:solidFill>
                  <a:schemeClr val="bg1"/>
                </a:solidFill>
                <a:ea typeface="+mj-lt"/>
                <a:cs typeface="+mj-lt"/>
              </a:rPr>
              <a:t>Warehouse</a:t>
            </a:r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 de este TFG ...</a:t>
            </a:r>
            <a:endParaRPr lang="es-ES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10836660" cy="285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660">
                  <a:extLst>
                    <a:ext uri="{9D8B030D-6E8A-4147-A177-3AD203B41FA5}">
                      <a16:colId xmlns:a16="http://schemas.microsoft.com/office/drawing/2014/main" val="2616355739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… consistirá en almacenar los datos de </a:t>
                      </a:r>
                      <a:r>
                        <a:rPr lang="es-ES" sz="2800" b="1" i="0" u="none" strike="noStrike" noProof="0" dirty="0">
                          <a:latin typeface="Calibri"/>
                        </a:rPr>
                        <a:t>los perfiles de turistas</a:t>
                      </a:r>
                      <a:r>
                        <a:rPr lang="es-ES" sz="2800" b="0" i="0" u="none" strike="noStrike" noProof="0" dirty="0">
                          <a:latin typeface="Calibri"/>
                        </a:rPr>
                        <a:t> que vienen a las Islas Canarias.</a:t>
                      </a: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  <a:tr h="163743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latin typeface="Calibri"/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653064707"/>
                  </a:ext>
                </a:extLst>
              </a:tr>
            </a:tbl>
          </a:graphicData>
        </a:graphic>
      </p:graphicFrame>
      <p:pic>
        <p:nvPicPr>
          <p:cNvPr id="3" name="Imagen 5">
            <a:extLst>
              <a:ext uri="{FF2B5EF4-FFF2-40B4-BE49-F238E27FC236}">
                <a16:creationId xmlns:a16="http://schemas.microsoft.com/office/drawing/2014/main" id="{41FF14A6-3090-4B2E-926D-FBE6AE46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75457"/>
            <a:ext cx="5000445" cy="3340708"/>
          </a:xfrm>
          <a:prstGeom prst="rect">
            <a:avLst/>
          </a:prstGeom>
        </p:spPr>
      </p:pic>
      <p:pic>
        <p:nvPicPr>
          <p:cNvPr id="6" name="Imagen 6" descr="Mapa&#10;&#10;Descripción generada automáticamente">
            <a:extLst>
              <a:ext uri="{FF2B5EF4-FFF2-40B4-BE49-F238E27FC236}">
                <a16:creationId xmlns:a16="http://schemas.microsoft.com/office/drawing/2014/main" id="{8C5F486A-82C7-4843-8311-BE7610223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4" y="2801794"/>
            <a:ext cx="3605841" cy="2145806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92E42F9F-A8C9-4965-B683-AAE58BF3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834" y="4038247"/>
            <a:ext cx="3562709" cy="26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3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833781" y="2062254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90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 ¿Qué es un Data Warehouse?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365A4-DBE6-4712-A9DE-BFB4E29B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974"/>
            <a:ext cx="10515600" cy="4231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 algn="just">
              <a:buNone/>
            </a:pPr>
            <a:endParaRPr lang="es-ES" dirty="0">
              <a:latin typeface="Calibri"/>
              <a:cs typeface="Arial"/>
            </a:endParaRPr>
          </a:p>
          <a:p>
            <a:pPr algn="just">
              <a:buNone/>
            </a:pPr>
            <a:endParaRPr lang="es-ES" dirty="0">
              <a:latin typeface="Calibri"/>
              <a:cs typeface="Arial"/>
            </a:endParaRPr>
          </a:p>
          <a:p>
            <a:pPr indent="0" algn="just">
              <a:buNone/>
            </a:pPr>
            <a:endParaRPr lang="es-ES" dirty="0"/>
          </a:p>
          <a:p>
            <a:pPr marL="0" indent="0">
              <a:buNone/>
            </a:pP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7586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833781" y="2062254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800" dirty="0"/>
              <a:t>Una o varias bases de datos relacionales.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82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833781" y="2062254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800" dirty="0"/>
              <a:t>Una o varias bases de datos relacionales.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800" dirty="0"/>
              <a:t>Permite centralizar los datos recopilados.</a:t>
            </a:r>
            <a:endParaRPr lang="es-ES" sz="2800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607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833781" y="2062254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800" dirty="0"/>
              <a:t>Una o varias bases de datos relacionales.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800" dirty="0"/>
              <a:t>Permite centralizar los datos recopilados.</a:t>
            </a:r>
            <a:endParaRPr lang="es-ES" sz="2800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800" dirty="0">
                <a:cs typeface="Calibri"/>
              </a:rPr>
              <a:t>Sus tablas tienen una estructura muy particular.</a:t>
            </a:r>
          </a:p>
        </p:txBody>
      </p:sp>
    </p:spTree>
    <p:extLst>
      <p:ext uri="{BB962C8B-B14F-4D97-AF65-F5344CB8AC3E}">
        <p14:creationId xmlns:p14="http://schemas.microsoft.com/office/powerpoint/2010/main" val="1426844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833781" y="2062254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60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1809610"/>
            <a:ext cx="3882870" cy="2610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Las tablas de las bases de datos de un Data </a:t>
            </a:r>
            <a:r>
              <a:rPr lang="es-ES" sz="2800" dirty="0" err="1">
                <a:ea typeface="+mn-lt"/>
                <a:cs typeface="+mn-lt"/>
              </a:rPr>
              <a:t>Warehouse</a:t>
            </a:r>
            <a:r>
              <a:rPr lang="es-ES" sz="2800" dirty="0">
                <a:ea typeface="+mn-lt"/>
                <a:cs typeface="+mn-lt"/>
              </a:rPr>
              <a:t> forman una </a:t>
            </a:r>
            <a:r>
              <a:rPr lang="es-ES" sz="2800" b="1" dirty="0">
                <a:ea typeface="+mn-lt"/>
                <a:cs typeface="+mn-lt"/>
              </a:rPr>
              <a:t>estructura de estrella</a:t>
            </a:r>
            <a:r>
              <a:rPr lang="es-ES" sz="2800" dirty="0">
                <a:ea typeface="+mn-lt"/>
                <a:cs typeface="+mn-lt"/>
              </a:rPr>
              <a:t>.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0415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1809610"/>
            <a:ext cx="3882870" cy="2610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Las tablas de las bases de datos de un Data </a:t>
            </a:r>
            <a:r>
              <a:rPr lang="es-ES" sz="2800" dirty="0" err="1">
                <a:ea typeface="+mn-lt"/>
                <a:cs typeface="+mn-lt"/>
              </a:rPr>
              <a:t>Warehouse</a:t>
            </a:r>
            <a:r>
              <a:rPr lang="es-ES" sz="2800" dirty="0">
                <a:ea typeface="+mn-lt"/>
                <a:cs typeface="+mn-lt"/>
              </a:rPr>
              <a:t> forman una </a:t>
            </a:r>
            <a:r>
              <a:rPr lang="es-ES" sz="2800" b="1" dirty="0">
                <a:ea typeface="+mn-lt"/>
                <a:cs typeface="+mn-lt"/>
              </a:rPr>
              <a:t>estructura de estrella</a:t>
            </a:r>
            <a:r>
              <a:rPr lang="es-ES" sz="2800" dirty="0">
                <a:ea typeface="+mn-lt"/>
                <a:cs typeface="+mn-lt"/>
              </a:rPr>
              <a:t>.</a:t>
            </a:r>
            <a:endParaRPr lang="en-US" sz="2800" dirty="0">
              <a:ea typeface="+mn-lt"/>
              <a:cs typeface="+mn-lt"/>
            </a:endParaRPr>
          </a:p>
        </p:txBody>
      </p:sp>
      <p:pic>
        <p:nvPicPr>
          <p:cNvPr id="6" name="Imagen 7" descr="Diagrama&#10;&#10;Descripción generada automáticamente">
            <a:extLst>
              <a:ext uri="{FF2B5EF4-FFF2-40B4-BE49-F238E27FC236}">
                <a16:creationId xmlns:a16="http://schemas.microsoft.com/office/drawing/2014/main" id="{6D9E9F30-3A36-4432-896F-83A0F312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587" y="301388"/>
            <a:ext cx="7085162" cy="62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69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1809610"/>
            <a:ext cx="4199171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Sus tablas se clasifican en </a:t>
            </a:r>
            <a:r>
              <a:rPr lang="es-ES" sz="2800" b="1" dirty="0">
                <a:ea typeface="+mn-lt"/>
                <a:cs typeface="+mn-lt"/>
              </a:rPr>
              <a:t>Tablas Dimensionales</a:t>
            </a:r>
            <a:r>
              <a:rPr lang="es-ES" sz="2800" dirty="0">
                <a:ea typeface="+mn-lt"/>
                <a:cs typeface="+mn-lt"/>
              </a:rPr>
              <a:t> y </a:t>
            </a:r>
            <a:r>
              <a:rPr lang="es-ES" sz="2800" b="1" dirty="0">
                <a:ea typeface="+mn-lt"/>
                <a:cs typeface="+mn-lt"/>
              </a:rPr>
              <a:t>Tablas de Hechos</a:t>
            </a:r>
            <a:r>
              <a:rPr lang="es-ES" sz="2800" dirty="0">
                <a:ea typeface="+mn-lt"/>
                <a:cs typeface="+mn-lt"/>
              </a:rPr>
              <a:t>.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811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1809610"/>
            <a:ext cx="4199171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Sus tablas se clasifican en </a:t>
            </a:r>
            <a:r>
              <a:rPr lang="es-ES" sz="2800" b="1" dirty="0">
                <a:ea typeface="+mn-lt"/>
                <a:cs typeface="+mn-lt"/>
              </a:rPr>
              <a:t>Tablas Dimensionales</a:t>
            </a:r>
            <a:r>
              <a:rPr lang="es-ES" sz="2800" dirty="0">
                <a:ea typeface="+mn-lt"/>
                <a:cs typeface="+mn-lt"/>
              </a:rPr>
              <a:t> y </a:t>
            </a:r>
            <a:r>
              <a:rPr lang="es-ES" sz="2800" b="1" dirty="0">
                <a:ea typeface="+mn-lt"/>
                <a:cs typeface="+mn-lt"/>
              </a:rPr>
              <a:t>Tablas de Hechos</a:t>
            </a:r>
            <a:r>
              <a:rPr lang="es-ES" sz="2800" dirty="0">
                <a:ea typeface="+mn-lt"/>
                <a:cs typeface="+mn-lt"/>
              </a:rPr>
              <a:t>.</a:t>
            </a:r>
            <a:endParaRPr lang="en-US" sz="2800" dirty="0">
              <a:ea typeface="+mn-lt"/>
              <a:cs typeface="+mn-lt"/>
            </a:endParaRPr>
          </a:p>
        </p:txBody>
      </p:sp>
      <p:pic>
        <p:nvPicPr>
          <p:cNvPr id="3" name="Imagen 5" descr="Diagrama&#10;&#10;Descripción generada automáticamente">
            <a:extLst>
              <a:ext uri="{FF2B5EF4-FFF2-40B4-BE49-F238E27FC236}">
                <a16:creationId xmlns:a16="http://schemas.microsoft.com/office/drawing/2014/main" id="{9EF95187-F6BB-4FEE-9CD9-0E90AEFD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702" y="2004516"/>
            <a:ext cx="6941389" cy="42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20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1809610"/>
            <a:ext cx="3926002" cy="2610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Las </a:t>
            </a:r>
            <a:r>
              <a:rPr lang="es-ES" sz="2800" b="1" dirty="0">
                <a:ea typeface="+mn-lt"/>
                <a:cs typeface="+mn-lt"/>
              </a:rPr>
              <a:t>Tablas de Hechos </a:t>
            </a:r>
            <a:r>
              <a:rPr lang="es-ES" sz="2800" dirty="0">
                <a:ea typeface="+mn-lt"/>
                <a:cs typeface="+mn-lt"/>
              </a:rPr>
              <a:t>recogen valores que son medidas en un determinado contexto. </a:t>
            </a:r>
            <a:endParaRPr lang="es-ES" sz="2800" b="1" dirty="0">
              <a:ea typeface="+mn-lt"/>
              <a:cs typeface="+mn-lt"/>
            </a:endParaRPr>
          </a:p>
        </p:txBody>
      </p:sp>
      <p:pic>
        <p:nvPicPr>
          <p:cNvPr id="3" name="Imagen 5" descr="Diagrama&#10;&#10;Descripción generada automáticamente">
            <a:extLst>
              <a:ext uri="{FF2B5EF4-FFF2-40B4-BE49-F238E27FC236}">
                <a16:creationId xmlns:a16="http://schemas.microsoft.com/office/drawing/2014/main" id="{9EF95187-F6BB-4FEE-9CD9-0E90AEFD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702" y="2004516"/>
            <a:ext cx="6941389" cy="4257947"/>
          </a:xfrm>
          <a:prstGeom prst="rect">
            <a:avLst/>
          </a:prstGeom>
        </p:spPr>
      </p:pic>
      <p:pic>
        <p:nvPicPr>
          <p:cNvPr id="8" name="Imagen 8" descr="Diagrama&#10;&#10;Descripción generada automáticamente">
            <a:extLst>
              <a:ext uri="{FF2B5EF4-FFF2-40B4-BE49-F238E27FC236}">
                <a16:creationId xmlns:a16="http://schemas.microsoft.com/office/drawing/2014/main" id="{16A420B6-CD52-4CE0-B8E0-26AA8831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02" y="2004516"/>
            <a:ext cx="6941388" cy="42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57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1809610"/>
            <a:ext cx="4199171" cy="2610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Las </a:t>
            </a:r>
            <a:r>
              <a:rPr lang="es-ES" sz="2800" b="1" dirty="0">
                <a:ea typeface="+mn-lt"/>
                <a:cs typeface="+mn-lt"/>
              </a:rPr>
              <a:t>Tablas Dimensionales</a:t>
            </a:r>
            <a:r>
              <a:rPr lang="es-ES" sz="2800" dirty="0">
                <a:ea typeface="+mn-lt"/>
                <a:cs typeface="+mn-lt"/>
              </a:rPr>
              <a:t> almacenan información descriptiva de la tabla de hechos.</a:t>
            </a:r>
          </a:p>
        </p:txBody>
      </p:sp>
      <p:pic>
        <p:nvPicPr>
          <p:cNvPr id="3" name="Imagen 5" descr="Diagrama&#10;&#10;Descripción generada automáticamente">
            <a:extLst>
              <a:ext uri="{FF2B5EF4-FFF2-40B4-BE49-F238E27FC236}">
                <a16:creationId xmlns:a16="http://schemas.microsoft.com/office/drawing/2014/main" id="{9EF95187-F6BB-4FEE-9CD9-0E90AEFD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702" y="2004516"/>
            <a:ext cx="6941389" cy="4257947"/>
          </a:xfrm>
          <a:prstGeom prst="rect">
            <a:avLst/>
          </a:prstGeom>
        </p:spPr>
      </p:pic>
      <p:pic>
        <p:nvPicPr>
          <p:cNvPr id="6" name="Imagen 7" descr="Diagrama&#10;&#10;Descripción generada automáticamente">
            <a:extLst>
              <a:ext uri="{FF2B5EF4-FFF2-40B4-BE49-F238E27FC236}">
                <a16:creationId xmlns:a16="http://schemas.microsoft.com/office/drawing/2014/main" id="{E71AD217-7F09-45E4-A5D1-555427A6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02" y="2004516"/>
            <a:ext cx="6941389" cy="42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 ¿Qué es un Data Warehouse?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365A4-DBE6-4712-A9DE-BFB4E29B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974"/>
            <a:ext cx="10515600" cy="4231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 algn="just">
              <a:buNone/>
            </a:pPr>
            <a:r>
              <a:rPr lang="es-ES" dirty="0">
                <a:latin typeface="Calibri"/>
                <a:cs typeface="Arial"/>
              </a:rPr>
              <a:t>Es un tipo de almacenamiento de datos específico para </a:t>
            </a:r>
            <a:endParaRPr lang="es-ES" dirty="0">
              <a:latin typeface="Calibri"/>
              <a:cs typeface="Calibri"/>
            </a:endParaRPr>
          </a:p>
          <a:p>
            <a:pPr indent="0" algn="just">
              <a:buNone/>
            </a:pPr>
            <a:r>
              <a:rPr lang="es-ES" dirty="0">
                <a:latin typeface="Calibri"/>
                <a:cs typeface="Arial"/>
              </a:rPr>
              <a:t>el modelado y el análisis de datos.</a:t>
            </a:r>
            <a:endParaRPr lang="es-ES">
              <a:latin typeface="Calibri"/>
              <a:cs typeface="Calibri"/>
            </a:endParaRPr>
          </a:p>
          <a:p>
            <a:pPr algn="just">
              <a:buNone/>
            </a:pPr>
            <a:endParaRPr lang="es-ES" dirty="0">
              <a:latin typeface="Calibri"/>
              <a:cs typeface="Arial"/>
            </a:endParaRPr>
          </a:p>
          <a:p>
            <a:pPr indent="0" algn="just">
              <a:buNone/>
            </a:pPr>
            <a:endParaRPr lang="es-ES" dirty="0"/>
          </a:p>
          <a:p>
            <a:pPr marL="0" indent="0">
              <a:buNone/>
            </a:pP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94118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1809610"/>
            <a:ext cx="3882870" cy="2610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Las tablas de las bases de datos de un Data </a:t>
            </a:r>
            <a:r>
              <a:rPr lang="es-ES" sz="2800" dirty="0" err="1">
                <a:ea typeface="+mn-lt"/>
                <a:cs typeface="+mn-lt"/>
              </a:rPr>
              <a:t>Warehouse</a:t>
            </a:r>
            <a:r>
              <a:rPr lang="es-ES" sz="2800" dirty="0">
                <a:ea typeface="+mn-lt"/>
                <a:cs typeface="+mn-lt"/>
              </a:rPr>
              <a:t> forman una </a:t>
            </a:r>
            <a:r>
              <a:rPr lang="es-ES" sz="2800" b="1" dirty="0">
                <a:ea typeface="+mn-lt"/>
                <a:cs typeface="+mn-lt"/>
              </a:rPr>
              <a:t>estructura de estrella</a:t>
            </a:r>
            <a:r>
              <a:rPr lang="es-ES" sz="2800" dirty="0">
                <a:ea typeface="+mn-lt"/>
                <a:cs typeface="+mn-lt"/>
              </a:rPr>
              <a:t>.</a:t>
            </a:r>
            <a:endParaRPr lang="en-US" sz="2800" dirty="0">
              <a:ea typeface="+mn-lt"/>
              <a:cs typeface="+mn-lt"/>
            </a:endParaRPr>
          </a:p>
        </p:txBody>
      </p:sp>
      <p:pic>
        <p:nvPicPr>
          <p:cNvPr id="6" name="Imagen 7" descr="Diagrama&#10;&#10;Descripción generada automáticamente">
            <a:extLst>
              <a:ext uri="{FF2B5EF4-FFF2-40B4-BE49-F238E27FC236}">
                <a16:creationId xmlns:a16="http://schemas.microsoft.com/office/drawing/2014/main" id="{6D9E9F30-3A36-4432-896F-83A0F312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587" y="301388"/>
            <a:ext cx="7085162" cy="62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71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Warehouse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833781" y="2062254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82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Datos abiertos</a:t>
            </a:r>
            <a:endParaRPr lang="es-ES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</p:spTree>
    <p:extLst>
      <p:ext uri="{BB962C8B-B14F-4D97-AF65-F5344CB8AC3E}">
        <p14:creationId xmlns:p14="http://schemas.microsoft.com/office/powerpoint/2010/main" val="4287405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Datos abiertos</a:t>
            </a:r>
            <a:endParaRPr lang="es-ES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800" dirty="0">
                <a:cs typeface="Calibri"/>
              </a:rPr>
              <a:t>Open Data o Datos Abiertos.</a:t>
            </a:r>
          </a:p>
          <a:p>
            <a:pPr>
              <a:lnSpc>
                <a:spcPct val="150000"/>
              </a:lnSpc>
            </a:pPr>
            <a:endParaRPr lang="es-ES" sz="28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s-ES" sz="2800" dirty="0">
              <a:cs typeface="Calibri"/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</p:spTree>
    <p:extLst>
      <p:ext uri="{BB962C8B-B14F-4D97-AF65-F5344CB8AC3E}">
        <p14:creationId xmlns:p14="http://schemas.microsoft.com/office/powerpoint/2010/main" val="1506912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Datos abiertos</a:t>
            </a:r>
            <a:endParaRPr lang="es-ES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1014036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800" dirty="0">
                <a:cs typeface="Calibri"/>
              </a:rPr>
              <a:t>Open Data o Datos Abiertos.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800" dirty="0">
                <a:cs typeface="Calibri"/>
              </a:rPr>
              <a:t>Iniciativas de </a:t>
            </a:r>
            <a:r>
              <a:rPr lang="es-ES" sz="2800" dirty="0" err="1">
                <a:cs typeface="Calibri"/>
              </a:rPr>
              <a:t>Admin</a:t>
            </a:r>
            <a:r>
              <a:rPr lang="es-ES" sz="2800" dirty="0">
                <a:cs typeface="Calibri"/>
              </a:rPr>
              <a:t>. Públicas y privadas para publicar datos en Internet.</a:t>
            </a:r>
          </a:p>
          <a:p>
            <a:pPr>
              <a:lnSpc>
                <a:spcPct val="150000"/>
              </a:lnSpc>
            </a:pPr>
            <a:endParaRPr lang="es-ES" sz="2800" dirty="0">
              <a:cs typeface="Calibri"/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</p:spTree>
    <p:extLst>
      <p:ext uri="{BB962C8B-B14F-4D97-AF65-F5344CB8AC3E}">
        <p14:creationId xmlns:p14="http://schemas.microsoft.com/office/powerpoint/2010/main" val="95197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Datos abiertos</a:t>
            </a:r>
            <a:endParaRPr lang="es-ES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1014036" cy="2610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800" dirty="0">
                <a:cs typeface="Calibri"/>
              </a:rPr>
              <a:t>Open Data o Datos Abiertos.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800" dirty="0">
                <a:cs typeface="Calibri"/>
              </a:rPr>
              <a:t>Iniciativas de </a:t>
            </a:r>
            <a:r>
              <a:rPr lang="es-ES" sz="2800" dirty="0" err="1">
                <a:cs typeface="Calibri"/>
              </a:rPr>
              <a:t>Admin</a:t>
            </a:r>
            <a:r>
              <a:rPr lang="es-ES" sz="2800" dirty="0">
                <a:cs typeface="Calibri"/>
              </a:rPr>
              <a:t>. Públicas y privadas para publicar datos en Internet.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800" dirty="0">
                <a:cs typeface="Calibri"/>
              </a:rPr>
              <a:t>El objetivo es reutilizar esa información y generar oportunidades.</a:t>
            </a:r>
          </a:p>
          <a:p>
            <a:pPr>
              <a:lnSpc>
                <a:spcPct val="150000"/>
              </a:lnSpc>
            </a:pPr>
            <a:endParaRPr lang="es-ES" sz="2800" dirty="0">
              <a:cs typeface="Calibri"/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</p:spTree>
    <p:extLst>
      <p:ext uri="{BB962C8B-B14F-4D97-AF65-F5344CB8AC3E}">
        <p14:creationId xmlns:p14="http://schemas.microsoft.com/office/powerpoint/2010/main" val="1525300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</a:t>
            </a:r>
            <a:r>
              <a:rPr lang="es-ES" b="1" dirty="0" err="1">
                <a:solidFill>
                  <a:schemeClr val="bg1"/>
                </a:solidFill>
                <a:ea typeface="+mj-lt"/>
                <a:cs typeface="+mj-lt"/>
              </a:rPr>
              <a:t>Marts</a:t>
            </a:r>
            <a:endParaRPr lang="es-ES" b="1" dirty="0" err="1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962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</a:t>
            </a:r>
            <a:r>
              <a:rPr lang="es-ES" b="1" dirty="0" err="1">
                <a:solidFill>
                  <a:schemeClr val="bg1"/>
                </a:solidFill>
                <a:ea typeface="+mj-lt"/>
                <a:cs typeface="+mj-lt"/>
              </a:rPr>
              <a:t>Marts</a:t>
            </a:r>
            <a:endParaRPr lang="es-ES" b="1" dirty="0" err="1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Son bases de datos de apoyo del Data </a:t>
            </a:r>
            <a:r>
              <a:rPr lang="es-ES" sz="2800" dirty="0" err="1">
                <a:ea typeface="+mn-lt"/>
                <a:cs typeface="+mn-lt"/>
              </a:rPr>
              <a:t>Warehouse</a:t>
            </a:r>
            <a:r>
              <a:rPr lang="es-ES" sz="2800" dirty="0">
                <a:ea typeface="+mn-lt"/>
                <a:cs typeface="+mn-lt"/>
              </a:rPr>
              <a:t>.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sz="28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s-ES" sz="2800" dirty="0">
              <a:ea typeface="+mn-lt"/>
              <a:cs typeface="+mn-lt"/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249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</a:t>
            </a:r>
            <a:r>
              <a:rPr lang="es-ES" b="1" dirty="0" err="1">
                <a:solidFill>
                  <a:schemeClr val="bg1"/>
                </a:solidFill>
                <a:ea typeface="+mj-lt"/>
                <a:cs typeface="+mj-lt"/>
              </a:rPr>
              <a:t>Marts</a:t>
            </a:r>
            <a:endParaRPr lang="es-ES" b="1" dirty="0" err="1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Son bases de datos de apoyo del Data </a:t>
            </a:r>
            <a:r>
              <a:rPr lang="es-ES" sz="2800" dirty="0" err="1">
                <a:ea typeface="+mn-lt"/>
                <a:cs typeface="+mn-lt"/>
              </a:rPr>
              <a:t>Warehouse</a:t>
            </a:r>
            <a:r>
              <a:rPr lang="es-ES" sz="2800" dirty="0">
                <a:ea typeface="+mn-lt"/>
                <a:cs typeface="+mn-lt"/>
              </a:rPr>
              <a:t>.</a:t>
            </a:r>
            <a:endParaRPr lang="es-ES" dirty="0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Son bases de datos relacionales.</a:t>
            </a:r>
          </a:p>
          <a:p>
            <a:pPr>
              <a:lnSpc>
                <a:spcPct val="150000"/>
              </a:lnSpc>
            </a:pPr>
            <a:endParaRPr lang="es-ES" sz="2800" dirty="0">
              <a:ea typeface="+mn-lt"/>
              <a:cs typeface="+mn-lt"/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653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Data </a:t>
            </a:r>
            <a:r>
              <a:rPr lang="es-ES" b="1" dirty="0" err="1">
                <a:solidFill>
                  <a:schemeClr val="bg1"/>
                </a:solidFill>
                <a:ea typeface="+mj-lt"/>
                <a:cs typeface="+mj-lt"/>
              </a:rPr>
              <a:t>Marts</a:t>
            </a:r>
            <a:endParaRPr lang="es-ES" b="1" dirty="0" err="1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2610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Son bases de datos de apoyo del Data </a:t>
            </a:r>
            <a:r>
              <a:rPr lang="es-ES" sz="2800" dirty="0" err="1">
                <a:ea typeface="+mn-lt"/>
                <a:cs typeface="+mn-lt"/>
              </a:rPr>
              <a:t>Warehouse</a:t>
            </a:r>
            <a:r>
              <a:rPr lang="es-ES" sz="2800" dirty="0">
                <a:ea typeface="+mn-lt"/>
                <a:cs typeface="+mn-lt"/>
              </a:rPr>
              <a:t>.</a:t>
            </a:r>
            <a:endParaRPr lang="es-ES" dirty="0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Son bases de datos relacionales.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Suelen ser temáticas o específicas.</a:t>
            </a:r>
          </a:p>
          <a:p>
            <a:pPr>
              <a:lnSpc>
                <a:spcPct val="150000"/>
              </a:lnSpc>
            </a:pPr>
            <a:endParaRPr lang="es-ES" sz="2800" dirty="0">
              <a:ea typeface="+mn-lt"/>
              <a:cs typeface="+mn-lt"/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77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 ¿Qué es un Data Warehouse?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365A4-DBE6-4712-A9DE-BFB4E29B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974"/>
            <a:ext cx="10515600" cy="4231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 algn="just">
              <a:buNone/>
            </a:pPr>
            <a:r>
              <a:rPr lang="es-ES" dirty="0">
                <a:latin typeface="Calibri"/>
                <a:cs typeface="Arial"/>
              </a:rPr>
              <a:t>Es un tipo de almacenamiento de datos específico para </a:t>
            </a:r>
            <a:endParaRPr lang="es-ES" dirty="0">
              <a:latin typeface="Calibri"/>
              <a:cs typeface="Calibri"/>
            </a:endParaRPr>
          </a:p>
          <a:p>
            <a:pPr indent="0" algn="just">
              <a:buNone/>
            </a:pPr>
            <a:r>
              <a:rPr lang="es-ES" dirty="0">
                <a:latin typeface="Calibri"/>
                <a:cs typeface="Arial"/>
              </a:rPr>
              <a:t>el modelado y el análisis de datos.</a:t>
            </a:r>
            <a:endParaRPr lang="es-ES">
              <a:latin typeface="Calibri"/>
              <a:cs typeface="Calibri"/>
            </a:endParaRPr>
          </a:p>
          <a:p>
            <a:pPr algn="just">
              <a:buNone/>
            </a:pPr>
            <a:endParaRPr lang="es-ES" dirty="0">
              <a:latin typeface="Calibri"/>
              <a:cs typeface="Arial"/>
            </a:endParaRPr>
          </a:p>
          <a:p>
            <a:pPr indent="0" algn="just">
              <a:buNone/>
            </a:pPr>
            <a:r>
              <a:rPr lang="es-ES" dirty="0">
                <a:latin typeface="Calibri"/>
                <a:cs typeface="Calibri"/>
              </a:rPr>
              <a:t>Tiene un papel fundamental dentro</a:t>
            </a:r>
          </a:p>
          <a:p>
            <a:pPr indent="0" algn="just">
              <a:buNone/>
            </a:pPr>
            <a:r>
              <a:rPr lang="es-ES" dirty="0">
                <a:latin typeface="Calibri"/>
                <a:cs typeface="Calibri"/>
              </a:rPr>
              <a:t>de un sistema de Business </a:t>
            </a:r>
            <a:r>
              <a:rPr lang="es-ES" dirty="0" err="1">
                <a:latin typeface="Calibri"/>
                <a:cs typeface="Calibri"/>
              </a:rPr>
              <a:t>Intelligence</a:t>
            </a:r>
            <a:r>
              <a:rPr lang="es-ES" dirty="0">
                <a:latin typeface="Calibri"/>
                <a:cs typeface="Calibri"/>
              </a:rPr>
              <a:t>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0512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Procesos ETL </a:t>
            </a:r>
            <a:endParaRPr lang="es-ES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32650A1-9547-4915-BCB4-8911079C71C5}"/>
              </a:ext>
            </a:extLst>
          </p:cNvPr>
          <p:cNvSpPr/>
          <p:nvPr/>
        </p:nvSpPr>
        <p:spPr>
          <a:xfrm>
            <a:off x="3961991" y="3121635"/>
            <a:ext cx="1115121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ETL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4226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Procesos ETL </a:t>
            </a:r>
            <a:endParaRPr lang="es-ES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Procesos de extracción, transformación y carga.</a:t>
            </a: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32650A1-9547-4915-BCB4-8911079C71C5}"/>
              </a:ext>
            </a:extLst>
          </p:cNvPr>
          <p:cNvSpPr/>
          <p:nvPr/>
        </p:nvSpPr>
        <p:spPr>
          <a:xfrm>
            <a:off x="3961991" y="3121635"/>
            <a:ext cx="1115121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ETL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4077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Procesos ETL </a:t>
            </a:r>
            <a:endParaRPr lang="es-ES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Procesos de extracción, transformación y carga.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Trasladan los datos de una base de datos a otra.</a:t>
            </a: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32650A1-9547-4915-BCB4-8911079C71C5}"/>
              </a:ext>
            </a:extLst>
          </p:cNvPr>
          <p:cNvSpPr/>
          <p:nvPr/>
        </p:nvSpPr>
        <p:spPr>
          <a:xfrm>
            <a:off x="3961991" y="3121635"/>
            <a:ext cx="1115121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ETL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6637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Procesos ETL </a:t>
            </a:r>
            <a:endParaRPr lang="es-ES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Procesos de extracción, transformación y carga.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Trasladan los datos de una base de datos a otra.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También filtran y transforman los datos según los requerimientos.</a:t>
            </a: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32650A1-9547-4915-BCB4-8911079C71C5}"/>
              </a:ext>
            </a:extLst>
          </p:cNvPr>
          <p:cNvSpPr/>
          <p:nvPr/>
        </p:nvSpPr>
        <p:spPr>
          <a:xfrm>
            <a:off x="3961991" y="3121635"/>
            <a:ext cx="1115121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ETL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914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Visualización de los datos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32650A1-9547-4915-BCB4-8911079C71C5}"/>
              </a:ext>
            </a:extLst>
          </p:cNvPr>
          <p:cNvSpPr/>
          <p:nvPr/>
        </p:nvSpPr>
        <p:spPr>
          <a:xfrm>
            <a:off x="3961991" y="3121635"/>
            <a:ext cx="1115121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ETL</a:t>
            </a:r>
            <a:endParaRPr lang="es-ES" dirty="0"/>
          </a:p>
        </p:txBody>
      </p:sp>
      <p:pic>
        <p:nvPicPr>
          <p:cNvPr id="14" name="Imagen 14">
            <a:extLst>
              <a:ext uri="{FF2B5EF4-FFF2-40B4-BE49-F238E27FC236}">
                <a16:creationId xmlns:a16="http://schemas.microsoft.com/office/drawing/2014/main" id="{D1FF8FA0-612C-46B2-8859-70365228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88" y="2244578"/>
            <a:ext cx="3019927" cy="2061180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18D515D5-EB72-433C-96FB-7DE404147497}"/>
              </a:ext>
            </a:extLst>
          </p:cNvPr>
          <p:cNvSpPr/>
          <p:nvPr/>
        </p:nvSpPr>
        <p:spPr>
          <a:xfrm>
            <a:off x="7369494" y="3186684"/>
            <a:ext cx="982337" cy="486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16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Visualización de los datos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1085923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La visualización de los datos nos enseña qué está ocurriendo.</a:t>
            </a:r>
            <a:endParaRPr lang="en-US" sz="2800" dirty="0">
              <a:ea typeface="+mn-lt"/>
              <a:cs typeface="+mn-lt"/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32650A1-9547-4915-BCB4-8911079C71C5}"/>
              </a:ext>
            </a:extLst>
          </p:cNvPr>
          <p:cNvSpPr/>
          <p:nvPr/>
        </p:nvSpPr>
        <p:spPr>
          <a:xfrm>
            <a:off x="3961991" y="3121635"/>
            <a:ext cx="1115121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ETL</a:t>
            </a:r>
            <a:endParaRPr lang="es-ES" dirty="0"/>
          </a:p>
        </p:txBody>
      </p:sp>
      <p:pic>
        <p:nvPicPr>
          <p:cNvPr id="14" name="Imagen 14">
            <a:extLst>
              <a:ext uri="{FF2B5EF4-FFF2-40B4-BE49-F238E27FC236}">
                <a16:creationId xmlns:a16="http://schemas.microsoft.com/office/drawing/2014/main" id="{D1FF8FA0-612C-46B2-8859-70365228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88" y="2244578"/>
            <a:ext cx="3019927" cy="2061180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18D515D5-EB72-433C-96FB-7DE404147497}"/>
              </a:ext>
            </a:extLst>
          </p:cNvPr>
          <p:cNvSpPr/>
          <p:nvPr/>
        </p:nvSpPr>
        <p:spPr>
          <a:xfrm>
            <a:off x="7369494" y="3186684"/>
            <a:ext cx="982337" cy="486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784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Visualización de los datos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1085923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La visualización de los datos nos enseña qué está ocurriendo.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Se puede descubrir información y tendencias a partir de los datos.</a:t>
            </a: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32650A1-9547-4915-BCB4-8911079C71C5}"/>
              </a:ext>
            </a:extLst>
          </p:cNvPr>
          <p:cNvSpPr/>
          <p:nvPr/>
        </p:nvSpPr>
        <p:spPr>
          <a:xfrm>
            <a:off x="3961991" y="3121635"/>
            <a:ext cx="1115121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ETL</a:t>
            </a:r>
            <a:endParaRPr lang="es-ES" dirty="0"/>
          </a:p>
        </p:txBody>
      </p:sp>
      <p:pic>
        <p:nvPicPr>
          <p:cNvPr id="14" name="Imagen 14">
            <a:extLst>
              <a:ext uri="{FF2B5EF4-FFF2-40B4-BE49-F238E27FC236}">
                <a16:creationId xmlns:a16="http://schemas.microsoft.com/office/drawing/2014/main" id="{D1FF8FA0-612C-46B2-8859-70365228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88" y="2244578"/>
            <a:ext cx="3019927" cy="2061180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18D515D5-EB72-433C-96FB-7DE404147497}"/>
              </a:ext>
            </a:extLst>
          </p:cNvPr>
          <p:cNvSpPr/>
          <p:nvPr/>
        </p:nvSpPr>
        <p:spPr>
          <a:xfrm>
            <a:off x="7369494" y="3186684"/>
            <a:ext cx="982337" cy="486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53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Visualización de los datos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1085923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La visualización de los datos nos enseña qué está ocurriendo.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Se puede descubrir información y tendencias a partir de los datos.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El uso de datos ayuda a tomar mejores decisiones.</a:t>
            </a: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32650A1-9547-4915-BCB4-8911079C71C5}"/>
              </a:ext>
            </a:extLst>
          </p:cNvPr>
          <p:cNvSpPr/>
          <p:nvPr/>
        </p:nvSpPr>
        <p:spPr>
          <a:xfrm>
            <a:off x="3961991" y="3121635"/>
            <a:ext cx="1115121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ETL</a:t>
            </a:r>
            <a:endParaRPr lang="es-ES" dirty="0"/>
          </a:p>
        </p:txBody>
      </p:sp>
      <p:pic>
        <p:nvPicPr>
          <p:cNvPr id="14" name="Imagen 14">
            <a:extLst>
              <a:ext uri="{FF2B5EF4-FFF2-40B4-BE49-F238E27FC236}">
                <a16:creationId xmlns:a16="http://schemas.microsoft.com/office/drawing/2014/main" id="{D1FF8FA0-612C-46B2-8859-70365228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88" y="2244578"/>
            <a:ext cx="3019927" cy="2061180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18D515D5-EB72-433C-96FB-7DE404147497}"/>
              </a:ext>
            </a:extLst>
          </p:cNvPr>
          <p:cNvSpPr/>
          <p:nvPr/>
        </p:nvSpPr>
        <p:spPr>
          <a:xfrm>
            <a:off x="7369494" y="3186684"/>
            <a:ext cx="982337" cy="486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374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errar corchete 17">
            <a:extLst>
              <a:ext uri="{FF2B5EF4-FFF2-40B4-BE49-F238E27FC236}">
                <a16:creationId xmlns:a16="http://schemas.microsoft.com/office/drawing/2014/main" id="{53A3A89E-311D-45B0-94B2-BA9F7F69F7D9}"/>
              </a:ext>
            </a:extLst>
          </p:cNvPr>
          <p:cNvSpPr/>
          <p:nvPr/>
        </p:nvSpPr>
        <p:spPr>
          <a:xfrm>
            <a:off x="6119672" y="1682482"/>
            <a:ext cx="5572697" cy="2910288"/>
          </a:xfrm>
          <a:prstGeom prst="rightBracke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brir corchete 16">
            <a:extLst>
              <a:ext uri="{FF2B5EF4-FFF2-40B4-BE49-F238E27FC236}">
                <a16:creationId xmlns:a16="http://schemas.microsoft.com/office/drawing/2014/main" id="{84D47042-0823-4CD7-9E49-4D640FE652DF}"/>
              </a:ext>
            </a:extLst>
          </p:cNvPr>
          <p:cNvSpPr/>
          <p:nvPr/>
        </p:nvSpPr>
        <p:spPr>
          <a:xfrm>
            <a:off x="119496" y="1686498"/>
            <a:ext cx="6004191" cy="2910289"/>
          </a:xfrm>
          <a:prstGeom prst="leftBracke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Sistema de Business Intelligence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s-ES" sz="2800" dirty="0">
              <a:ea typeface="+mn-lt"/>
              <a:cs typeface="+mn-lt"/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32650A1-9547-4915-BCB4-8911079C71C5}"/>
              </a:ext>
            </a:extLst>
          </p:cNvPr>
          <p:cNvSpPr/>
          <p:nvPr/>
        </p:nvSpPr>
        <p:spPr>
          <a:xfrm>
            <a:off x="3961991" y="3121635"/>
            <a:ext cx="1115121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ETL</a:t>
            </a:r>
            <a:endParaRPr lang="es-ES" dirty="0"/>
          </a:p>
        </p:txBody>
      </p:sp>
      <p:pic>
        <p:nvPicPr>
          <p:cNvPr id="14" name="Imagen 14">
            <a:extLst>
              <a:ext uri="{FF2B5EF4-FFF2-40B4-BE49-F238E27FC236}">
                <a16:creationId xmlns:a16="http://schemas.microsoft.com/office/drawing/2014/main" id="{D1FF8FA0-612C-46B2-8859-70365228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88" y="2244578"/>
            <a:ext cx="3019926" cy="2061179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18D515D5-EB72-433C-96FB-7DE404147497}"/>
              </a:ext>
            </a:extLst>
          </p:cNvPr>
          <p:cNvSpPr/>
          <p:nvPr/>
        </p:nvSpPr>
        <p:spPr>
          <a:xfrm>
            <a:off x="7369494" y="3186684"/>
            <a:ext cx="982337" cy="486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038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errar corchete 17">
            <a:extLst>
              <a:ext uri="{FF2B5EF4-FFF2-40B4-BE49-F238E27FC236}">
                <a16:creationId xmlns:a16="http://schemas.microsoft.com/office/drawing/2014/main" id="{53A3A89E-311D-45B0-94B2-BA9F7F69F7D9}"/>
              </a:ext>
            </a:extLst>
          </p:cNvPr>
          <p:cNvSpPr/>
          <p:nvPr/>
        </p:nvSpPr>
        <p:spPr>
          <a:xfrm>
            <a:off x="6119672" y="1682482"/>
            <a:ext cx="5572697" cy="2910288"/>
          </a:xfrm>
          <a:prstGeom prst="rightBracke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brir corchete 16">
            <a:extLst>
              <a:ext uri="{FF2B5EF4-FFF2-40B4-BE49-F238E27FC236}">
                <a16:creationId xmlns:a16="http://schemas.microsoft.com/office/drawing/2014/main" id="{84D47042-0823-4CD7-9E49-4D640FE652DF}"/>
              </a:ext>
            </a:extLst>
          </p:cNvPr>
          <p:cNvSpPr/>
          <p:nvPr/>
        </p:nvSpPr>
        <p:spPr>
          <a:xfrm>
            <a:off x="119496" y="1686498"/>
            <a:ext cx="6004191" cy="2910289"/>
          </a:xfrm>
          <a:prstGeom prst="leftBracke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Sistema de Business Intelligence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Todos estos elementos componen un sistema de </a:t>
            </a:r>
            <a:r>
              <a:rPr lang="es-ES" sz="2800" b="1" dirty="0">
                <a:ea typeface="+mn-lt"/>
                <a:cs typeface="+mn-lt"/>
              </a:rPr>
              <a:t>Business </a:t>
            </a:r>
            <a:r>
              <a:rPr lang="es-ES" sz="2800" b="1" dirty="0" err="1">
                <a:ea typeface="+mn-lt"/>
                <a:cs typeface="+mn-lt"/>
              </a:rPr>
              <a:t>Intelligence</a:t>
            </a:r>
            <a:r>
              <a:rPr lang="es-ES" sz="2800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s-ES" sz="2800" dirty="0">
              <a:ea typeface="+mn-lt"/>
              <a:cs typeface="+mn-lt"/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32650A1-9547-4915-BCB4-8911079C71C5}"/>
              </a:ext>
            </a:extLst>
          </p:cNvPr>
          <p:cNvSpPr/>
          <p:nvPr/>
        </p:nvSpPr>
        <p:spPr>
          <a:xfrm>
            <a:off x="3961991" y="3121635"/>
            <a:ext cx="1115121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ETL</a:t>
            </a:r>
            <a:endParaRPr lang="es-ES" dirty="0"/>
          </a:p>
        </p:txBody>
      </p:sp>
      <p:pic>
        <p:nvPicPr>
          <p:cNvPr id="14" name="Imagen 14">
            <a:extLst>
              <a:ext uri="{FF2B5EF4-FFF2-40B4-BE49-F238E27FC236}">
                <a16:creationId xmlns:a16="http://schemas.microsoft.com/office/drawing/2014/main" id="{D1FF8FA0-612C-46B2-8859-70365228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88" y="2244578"/>
            <a:ext cx="3019926" cy="2061179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18D515D5-EB72-433C-96FB-7DE404147497}"/>
              </a:ext>
            </a:extLst>
          </p:cNvPr>
          <p:cNvSpPr/>
          <p:nvPr/>
        </p:nvSpPr>
        <p:spPr>
          <a:xfrm>
            <a:off x="7369494" y="3186684"/>
            <a:ext cx="982337" cy="486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39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 ¿Qué es un Data Warehouse?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365A4-DBE6-4712-A9DE-BFB4E29B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974"/>
            <a:ext cx="10515600" cy="4231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 algn="just">
              <a:buNone/>
            </a:pPr>
            <a:r>
              <a:rPr lang="es-ES" dirty="0">
                <a:latin typeface="Calibri"/>
                <a:cs typeface="Arial"/>
              </a:rPr>
              <a:t>Es un tipo de almacenamiento de datos específico para </a:t>
            </a:r>
            <a:endParaRPr lang="es-ES" dirty="0">
              <a:latin typeface="Calibri"/>
              <a:cs typeface="Calibri"/>
            </a:endParaRPr>
          </a:p>
          <a:p>
            <a:pPr indent="0" algn="just">
              <a:buNone/>
            </a:pPr>
            <a:r>
              <a:rPr lang="es-ES" dirty="0">
                <a:latin typeface="Calibri"/>
                <a:cs typeface="Arial"/>
              </a:rPr>
              <a:t>el modelado y el análisis de datos.</a:t>
            </a:r>
            <a:endParaRPr lang="es-ES">
              <a:latin typeface="Calibri"/>
              <a:cs typeface="Calibri"/>
            </a:endParaRPr>
          </a:p>
          <a:p>
            <a:pPr algn="just">
              <a:buNone/>
            </a:pPr>
            <a:endParaRPr lang="es-ES" dirty="0">
              <a:latin typeface="Calibri"/>
              <a:cs typeface="Arial"/>
            </a:endParaRPr>
          </a:p>
          <a:p>
            <a:pPr indent="0" algn="just">
              <a:buNone/>
            </a:pPr>
            <a:r>
              <a:rPr lang="es-ES" dirty="0">
                <a:latin typeface="Calibri"/>
                <a:cs typeface="Calibri"/>
              </a:rPr>
              <a:t>Tiene un papel fundamental dentro </a:t>
            </a:r>
            <a:endParaRPr lang="es-ES">
              <a:latin typeface="Calibri"/>
              <a:cs typeface="Calibri"/>
            </a:endParaRPr>
          </a:p>
          <a:p>
            <a:pPr indent="0" algn="just">
              <a:buNone/>
            </a:pPr>
            <a:r>
              <a:rPr lang="es-ES" dirty="0">
                <a:latin typeface="Calibri"/>
                <a:cs typeface="Calibri"/>
              </a:rPr>
              <a:t>de un sistema de Business </a:t>
            </a:r>
            <a:r>
              <a:rPr lang="es-ES" dirty="0" err="1">
                <a:latin typeface="Calibri"/>
                <a:cs typeface="Calibri"/>
              </a:rPr>
              <a:t>Intelligence</a:t>
            </a:r>
            <a:r>
              <a:rPr lang="es-ES" dirty="0">
                <a:latin typeface="Calibri"/>
                <a:cs typeface="Calibri"/>
              </a:rPr>
              <a:t>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endParaRPr lang="es-ES" dirty="0">
              <a:cs typeface="Calibri" panose="020F0502020204030204"/>
            </a:endParaRPr>
          </a:p>
        </p:txBody>
      </p:sp>
      <p:pic>
        <p:nvPicPr>
          <p:cNvPr id="4" name="Imagen 5" descr="Imagen que contiene estacionaria&#10;&#10;Descripción generada automáticamente">
            <a:extLst>
              <a:ext uri="{FF2B5EF4-FFF2-40B4-BE49-F238E27FC236}">
                <a16:creationId xmlns:a16="http://schemas.microsoft.com/office/drawing/2014/main" id="{4976118C-A243-460E-BFCF-C3BAF1D1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325" y="3119167"/>
            <a:ext cx="3936520" cy="29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44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errar corchete 17">
            <a:extLst>
              <a:ext uri="{FF2B5EF4-FFF2-40B4-BE49-F238E27FC236}">
                <a16:creationId xmlns:a16="http://schemas.microsoft.com/office/drawing/2014/main" id="{53A3A89E-311D-45B0-94B2-BA9F7F69F7D9}"/>
              </a:ext>
            </a:extLst>
          </p:cNvPr>
          <p:cNvSpPr/>
          <p:nvPr/>
        </p:nvSpPr>
        <p:spPr>
          <a:xfrm>
            <a:off x="6119672" y="1682482"/>
            <a:ext cx="5572697" cy="2910288"/>
          </a:xfrm>
          <a:prstGeom prst="rightBracke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brir corchete 16">
            <a:extLst>
              <a:ext uri="{FF2B5EF4-FFF2-40B4-BE49-F238E27FC236}">
                <a16:creationId xmlns:a16="http://schemas.microsoft.com/office/drawing/2014/main" id="{84D47042-0823-4CD7-9E49-4D640FE652DF}"/>
              </a:ext>
            </a:extLst>
          </p:cNvPr>
          <p:cNvSpPr/>
          <p:nvPr/>
        </p:nvSpPr>
        <p:spPr>
          <a:xfrm>
            <a:off x="119496" y="1686498"/>
            <a:ext cx="6004191" cy="2910289"/>
          </a:xfrm>
          <a:prstGeom prst="leftBracke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Sistema de Business Intelligence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  <p:sp>
        <p:nvSpPr>
          <p:cNvPr id="3" name="Cilindro 2">
            <a:extLst>
              <a:ext uri="{FF2B5EF4-FFF2-40B4-BE49-F238E27FC236}">
                <a16:creationId xmlns:a16="http://schemas.microsoft.com/office/drawing/2014/main" id="{FD25E801-A324-4722-8952-972F291E7632}"/>
              </a:ext>
            </a:extLst>
          </p:cNvPr>
          <p:cNvSpPr/>
          <p:nvPr/>
        </p:nvSpPr>
        <p:spPr>
          <a:xfrm>
            <a:off x="5276385" y="2105386"/>
            <a:ext cx="1644804" cy="21744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DATA WAREHOUSE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E77A8D-DB4F-48AE-9239-397DF097ACE4}"/>
              </a:ext>
            </a:extLst>
          </p:cNvPr>
          <p:cNvSpPr txBox="1"/>
          <p:nvPr/>
        </p:nvSpPr>
        <p:spPr>
          <a:xfrm>
            <a:off x="837736" y="4526931"/>
            <a:ext cx="10697735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Todos estos elementos componen un sistema de </a:t>
            </a:r>
            <a:r>
              <a:rPr lang="es-ES" sz="2800" b="1" dirty="0">
                <a:ea typeface="+mn-lt"/>
                <a:cs typeface="+mn-lt"/>
              </a:rPr>
              <a:t>Business </a:t>
            </a:r>
            <a:r>
              <a:rPr lang="es-ES" sz="2800" b="1" dirty="0" err="1">
                <a:ea typeface="+mn-lt"/>
                <a:cs typeface="+mn-lt"/>
              </a:rPr>
              <a:t>Intelligence</a:t>
            </a:r>
            <a:r>
              <a:rPr lang="es-ES" sz="2800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s-ES" sz="2800" dirty="0">
                <a:ea typeface="+mn-lt"/>
                <a:cs typeface="+mn-lt"/>
              </a:rPr>
              <a:t>El Data </a:t>
            </a:r>
            <a:r>
              <a:rPr lang="es-ES" sz="2800" dirty="0" err="1">
                <a:ea typeface="+mn-lt"/>
                <a:cs typeface="+mn-lt"/>
              </a:rPr>
              <a:t>Warehouse</a:t>
            </a:r>
            <a:r>
              <a:rPr lang="es-ES" sz="2800" dirty="0">
                <a:ea typeface="+mn-lt"/>
                <a:cs typeface="+mn-lt"/>
              </a:rPr>
              <a:t> es el componente principal.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s-ES" sz="2800" dirty="0">
              <a:ea typeface="+mn-lt"/>
              <a:cs typeface="+mn-lt"/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3E430D9-2B4D-4A59-B909-DCF106921EEB}"/>
              </a:ext>
            </a:extLst>
          </p:cNvPr>
          <p:cNvSpPr/>
          <p:nvPr/>
        </p:nvSpPr>
        <p:spPr>
          <a:xfrm>
            <a:off x="369850" y="1763753"/>
            <a:ext cx="3875046" cy="10872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https://datos.canarias.es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1BB7A83-5D3F-4809-B376-5D9BC143C55C}"/>
              </a:ext>
            </a:extLst>
          </p:cNvPr>
          <p:cNvSpPr/>
          <p:nvPr/>
        </p:nvSpPr>
        <p:spPr>
          <a:xfrm>
            <a:off x="225626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9D045DC-0B85-4D75-A0EA-E904E2FD17FE}"/>
              </a:ext>
            </a:extLst>
          </p:cNvPr>
          <p:cNvSpPr/>
          <p:nvPr/>
        </p:nvSpPr>
        <p:spPr>
          <a:xfrm>
            <a:off x="2953214" y="3220509"/>
            <a:ext cx="511098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C702818-8D0E-48E4-8106-B6E7837736AA}"/>
              </a:ext>
            </a:extLst>
          </p:cNvPr>
          <p:cNvSpPr/>
          <p:nvPr/>
        </p:nvSpPr>
        <p:spPr>
          <a:xfrm>
            <a:off x="2256263" y="3805948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400752D-06CB-4E68-B342-6B61A52A77EE}"/>
              </a:ext>
            </a:extLst>
          </p:cNvPr>
          <p:cNvSpPr/>
          <p:nvPr/>
        </p:nvSpPr>
        <p:spPr>
          <a:xfrm>
            <a:off x="2953214" y="3805947"/>
            <a:ext cx="501805" cy="47392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1F200E8-075B-401C-8A3F-EFADDC2D5D4A}"/>
              </a:ext>
            </a:extLst>
          </p:cNvPr>
          <p:cNvSpPr/>
          <p:nvPr/>
        </p:nvSpPr>
        <p:spPr>
          <a:xfrm rot="2940000">
            <a:off x="1589473" y="2784397"/>
            <a:ext cx="715537" cy="19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3C3DF3-426D-4F7D-8524-1201AD5C88E3}"/>
              </a:ext>
            </a:extLst>
          </p:cNvPr>
          <p:cNvSpPr txBox="1"/>
          <p:nvPr/>
        </p:nvSpPr>
        <p:spPr>
          <a:xfrm>
            <a:off x="2178205" y="2884449"/>
            <a:ext cx="1377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DATAMARTS</a:t>
            </a:r>
            <a:endParaRPr lang="es-ES" dirty="0">
              <a:cs typeface="Calibri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32650A1-9547-4915-BCB4-8911079C71C5}"/>
              </a:ext>
            </a:extLst>
          </p:cNvPr>
          <p:cNvSpPr/>
          <p:nvPr/>
        </p:nvSpPr>
        <p:spPr>
          <a:xfrm>
            <a:off x="3961991" y="3121635"/>
            <a:ext cx="1115121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ETL</a:t>
            </a:r>
            <a:endParaRPr lang="es-ES" dirty="0"/>
          </a:p>
        </p:txBody>
      </p:sp>
      <p:pic>
        <p:nvPicPr>
          <p:cNvPr id="14" name="Imagen 14">
            <a:extLst>
              <a:ext uri="{FF2B5EF4-FFF2-40B4-BE49-F238E27FC236}">
                <a16:creationId xmlns:a16="http://schemas.microsoft.com/office/drawing/2014/main" id="{D1FF8FA0-612C-46B2-8859-70365228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88" y="2244578"/>
            <a:ext cx="3019926" cy="2061179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18D515D5-EB72-433C-96FB-7DE404147497}"/>
              </a:ext>
            </a:extLst>
          </p:cNvPr>
          <p:cNvSpPr/>
          <p:nvPr/>
        </p:nvSpPr>
        <p:spPr>
          <a:xfrm>
            <a:off x="7369494" y="3186684"/>
            <a:ext cx="982337" cy="486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563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Datos abiertos del Gobierno de Canarias</a:t>
            </a:r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4E36FE8D-8CEF-476C-9F51-1D0909CB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0548"/>
            <a:ext cx="10515600" cy="1596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</p:txBody>
      </p:sp>
      <p:pic>
        <p:nvPicPr>
          <p:cNvPr id="3" name="Imagen 3">
            <a:hlinkClick r:id="" action="ppaction://media"/>
            <a:extLst>
              <a:ext uri="{FF2B5EF4-FFF2-40B4-BE49-F238E27FC236}">
                <a16:creationId xmlns:a16="http://schemas.microsoft.com/office/drawing/2014/main" id="{8A7FB973-56B5-4DCE-B207-673941F9330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25925" y="1625540"/>
            <a:ext cx="8425130" cy="526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8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Datos abiertos del Gobierno de Canarias</a:t>
            </a:r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4E36FE8D-8CEF-476C-9F51-1D0909CB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0548"/>
            <a:ext cx="10515600" cy="1596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</p:txBody>
      </p:sp>
      <p:pic>
        <p:nvPicPr>
          <p:cNvPr id="4" name="Imagen 5" descr="Tabla&#10;&#10;Descripción generada automáticamente">
            <a:extLst>
              <a:ext uri="{FF2B5EF4-FFF2-40B4-BE49-F238E27FC236}">
                <a16:creationId xmlns:a16="http://schemas.microsoft.com/office/drawing/2014/main" id="{98E7B21E-6810-450A-95D3-334860F31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36" y="1712459"/>
            <a:ext cx="6711350" cy="50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51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Bases de datos de los Data </a:t>
            </a:r>
            <a:r>
              <a:rPr lang="es-ES" b="1" dirty="0" err="1">
                <a:solidFill>
                  <a:schemeClr val="bg1"/>
                </a:solidFill>
                <a:cs typeface="Calibri Light"/>
              </a:rPr>
              <a:t>Marts</a:t>
            </a:r>
            <a:endParaRPr lang="es-ES" dirty="0" err="1">
              <a:solidFill>
                <a:schemeClr val="bg1"/>
              </a:solidFill>
            </a:endParaRPr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4E36FE8D-8CEF-476C-9F51-1D0909CB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0548"/>
            <a:ext cx="10515600" cy="1596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</p:txBody>
      </p:sp>
      <p:pic>
        <p:nvPicPr>
          <p:cNvPr id="3" name="Imagen 3">
            <a:hlinkClick r:id="" action="ppaction://media"/>
            <a:extLst>
              <a:ext uri="{FF2B5EF4-FFF2-40B4-BE49-F238E27FC236}">
                <a16:creationId xmlns:a16="http://schemas.microsoft.com/office/drawing/2014/main" id="{18D60B6C-0C6D-408A-9582-D674A2A9C01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83436" y="1639917"/>
            <a:ext cx="8353243" cy="52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65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Base de datos del Data </a:t>
            </a:r>
            <a:r>
              <a:rPr lang="es-ES" b="1" dirty="0" err="1">
                <a:solidFill>
                  <a:schemeClr val="bg1"/>
                </a:solidFill>
                <a:cs typeface="Calibri Light"/>
              </a:rPr>
              <a:t>Warehouse</a:t>
            </a:r>
            <a:endParaRPr lang="es-ES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4E36FE8D-8CEF-476C-9F51-1D0909CB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0548"/>
            <a:ext cx="10515600" cy="1596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</p:txBody>
      </p:sp>
      <p:pic>
        <p:nvPicPr>
          <p:cNvPr id="4" name="Imagen 5">
            <a:hlinkClick r:id="" action="ppaction://media"/>
            <a:extLst>
              <a:ext uri="{FF2B5EF4-FFF2-40B4-BE49-F238E27FC236}">
                <a16:creationId xmlns:a16="http://schemas.microsoft.com/office/drawing/2014/main" id="{D90967AD-E7FD-4819-967B-7885717AC90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83435" y="1625540"/>
            <a:ext cx="8597661" cy="52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827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Procesos ETL con SQL </a:t>
            </a:r>
            <a:r>
              <a:rPr lang="es-ES" b="1" dirty="0" err="1">
                <a:solidFill>
                  <a:schemeClr val="bg1"/>
                </a:solidFill>
                <a:cs typeface="Calibri Light"/>
              </a:rPr>
              <a:t>Integration</a:t>
            </a:r>
            <a:r>
              <a:rPr lang="es-E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s-ES" b="1" dirty="0" err="1">
                <a:solidFill>
                  <a:schemeClr val="bg1"/>
                </a:solidFill>
                <a:cs typeface="Calibri Light"/>
              </a:rPr>
              <a:t>Services</a:t>
            </a:r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4E36FE8D-8CEF-476C-9F51-1D0909CB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0548"/>
            <a:ext cx="10515600" cy="1596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</p:txBody>
      </p:sp>
      <p:pic>
        <p:nvPicPr>
          <p:cNvPr id="4" name="Imagen 5">
            <a:hlinkClick r:id="" action="ppaction://media"/>
            <a:extLst>
              <a:ext uri="{FF2B5EF4-FFF2-40B4-BE49-F238E27FC236}">
                <a16:creationId xmlns:a16="http://schemas.microsoft.com/office/drawing/2014/main" id="{8F363043-6C2B-4EEC-AECE-CD53FA6D105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81509" y="1625540"/>
            <a:ext cx="8885207" cy="52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37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cs typeface="Calibri Light"/>
              </a:rPr>
              <a:t>Visualización de los datos con </a:t>
            </a:r>
            <a:r>
              <a:rPr lang="es-ES" b="1" dirty="0" err="1">
                <a:solidFill>
                  <a:schemeClr val="bg1"/>
                </a:solidFill>
                <a:cs typeface="Calibri Light"/>
              </a:rPr>
              <a:t>Power</a:t>
            </a:r>
            <a:r>
              <a:rPr lang="es-ES" b="1" dirty="0">
                <a:solidFill>
                  <a:schemeClr val="bg1"/>
                </a:solidFill>
                <a:cs typeface="Calibri Light"/>
              </a:rPr>
              <a:t> BI</a:t>
            </a:r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4E36FE8D-8CEF-476C-9F51-1D0909CB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0548"/>
            <a:ext cx="10515600" cy="1596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</p:txBody>
      </p:sp>
      <p:pic>
        <p:nvPicPr>
          <p:cNvPr id="4" name="Imagen 5">
            <a:hlinkClick r:id="" action="ppaction://media"/>
            <a:extLst>
              <a:ext uri="{FF2B5EF4-FFF2-40B4-BE49-F238E27FC236}">
                <a16:creationId xmlns:a16="http://schemas.microsoft.com/office/drawing/2014/main" id="{6990B434-95B3-4FED-B121-4DC5BC62334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95887" y="1625540"/>
            <a:ext cx="8971471" cy="52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61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AB51CA7-60C0-47DB-9F62-A8D9233F74AD}"/>
              </a:ext>
            </a:extLst>
          </p:cNvPr>
          <p:cNvSpPr/>
          <p:nvPr/>
        </p:nvSpPr>
        <p:spPr>
          <a:xfrm>
            <a:off x="1977" y="-5211"/>
            <a:ext cx="12191998" cy="68579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954C0-D5BA-49B4-A286-301642EB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3200">
              <a:cs typeface="Calibri"/>
            </a:endParaRPr>
          </a:p>
          <a:p>
            <a:pPr marL="0" indent="0" algn="ctr">
              <a:buNone/>
            </a:pPr>
            <a:endParaRPr lang="es-ES" sz="3200" dirty="0">
              <a:cs typeface="Calibri"/>
            </a:endParaRPr>
          </a:p>
          <a:p>
            <a:pPr marL="0" indent="0" algn="ctr">
              <a:buNone/>
            </a:pPr>
            <a:r>
              <a:rPr lang="es-ES" sz="3600" dirty="0">
                <a:solidFill>
                  <a:schemeClr val="bg1"/>
                </a:solidFill>
                <a:cs typeface="Calibri"/>
              </a:rPr>
              <a:t>GRACIAS POR VUESTRO TIEMPO</a:t>
            </a:r>
            <a:endParaRPr lang="es-E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8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Además, un Data Warehouse ...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638087"/>
              </p:ext>
            </p:extLst>
          </p:nvPr>
        </p:nvGraphicFramePr>
        <p:xfrm>
          <a:off x="835445" y="1891228"/>
          <a:ext cx="294219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4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Además, un Data Warehouse ...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5445" y="1891228"/>
          <a:ext cx="10892006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816">
                  <a:extLst>
                    <a:ext uri="{9D8B030D-6E8A-4147-A177-3AD203B41FA5}">
                      <a16:colId xmlns:a16="http://schemas.microsoft.com/office/drawing/2014/main" val="2616355739"/>
                    </a:ext>
                  </a:extLst>
                </a:gridCol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Necesita una o varias fuentes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93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Además, un Data Warehouse ...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150850"/>
              </p:ext>
            </p:extLst>
          </p:nvPr>
        </p:nvGraphicFramePr>
        <p:xfrm>
          <a:off x="835445" y="1891228"/>
          <a:ext cx="10892006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816">
                  <a:extLst>
                    <a:ext uri="{9D8B030D-6E8A-4147-A177-3AD203B41FA5}">
                      <a16:colId xmlns:a16="http://schemas.microsoft.com/office/drawing/2014/main" val="2616355739"/>
                    </a:ext>
                  </a:extLst>
                </a:gridCol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Necesita una o varias fuentes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Open Data </a:t>
                      </a:r>
                      <a:endParaRPr lang="es-E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9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7039238-5BC3-4D8E-9377-EAB045675677}"/>
              </a:ext>
            </a:extLst>
          </p:cNvPr>
          <p:cNvSpPr/>
          <p:nvPr/>
        </p:nvSpPr>
        <p:spPr>
          <a:xfrm>
            <a:off x="-2180" y="2410"/>
            <a:ext cx="12191999" cy="1643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09FEA-998C-4D3E-8DD7-01FFE92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Además, un Data Warehouse ...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0BB638F-86EA-485E-AA6D-536CE0F5D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052285"/>
              </p:ext>
            </p:extLst>
          </p:nvPr>
        </p:nvGraphicFramePr>
        <p:xfrm>
          <a:off x="835445" y="1891228"/>
          <a:ext cx="10892006" cy="4357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816">
                  <a:extLst>
                    <a:ext uri="{9D8B030D-6E8A-4147-A177-3AD203B41FA5}">
                      <a16:colId xmlns:a16="http://schemas.microsoft.com/office/drawing/2014/main" val="2616355739"/>
                    </a:ext>
                  </a:extLst>
                </a:gridCol>
                <a:gridCol w="2942190">
                  <a:extLst>
                    <a:ext uri="{9D8B030D-6E8A-4147-A177-3AD203B41FA5}">
                      <a16:colId xmlns:a16="http://schemas.microsoft.com/office/drawing/2014/main" val="102400906"/>
                    </a:ext>
                  </a:extLst>
                </a:gridCol>
              </a:tblGrid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Necesita una o varias fuentes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solidFill>
                            <a:srgbClr val="C00000"/>
                          </a:solidFill>
                          <a:latin typeface="Calibri"/>
                        </a:rPr>
                        <a:t>Open Data </a:t>
                      </a:r>
                      <a:endParaRPr lang="es-ES" sz="2800" b="0">
                        <a:solidFill>
                          <a:srgbClr val="C00000"/>
                        </a:solidFill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2731302304"/>
                  </a:ext>
                </a:extLst>
              </a:tr>
              <a:tr h="615123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2800" b="0" i="0" u="none" strike="noStrike" noProof="0" dirty="0">
                          <a:latin typeface="Calibri"/>
                        </a:rPr>
                        <a:t>Se apoya en otras bases de datos.</a:t>
                      </a:r>
                      <a:endParaRPr lang="es-ES" sz="2800" dirty="0"/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035961694"/>
                  </a:ext>
                </a:extLst>
              </a:tr>
              <a:tr h="113494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latin typeface="Calibri"/>
                      </a:endParaRPr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332926935"/>
                  </a:ext>
                </a:extLst>
              </a:tr>
              <a:tr h="163743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latin typeface="Calibri"/>
                      </a:endParaRPr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s-ES" sz="2800" b="0" i="0" u="none" strike="noStrike" noProof="0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6530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079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58" baseType="lpstr">
      <vt:lpstr>Tema de Office</vt:lpstr>
      <vt:lpstr>Implementación de un  Data Warehouse con tecnologías de Microsoft SQL Server</vt:lpstr>
      <vt:lpstr> ¿Qué es un Data Warehouse?</vt:lpstr>
      <vt:lpstr> ¿Qué es un Data Warehouse?</vt:lpstr>
      <vt:lpstr> ¿Qué es un Data Warehouse?</vt:lpstr>
      <vt:lpstr> ¿Qué es un Data Warehouse?</vt:lpstr>
      <vt:lpstr>Además, un Data Warehouse ...</vt:lpstr>
      <vt:lpstr>Además, un Data Warehouse ...</vt:lpstr>
      <vt:lpstr>Además, un Data Warehouse ...</vt:lpstr>
      <vt:lpstr>Además, un Data Warehouse ...</vt:lpstr>
      <vt:lpstr>Además, un Data Warehouse ...</vt:lpstr>
      <vt:lpstr>Además, un Data Warehouse ...</vt:lpstr>
      <vt:lpstr>Además, un Data Warehouse ...</vt:lpstr>
      <vt:lpstr>Además, un Data Warehouse ...</vt:lpstr>
      <vt:lpstr>Además, un Data Warehouse ...</vt:lpstr>
      <vt:lpstr>El Data Warehouse de este TFG ...</vt:lpstr>
      <vt:lpstr>El Data Warehouse de este TFG ...</vt:lpstr>
      <vt:lpstr>El Data Warehouse de este TFG ...</vt:lpstr>
      <vt:lpstr>El Data Warehouse de este TFG ...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Datos abiertos</vt:lpstr>
      <vt:lpstr>Datos abiertos</vt:lpstr>
      <vt:lpstr>Datos abiertos</vt:lpstr>
      <vt:lpstr>Datos abiertos</vt:lpstr>
      <vt:lpstr>Data Marts</vt:lpstr>
      <vt:lpstr>Data Marts</vt:lpstr>
      <vt:lpstr>Data Marts</vt:lpstr>
      <vt:lpstr>Data Marts</vt:lpstr>
      <vt:lpstr>Procesos ETL </vt:lpstr>
      <vt:lpstr>Procesos ETL </vt:lpstr>
      <vt:lpstr>Procesos ETL </vt:lpstr>
      <vt:lpstr>Procesos ETL </vt:lpstr>
      <vt:lpstr>Visualización de los datos</vt:lpstr>
      <vt:lpstr>Visualización de los datos</vt:lpstr>
      <vt:lpstr>Visualización de los datos</vt:lpstr>
      <vt:lpstr>Visualización de los datos</vt:lpstr>
      <vt:lpstr>Sistema de Business Intelligence</vt:lpstr>
      <vt:lpstr>Sistema de Business Intelligence</vt:lpstr>
      <vt:lpstr>Sistema de Business Intelligence</vt:lpstr>
      <vt:lpstr>Datos abiertos del Gobierno de Canarias</vt:lpstr>
      <vt:lpstr>Datos abiertos del Gobierno de Canarias</vt:lpstr>
      <vt:lpstr>Bases de datos de los Data Marts</vt:lpstr>
      <vt:lpstr>Base de datos del Data Warehouse</vt:lpstr>
      <vt:lpstr>Procesos ETL con SQL Integration Services</vt:lpstr>
      <vt:lpstr>Visualización de los datos con Power BI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818</cp:revision>
  <dcterms:created xsi:type="dcterms:W3CDTF">2021-09-28T15:27:09Z</dcterms:created>
  <dcterms:modified xsi:type="dcterms:W3CDTF">2021-10-18T16:16:42Z</dcterms:modified>
</cp:coreProperties>
</file>