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Unidad de observación y variables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Unidad de observación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unidad de observación es una estación de servicios situada en Lima Metropolitana y que operó vendiendo Gasolina 90 y/o Diésel B5 S-50 en los años 2017 y 2018. </a:t>
            </a:r>
            <a:endParaRPr lang="es-ES" dirty="0" smtClean="0"/>
          </a:p>
          <a:p>
            <a:r>
              <a:rPr lang="es-ES" dirty="0" smtClean="0"/>
              <a:t>Se selecciona trabajar con estos combustibles ya que son lo de mayor venta en Lima y en el país.</a:t>
            </a:r>
          </a:p>
          <a:p>
            <a:r>
              <a:rPr lang="es-ES" dirty="0" smtClean="0"/>
              <a:t>Se </a:t>
            </a:r>
            <a:r>
              <a:rPr lang="es-ES" dirty="0"/>
              <a:t>considera que la estación de servicios opera si reporta precios para estos combustibles en el intervalo de tiempo analizado.</a:t>
            </a:r>
            <a:endParaRPr lang="en-U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2113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sz="320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3200" dirty="0"/>
                  <a:t>: Precio del combustible en el período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3200" dirty="0"/>
                  <a:t> en el grifo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200" dirty="0"/>
                  <a:t>. </a:t>
                </a:r>
                <a:endParaRPr lang="es-E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ES" sz="3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3200" dirty="0"/>
                  <a:t>: Medida de agrupamiento espacial para el grifo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200" dirty="0"/>
                  <a:t> en el período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32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Se </a:t>
                </a:r>
                <a:r>
                  <a:rPr lang="es-ES" sz="2900" dirty="0"/>
                  <a:t>utilizan polígonos de </a:t>
                </a:r>
                <a:r>
                  <a:rPr lang="es-ES" sz="2900" dirty="0" err="1"/>
                  <a:t>Thiessen</a:t>
                </a:r>
                <a:r>
                  <a:rPr lang="es-ES" sz="2900" dirty="0"/>
                  <a:t>. Un polígono de </a:t>
                </a:r>
                <a:r>
                  <a:rPr lang="es-ES" sz="2900" dirty="0" err="1"/>
                  <a:t>Thiessen</a:t>
                </a:r>
                <a:r>
                  <a:rPr lang="es-ES" sz="2900" dirty="0"/>
                  <a:t> es el área alrededor de un punto (en este caso la ubicación del grifo) donde todos los puntos </a:t>
                </a:r>
                <a:r>
                  <a:rPr lang="es-ES" sz="2900" dirty="0" smtClean="0"/>
                  <a:t>dentro </a:t>
                </a:r>
                <a:r>
                  <a:rPr lang="es-ES" sz="2900" dirty="0"/>
                  <a:t>polígono están más cerca a esta ubicación que cualquier </a:t>
                </a:r>
                <a:r>
                  <a:rPr lang="es-ES" sz="2900" dirty="0" smtClean="0"/>
                  <a:t>otra fuera del polígono. </a:t>
                </a:r>
                <a:endParaRPr lang="en-US" sz="2900" dirty="0"/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/>
                  <a:t>Consideramos que dos grifos compiten si los polígonos que generan son </a:t>
                </a:r>
                <a:r>
                  <a:rPr lang="es-ES" sz="2900" dirty="0" smtClean="0"/>
                  <a:t>vecinos.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Siguiendo (</a:t>
                </a:r>
                <a:r>
                  <a:rPr lang="es-ES" sz="2900" dirty="0" err="1" smtClean="0"/>
                  <a:t>Pennerstorfer</a:t>
                </a:r>
                <a:r>
                  <a:rPr lang="es-ES" sz="2900" dirty="0" smtClean="0"/>
                  <a:t> &amp; </a:t>
                </a:r>
                <a:r>
                  <a:rPr lang="es-ES" sz="2900" dirty="0" err="1" smtClean="0"/>
                  <a:t>Weiss</a:t>
                </a:r>
                <a:r>
                  <a:rPr lang="es-ES" sz="2900" dirty="0" smtClean="0"/>
                  <a:t> 2013), se define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type m:val="lin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9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9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ES" sz="29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9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firmas en el mercado local de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900" dirty="0"/>
                  <a:t> (es decir, el número de vecinos más uno),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grupos en el mercado local de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9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estaciones en cada grupo. Pongamos un ejemplo aplicado para calcular esta medida</a:t>
                </a:r>
                <a:r>
                  <a:rPr lang="es-ES" sz="29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Ejemplo:</a:t>
                </a:r>
                <a:endParaRPr lang="en-US" sz="290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2113"/>
                <a:ext cx="10515600" cy="4351338"/>
              </a:xfrm>
              <a:blipFill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19" y="1169657"/>
            <a:ext cx="4538274" cy="5339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990011" y="2366783"/>
                <a:ext cx="1551899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𝑅𝑒𝑝𝑠𝑜𝑙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2366783"/>
                <a:ext cx="1551899" cy="4227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105510" y="42464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00400" y="3582238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68518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68518" y="268155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41378" y="167226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27971" y="2379631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36636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68518" y="3839610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500537" y="367219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536268" y="4061806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3460" y="461931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853554" y="560272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5287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92613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7990011" y="3002249"/>
                <a:ext cx="180357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3002249"/>
                <a:ext cx="1803571" cy="396519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7990011" y="3611490"/>
                <a:ext cx="180357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3611490"/>
                <a:ext cx="1803571" cy="396519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7990011" y="4220731"/>
                <a:ext cx="1511824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𝑃𝑒𝑐𝑠𝑎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4220731"/>
                <a:ext cx="1511824" cy="411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7990011" y="4845232"/>
                <a:ext cx="2162643" cy="423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𝑖𝑛𝑑𝑒𝑝𝑒𝑛𝑑𝑖𝑒𝑛𝑡𝑒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4845232"/>
                <a:ext cx="2162643" cy="423834"/>
              </a:xfrm>
              <a:prstGeom prst="rect">
                <a:avLst/>
              </a:prstGeom>
              <a:blipFill>
                <a:blip r:embed="rId8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6676399" y="1869987"/>
                <a:ext cx="3467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(tiene 7 estaciones </a:t>
                </a:r>
                <a:r>
                  <a:rPr lang="en-US" dirty="0" err="1" smtClean="0"/>
                  <a:t>vecinas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1869987"/>
                <a:ext cx="3467359" cy="369332"/>
              </a:xfrm>
              <a:prstGeom prst="rect">
                <a:avLst/>
              </a:prstGeom>
              <a:blipFill>
                <a:blip r:embed="rId9"/>
                <a:stretch>
                  <a:fillRect t="-10000" r="-105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5931122" y="5819611"/>
                <a:ext cx="5039777" cy="800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antes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compra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6+5+1+1+1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2" y="5819611"/>
                <a:ext cx="5039777" cy="8002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brir llave 29"/>
          <p:cNvSpPr/>
          <p:nvPr/>
        </p:nvSpPr>
        <p:spPr>
          <a:xfrm>
            <a:off x="7668883" y="2239319"/>
            <a:ext cx="215660" cy="3298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838200" y="168811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Medida de agrupamiento espacial </a:t>
            </a:r>
            <a:r>
              <a:rPr lang="es-ES" sz="4000" dirty="0" smtClean="0"/>
              <a:t>- Antes</a:t>
            </a:r>
            <a:endParaRPr lang="en-US" sz="4000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3686175" y="3724692"/>
            <a:ext cx="34925" cy="3693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676650" y="3724692"/>
            <a:ext cx="457200" cy="75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137025" y="3806825"/>
            <a:ext cx="107950" cy="144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4070350" y="3951570"/>
            <a:ext cx="174625" cy="423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3822700" y="4289425"/>
            <a:ext cx="247650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 flipV="1">
            <a:off x="3721100" y="4094024"/>
            <a:ext cx="95250" cy="192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615796" y="1052424"/>
            <a:ext cx="46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Grifo localizado en polígono con línea roja (Grifo Pecsa luego de la adquisición). </a:t>
            </a:r>
          </a:p>
          <a:p>
            <a:r>
              <a:rPr lang="es-ES" dirty="0" smtClean="0"/>
              <a:t>Se tienen 5 grupos vecinos</a:t>
            </a:r>
            <a:endParaRPr lang="en-US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74703"/>
              </p:ext>
            </p:extLst>
          </p:nvPr>
        </p:nvGraphicFramePr>
        <p:xfrm>
          <a:off x="10188597" y="2881190"/>
          <a:ext cx="1890787" cy="172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387">
                  <a:extLst>
                    <a:ext uri="{9D8B030D-6E8A-4147-A177-3AD203B41FA5}">
                      <a16:colId xmlns:a16="http://schemas.microsoft.com/office/drawing/2014/main" val="846147858"/>
                    </a:ext>
                  </a:extLst>
                </a:gridCol>
                <a:gridCol w="1185400">
                  <a:extLst>
                    <a:ext uri="{9D8B030D-6E8A-4147-A177-3AD203B41FA5}">
                      <a16:colId xmlns:a16="http://schemas.microsoft.com/office/drawing/2014/main" val="175426935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Bandera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0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Azul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Pecsa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45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Morado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Primax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2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Rojo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Repsol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67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Naranja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Petroperú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72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Amarillo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3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884543" y="2366783"/>
                <a:ext cx="1551899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𝑅𝑒𝑝𝑠𝑜𝑙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2366783"/>
                <a:ext cx="1551899" cy="4227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7884543" y="3695731"/>
                <a:ext cx="1617622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3695731"/>
                <a:ext cx="1617622" cy="396519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7884543" y="4998453"/>
                <a:ext cx="2162643" cy="423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𝑖𝑛𝑑𝑒𝑝𝑒𝑛𝑑𝑖𝑒𝑛𝑡𝑒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4998453"/>
                <a:ext cx="2162643" cy="423834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6676399" y="1869987"/>
                <a:ext cx="3512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tiene</a:t>
                </a:r>
                <a:r>
                  <a:rPr lang="en-US" dirty="0" smtClean="0"/>
                  <a:t> 7 </a:t>
                </a:r>
                <a:r>
                  <a:rPr lang="en-US" dirty="0" err="1" smtClean="0"/>
                  <a:t>estaciones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vecinas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1869987"/>
                <a:ext cx="351224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brir llave 29"/>
          <p:cNvSpPr/>
          <p:nvPr/>
        </p:nvSpPr>
        <p:spPr>
          <a:xfrm>
            <a:off x="7668883" y="2239319"/>
            <a:ext cx="215660" cy="3298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838200" y="168811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Medida de agrupamiento espacial </a:t>
            </a:r>
            <a:r>
              <a:rPr lang="es-ES" sz="4000" dirty="0" smtClean="0"/>
              <a:t>- Después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676399" y="5897151"/>
                <a:ext cx="4239879" cy="792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luego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compra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6+7+1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5897151"/>
                <a:ext cx="4239879" cy="792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615796" y="1052424"/>
            <a:ext cx="46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Grifo localizado en polígono con línea roja (Grifo Pecsa luego de la adquisición). </a:t>
            </a:r>
          </a:p>
          <a:p>
            <a:r>
              <a:rPr lang="es-ES" dirty="0" smtClean="0"/>
              <a:t>Se pasa de 5 grupos a 3</a:t>
            </a:r>
            <a:endParaRPr lang="en-US" dirty="0"/>
          </a:p>
        </p:txBody>
      </p:sp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719" y="1169657"/>
            <a:ext cx="4538274" cy="5339906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3105510" y="42464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00400" y="3582238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768518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768518" y="268155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441378" y="167226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027971" y="2379631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327147" y="3397572"/>
            <a:ext cx="2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768518" y="3839610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500537" y="367219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536268" y="4061806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423460" y="461931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853554" y="560272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425287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92613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cxnSp>
        <p:nvCxnSpPr>
          <p:cNvPr id="49" name="Conector recto 48"/>
          <p:cNvCxnSpPr/>
          <p:nvPr/>
        </p:nvCxnSpPr>
        <p:spPr>
          <a:xfrm>
            <a:off x="3686175" y="3724692"/>
            <a:ext cx="34925" cy="3693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3676650" y="3724692"/>
            <a:ext cx="457200" cy="75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37025" y="3806825"/>
            <a:ext cx="107950" cy="144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4070350" y="3951570"/>
            <a:ext cx="174625" cy="423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 flipV="1">
            <a:off x="3822700" y="4289425"/>
            <a:ext cx="247650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3721100" y="4094024"/>
            <a:ext cx="95250" cy="192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3632"/>
              </p:ext>
            </p:extLst>
          </p:nvPr>
        </p:nvGraphicFramePr>
        <p:xfrm>
          <a:off x="10188597" y="2881190"/>
          <a:ext cx="1890787" cy="172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387">
                  <a:extLst>
                    <a:ext uri="{9D8B030D-6E8A-4147-A177-3AD203B41FA5}">
                      <a16:colId xmlns:a16="http://schemas.microsoft.com/office/drawing/2014/main" val="846147858"/>
                    </a:ext>
                  </a:extLst>
                </a:gridCol>
                <a:gridCol w="1185400">
                  <a:extLst>
                    <a:ext uri="{9D8B030D-6E8A-4147-A177-3AD203B41FA5}">
                      <a16:colId xmlns:a16="http://schemas.microsoft.com/office/drawing/2014/main" val="175426935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Bandera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0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Azul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Pecsa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45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Morado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Primax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2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Rojo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Repsol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67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Naranja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Petroperú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72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Amarillo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s-ES" dirty="0" smtClean="0"/>
                  <a:t>3. Variables </a:t>
                </a:r>
                <a:r>
                  <a:rPr lang="es-ES" dirty="0"/>
                  <a:t>relacionadas con la adquisición de Pecsa por parte de Primax: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s-ES" dirty="0" smtClean="0"/>
                  <a:t>3.1.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𝑃𝑟𝑖𝑚𝑎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Es igual 1 si la estación fue adquirida por Primax en el periodo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dirty="0"/>
                  <a:t> o en periodos anteriores. Si la estación nunca fue de Pecsa, entonces toma el valor de 0 para todos los periodos.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3.2 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Es igual 1 si al menos una de las estaciones vecinas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/>
                  <a:t> fue adquirida por Primax</a:t>
                </a:r>
                <a:r>
                  <a:rPr lang="es-ES" dirty="0" smtClean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1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s-ES" sz="5100" dirty="0" smtClean="0"/>
                  <a:t>4. Otras variables: </a:t>
                </a:r>
                <a:endParaRPr lang="en-US" sz="5100" dirty="0" smtClean="0"/>
              </a:p>
              <a:p>
                <a:pPr marL="0" lvl="0" indent="0">
                  <a:buNone/>
                </a:pPr>
                <a:r>
                  <a:rPr lang="es-ES" sz="3800" dirty="0" smtClean="0"/>
                  <a:t>Se </a:t>
                </a:r>
                <a:r>
                  <a:rPr lang="es-ES" sz="3800" dirty="0"/>
                  <a:t>incluyen características físicas de las estaciones de servicio, tales como:</a:t>
                </a:r>
                <a:endParaRPr lang="en-US" sz="3800" dirty="0"/>
              </a:p>
              <a:p>
                <a:pPr lvl="1"/>
                <a:r>
                  <a:rPr lang="es-ES" sz="3600" dirty="0"/>
                  <a:t>Marca visible</a:t>
                </a:r>
                <a:endParaRPr lang="en-US" sz="3600" dirty="0"/>
              </a:p>
              <a:p>
                <a:pPr lvl="1"/>
                <a:r>
                  <a:rPr lang="es-ES" sz="3600" dirty="0"/>
                  <a:t>Número de islas de despacho</a:t>
                </a:r>
                <a:endParaRPr lang="en-US" sz="3600" dirty="0"/>
              </a:p>
              <a:p>
                <a:pPr lvl="1"/>
                <a:r>
                  <a:rPr lang="es-ES" sz="3600" dirty="0"/>
                  <a:t>Tienda disponible</a:t>
                </a:r>
                <a:endParaRPr lang="en-US" sz="3600" dirty="0"/>
              </a:p>
              <a:p>
                <a:pPr lvl="1"/>
                <a:r>
                  <a:rPr lang="es-ES" sz="3600" dirty="0"/>
                  <a:t>Servicio mecánico</a:t>
                </a:r>
                <a:endParaRPr lang="en-US" sz="3600" dirty="0"/>
              </a:p>
              <a:p>
                <a:pPr lvl="1"/>
                <a:r>
                  <a:rPr lang="es-ES" sz="3600" dirty="0"/>
                  <a:t>Venta de GLP o </a:t>
                </a:r>
                <a:r>
                  <a:rPr lang="es-ES" sz="3600" dirty="0" smtClean="0"/>
                  <a:t>GNV</a:t>
                </a:r>
              </a:p>
              <a:p>
                <a:pPr lvl="1"/>
                <a:r>
                  <a:rPr lang="es-ES" sz="3600" dirty="0" smtClean="0"/>
                  <a:t>Distancia a competidor más cercano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s-ES" sz="3800" dirty="0"/>
                  <a:t>A nivel de distrito, se incluyen variables que caracterizan al distrito donde su ubique el grifo </a:t>
                </a:r>
                <a14:m>
                  <m:oMath xmlns:m="http://schemas.openxmlformats.org/officeDocument/2006/math">
                    <m:r>
                      <a:rPr lang="es-ES" sz="3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800" dirty="0"/>
                  <a:t>.</a:t>
                </a:r>
                <a:endParaRPr lang="en-US" sz="3800" dirty="0"/>
              </a:p>
              <a:p>
                <a:pPr lvl="1"/>
                <a:r>
                  <a:rPr lang="es-ES" sz="3600" dirty="0"/>
                  <a:t>Densidad poblacional</a:t>
                </a:r>
                <a:endParaRPr lang="en-US" sz="3600" dirty="0"/>
              </a:p>
              <a:p>
                <a:pPr lvl="1"/>
                <a:r>
                  <a:rPr lang="es-ES" sz="3600" dirty="0"/>
                  <a:t>Número de viviendas</a:t>
                </a:r>
                <a:endParaRPr lang="en-US" sz="3600" dirty="0"/>
              </a:p>
              <a:p>
                <a:pPr lvl="1"/>
                <a:r>
                  <a:rPr lang="es-ES" sz="3600" dirty="0"/>
                  <a:t>Nivel de pobreza</a:t>
                </a:r>
                <a:endParaRPr lang="en-US" sz="36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43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279</Words>
  <Application>Microsoft Office PowerPoint</Application>
  <PresentationFormat>Panorámica</PresentationFormat>
  <Paragraphs>110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Tema de Office</vt:lpstr>
      <vt:lpstr>Unidad de observación y variables</vt:lpstr>
      <vt:lpstr>Unidad de observación</vt:lpstr>
      <vt:lpstr>Variables </vt:lpstr>
      <vt:lpstr>Medida de agrupamiento espacial - Antes</vt:lpstr>
      <vt:lpstr>Medida de agrupamiento espacial - Después</vt:lpstr>
      <vt:lpstr>Variables </vt:lpstr>
      <vt:lpstr>Variables 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15</cp:revision>
  <dcterms:created xsi:type="dcterms:W3CDTF">2019-03-19T13:58:20Z</dcterms:created>
  <dcterms:modified xsi:type="dcterms:W3CDTF">2019-03-20T04:42:46Z</dcterms:modified>
</cp:coreProperties>
</file>