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26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25" r:id="rId12"/>
    <p:sldId id="326" r:id="rId13"/>
    <p:sldId id="316" r:id="rId14"/>
    <p:sldId id="317" r:id="rId15"/>
    <p:sldId id="263" r:id="rId16"/>
    <p:sldId id="307" r:id="rId17"/>
    <p:sldId id="281" r:id="rId18"/>
    <p:sldId id="318" r:id="rId19"/>
    <p:sldId id="324" r:id="rId20"/>
    <p:sldId id="320" r:id="rId21"/>
    <p:sldId id="319" r:id="rId22"/>
    <p:sldId id="321" r:id="rId23"/>
    <p:sldId id="327" r:id="rId24"/>
    <p:sldId id="322" r:id="rId2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61" d="100"/>
          <a:sy n="61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espacial (SAR) y el modelo de errores espaciales (SEM)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(OSINERGMIN)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6219"/>
              </p:ext>
            </p:extLst>
          </p:nvPr>
        </p:nvGraphicFramePr>
        <p:xfrm>
          <a:off x="2412000" y="872675"/>
          <a:ext cx="6299999" cy="339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51442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s-PE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Diésel DB5-S50 en la estación i (soles/galón)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Gasohol 90 en la estación i (soles/galón)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mínima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promedio a grifos vecinos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75151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CAJERO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 poblacional (habitantes por km2)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per cápita (soles 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West (2005),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Anselin (1996)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y verificamos con la prueba de </a:t>
            </a:r>
            <a:r>
              <a:rPr lang="es-ES" dirty="0" err="1" smtClean="0"/>
              <a:t>Hausman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- Diésel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32284"/>
              </p:ext>
            </p:extLst>
          </p:nvPr>
        </p:nvGraphicFramePr>
        <p:xfrm>
          <a:off x="3177000" y="549000"/>
          <a:ext cx="4905000" cy="6045535"/>
        </p:xfrm>
        <a:graphic>
          <a:graphicData uri="http://schemas.openxmlformats.org/drawingml/2006/table">
            <a:tbl>
              <a:tblPr/>
              <a:tblGrid>
                <a:gridCol w="1635000">
                  <a:extLst>
                    <a:ext uri="{9D8B030D-6E8A-4147-A177-3AD203B41FA5}">
                      <a16:colId xmlns:a16="http://schemas.microsoft.com/office/drawing/2014/main" val="4003175817"/>
                    </a:ext>
                  </a:extLst>
                </a:gridCol>
                <a:gridCol w="1635000">
                  <a:extLst>
                    <a:ext uri="{9D8B030D-6E8A-4147-A177-3AD203B41FA5}">
                      <a16:colId xmlns:a16="http://schemas.microsoft.com/office/drawing/2014/main" val="4285479966"/>
                    </a:ext>
                  </a:extLst>
                </a:gridCol>
                <a:gridCol w="1635000">
                  <a:extLst>
                    <a:ext uri="{9D8B030D-6E8A-4147-A177-3AD203B41FA5}">
                      <a16:colId xmlns:a16="http://schemas.microsoft.com/office/drawing/2014/main" val="3921481132"/>
                    </a:ext>
                  </a:extLst>
                </a:gridCol>
              </a:tblGrid>
              <a:tr h="189694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4535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b="1" dirty="0"/>
                        <a:t>Precio de venta - Diésel (soles/galón)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44264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12-17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03-18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08574"/>
                  </a:ext>
                </a:extLst>
              </a:tr>
              <a:tr h="189694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3874"/>
                  </a:ext>
                </a:extLst>
              </a:tr>
              <a:tr h="196259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Abanderada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Petroperu</a:t>
                      </a:r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0.027 (0.083)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0.094 (0.073)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642289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err="1">
                          <a:effectLst/>
                        </a:rPr>
                        <a:t>Abanderada</a:t>
                      </a:r>
                      <a:r>
                        <a:rPr lang="en-US" sz="1050" b="1" dirty="0">
                          <a:effectLst/>
                        </a:rPr>
                        <a:t> Pecsa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0.255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(0.095)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0.162</a:t>
                      </a:r>
                      <a:r>
                        <a:rPr lang="en-US" sz="1050" b="1" baseline="30000" dirty="0"/>
                        <a:t>*</a:t>
                      </a:r>
                      <a:r>
                        <a:rPr lang="en-US" sz="1050" b="1" dirty="0"/>
                        <a:t> (0.084)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1688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err="1">
                          <a:effectLst/>
                        </a:rPr>
                        <a:t>Abanderada</a:t>
                      </a:r>
                      <a:r>
                        <a:rPr lang="en-US" sz="1050" b="1" dirty="0">
                          <a:effectLst/>
                        </a:rPr>
                        <a:t> Primax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0.389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(0.072)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0.341</a:t>
                      </a:r>
                      <a:r>
                        <a:rPr lang="en-US" sz="1050" b="1" baseline="30000"/>
                        <a:t>***</a:t>
                      </a:r>
                      <a:r>
                        <a:rPr lang="en-US" sz="1050" b="1"/>
                        <a:t> (0.063)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0280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Abanderada Repsol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0.381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(0.078)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0.303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(0.069)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274530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Propia Pecsa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0.142 (0.104)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0.006 (0.092)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52010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Propia Primax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0.604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(0.092)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0.618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(0.082)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69248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Propia Repsol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0.402</a:t>
                      </a:r>
                      <a:r>
                        <a:rPr lang="en-US" sz="1050" b="1" baseline="30000"/>
                        <a:t>***</a:t>
                      </a:r>
                      <a:r>
                        <a:rPr lang="en-US" sz="1050" b="1"/>
                        <a:t> (0.081)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0.405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(0.072)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56625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SC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0.080 (0.162)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-0.061 (0.086)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4948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DPROM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0.162 (0.166)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0.189 (0.148)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9018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DMIN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-0.021 (0.069)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-0.085 (0.061)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9575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NCERC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-0.010</a:t>
                      </a:r>
                      <a:r>
                        <a:rPr lang="en-US" sz="1050" b="1" baseline="30000" dirty="0"/>
                        <a:t>**</a:t>
                      </a:r>
                      <a:r>
                        <a:rPr lang="en-US" sz="1050" b="1" dirty="0"/>
                        <a:t> (0.004)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-0.014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(0.003)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5605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MECANICO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0.047 (0.063)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0.074 (0.056)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995770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LAVADO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-0.099 (0.074)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-0.066 (0.066)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1867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CAJERO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0.125</a:t>
                      </a:r>
                      <a:r>
                        <a:rPr lang="en-US" sz="1050" baseline="30000" dirty="0"/>
                        <a:t>**</a:t>
                      </a:r>
                      <a:r>
                        <a:rPr lang="en-US" sz="1050" dirty="0"/>
                        <a:t> (0.053)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0.073 (0.047)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159604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GNV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-0.042 (0.054)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-0.074 (0.048)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53419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GLP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-0.019 (0.053)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-0.028 (0.047)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16302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INGRESO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1.104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(0.169)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1.167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(0.153)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16223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DENPOB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-0.058 (0.045)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-0.065</a:t>
                      </a:r>
                      <a:r>
                        <a:rPr lang="en-US" sz="1050" baseline="30000" dirty="0"/>
                        <a:t>*</a:t>
                      </a:r>
                      <a:r>
                        <a:rPr lang="en-US" sz="1050" dirty="0"/>
                        <a:t> (0.040)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05347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LOGVIAJES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0.060 (0.045)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0.079</a:t>
                      </a:r>
                      <a:r>
                        <a:rPr lang="en-US" sz="1050" baseline="30000" dirty="0"/>
                        <a:t>**</a:t>
                      </a:r>
                      <a:r>
                        <a:rPr lang="en-US" sz="1050" dirty="0"/>
                        <a:t> (0.040)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67907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Constant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8.733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(0.833)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8.677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(0.740)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000902"/>
                  </a:ext>
                </a:extLst>
              </a:tr>
              <a:tr h="189694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0943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Observaciones</a:t>
                      </a:r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433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116307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R</a:t>
                      </a:r>
                      <a:r>
                        <a:rPr lang="en-US" sz="1050" baseline="30000">
                          <a:effectLst/>
                        </a:rPr>
                        <a:t>2</a:t>
                      </a:r>
                      <a:endParaRPr lang="en-US" sz="105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0.423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0.466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368612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effectLst/>
                        </a:rPr>
                        <a:t>R</a:t>
                      </a:r>
                      <a:r>
                        <a:rPr lang="en-US" sz="1050" baseline="30000" dirty="0" smtClean="0">
                          <a:effectLst/>
                        </a:rPr>
                        <a:t>2 </a:t>
                      </a:r>
                      <a:r>
                        <a:rPr lang="en-US" sz="1050" baseline="0" dirty="0" err="1" smtClean="0">
                          <a:effectLst/>
                        </a:rPr>
                        <a:t>Ajustado</a:t>
                      </a:r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0.396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0.441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36353"/>
                  </a:ext>
                </a:extLst>
              </a:tr>
              <a:tr h="30493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F Statistic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15.935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(df = 19; 413)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18.999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(df = 19; 414)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52173"/>
                  </a:ext>
                </a:extLst>
              </a:tr>
              <a:tr h="189694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86605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 smtClean="0">
                          <a:effectLst/>
                        </a:rPr>
                        <a:t>Nota:</a:t>
                      </a:r>
                      <a:endParaRPr lang="en-US" sz="1050" dirty="0">
                        <a:effectLst/>
                      </a:endParaRP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 dirty="0">
                          <a:effectLst/>
                        </a:rPr>
                        <a:t>*</a:t>
                      </a:r>
                      <a:r>
                        <a:rPr lang="en-US" sz="1050" dirty="0">
                          <a:effectLst/>
                        </a:rPr>
                        <a:t>p&lt;0.1; </a:t>
                      </a:r>
                      <a:r>
                        <a:rPr lang="en-US" sz="1050" baseline="30000" dirty="0">
                          <a:effectLst/>
                        </a:rPr>
                        <a:t>**</a:t>
                      </a:r>
                      <a:r>
                        <a:rPr lang="en-US" sz="1050" dirty="0">
                          <a:effectLst/>
                        </a:rPr>
                        <a:t>p&lt;0.05; </a:t>
                      </a:r>
                      <a:r>
                        <a:rPr lang="en-US" sz="1050" baseline="30000" dirty="0">
                          <a:effectLst/>
                        </a:rPr>
                        <a:t>***</a:t>
                      </a:r>
                      <a:r>
                        <a:rPr lang="en-US" sz="1050" dirty="0">
                          <a:effectLst/>
                        </a:rPr>
                        <a:t>p&lt;0.01</a:t>
                      </a:r>
                    </a:p>
                  </a:txBody>
                  <a:tcPr marL="30376" marR="30376" marT="15188" marB="151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7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- Diésel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4076"/>
              </p:ext>
            </p:extLst>
          </p:nvPr>
        </p:nvGraphicFramePr>
        <p:xfrm>
          <a:off x="3087000" y="774000"/>
          <a:ext cx="4876158" cy="5298120"/>
        </p:xfrm>
        <a:graphic>
          <a:graphicData uri="http://schemas.openxmlformats.org/drawingml/2006/table">
            <a:tbl>
              <a:tblPr/>
              <a:tblGrid>
                <a:gridCol w="1625386">
                  <a:extLst>
                    <a:ext uri="{9D8B030D-6E8A-4147-A177-3AD203B41FA5}">
                      <a16:colId xmlns:a16="http://schemas.microsoft.com/office/drawing/2014/main" val="360809722"/>
                    </a:ext>
                  </a:extLst>
                </a:gridCol>
                <a:gridCol w="1625386">
                  <a:extLst>
                    <a:ext uri="{9D8B030D-6E8A-4147-A177-3AD203B41FA5}">
                      <a16:colId xmlns:a16="http://schemas.microsoft.com/office/drawing/2014/main" val="1098075407"/>
                    </a:ext>
                  </a:extLst>
                </a:gridCol>
                <a:gridCol w="1625386">
                  <a:extLst>
                    <a:ext uri="{9D8B030D-6E8A-4147-A177-3AD203B41FA5}">
                      <a16:colId xmlns:a16="http://schemas.microsoft.com/office/drawing/2014/main" val="1973081734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b="1" dirty="0"/>
                        <a:t>Precio de venta - Gasohol 90 (soles/galón)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8058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12-17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03-18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8719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Abanderada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Petroperu</a:t>
                      </a:r>
                      <a:endParaRPr lang="en-US" sz="105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0.079 (0.098)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0.024 (0.090)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0339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err="1">
                          <a:effectLst/>
                        </a:rPr>
                        <a:t>Abanderada</a:t>
                      </a:r>
                      <a:r>
                        <a:rPr lang="en-US" sz="1050" b="1" dirty="0">
                          <a:effectLst/>
                        </a:rPr>
                        <a:t>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0.307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(0.112)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0.236</a:t>
                      </a:r>
                      <a:r>
                        <a:rPr lang="en-US" sz="1050" b="1" baseline="30000"/>
                        <a:t>**</a:t>
                      </a:r>
                      <a:r>
                        <a:rPr lang="en-US" sz="1050" b="1"/>
                        <a:t> (0.104)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9955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0.582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(0.084)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0.450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(0.078)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37974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0.331</a:t>
                      </a:r>
                      <a:r>
                        <a:rPr lang="en-US" sz="1050" b="1" baseline="30000"/>
                        <a:t>***</a:t>
                      </a:r>
                      <a:r>
                        <a:rPr lang="en-US" sz="1050" b="1"/>
                        <a:t> (0.093)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0.309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(0.085)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2647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0.080 (0.122)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0.158 (0.113)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3594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0.297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(0.109)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0.311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(0.101)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1815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Propia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0.273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(0.096)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0.169</a:t>
                      </a:r>
                      <a:r>
                        <a:rPr lang="en-US" sz="1050" b="1" baseline="30000" dirty="0"/>
                        <a:t>*</a:t>
                      </a:r>
                      <a:r>
                        <a:rPr lang="en-US" sz="1050" b="1" dirty="0"/>
                        <a:t> (0.089)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478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0.117 (0.191)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-0.099 (0.106)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446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-0.175 (0.196)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-0.124 (0.182)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29547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0.053 (0.081)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0.029 (0.075)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79708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-0.030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(0.005)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-0.028</a:t>
                      </a:r>
                      <a:r>
                        <a:rPr lang="en-US" sz="1050" b="1" baseline="30000" dirty="0"/>
                        <a:t>***</a:t>
                      </a:r>
                      <a:r>
                        <a:rPr lang="en-US" sz="1050" b="1" dirty="0"/>
                        <a:t> (0.004)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6883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0.160</a:t>
                      </a:r>
                      <a:r>
                        <a:rPr lang="en-US" sz="1050" baseline="30000" dirty="0"/>
                        <a:t>**</a:t>
                      </a:r>
                      <a:r>
                        <a:rPr lang="en-US" sz="1050" dirty="0"/>
                        <a:t> (0.075)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0.061 (0.069)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1808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-0.129 (0.088)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-0.108 (0.081)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316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0.036 (0.062)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0.048 (0.057)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9928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-0.055 (0.064)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-0.087 (0.059)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094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-0.026 (0.062)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-0.034 (0.058)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3818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-0.061 (0.200)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-0.015 (0.189)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5323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-0.061 (0.053)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-0.083</a:t>
                      </a:r>
                      <a:r>
                        <a:rPr lang="en-US" sz="1050" baseline="30000"/>
                        <a:t>*</a:t>
                      </a:r>
                      <a:r>
                        <a:rPr lang="en-US" sz="1050"/>
                        <a:t> (0.049)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4305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-0.018 (0.053)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0.011 (0.049)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3955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Constant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11.855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(0.984)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11.709</a:t>
                      </a:r>
                      <a:r>
                        <a:rPr lang="en-US" sz="1050" baseline="30000"/>
                        <a:t>***</a:t>
                      </a:r>
                      <a:r>
                        <a:rPr lang="en-US" sz="1050"/>
                        <a:t> (0.911)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2266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Observaciones</a:t>
                      </a:r>
                      <a:endParaRPr lang="en-US" sz="105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06887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</a:t>
                      </a:r>
                      <a:r>
                        <a:rPr lang="en-US" sz="1050" baseline="3000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0.299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0.278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944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effectLst/>
                        </a:rPr>
                        <a:t>R</a:t>
                      </a:r>
                      <a:r>
                        <a:rPr lang="en-US" sz="1050" baseline="30000" dirty="0" smtClean="0">
                          <a:effectLst/>
                        </a:rPr>
                        <a:t>2 </a:t>
                      </a:r>
                      <a:r>
                        <a:rPr lang="en-US" sz="1050" baseline="0" dirty="0" err="1" smtClean="0">
                          <a:effectLst/>
                        </a:rPr>
                        <a:t>ajustado</a:t>
                      </a:r>
                      <a:endParaRPr lang="en-US" sz="1050" baseline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0.266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0.245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0214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F Statistic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9.259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</a:t>
                      </a:r>
                      <a:r>
                        <a:rPr lang="en-US" sz="1050" dirty="0" err="1"/>
                        <a:t>df</a:t>
                      </a:r>
                      <a:r>
                        <a:rPr lang="en-US" sz="1050" dirty="0"/>
                        <a:t> = 19; 413)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8.402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(</a:t>
                      </a:r>
                      <a:r>
                        <a:rPr lang="en-US" sz="1050" dirty="0" err="1"/>
                        <a:t>df</a:t>
                      </a:r>
                      <a:r>
                        <a:rPr lang="en-US" sz="1050" dirty="0"/>
                        <a:t> = 19; 414)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38466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 smtClean="0">
                          <a:effectLst/>
                        </a:rPr>
                        <a:t>Nota:</a:t>
                      </a:r>
                      <a:endParaRPr lang="en-US" sz="105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 dirty="0">
                          <a:effectLst/>
                        </a:rPr>
                        <a:t>*</a:t>
                      </a:r>
                      <a:r>
                        <a:rPr lang="en-US" sz="1050" dirty="0">
                          <a:effectLst/>
                        </a:rPr>
                        <a:t>p&lt;0.1; </a:t>
                      </a:r>
                      <a:r>
                        <a:rPr lang="en-US" sz="1050" baseline="30000" dirty="0">
                          <a:effectLst/>
                        </a:rPr>
                        <a:t>**</a:t>
                      </a:r>
                      <a:r>
                        <a:rPr lang="en-US" sz="1050" dirty="0">
                          <a:effectLst/>
                        </a:rPr>
                        <a:t>p&lt;0.05; </a:t>
                      </a:r>
                      <a:r>
                        <a:rPr lang="en-US" sz="1050" baseline="30000" dirty="0">
                          <a:effectLst/>
                        </a:rPr>
                        <a:t>***</a:t>
                      </a:r>
                      <a:r>
                        <a:rPr lang="en-US" sz="105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14818"/>
              </p:ext>
            </p:extLst>
          </p:nvPr>
        </p:nvGraphicFramePr>
        <p:xfrm>
          <a:off x="2225110" y="1629000"/>
          <a:ext cx="6912000" cy="2133600"/>
        </p:xfrm>
        <a:graphic>
          <a:graphicData uri="http://schemas.openxmlformats.org/drawingml/2006/table">
            <a:tbl>
              <a:tblPr/>
              <a:tblGrid>
                <a:gridCol w="1132890">
                  <a:extLst>
                    <a:ext uri="{9D8B030D-6E8A-4147-A177-3AD203B41FA5}">
                      <a16:colId xmlns:a16="http://schemas.microsoft.com/office/drawing/2014/main" val="1669912116"/>
                    </a:ext>
                  </a:extLst>
                </a:gridCol>
                <a:gridCol w="2323110">
                  <a:extLst>
                    <a:ext uri="{9D8B030D-6E8A-4147-A177-3AD203B41FA5}">
                      <a16:colId xmlns:a16="http://schemas.microsoft.com/office/drawing/2014/main" val="3737429716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973262575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475728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41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Mar-2018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 LM Robusto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Mar-2018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1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Dic-2017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 LM Robusto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8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Dic-2017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Test LM Robusto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1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(2006),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(2009)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(2015)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(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mercado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296641" y="1750493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00" y="1897506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04" y="1840256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37" y="4441386"/>
            <a:ext cx="3455238" cy="22007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0" y="4441386"/>
            <a:ext cx="3370215" cy="2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19573</TotalTime>
  <Words>1660</Words>
  <Application>Microsoft Office PowerPoint</Application>
  <PresentationFormat>Presentación en pantalla (4:3)</PresentationFormat>
  <Paragraphs>491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193</cp:revision>
  <dcterms:created xsi:type="dcterms:W3CDTF">2017-10-05T16:37:09Z</dcterms:created>
  <dcterms:modified xsi:type="dcterms:W3CDTF">2019-04-29T03:43:30Z</dcterms:modified>
</cp:coreProperties>
</file>