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30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25" r:id="rId12"/>
    <p:sldId id="326" r:id="rId13"/>
    <p:sldId id="316" r:id="rId14"/>
    <p:sldId id="317" r:id="rId15"/>
    <p:sldId id="263" r:id="rId16"/>
    <p:sldId id="307" r:id="rId17"/>
    <p:sldId id="281" r:id="rId18"/>
    <p:sldId id="318" r:id="rId19"/>
    <p:sldId id="324" r:id="rId20"/>
    <p:sldId id="320" r:id="rId21"/>
    <p:sldId id="319" r:id="rId22"/>
    <p:sldId id="321" r:id="rId23"/>
    <p:sldId id="327" r:id="rId24"/>
    <p:sldId id="322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01" d="100"/>
          <a:sy n="101" d="100"/>
        </p:scale>
        <p:origin x="1638" y="108"/>
      </p:cViewPr>
      <p:guideLst>
        <p:guide pos="1519"/>
        <p:guide pos="5091"/>
        <p:guide orient="horz" pos="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espacial (SAR) y el modelo de errores espaciales (SEM)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(OSINERGMIN)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6219"/>
              </p:ext>
            </p:extLst>
          </p:nvPr>
        </p:nvGraphicFramePr>
        <p:xfrm>
          <a:off x="2412000" y="872675"/>
          <a:ext cx="6299999" cy="339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51442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s-PE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Diésel DB5-S50 en la estación i (soles/galón)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Gasohol 90 en la estación i (soles/galón)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mínima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promedio a grifos vecinos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75151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CAJERO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 poblacional (habitantes por km2)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per cápita (soles 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West (2005),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Anselin (1996)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y verificamos con la prueba de </a:t>
            </a:r>
            <a:r>
              <a:rPr lang="es-ES" dirty="0" err="1" smtClean="0"/>
              <a:t>Hausman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- Diésel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21634"/>
              </p:ext>
            </p:extLst>
          </p:nvPr>
        </p:nvGraphicFramePr>
        <p:xfrm>
          <a:off x="2907000" y="666833"/>
          <a:ext cx="5175000" cy="5526720"/>
        </p:xfrm>
        <a:graphic>
          <a:graphicData uri="http://schemas.openxmlformats.org/drawingml/2006/table">
            <a:tbl>
              <a:tblPr/>
              <a:tblGrid>
                <a:gridCol w="1725000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725000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725000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(soles/galón)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0.027 (0.083)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(0.073)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(0.095)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 dirty="0"/>
                        <a:t> (0.084)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(0.072)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0.341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(0.063)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0.381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(0.078)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(0.069)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0.142 (0.104)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0.006 (0.092)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0.604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(0.092)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(0.082)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0.402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(0.081)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(0.072)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(0.162)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-0.061 (0.086)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0.162 (0.166)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(0.148)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-0.021 (0.069)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-0.085 (0.061)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-0.010</a:t>
                      </a:r>
                      <a:r>
                        <a:rPr lang="en-US" sz="1100" b="1" baseline="30000"/>
                        <a:t>**</a:t>
                      </a:r>
                      <a:r>
                        <a:rPr lang="en-US" sz="1100" b="1"/>
                        <a:t> (0.004)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(0.003)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0.047 (0.063)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(0.056)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-0.099 (0.074)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-0.066 (0.066)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(0.053)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0.073 (0.047)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-0.042 (0.054)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-0.074 (0.048)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-0.019 (0.053)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-0.028 (0.047)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(0.169)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(0.153)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(0.045)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-0.065</a:t>
                      </a:r>
                      <a:r>
                        <a:rPr lang="en-US" sz="1100" baseline="30000"/>
                        <a:t>*</a:t>
                      </a:r>
                      <a:r>
                        <a:rPr lang="en-US" sz="1100"/>
                        <a:t> (0.040)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0.060 (0.045)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</a:t>
                      </a:r>
                      <a:r>
                        <a:rPr lang="en-US" sz="1100" baseline="30000"/>
                        <a:t>**</a:t>
                      </a:r>
                      <a:r>
                        <a:rPr lang="en-US" sz="1100"/>
                        <a:t> (0.040)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Std. Error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0.442 (</a:t>
                      </a:r>
                      <a:r>
                        <a:rPr lang="en-US" sz="1100" dirty="0" err="1"/>
                        <a:t>df</a:t>
                      </a:r>
                      <a:r>
                        <a:rPr lang="en-US" sz="1100" dirty="0"/>
                        <a:t> = 413)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0.392 (df = 414)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4188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 Statistic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15.935</a:t>
                      </a:r>
                      <a:r>
                        <a:rPr lang="en-US" sz="1100" baseline="30000"/>
                        <a:t>***</a:t>
                      </a:r>
                      <a:r>
                        <a:rPr lang="en-US" sz="1100"/>
                        <a:t> (df = 19; 413)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18.999</a:t>
                      </a:r>
                      <a:r>
                        <a:rPr lang="en-US" sz="1100" baseline="30000"/>
                        <a:t>***</a:t>
                      </a:r>
                      <a:r>
                        <a:rPr lang="en-US" sz="1100"/>
                        <a:t> (df = 19; 414)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725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Gasohol 90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07267"/>
              </p:ext>
            </p:extLst>
          </p:nvPr>
        </p:nvGraphicFramePr>
        <p:xfrm>
          <a:off x="2727000" y="680033"/>
          <a:ext cx="5647488" cy="554988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(soles/galón)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 (0.098)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0.024 (0.090)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0.307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(0.112)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(0.104)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(0.084)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(0.078)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0.331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(0.093)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(0.085)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(0.122)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0.158 (0.113)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(0.109)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0.311</a:t>
                      </a:r>
                      <a:r>
                        <a:rPr lang="en-US" sz="1100" b="1" baseline="30000"/>
                        <a:t>***</a:t>
                      </a:r>
                      <a:r>
                        <a:rPr lang="en-US" sz="1100" b="1"/>
                        <a:t> (0.101)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(0.096)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 dirty="0"/>
                        <a:t> (0.089)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0.117 (0.191)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-0.099 (0.106)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-0.175 (0.196)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-0.124 (0.182)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0.053 (0.081)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(0.075)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(0.005)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(0.004)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(0.075)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(0.069)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-0.129 (0.088)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-0.108 (0.081)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0.036 (0.062)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(0.057)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-0.055 (0.064)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-0.087 (0.059)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-0.026 (0.062)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-0.034 (0.058)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-0.061 (0.200)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-0.015 (0.189)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-0.061 (0.053)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-0.083</a:t>
                      </a:r>
                      <a:r>
                        <a:rPr lang="en-US" sz="1100" baseline="30000"/>
                        <a:t>*</a:t>
                      </a:r>
                      <a:r>
                        <a:rPr lang="en-US" sz="1100"/>
                        <a:t> (0.049)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-0.018 (0.053)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0.011 (0.049)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Residual Std. Error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0.522 (df = 413)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0.482 (</a:t>
                      </a:r>
                      <a:r>
                        <a:rPr lang="en-US" sz="1100" dirty="0" err="1"/>
                        <a:t>df</a:t>
                      </a:r>
                      <a:r>
                        <a:rPr lang="en-US" sz="1100" dirty="0"/>
                        <a:t> = 414)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82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 Statistic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9.259</a:t>
                      </a:r>
                      <a:r>
                        <a:rPr lang="en-US" sz="1100" baseline="30000"/>
                        <a:t>***</a:t>
                      </a:r>
                      <a:r>
                        <a:rPr lang="en-US" sz="1100"/>
                        <a:t> (df = 19; 413)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8.402</a:t>
                      </a:r>
                      <a:r>
                        <a:rPr lang="en-US" sz="1100" baseline="30000" dirty="0"/>
                        <a:t>***</a:t>
                      </a:r>
                      <a:r>
                        <a:rPr lang="en-US" sz="1100" dirty="0"/>
                        <a:t> (</a:t>
                      </a:r>
                      <a:r>
                        <a:rPr lang="en-US" sz="1100" dirty="0" err="1"/>
                        <a:t>df</a:t>
                      </a:r>
                      <a:r>
                        <a:rPr lang="en-US" sz="1100" dirty="0"/>
                        <a:t> = 19; 414)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84544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97815"/>
              </p:ext>
            </p:extLst>
          </p:nvPr>
        </p:nvGraphicFramePr>
        <p:xfrm>
          <a:off x="2682000" y="999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Durbin (LR)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35825"/>
              </p:ext>
            </p:extLst>
          </p:nvPr>
        </p:nvGraphicFramePr>
        <p:xfrm>
          <a:off x="2772000" y="1269000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-ρβ (SEM)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0 (SAR)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-ρβ (SEM)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0 (SAR)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80078"/>
              </p:ext>
            </p:extLst>
          </p:nvPr>
        </p:nvGraphicFramePr>
        <p:xfrm>
          <a:off x="2412000" y="580556"/>
          <a:ext cx="5400000" cy="566130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venta</a:t>
                      </a:r>
                      <a:r>
                        <a:rPr lang="en-US" sz="1200" b="1" dirty="0"/>
                        <a:t> (soles/</a:t>
                      </a:r>
                      <a:r>
                        <a:rPr lang="en-US" sz="1200" b="1" dirty="0" err="1"/>
                        <a:t>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Diésel</a:t>
                      </a:r>
                      <a:r>
                        <a:rPr lang="en-US" sz="1050" dirty="0" smtClean="0"/>
                        <a:t> (SAR)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dirty="0" smtClean="0"/>
                        <a:t>90 (SDM)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0.056 (0.063)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 (0.079)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0.152</a:t>
                      </a:r>
                      <a:r>
                        <a:rPr lang="en-US" sz="1050" baseline="30000" dirty="0"/>
                        <a:t>**</a:t>
                      </a:r>
                      <a:r>
                        <a:rPr lang="en-US" sz="1050" dirty="0"/>
                        <a:t> (0.072)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0.159</a:t>
                      </a:r>
                      <a:r>
                        <a:rPr lang="en-US" sz="1050" baseline="30000"/>
                        <a:t>*</a:t>
                      </a:r>
                      <a:r>
                        <a:rPr lang="en-US" sz="1050"/>
                        <a:t> (0.091)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0.295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(0.054)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0.402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(0.068)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0.253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(0.060)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0.302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(0.075)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-0.018 (0.079)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0.061 (0.103)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0.531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(0.071)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0.294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(0.088)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0.343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(0.062)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0.152</a:t>
                      </a:r>
                      <a:r>
                        <a:rPr lang="en-US" sz="1050" baseline="30000"/>
                        <a:t>*</a:t>
                      </a:r>
                      <a:r>
                        <a:rPr lang="en-US" sz="1050"/>
                        <a:t> (0.079)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-0.117 (0.074)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-0.127 (0.134)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0.190 (0.127)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0.086 (0.176)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-0.078 (0.052)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0.003 (0.068)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-0.007</a:t>
                      </a:r>
                      <a:r>
                        <a:rPr lang="en-US" sz="1050" baseline="30000"/>
                        <a:t>**</a:t>
                      </a:r>
                      <a:r>
                        <a:rPr lang="en-US" sz="1050"/>
                        <a:t> (0.003)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0.017 (0.011)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0.074 (0.048)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0.028 (0.063)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-0.063 (0.056)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-0.055 (0.070)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0.074</a:t>
                      </a:r>
                      <a:r>
                        <a:rPr lang="en-US" sz="1050" baseline="30000" dirty="0"/>
                        <a:t>*</a:t>
                      </a:r>
                      <a:r>
                        <a:rPr lang="en-US" sz="1050" dirty="0"/>
                        <a:t> (0.040)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0.042 (0.050)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-0.086</a:t>
                      </a:r>
                      <a:r>
                        <a:rPr lang="en-US" sz="1050" baseline="30000"/>
                        <a:t>**</a:t>
                      </a:r>
                      <a:r>
                        <a:rPr lang="en-US" sz="1050"/>
                        <a:t> (0.041)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-0.082 (0.053)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-0.013 (0.040)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-0.012 (0.050)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0.549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(0.143)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0.039 (0.336)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-0.028 (0.034)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-0.135</a:t>
                      </a:r>
                      <a:r>
                        <a:rPr lang="en-US" sz="1050" baseline="30000"/>
                        <a:t>*</a:t>
                      </a:r>
                      <a:r>
                        <a:rPr lang="en-US" sz="1050"/>
                        <a:t> (0.075)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0.044 (0.035)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-0.129</a:t>
                      </a:r>
                      <a:r>
                        <a:rPr lang="en-US" sz="1050" baseline="30000" dirty="0"/>
                        <a:t>*</a:t>
                      </a:r>
                      <a:r>
                        <a:rPr lang="en-US" sz="1050" dirty="0"/>
                        <a:t> (0.072)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(0.051)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(0.061)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(para 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84293"/>
              </p:ext>
            </p:extLst>
          </p:nvPr>
        </p:nvGraphicFramePr>
        <p:xfrm>
          <a:off x="2411413" y="764048"/>
          <a:ext cx="5673250" cy="558516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873713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53871">
                <a:tc gridSpan="5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Diésel</a:t>
                      </a:r>
                      <a:r>
                        <a:rPr lang="en-US" sz="1400" dirty="0"/>
                        <a:t> (Mar-18)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Modelo Espacial Autoregresivo (SAR)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0.292 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0.303 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0.268 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0.618 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0.562 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0.526 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0.364 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0.704 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-0.014 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0.073 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0.151 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-0.091 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-0.177 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0.582 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1.126 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7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49632"/>
              </p:ext>
            </p:extLst>
          </p:nvPr>
        </p:nvGraphicFramePr>
        <p:xfrm>
          <a:off x="2411413" y="777542"/>
          <a:ext cx="5670550" cy="5740548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2883089170"/>
                    </a:ext>
                  </a:extLst>
                </a:gridCol>
                <a:gridCol w="872633">
                  <a:extLst>
                    <a:ext uri="{9D8B030D-6E8A-4147-A177-3AD203B41FA5}">
                      <a16:colId xmlns:a16="http://schemas.microsoft.com/office/drawing/2014/main" val="2814370775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663247852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91762546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004161187"/>
                    </a:ext>
                  </a:extLst>
                </a:gridCol>
              </a:tblGrid>
              <a:tr h="260934">
                <a:tc gridSpan="5">
                  <a:txBody>
                    <a:bodyPr/>
                    <a:lstStyle/>
                    <a:p>
                      <a:r>
                        <a:rPr lang="es-ES" sz="1400" dirty="0"/>
                        <a:t>Comparación para Gasohol 90 (Mar-18)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5139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444444"/>
                          </a:solidFill>
                          <a:effectLst/>
                        </a:rPr>
                        <a:t>Durbin Espacial</a:t>
                      </a:r>
                      <a:r>
                        <a:rPr lang="en-US" sz="1100" baseline="0" dirty="0" smtClean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444444"/>
                          </a:solidFill>
                          <a:effectLst/>
                        </a:rPr>
                        <a:t>(SDM)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6899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4868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3889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79365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0.411 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1516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5737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43212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1729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0.169 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0462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0.552 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14780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6179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9963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845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0.419 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113709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-0.812 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77602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067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261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-0.427 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-0.463 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2761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8969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-0.083 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55469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(2006),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(2009)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(2015)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(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</a:t>
            </a:r>
            <a:r>
              <a:rPr lang="es-ES" dirty="0" smtClean="0"/>
              <a:t>mercado</a:t>
            </a:r>
          </a:p>
          <a:p>
            <a:pPr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</a:t>
            </a:r>
            <a:r>
              <a:rPr lang="es-ES" dirty="0" smtClean="0"/>
              <a:t>?</a:t>
            </a:r>
          </a:p>
          <a:p>
            <a:pPr lvl="1"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</a:t>
            </a:r>
            <a:r>
              <a:rPr lang="es-ES" dirty="0" smtClean="0"/>
              <a:t>)</a:t>
            </a:r>
          </a:p>
          <a:p>
            <a:pPr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386641" y="2246987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00" y="2394000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04" y="2336750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20697</TotalTime>
  <Words>2329</Words>
  <Application>Microsoft Office PowerPoint</Application>
  <PresentationFormat>Presentación en pantalla (4:3)</PresentationFormat>
  <Paragraphs>815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204</cp:revision>
  <dcterms:created xsi:type="dcterms:W3CDTF">2017-10-05T16:37:09Z</dcterms:created>
  <dcterms:modified xsi:type="dcterms:W3CDTF">2019-05-02T17:15:54Z</dcterms:modified>
</cp:coreProperties>
</file>