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8980"/>
    <p:restoredTop sz="94617"/>
  </p:normalViewPr>
  <p:slideViewPr>
    <p:cSldViewPr snapToGrid="0" snapToObjects="1">
      <p:cViewPr varScale="1">
        <p:scale>
          <a:sx d="100" n="80"/>
          <a:sy d="100" n="80"/>
        </p:scale>
        <p:origin x="108" y="6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decir,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externas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cercanas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fusión</a:t>
            </a:r>
            <a:r>
              <a:rPr/>
              <a:t> </a:t>
            </a:r>
            <a:r>
              <a:rPr/>
              <a:t>perciben</a:t>
            </a:r>
            <a:r>
              <a:rPr/>
              <a:t> </a:t>
            </a:r>
            <a:r>
              <a:rPr/>
              <a:t>mayores</a:t>
            </a:r>
            <a:r>
              <a:rPr/>
              <a:t> </a:t>
            </a:r>
            <a:r>
              <a:rPr/>
              <a:t>beneficios,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fusionadas,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estas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vez,</a:t>
            </a:r>
            <a:r>
              <a:rPr/>
              <a:t> </a:t>
            </a:r>
            <a:r>
              <a:rPr/>
              <a:t>perciben</a:t>
            </a:r>
            <a:r>
              <a:rPr/>
              <a:t> </a:t>
            </a:r>
            <a:r>
              <a:rPr/>
              <a:t>mayores</a:t>
            </a:r>
            <a:r>
              <a:rPr/>
              <a:t> </a:t>
            </a:r>
            <a:r>
              <a:rPr/>
              <a:t>beneficios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resto,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limita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problema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free-rider.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decir,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firma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restringiría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fusionarse,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esperase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firma</a:t>
            </a:r>
            <a:r>
              <a:rPr/>
              <a:t> </a:t>
            </a:r>
            <a:r>
              <a:rPr/>
              <a:t>vecina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haga</a:t>
            </a:r>
            <a:r>
              <a:rPr/>
              <a:t> </a:t>
            </a:r>
            <a:r>
              <a:rPr/>
              <a:t>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5E9DD-A3A8-294A-AA05-12D080B6188C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700958"/>
            <a:ext cx="4130842" cy="4852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69043" y="1700958"/>
            <a:ext cx="6384757" cy="4852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Avance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vecinas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Se puede resolver recursivamente, se encuentran los precios de equilibrio: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br/>
                <a:r>
                  <a:rPr/>
                  <a:t>con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:r>
                  <a:rPr/>
                  <a:t>Los beneficios de la firma que es parte de la fusión es: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[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c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]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[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L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L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]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f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vecinas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Para las firmas externas, los beneficios son: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[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c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]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[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L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L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]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f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br/>
                <a:r>
                  <a:rPr/>
                  <a:t>Como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&lt;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m:t>&lt;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  <a:r>
                  <a:rPr/>
                  <a:t>, se puede probar que: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&gt;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&gt;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&gt;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&gt;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br/>
                <a:r>
                  <a:rPr/>
                  <a:t>Antes de la fusión, cada firma maximiza independiente sus beneficios.</a:t>
                </a:r>
              </a:p>
              <a:p>
                <a:pPr lvl="0" marL="0" indent="0">
                  <a:buNone/>
                </a:pPr>
                <a:r>
                  <a:rPr/>
                  <a:t>Luego de la fusión, las firmas participantes internalizan el hecho que al subir los precios en una locación, incrementan los ganancias en las demás.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Metodología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Precios para estaciones de G90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'fecha', 'producto'.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## Scale for 'y' is already present. Adding another scale for 'y', which will
## replace the existing scale.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n_avanc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Estrategia</a:t>
            </a:r>
            <a:r>
              <a:rPr/>
              <a:t> </a:t>
            </a:r>
            <a:r>
              <a:rPr/>
              <a:t>empírica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-- Attaching packages --------------------------------------- tidyverse 1.3.0 --</a:t>
            </a:r>
          </a:p>
          <a:p>
            <a:pPr lvl="0" indent="0">
              <a:buNone/>
            </a:pPr>
            <a:r>
              <a:rPr>
                <a:latin typeface="Courier"/>
              </a:rPr>
              <a:t>## v ggplot2 3.3.3     v purrr   0.3.4
## v tibble  3.1.0     v dplyr   1.0.5
## v tidyr   1.1.3     v stringr 1.4.0
## v readr   1.4.0     v forcats 0.5.1</a:t>
            </a:r>
          </a:p>
          <a:p>
            <a:pPr lvl="0" indent="0">
              <a:buNone/>
            </a:pPr>
            <a:r>
              <a:rPr>
                <a:latin typeface="Courier"/>
              </a:rPr>
              <a:t>## -- Conflicts ------------------------------------------ tidyverse_conflicts() --
## x dplyr::filter() masks stats::filter()
## x dplyr::lag()    masks stats::lag()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'lubridate'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date, intersect, setdiff, union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Marco</a:t>
            </a:r>
            <a:r>
              <a:rPr/>
              <a:t> </a:t>
            </a:r>
            <a:r>
              <a:rPr/>
              <a:t>Analítico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Integración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Paradoja de fusión: Fusiones horizontales no necesariamente son rentables para las firmas participantes (Salant, Switzer y Reynolds, 1983).</a:t>
            </a:r>
          </a:p>
          <a:p>
            <a:pPr lvl="1"/>
            <a:r>
              <a:rPr/>
              <a:t>Sin embargo, bajo ciertas condiciones que justificaré son cercanas a la realidad del mercado de combustibles líquidos, sí se puede encontrar que las fusiones incrementan los precios.</a:t>
            </a:r>
          </a:p>
          <a:p>
            <a:pPr lvl="1"/>
            <a:r>
              <a:rPr/>
              <a:t>Dada la naturaleza espacial del mercado minorista de combustibles líquidos, tomamos como marco de referencia del </a:t>
            </a:r>
            <a:r>
              <a:rPr b="1"/>
              <a:t>modelo de ciudad circular de Salop</a:t>
            </a:r>
            <a:r>
              <a:rPr/>
              <a:t>, para ilustrar las consecuencias de la fusión de firmas cercanas en los precios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Siguiendo a Levy y Reitzes(1992)</a:t>
                </a:r>
              </a:p>
              <a:p>
                <a:pPr lvl="1"/>
                <a:r>
                  <a:rPr/>
                  <a:t>Firmas producen bienes que son sustitutos imperfectos y compiten entre sí</a:t>
                </a:r>
              </a:p>
              <a:p>
                <a:pPr lvl="1"/>
                <a:r>
                  <a:rPr/>
                  <a:t>Todos los consumidores tienen demanda inelástica por el bien, y reciben una utilidad marginal de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por la compra del bien. Un consumidor compra de la firma que le ofrezca el bien al menor valor total.</a:t>
                </a:r>
              </a:p>
              <a:p>
                <a:pPr lvl="1"/>
                <a:r>
                  <a:rPr/>
                  <a:t>Las firmas están localizadas en puntos alrededor de un círculo, con los consumidores a lo largo de todo el diámetro, pudiendo potencialmente comprar de cualquier de las firmas.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El precio final de la firma </a:t>
                </a:r>
                <a:r>
                  <a:rPr b="1"/>
                  <a:t>i</a:t>
                </a:r>
                <a:r>
                  <a:rPr/>
                  <a:t> para el consumidor </a:t>
                </a:r>
                <a:r>
                  <a:rPr b="1"/>
                  <a:t>w</a:t>
                </a:r>
                <a:r>
                  <a:rPr/>
                  <a:t> es 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r>
                      <m:rPr>
                        <m:sty m:val="p"/>
                      </m:rPr>
                      <m:t>[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r>
                      <m:rPr>
                        <m:sty m:val="p"/>
                      </m:rPr>
                      <m:t>(</m:t>
                    </m:r>
                    <m:r>
                      <m:t>w</m:t>
                    </m:r>
                    <m:r>
                      <m:rPr>
                        <m:sty m:val="p"/>
                      </m:rPr>
                      <m:t>)</m:t>
                    </m:r>
                    <m:sSup>
                      <m:e>
                        <m:r>
                          <m:rPr>
                            <m:sty m:val="p"/>
                          </m:rPr>
                          <m:t>]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donde 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t>i</m:t>
                        </m:r>
                      </m:sup>
                    </m:sSup>
                  </m:oMath>
                </a14:m>
                <a:r>
                  <a:rPr/>
                  <a:t> es el precio del bien,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es el costo unitario del consumidor de desviarse de su producto ideal, y </a:t>
                </a:r>
                <a14:m>
                  <m:oMath xmlns:m="http://schemas.openxmlformats.org/officeDocument/2006/math">
                    <m:sSup>
                      <m:e>
                        <m:r>
                          <m:t>x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r>
                      <m:rPr>
                        <m:sty m:val="p"/>
                      </m:rPr>
                      <m:t>(</m:t>
                    </m:r>
                    <m:r>
                      <m:t>w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es la distancia entre la firma y el consumidor, que también se puede interpretar como el costo de consumir un producto que se desvíe del ideal para el consumidor.</a:t>
                </a:r>
              </a:p>
            </p:txBody>
          </p:sp>
        </mc:Choice>
      </mc:AlternateContent>
      <p:pic>
        <p:nvPicPr>
          <p:cNvPr descr="presentacion-figure/ciudad_circul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91200" y="1689100"/>
            <a:ext cx="4737100" cy="485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Caso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Generalizando para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firmas localizadas en un circulo, distanciadas entre sí mediante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N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Asumiendo firmas idénticas y firmas simétricamente distribuidas, todas alcanzan el mismo precio: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Z</m:t>
                      </m:r>
                    </m:oMath>
                  </m:oMathPara>
                </a14:m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f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vecinas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asumen que no hay ganancias de eficiencias, que ambas locaciones siguen vendiendo, costos marginales se mantienen iguales a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y costos fijo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m</m:t>
                            </m:r>
                            <m:r>
                              <m:t>a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sSup>
                                  <m:e>
                                    <m:r>
                                      <m:t>p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p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′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sub>
                            </m:sSub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M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  <m:sSup>
                              <m:e>
                                <m:r>
                                  <m:t>p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  <m:r>
                              <m:t>f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Resolviendo se obtiene: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firmas</a:t>
            </a:r>
            <a:r>
              <a:rPr/>
              <a:t> </a:t>
            </a:r>
            <a:r>
              <a:rPr/>
              <a:t>vecinas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Para aprovechar la simetría del problema, cambiemos de notación, para denotar con 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  <a:r>
                  <a:rPr/>
                  <a:t>, siendo el precio que fijan las firmas que se fusionan, y 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  <a:r>
                  <a:rPr/>
                  <a:t> representan el precio que cobra una firma a una distancia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/</m:t>
                    </m:r>
                    <m:r>
                      <m:t>N</m:t>
                    </m:r>
                  </m:oMath>
                </a14:m>
                <a:r>
                  <a:rPr/>
                  <a:t> de la la firma más cercana fusionada. La reacción que tendrá 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su vez, se puede probar que la reacción de la firma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puede ser expresada como: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t>0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rPr>
                          <m:sty m:val="p"/>
                        </m:rPr>
                        <m:t>(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B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rPr>
                          <m:sty m:val="p"/>
                        </m:rPr>
                        <m:t>)</m:t>
                      </m:r>
                      <m:r>
                        <m:t>Z</m:t>
                      </m:r>
                    </m:oMath>
                  </m:oMathPara>
                </a14:m>
              </a:p>
              <a:p>
                <a:pPr lvl="1"/>
                <a:r>
                  <a:rPr/>
                  <a:t>Donde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si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</m:oMath>
                </a14:m>
                <a:r>
                  <a:rPr/>
                  <a:t> es par (impar)</a:t>
                </a:r>
                <a:br/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es el número de firmas que se fusionan</a:t>
                </a:r>
                <a:br/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B</m:t>
                        </m:r>
                      </m:e>
                      <m:sup>
                        <m: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p>
                      <m:e>
                        <m:r>
                          <m:t>B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$B^{-1} = 1 (2), si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</m:oMath>
                </a14:m>
                <a:r>
                  <a:rPr/>
                  <a:t> es par (impar)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- Taller de Tesis</dc:title>
  <dc:creator/>
  <cp:keywords/>
  <dcterms:created xsi:type="dcterms:W3CDTF">2021-04-14T19:33:25Z</dcterms:created>
  <dcterms:modified xsi:type="dcterms:W3CDTF">2021-04-14T19:33:25Z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