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95" r:id="rId1"/>
    <p:sldMasterId id="2147483720" r:id="rId2"/>
    <p:sldMasterId id="2147483707" r:id="rId3"/>
  </p:sldMasterIdLst>
  <p:notesMasterIdLst>
    <p:notesMasterId r:id="rId37"/>
  </p:notesMasterIdLst>
  <p:sldIdLst>
    <p:sldId id="256" r:id="rId4"/>
    <p:sldId id="257" r:id="rId5"/>
    <p:sldId id="334" r:id="rId6"/>
    <p:sldId id="258" r:id="rId7"/>
    <p:sldId id="276" r:id="rId8"/>
    <p:sldId id="335" r:id="rId9"/>
    <p:sldId id="283" r:id="rId10"/>
    <p:sldId id="313" r:id="rId11"/>
    <p:sldId id="315" r:id="rId12"/>
    <p:sldId id="323" r:id="rId13"/>
    <p:sldId id="325" r:id="rId14"/>
    <p:sldId id="326" r:id="rId15"/>
    <p:sldId id="316" r:id="rId16"/>
    <p:sldId id="317" r:id="rId17"/>
    <p:sldId id="263" r:id="rId18"/>
    <p:sldId id="307" r:id="rId19"/>
    <p:sldId id="281" r:id="rId20"/>
    <p:sldId id="318" r:id="rId21"/>
    <p:sldId id="324" r:id="rId22"/>
    <p:sldId id="320" r:id="rId23"/>
    <p:sldId id="337" r:id="rId24"/>
    <p:sldId id="319" r:id="rId25"/>
    <p:sldId id="336" r:id="rId26"/>
    <p:sldId id="321" r:id="rId27"/>
    <p:sldId id="327" r:id="rId28"/>
    <p:sldId id="322" r:id="rId29"/>
    <p:sldId id="328" r:id="rId30"/>
    <p:sldId id="329" r:id="rId31"/>
    <p:sldId id="338" r:id="rId32"/>
    <p:sldId id="339" r:id="rId33"/>
    <p:sldId id="332" r:id="rId34"/>
    <p:sldId id="333" r:id="rId35"/>
    <p:sldId id="340" r:id="rId3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19" userDrawn="1">
          <p15:clr>
            <a:srgbClr val="A4A3A4"/>
          </p15:clr>
        </p15:guide>
        <p15:guide id="2" pos="5091" userDrawn="1">
          <p15:clr>
            <a:srgbClr val="A4A3A4"/>
          </p15:clr>
        </p15:guide>
        <p15:guide id="3" orient="horz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6" autoAdjust="0"/>
    <p:restoredTop sz="94660"/>
  </p:normalViewPr>
  <p:slideViewPr>
    <p:cSldViewPr>
      <p:cViewPr varScale="1">
        <p:scale>
          <a:sx n="105" d="100"/>
          <a:sy n="105" d="100"/>
        </p:scale>
        <p:origin x="1338" y="114"/>
      </p:cViewPr>
      <p:guideLst>
        <p:guide pos="1519"/>
        <p:guide pos="5091"/>
        <p:guide orient="horz" pos="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9/05/2019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1044000"/>
            <a:ext cx="2430000" cy="1547723"/>
          </a:xfrm>
          <a:prstGeom prst="rect">
            <a:avLst/>
          </a:prstGeom>
        </p:spPr>
      </p:pic>
      <p:pic>
        <p:nvPicPr>
          <p:cNvPr id="2" name="Imagen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856224"/>
            <a:ext cx="2430000" cy="1548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00" y="4824000"/>
            <a:ext cx="2430000" cy="154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302400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58311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654668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</a:t>
            </a:r>
            <a:r>
              <a:rPr lang="es-ES" smtClean="0"/>
              <a:t>espacial (SAR</a:t>
            </a:r>
            <a:r>
              <a:rPr lang="es-ES" dirty="0" smtClean="0"/>
              <a:t>) y el modelo de errores </a:t>
            </a:r>
            <a:r>
              <a:rPr lang="es-ES" smtClean="0"/>
              <a:t>espaciales (SEM</a:t>
            </a:r>
            <a:r>
              <a:rPr lang="es-E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 vecinos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Facilito – OSINERGMIN (Marzo 2017 – Octubre 2018)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cápita (IDH-PNUD)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poblacional (INEI)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mes (AATE)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5668"/>
              </p:ext>
            </p:extLst>
          </p:nvPr>
        </p:nvGraphicFramePr>
        <p:xfrm>
          <a:off x="2412000" y="872675"/>
          <a:ext cx="6299999" cy="34353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261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31500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Diésel DB5-S50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G90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Gasohol 90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11.579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</a:t>
                      </a:r>
                      <a:r>
                        <a:rPr lang="es-PE" sz="1200">
                          <a:effectLst/>
                        </a:rPr>
                        <a:t>mínima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promedio a grifos </a:t>
                      </a:r>
                      <a:r>
                        <a:rPr lang="es-PE" sz="1200">
                          <a:effectLst/>
                        </a:rPr>
                        <a:t>vecinos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68555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CAJERO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Densidad </a:t>
                      </a:r>
                      <a:r>
                        <a:rPr lang="es-PE" sz="1200">
                          <a:effectLst/>
                        </a:rPr>
                        <a:t>poblacional </a:t>
                      </a:r>
                      <a:r>
                        <a:rPr lang="es-PE" sz="1200" smtClean="0">
                          <a:effectLst/>
                        </a:rPr>
                        <a:t>(habitantes </a:t>
                      </a:r>
                      <a:r>
                        <a:rPr lang="es-PE" sz="1200" dirty="0">
                          <a:effectLst/>
                        </a:rPr>
                        <a:t>por km</a:t>
                      </a:r>
                      <a:r>
                        <a:rPr lang="es-PE" sz="1200" baseline="30000" dirty="0">
                          <a:effectLst/>
                        </a:rPr>
                        <a:t>2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 per cápita </a:t>
                      </a:r>
                      <a:r>
                        <a:rPr lang="es-PE" sz="1200" dirty="0" smtClean="0">
                          <a:effectLst/>
                        </a:rPr>
                        <a:t>(soles </a:t>
                      </a:r>
                      <a:r>
                        <a:rPr lang="es-PE" sz="1200" dirty="0">
                          <a:effectLst/>
                        </a:rPr>
                        <a:t>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14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Metodología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1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7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Próximos pasos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</a:t>
            </a:r>
            <a:r>
              <a:rPr lang="es-ES" dirty="0"/>
              <a:t>S</a:t>
            </a:r>
            <a:r>
              <a:rPr lang="es-ES" dirty="0" smtClean="0"/>
              <a:t>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</a:t>
            </a:r>
            <a:r>
              <a:rPr lang="es-ES" dirty="0" err="1"/>
              <a:t>Anselin</a:t>
            </a:r>
            <a:r>
              <a:rPr lang="es-ES" dirty="0"/>
              <a:t> </a:t>
            </a:r>
            <a:r>
              <a:rPr lang="es-ES" dirty="0" smtClean="0"/>
              <a:t>(1996</a:t>
            </a:r>
            <a:r>
              <a:rPr lang="es-ES" dirty="0"/>
              <a:t>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 (</a:t>
            </a:r>
            <a:r>
              <a:rPr lang="es-ES" dirty="0" err="1" smtClean="0"/>
              <a:t>Elhorst</a:t>
            </a:r>
            <a:r>
              <a:rPr lang="es-ES" dirty="0" smtClean="0"/>
              <a:t>, 2010 y </a:t>
            </a:r>
            <a:r>
              <a:rPr lang="es-ES" dirty="0" err="1" smtClean="0"/>
              <a:t>Lesage</a:t>
            </a:r>
            <a:r>
              <a:rPr lang="es-ES" dirty="0" smtClean="0"/>
              <a:t> y Pace, 2009)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el modelo SEM: Interpretación de parámetros es la misma que en OLS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Para el modelo SAR o SDM: El efecto del cambio de una variable independiente no es directamente el parámetro estimado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  <a:blipFill>
                <a:blip r:embed="rId3"/>
                <a:stretch>
                  <a:fillRect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  <a:blipFill>
                <a:blip r:embed="rId4"/>
                <a:stretch>
                  <a:fillRect l="-12821"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/>
                  <a:t>Donde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2609700" y="5586716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deben calcular impactos directos, indirectos (</a:t>
            </a:r>
            <a:r>
              <a:rPr lang="es-ES" i="1" dirty="0" err="1" smtClean="0"/>
              <a:t>spill-overs</a:t>
            </a:r>
            <a:r>
              <a:rPr lang="es-ES" i="1" dirty="0" smtClean="0"/>
              <a:t>)</a:t>
            </a:r>
            <a:r>
              <a:rPr lang="es-ES" dirty="0" smtClean="0"/>
              <a:t> y totales (</a:t>
            </a:r>
            <a:r>
              <a:rPr lang="es-ES" dirty="0" err="1" smtClean="0"/>
              <a:t>Lesage</a:t>
            </a:r>
            <a:r>
              <a:rPr lang="es-ES" dirty="0" smtClean="0"/>
              <a:t> y Pace, 2009).</a:t>
            </a:r>
          </a:p>
        </p:txBody>
      </p:sp>
      <p:sp>
        <p:nvSpPr>
          <p:cNvPr id="1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9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78600" y="2536757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Siguiendo a Hastings (2004)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57000" y="4294000"/>
            <a:ext cx="6300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fijos sin dependencia espacial</a:t>
            </a:r>
          </a:p>
          <a:p>
            <a:endParaRPr lang="es-ES" dirty="0"/>
          </a:p>
          <a:p>
            <a:r>
              <a:rPr lang="es-ES" dirty="0" smtClean="0"/>
              <a:t>4. Verificamos mediante test de </a:t>
            </a:r>
            <a:r>
              <a:rPr lang="es-ES" dirty="0" err="1" smtClean="0"/>
              <a:t>Anselin</a:t>
            </a:r>
            <a:r>
              <a:rPr lang="es-ES" dirty="0" smtClean="0"/>
              <a:t> (1996) el modelo espacial adecuado (de ser necesario alguno). </a:t>
            </a:r>
          </a:p>
          <a:p>
            <a:endParaRPr lang="es-ES" dirty="0"/>
          </a:p>
          <a:p>
            <a:r>
              <a:rPr lang="es-ES" dirty="0" smtClean="0"/>
              <a:t>5. Estimación de panel utilizando efectos fijos (</a:t>
            </a:r>
            <a:r>
              <a:rPr lang="es-ES" dirty="0" err="1" smtClean="0"/>
              <a:t>Elhorst</a:t>
            </a:r>
            <a:r>
              <a:rPr lang="es-ES" dirty="0" smtClean="0"/>
              <a:t>, 2014) - </a:t>
            </a:r>
            <a:r>
              <a:rPr lang="es-ES" dirty="0" smtClean="0">
                <a:solidFill>
                  <a:srgbClr val="FF0000"/>
                </a:solidFill>
              </a:rPr>
              <a:t>Pendiente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544750" y="122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. Existe un cambio discreto en la propiedad de un número determinado de estaciones distribuidas a lo largo de Lima Metropolitana (Febrero – 2018)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50" y="3159000"/>
            <a:ext cx="5940000" cy="806087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RESULTADOS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61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– Estimación por MCO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3757"/>
              </p:ext>
            </p:extLst>
          </p:nvPr>
        </p:nvGraphicFramePr>
        <p:xfrm>
          <a:off x="2416546" y="664291"/>
          <a:ext cx="5665416" cy="5526720"/>
        </p:xfrm>
        <a:graphic>
          <a:graphicData uri="http://schemas.openxmlformats.org/drawingml/2006/table">
            <a:tbl>
              <a:tblPr/>
              <a:tblGrid>
                <a:gridCol w="1888472">
                  <a:extLst>
                    <a:ext uri="{9D8B030D-6E8A-4147-A177-3AD203B41FA5}">
                      <a16:colId xmlns:a16="http://schemas.microsoft.com/office/drawing/2014/main" val="1777401866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2654335539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3179092322"/>
                    </a:ext>
                  </a:extLst>
                </a:gridCol>
              </a:tblGrid>
              <a:tr h="172184">
                <a:tc gridSpan="3"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726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Diésel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915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7788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0.027 </a:t>
                      </a:r>
                      <a:r>
                        <a:rPr lang="en-US" sz="1100" dirty="0" smtClean="0"/>
                        <a:t>(0.083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0.094 </a:t>
                      </a:r>
                      <a:r>
                        <a:rPr lang="en-US" sz="1100" smtClean="0"/>
                        <a:t>(0.073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54983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0.255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0.162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5376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0.341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8509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85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0.142 </a:t>
                      </a:r>
                      <a:r>
                        <a:rPr lang="en-US" sz="1100" dirty="0" smtClean="0"/>
                        <a:t>(0.104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 </a:t>
                      </a:r>
                      <a:r>
                        <a:rPr lang="en-US" sz="1100" dirty="0" smtClean="0"/>
                        <a:t>(0.092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632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012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(0.081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8057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0.080 </a:t>
                      </a:r>
                      <a:r>
                        <a:rPr lang="en-US" sz="1100" dirty="0" smtClean="0"/>
                        <a:t>(0.162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(0.086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7960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0.162 </a:t>
                      </a:r>
                      <a:r>
                        <a:rPr lang="en-US" sz="1100" dirty="0" smtClean="0"/>
                        <a:t>(0.166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0.189 </a:t>
                      </a:r>
                      <a:r>
                        <a:rPr lang="en-US" sz="1100" smtClean="0"/>
                        <a:t>(0.148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4508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0.085 </a:t>
                      </a:r>
                      <a:r>
                        <a:rPr lang="en-US" sz="1100" smtClean="0"/>
                        <a:t>(0.061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287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NCERC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-0.010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362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0.047 </a:t>
                      </a:r>
                      <a:r>
                        <a:rPr lang="en-US" sz="1100" dirty="0" smtClean="0"/>
                        <a:t>(0.063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(0.056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526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-0.099 </a:t>
                      </a:r>
                      <a:r>
                        <a:rPr lang="en-US" sz="1100" dirty="0" smtClean="0"/>
                        <a:t>(0.074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0.066 </a:t>
                      </a:r>
                      <a:r>
                        <a:rPr lang="en-US" sz="1100" smtClean="0"/>
                        <a:t>(0.066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1327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0.125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0.073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500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GNV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-0.042 </a:t>
                      </a:r>
                      <a:r>
                        <a:rPr lang="en-US" sz="1100" dirty="0" smtClean="0"/>
                        <a:t>(0.054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42021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-0.019 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0.028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8831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INGRESO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(0.169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(0.153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529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-0.058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-0.065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040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0.060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0.079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5644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s-ES" sz="1100" noProof="0" dirty="0" smtClean="0">
                          <a:effectLst/>
                        </a:rPr>
                        <a:t>Observaciones</a:t>
                      </a:r>
                      <a:endParaRPr lang="es-ES" sz="1100" noProof="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433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4143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0.396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0.441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6554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0.545 [0.460]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0.005 [0.944]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9952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21.013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30.003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80902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effectLst/>
                        </a:rPr>
                        <a:t>Nota: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4474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752"/>
              </p:ext>
            </p:extLst>
          </p:nvPr>
        </p:nvGraphicFramePr>
        <p:xfrm>
          <a:off x="2412000" y="684000"/>
          <a:ext cx="5647488" cy="5565120"/>
        </p:xfrm>
        <a:graphic>
          <a:graphicData uri="http://schemas.openxmlformats.org/drawingml/2006/table">
            <a:tbl>
              <a:tblPr/>
              <a:tblGrid>
                <a:gridCol w="1882496">
                  <a:extLst>
                    <a:ext uri="{9D8B030D-6E8A-4147-A177-3AD203B41FA5}">
                      <a16:colId xmlns:a16="http://schemas.microsoft.com/office/drawing/2014/main" val="602305487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3337230985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2806924144"/>
                    </a:ext>
                  </a:extLst>
                </a:gridCol>
              </a:tblGrid>
              <a:tr h="145999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03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Gasohol 90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7864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437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0.079 </a:t>
                      </a:r>
                      <a:r>
                        <a:rPr lang="en-US" sz="1100" smtClean="0"/>
                        <a:t>(0.098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0.024 </a:t>
                      </a:r>
                      <a:r>
                        <a:rPr lang="en-US" sz="1100" smtClean="0"/>
                        <a:t>(0.090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8314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(0.112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0.236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79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0.582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0.450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903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0.331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8424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Propia</a:t>
                      </a:r>
                      <a:r>
                        <a:rPr lang="en-US" sz="1100" dirty="0">
                          <a:effectLst/>
                        </a:rPr>
                        <a:t>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</a:t>
                      </a:r>
                      <a:r>
                        <a:rPr lang="en-US" sz="1100" smtClean="0"/>
                        <a:t>(0.122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0.158 </a:t>
                      </a:r>
                      <a:r>
                        <a:rPr lang="en-US" sz="1100" smtClean="0"/>
                        <a:t>(0.113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916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0.297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0.311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3789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0.273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(0.096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0.169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113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0.117 </a:t>
                      </a:r>
                      <a:r>
                        <a:rPr lang="en-US" sz="1100" smtClean="0"/>
                        <a:t>(0.191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0.099 </a:t>
                      </a:r>
                      <a:r>
                        <a:rPr lang="en-US" sz="1100" smtClean="0"/>
                        <a:t>(0.106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4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0.175 </a:t>
                      </a:r>
                      <a:r>
                        <a:rPr lang="en-US" sz="1100" smtClean="0"/>
                        <a:t>(0.196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0.124 </a:t>
                      </a:r>
                      <a:r>
                        <a:rPr lang="en-US" sz="1100" smtClean="0"/>
                        <a:t>(0.182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893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0.053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0.029 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244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NCERC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-0.030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-0.028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05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0.160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4226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0.129 </a:t>
                      </a:r>
                      <a:r>
                        <a:rPr lang="en-US" sz="1100" smtClean="0"/>
                        <a:t>(0.088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0.108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759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0.036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0.048 </a:t>
                      </a:r>
                      <a:r>
                        <a:rPr lang="en-US" sz="1100" smtClean="0"/>
                        <a:t>(0.057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850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0.055 </a:t>
                      </a:r>
                      <a:r>
                        <a:rPr lang="en-US" sz="1100" smtClean="0"/>
                        <a:t>(0.064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0.087 </a:t>
                      </a:r>
                      <a:r>
                        <a:rPr lang="en-US" sz="1100" smtClean="0"/>
                        <a:t>(0.059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83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0.034 </a:t>
                      </a:r>
                      <a:r>
                        <a:rPr lang="en-US" sz="1100" smtClean="0"/>
                        <a:t>(0.058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0037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0.015 </a:t>
                      </a:r>
                      <a:r>
                        <a:rPr lang="en-US" sz="1100" smtClean="0"/>
                        <a:t>(0.189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36017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-0.083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27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0.018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 </a:t>
                      </a:r>
                      <a:r>
                        <a:rPr lang="en-US" sz="1100" dirty="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375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Observaciones</a:t>
                      </a:r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4737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baseline="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0.266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6077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3.65 [0.056]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 [0.130]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696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21.48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18.84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48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Nota: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46593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1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3969"/>
              </p:ext>
            </p:extLst>
          </p:nvPr>
        </p:nvGraphicFramePr>
        <p:xfrm>
          <a:off x="2429188" y="1224000"/>
          <a:ext cx="6004800" cy="2682240"/>
        </p:xfrm>
        <a:graphic>
          <a:graphicData uri="http://schemas.openxmlformats.org/drawingml/2006/table">
            <a:tbl>
              <a:tblPr/>
              <a:tblGrid>
                <a:gridCol w="1501200">
                  <a:extLst>
                    <a:ext uri="{9D8B030D-6E8A-4147-A177-3AD203B41FA5}">
                      <a16:colId xmlns:a16="http://schemas.microsoft.com/office/drawing/2014/main" val="89272768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4215013361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321443986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1078548613"/>
                    </a:ext>
                  </a:extLst>
                </a:gridCol>
              </a:tblGrid>
              <a:tr h="304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Fecha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</a:rPr>
                        <a:t>Test [valor p]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Diésel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Gasohol 90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788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0.005 [0.944]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2.29 [0.130]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0239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30.003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18.84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42280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0.545 [0.460]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3.65 [0.056]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59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21.013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21.48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1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modelo espacial de </a:t>
            </a:r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Durbin (LR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5623"/>
              </p:ext>
            </p:extLst>
          </p:nvPr>
        </p:nvGraphicFramePr>
        <p:xfrm>
          <a:off x="2430353" y="1233038"/>
          <a:ext cx="5309999" cy="3271266"/>
        </p:xfrm>
        <a:graphic>
          <a:graphicData uri="http://schemas.openxmlformats.org/drawingml/2006/table">
            <a:tbl>
              <a:tblPr firstRow="1" firstCol="1" bandRow="1"/>
              <a:tblGrid>
                <a:gridCol w="2831999">
                  <a:extLst>
                    <a:ext uri="{9D8B030D-6E8A-4147-A177-3AD203B41FA5}">
                      <a16:colId xmlns:a16="http://schemas.microsoft.com/office/drawing/2014/main" val="1743622837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778967966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1190116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Estadístico [valor p]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76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Hipótesis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Nula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Dic-17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Mar-18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2842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Diésel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27.1 [0.1030]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29.0 [0.0660]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7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14.9 [0.7260]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12.9 [0.8450]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281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Gasohol 90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40.9 [0.0020]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45.0 [0.0010]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7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30.6 [0.0450]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39.4 [0.0040]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i="1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Nota: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708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s-E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N. grados de libertad igual a 19 para todos las pruebas.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estimación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83273"/>
              </p:ext>
            </p:extLst>
          </p:nvPr>
        </p:nvGraphicFramePr>
        <p:xfrm>
          <a:off x="2412000" y="580556"/>
          <a:ext cx="5400000" cy="5806084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114267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786097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15691839"/>
                    </a:ext>
                  </a:extLst>
                </a:gridCol>
              </a:tblGrid>
              <a:tr h="181417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4482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/>
                        <a:t>Precio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err="1"/>
                        <a:t>venta</a:t>
                      </a:r>
                      <a:r>
                        <a:rPr lang="en-US" sz="1200" b="1"/>
                        <a:t> </a:t>
                      </a:r>
                      <a:r>
                        <a:rPr lang="en-US" sz="1200" b="1" smtClean="0"/>
                        <a:t>(soles/galón</a:t>
                      </a:r>
                      <a:r>
                        <a:rPr lang="en-US" sz="1200" b="1" dirty="0" smtClean="0"/>
                        <a:t>) – </a:t>
                      </a:r>
                      <a:r>
                        <a:rPr lang="en-US" sz="1200" b="1" dirty="0" err="1" smtClean="0"/>
                        <a:t>Marzo</a:t>
                      </a:r>
                      <a:r>
                        <a:rPr lang="en-US" sz="1200" b="1" dirty="0" smtClean="0"/>
                        <a:t> 2018</a:t>
                      </a:r>
                      <a:endParaRPr lang="en-US" sz="1200" b="1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err="1" smtClean="0"/>
                        <a:t>Diésel</a:t>
                      </a:r>
                      <a:r>
                        <a:rPr lang="en-US" sz="1050" smtClean="0"/>
                        <a:t> (SAR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Gasohol </a:t>
                      </a:r>
                      <a:r>
                        <a:rPr lang="en-US" sz="1050" smtClean="0"/>
                        <a:t>90 (SDM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282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Petroperu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9119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47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8226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6971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2161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5079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3089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3455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DPROM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8119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3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NCERC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8958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MECANICO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23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LAVADO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5909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CAJERO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2391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GNV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3300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GLP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6960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70762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DENPOB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374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LOGVIAJES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9470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rho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0.512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(0.051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0.452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(0.061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12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Log.Lik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-154.1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-236.1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594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l-GR" sz="1050">
                          <a:effectLst/>
                        </a:rPr>
                        <a:t>σ</a:t>
                      </a:r>
                      <a:r>
                        <a:rPr lang="el-GR" sz="1050" baseline="30000">
                          <a:effectLst/>
                        </a:rPr>
                        <a:t>2</a:t>
                      </a:r>
                      <a:endParaRPr lang="el-GR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0.113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0.167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212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Observations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4304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Notas</a:t>
                      </a:r>
                      <a:r>
                        <a:rPr lang="en-US" sz="1050" dirty="0">
                          <a:effectLst/>
                        </a:rPr>
                        <a:t>: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>
                          <a:effectLst/>
                        </a:rPr>
                        <a:t>*</a:t>
                      </a:r>
                      <a:r>
                        <a:rPr lang="en-US" sz="1050">
                          <a:effectLst/>
                        </a:rPr>
                        <a:t>p&lt;0.1; </a:t>
                      </a:r>
                      <a:r>
                        <a:rPr lang="en-US" sz="1050" baseline="30000">
                          <a:effectLst/>
                        </a:rPr>
                        <a:t>**</a:t>
                      </a:r>
                      <a:r>
                        <a:rPr lang="en-US" sz="1050">
                          <a:effectLst/>
                        </a:rPr>
                        <a:t>p&lt;0.05; </a:t>
                      </a:r>
                      <a:r>
                        <a:rPr lang="en-US" sz="1050" baseline="30000">
                          <a:effectLst/>
                        </a:rPr>
                        <a:t>***</a:t>
                      </a:r>
                      <a:r>
                        <a:rPr lang="en-US" sz="1050">
                          <a:effectLst/>
                        </a:rPr>
                        <a:t>p&lt;0.01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57957"/>
                  </a:ext>
                </a:extLst>
              </a:tr>
              <a:tr h="317481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s-ES" sz="1050" dirty="0">
                          <a:effectLst/>
                        </a:rPr>
                        <a:t>Se omiten rezagos espaciales de variables dependientes </a:t>
                      </a:r>
                      <a:r>
                        <a:rPr lang="es-ES" sz="1050" dirty="0" smtClean="0">
                          <a:effectLst/>
                        </a:rPr>
                        <a:t>(para </a:t>
                      </a:r>
                      <a:r>
                        <a:rPr lang="es-ES" sz="1050" dirty="0">
                          <a:effectLst/>
                        </a:rPr>
                        <a:t>SDM)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9861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8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3018"/>
              </p:ext>
            </p:extLst>
          </p:nvPr>
        </p:nvGraphicFramePr>
        <p:xfrm>
          <a:off x="2411413" y="864000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err="1"/>
                        <a:t>Diésel</a:t>
                      </a:r>
                      <a:r>
                        <a:rPr lang="en-US" sz="1400"/>
                        <a:t> </a:t>
                      </a:r>
                      <a:r>
                        <a:rPr lang="en-US" sz="1400" smtClean="0"/>
                        <a:t>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(0.063)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</a:t>
                      </a:r>
                      <a:r>
                        <a:rPr lang="en-US" sz="110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(0.072)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0.161 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0.15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 (0.054)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0.313 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0.292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0.605 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0.268 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0.25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0.518 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0.019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0.618 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0.562 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0.526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1.088 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0.364 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0.34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0.704 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-0.117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0.124             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-0.116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0.188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-0.077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-0.159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0.007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0.079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0.078 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0.073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0.151 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0.085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-0.177 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1.167 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0.582 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0.544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1.126 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0.079 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0.512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(0.051)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2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 smtClean="0"/>
              <a:t>1. INTRODUCCIÓN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26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01069"/>
              </p:ext>
            </p:extLst>
          </p:nvPr>
        </p:nvGraphicFramePr>
        <p:xfrm>
          <a:off x="2411413" y="867118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smtClean="0"/>
                        <a:t>Gasohol 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0.236 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-0.232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0.45 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0.164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0.575 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0.122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0.431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-0.526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-0.494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0.144 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0.002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-0.099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0.552 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-0.885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-0.028 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-0.044 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-0.108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-0.812 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-0.912 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0.048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-0.067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0.271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-0.034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-0.427 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-0.463 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-0.083 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-0.128 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0.127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0.011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-0.114 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0.26 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0.452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(0.061)</a:t>
                      </a:r>
                      <a:endParaRPr lang="en-US" sz="1100" dirty="0"/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5273"/>
              </p:ext>
            </p:extLst>
          </p:nvPr>
        </p:nvGraphicFramePr>
        <p:xfrm>
          <a:off x="2412000" y="939834"/>
          <a:ext cx="5895000" cy="5293836"/>
        </p:xfrm>
        <a:graphic>
          <a:graphicData uri="http://schemas.openxmlformats.org/drawingml/2006/table">
            <a:tbl>
              <a:tblPr/>
              <a:tblGrid>
                <a:gridCol w="1179000">
                  <a:extLst>
                    <a:ext uri="{9D8B030D-6E8A-4147-A177-3AD203B41FA5}">
                      <a16:colId xmlns:a16="http://schemas.microsoft.com/office/drawing/2014/main" val="342287415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998087057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3639036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236251899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94728006"/>
                    </a:ext>
                  </a:extLst>
                </a:gridCol>
              </a:tblGrid>
              <a:tr h="289688">
                <a:tc gridSpan="3"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0034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200" smtClean="0"/>
                        <a:t>Diésel (soles/galón</a:t>
                      </a:r>
                      <a:r>
                        <a:rPr lang="es-E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Gasohol </a:t>
                      </a:r>
                      <a:r>
                        <a:rPr lang="es-ES" sz="1200" smtClean="0"/>
                        <a:t>90 (soles/galón</a:t>
                      </a:r>
                      <a:r>
                        <a:rPr lang="es-ES" sz="1200" dirty="0" smtClean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70670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6344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PRIMAX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(0.023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-0.025 </a:t>
                      </a:r>
                      <a:r>
                        <a:rPr lang="en-US" sz="1200" dirty="0" smtClean="0"/>
                        <a:t>(0.022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8884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CONTRATO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0.013 </a:t>
                      </a:r>
                      <a:r>
                        <a:rPr lang="en-US" sz="1200" smtClean="0"/>
                        <a:t>(0.055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0.004 </a:t>
                      </a:r>
                      <a:r>
                        <a:rPr lang="en-US" sz="1200" dirty="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0.064 </a:t>
                      </a:r>
                      <a:r>
                        <a:rPr lang="en-US" sz="1200" smtClean="0"/>
                        <a:t>(0.060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0.043 </a:t>
                      </a:r>
                      <a:r>
                        <a:rPr lang="en-US" sz="1200" smtClean="0"/>
                        <a:t>(0.040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32487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VECINO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0.015 </a:t>
                      </a:r>
                      <a:r>
                        <a:rPr lang="en-US" sz="120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-0.036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smtClean="0"/>
                        <a:t>(0.017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0.054</a:t>
                      </a:r>
                      <a:r>
                        <a:rPr lang="en-US" sz="1200" baseline="30000" dirty="0"/>
                        <a:t>*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smtClean="0"/>
                        <a:t>(0.032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0.027 </a:t>
                      </a:r>
                      <a:r>
                        <a:rPr lang="en-US" sz="1200" smtClean="0"/>
                        <a:t>(0.030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23902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sc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0.141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(0.065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0.044 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0.062 </a:t>
                      </a:r>
                      <a:r>
                        <a:rPr lang="en-US" sz="1200" dirty="0" smtClean="0"/>
                        <a:t>(0.079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0.007 </a:t>
                      </a:r>
                      <a:r>
                        <a:rPr lang="en-US" sz="1200" smtClean="0"/>
                        <a:t>(0.078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8472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¿Dummies </a:t>
                      </a:r>
                      <a:r>
                        <a:rPr lang="en-US" sz="1200" dirty="0" err="1">
                          <a:effectLst/>
                        </a:rPr>
                        <a:t>por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mes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2891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Observations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7,722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2,574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7,704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2,568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8255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0.935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0.413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2359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Adjusted 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0.931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0.632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0.293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6133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38.94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5.09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[0.0240]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569.31 [0.0000]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93.83 [0.0000]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29256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39.26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5.10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[0.0240]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561.29 [0.0000]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95.93 [0.0000]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5806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0.12 </a:t>
                      </a:r>
                      <a:r>
                        <a:rPr lang="en-US" sz="1200" dirty="0" smtClean="0">
                          <a:effectLst/>
                        </a:rPr>
                        <a:t>[0.7334]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[0.9734]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11.48 [0.0007]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1.99 [0.1585]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687426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0.44 </a:t>
                      </a:r>
                      <a:r>
                        <a:rPr lang="en-US" sz="1200" dirty="0" smtClean="0">
                          <a:effectLst/>
                        </a:rPr>
                        <a:t>[0.5093]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[0.9434]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3.47 [0.0626]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4.09 [0.0431]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28109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Notas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200" baseline="30000" dirty="0" smtClean="0">
                          <a:effectLst/>
                        </a:rPr>
                        <a:t>*</a:t>
                      </a:r>
                      <a:r>
                        <a:rPr lang="en-US" sz="1200" dirty="0" smtClean="0">
                          <a:effectLst/>
                        </a:rPr>
                        <a:t>p&lt;0.1; </a:t>
                      </a:r>
                      <a:r>
                        <a:rPr lang="en-US" sz="1200" baseline="30000" dirty="0" smtClean="0">
                          <a:effectLst/>
                        </a:rPr>
                        <a:t>**</a:t>
                      </a:r>
                      <a:r>
                        <a:rPr lang="en-US" sz="1200" dirty="0" smtClean="0">
                          <a:effectLst/>
                        </a:rPr>
                        <a:t>p&lt;0.05; </a:t>
                      </a:r>
                      <a:r>
                        <a:rPr lang="en-US" sz="1200" baseline="30000" dirty="0" smtClean="0">
                          <a:effectLst/>
                        </a:rPr>
                        <a:t>***</a:t>
                      </a:r>
                      <a:r>
                        <a:rPr lang="en-US" sz="1200" dirty="0" smtClean="0">
                          <a:effectLst/>
                        </a:rPr>
                        <a:t>p&lt;0.01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200" dirty="0" smtClean="0">
                          <a:effectLst/>
                        </a:rPr>
                        <a:t>	Periodo de 6 meses: noviembre 2017 a abril 2018 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200" dirty="0" smtClean="0">
                          <a:effectLst/>
                        </a:rPr>
                        <a:t>	Periodo de 18 meses: mayo 2017 a octubre 2018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6773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52937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98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5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de espaciamiento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E:\Dropbox\projects\maestria\masther-thesis\plots\Rplot0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5" r="24726" b="6081"/>
          <a:stretch/>
        </p:blipFill>
        <p:spPr bwMode="auto">
          <a:xfrm>
            <a:off x="2424157" y="999000"/>
            <a:ext cx="3780000" cy="41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727000" y="5496970"/>
                <a:ext cx="3346301" cy="790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1+10+1+1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=0.8125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000" y="5496970"/>
                <a:ext cx="3346301" cy="790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6372000" y="1584000"/>
                <a:ext cx="1955792" cy="687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00" y="1584000"/>
                <a:ext cx="1955792" cy="687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2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502000" y="2759875"/>
            <a:ext cx="5653557" cy="3780000"/>
            <a:chOff x="2187002" y="2471450"/>
            <a:chExt cx="6724046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9984" y="2471450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002" y="2471450"/>
              <a:ext cx="3143600" cy="4476550"/>
            </a:xfrm>
            <a:prstGeom prst="rect">
              <a:avLst/>
            </a:prstGeom>
          </p:spPr>
        </p:pic>
      </p:grpSp>
      <p:sp>
        <p:nvSpPr>
          <p:cNvPr id="10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2</a:t>
            </a:r>
            <a:r>
              <a:rPr lang="es-ES" sz="4000" dirty="0" smtClean="0"/>
              <a:t>. MARCO TEÓRICO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9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West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(2005),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(2006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), Pintado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Pennerstorfer (2009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Baudino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(2015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(1992),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(2010) y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(2012)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(2004)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Simpson y Taylor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Pennerstorfer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(2013)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394088" y="2574000"/>
            <a:ext cx="6075000" cy="34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Precios de la materia prima fijados por mercados altamente líquidos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Cadena de valor de los hidrocarburos.</a:t>
            </a: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864000"/>
            <a:ext cx="607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Libre mercado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Petroperú (Productores e importadores), PBF (Importador)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Cuatro mayoristas: Repsol, Petroperú, Primax, Pecsa.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4257001" y="1480493"/>
            <a:ext cx="3681304" cy="463507"/>
            <a:chOff x="4386641" y="2246987"/>
            <a:chExt cx="4460359" cy="598507"/>
          </a:xfrm>
        </p:grpSpPr>
        <p:pic>
          <p:nvPicPr>
            <p:cNvPr id="1028" name="Picture 4" descr="http://www.primax.com.ec/website/images/supergp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4004"/>
            <a:stretch/>
          </p:blipFill>
          <p:spPr bwMode="auto">
            <a:xfrm>
              <a:off x="4386641" y="2246987"/>
              <a:ext cx="1157207" cy="59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pecsa.com.pe/wp-content/uploads/2017/07/exelon-nitr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000" y="2394000"/>
              <a:ext cx="1446425" cy="41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psol Efitec 98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04" y="2336750"/>
              <a:ext cx="1178696" cy="508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25732"/>
              </p:ext>
            </p:extLst>
          </p:nvPr>
        </p:nvGraphicFramePr>
        <p:xfrm>
          <a:off x="2802789" y="4689000"/>
          <a:ext cx="5219963" cy="1920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8393">
                  <a:extLst>
                    <a:ext uri="{9D8B030D-6E8A-4147-A177-3AD203B41FA5}">
                      <a16:colId xmlns:a16="http://schemas.microsoft.com/office/drawing/2014/main" val="285652208"/>
                    </a:ext>
                  </a:extLst>
                </a:gridCol>
                <a:gridCol w="555282">
                  <a:extLst>
                    <a:ext uri="{9D8B030D-6E8A-4147-A177-3AD203B41FA5}">
                      <a16:colId xmlns:a16="http://schemas.microsoft.com/office/drawing/2014/main" val="2870701216"/>
                    </a:ext>
                  </a:extLst>
                </a:gridCol>
                <a:gridCol w="1018017">
                  <a:extLst>
                    <a:ext uri="{9D8B030D-6E8A-4147-A177-3AD203B41FA5}">
                      <a16:colId xmlns:a16="http://schemas.microsoft.com/office/drawing/2014/main" val="3360498426"/>
                    </a:ext>
                  </a:extLst>
                </a:gridCol>
                <a:gridCol w="1295657">
                  <a:extLst>
                    <a:ext uri="{9D8B030D-6E8A-4147-A177-3AD203B41FA5}">
                      <a16:colId xmlns:a16="http://schemas.microsoft.com/office/drawing/2014/main" val="1726687776"/>
                    </a:ext>
                  </a:extLst>
                </a:gridCol>
                <a:gridCol w="592614">
                  <a:extLst>
                    <a:ext uri="{9D8B030D-6E8A-4147-A177-3AD203B41FA5}">
                      <a16:colId xmlns:a16="http://schemas.microsoft.com/office/drawing/2014/main" val="3501066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 err="1" smtClean="0">
                          <a:effectLst/>
                        </a:rPr>
                        <a:t>Marca|Tipo</a:t>
                      </a:r>
                      <a:r>
                        <a:rPr lang="es-PE" sz="1200" b="1" i="0" dirty="0" smtClean="0">
                          <a:effectLst/>
                        </a:rPr>
                        <a:t> </a:t>
                      </a:r>
                      <a:r>
                        <a:rPr lang="es-PE" sz="1200" b="1" i="0" dirty="0">
                          <a:effectLst/>
                        </a:rPr>
                        <a:t>de estación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Propia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Abanderada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Independiente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Total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Repsol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52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728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Primax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73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05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Pecsa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20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Petroperú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5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Sin Marca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230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437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380683"/>
                  </a:ext>
                </a:extLst>
              </a:tr>
            </a:tbl>
          </a:graphicData>
        </a:graphic>
      </p:graphicFrame>
      <p:sp>
        <p:nvSpPr>
          <p:cNvPr id="1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502000" y="4374000"/>
            <a:ext cx="535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Distribución de estaciones en la muestra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22778</TotalTime>
  <Words>2797</Words>
  <Application>Microsoft Office PowerPoint</Application>
  <PresentationFormat>Presentación en pantalla (4:3)</PresentationFormat>
  <Paragraphs>990</Paragraphs>
  <Slides>33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232</cp:revision>
  <dcterms:created xsi:type="dcterms:W3CDTF">2017-10-05T16:37:09Z</dcterms:created>
  <dcterms:modified xsi:type="dcterms:W3CDTF">2019-05-10T00:13:59Z</dcterms:modified>
</cp:coreProperties>
</file>