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20" r:id="rId2"/>
    <p:sldMasterId id="2147483707" r:id="rId3"/>
  </p:sldMasterIdLst>
  <p:notesMasterIdLst>
    <p:notesMasterId r:id="rId25"/>
  </p:notesMasterIdLst>
  <p:sldIdLst>
    <p:sldId id="256" r:id="rId4"/>
    <p:sldId id="257" r:id="rId5"/>
    <p:sldId id="258" r:id="rId6"/>
    <p:sldId id="276" r:id="rId7"/>
    <p:sldId id="283" r:id="rId8"/>
    <p:sldId id="313" r:id="rId9"/>
    <p:sldId id="315" r:id="rId10"/>
    <p:sldId id="323" r:id="rId11"/>
    <p:sldId id="325" r:id="rId12"/>
    <p:sldId id="326" r:id="rId13"/>
    <p:sldId id="316" r:id="rId14"/>
    <p:sldId id="317" r:id="rId15"/>
    <p:sldId id="263" r:id="rId16"/>
    <p:sldId id="307" r:id="rId17"/>
    <p:sldId id="281" r:id="rId18"/>
    <p:sldId id="318" r:id="rId19"/>
    <p:sldId id="324" r:id="rId20"/>
    <p:sldId id="320" r:id="rId21"/>
    <p:sldId id="319" r:id="rId22"/>
    <p:sldId id="321" r:id="rId23"/>
    <p:sldId id="322" r:id="rId24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4660"/>
  </p:normalViewPr>
  <p:slideViewPr>
    <p:cSldViewPr>
      <p:cViewPr varScale="1">
        <p:scale>
          <a:sx n="101" d="100"/>
          <a:sy n="101" d="100"/>
        </p:scale>
        <p:origin x="16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346E9-93C1-459F-8777-3C1ED310C911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D346F-B93B-4BCB-AF90-EAC3DEC42154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228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834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0716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2537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933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bg>
      <p:bgPr>
        <a:gradFill flip="none" rotWithShape="1">
          <a:gsLst>
            <a:gs pos="21000">
              <a:schemeClr val="accent1">
                <a:lumMod val="75000"/>
              </a:schemeClr>
            </a:gs>
            <a:gs pos="23000">
              <a:schemeClr val="bg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43808" y="656692"/>
            <a:ext cx="5111750" cy="5853113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366483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6842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4679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446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377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0627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6768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268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6947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9898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326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5721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E55-916B-457E-BD9C-C9E952A5FBDC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2911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871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344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019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2864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312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5252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017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1604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6730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4046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793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29-FB15-46FD-B671-6C7B203CB9AB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4503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88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9251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3928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4764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8249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F730-B349-4C0E-AEB7-A7A6ECC56BB4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7675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FF730-B349-4C0E-AEB7-A7A6ECC56BB4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61489-0F29-4522-88FE-B2DD569F6CD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8879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9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656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EE55-916B-457E-BD9C-C9E952A5FBDC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CAA11-8CBE-4FD2-AD7E-ACCF6F36BE5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6716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C329-FB15-46FD-B671-6C7B203CB9AB}" type="datetimeFigureOut">
              <a:rPr lang="es-PE" smtClean="0"/>
              <a:t>28/04/2019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1EFF3-3166-4594-AB12-821551F8C60B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67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1">
                <a:lumMod val="50000"/>
              </a:schemeClr>
            </a:gs>
            <a:gs pos="0">
              <a:srgbClr val="0070C0"/>
            </a:gs>
            <a:gs pos="86250">
              <a:srgbClr val="D7E3F2"/>
            </a:gs>
            <a:gs pos="92500">
              <a:srgbClr val="E9F0F8"/>
            </a:gs>
            <a:gs pos="80000">
              <a:srgbClr val="C4D6EB"/>
            </a:gs>
            <a:gs pos="100000">
              <a:schemeClr val="bg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330776" y="1494000"/>
            <a:ext cx="6111224" cy="1593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COMPETENCIA EN PRECIOS MINORISTAS DE </a:t>
            </a:r>
          </a:p>
          <a:p>
            <a:pPr algn="ctr">
              <a:lnSpc>
                <a:spcPct val="150000"/>
              </a:lnSpc>
            </a:pPr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COMBUSTIBLES LÍQUIDOS DE LIMA METROPOLITANA</a:t>
            </a: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s-P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2 Subtítulo"/>
          <p:cNvSpPr>
            <a:spLocks noGrp="1"/>
          </p:cNvSpPr>
          <p:nvPr>
            <p:ph type="subTitle" idx="1"/>
          </p:nvPr>
        </p:nvSpPr>
        <p:spPr>
          <a:xfrm>
            <a:off x="3015578" y="5139671"/>
            <a:ext cx="5426422" cy="1071563"/>
          </a:xfrm>
        </p:spPr>
        <p:txBody>
          <a:bodyPr>
            <a:normAutofit/>
          </a:bodyPr>
          <a:lstStyle/>
          <a:p>
            <a:pPr algn="r" eaLnBrk="1" hangingPunct="1"/>
            <a:r>
              <a:rPr lang="es-PE" altLang="es-PE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Nicolás Uriarte Cáceres</a:t>
            </a:r>
          </a:p>
          <a:p>
            <a:pPr algn="r" eaLnBrk="1" hangingPunct="1"/>
            <a:r>
              <a:rPr lang="es-PE" alt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Taller de Investigación – Avance Parcial</a:t>
            </a:r>
          </a:p>
          <a:p>
            <a:pPr algn="r" eaLnBrk="1" hangingPunct="1"/>
            <a:r>
              <a:rPr lang="es-PE" altLang="es-PE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Abril, 2018</a:t>
            </a:r>
            <a:endParaRPr lang="es-ES" altLang="es-PE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8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competencia diferenciada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CuadroTexto 16"/>
          <p:cNvSpPr txBox="1"/>
          <p:nvPr/>
        </p:nvSpPr>
        <p:spPr>
          <a:xfrm>
            <a:off x="2334825" y="1089000"/>
            <a:ext cx="607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En el equilibrio:</a:t>
            </a:r>
          </a:p>
          <a:p>
            <a:pPr>
              <a:spcAft>
                <a:spcPts val="1200"/>
              </a:spcAft>
            </a:pPr>
            <a:endParaRPr lang="es-ES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3177000" y="1814376"/>
                <a:ext cx="5085000" cy="1266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1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000" y="1814376"/>
                <a:ext cx="5085000" cy="12667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00" y="3249000"/>
            <a:ext cx="3960000" cy="354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8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econometría espacial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412000" y="1046713"/>
            <a:ext cx="6075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¿Las estaciones tienen en cuenta el precio que fijan sus competidores más cercanos? → Precios observables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¿El incremento en precios de una estación tiene repercusiones sobre sus estaciones vecinas? Reacción en cadena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dirty="0" smtClean="0"/>
              <a:t>Estaciones cercanas comparten factores que no son observables: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Ubicación cercana a centro comercial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Flujo de tránsito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Zonas industriales o financieras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8884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General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727000" y="4779000"/>
            <a:ext cx="5985000" cy="14811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Nos centramos en el modelo espacial de Durbin y sus posibles simplificaciones: modelo de autoregresivo espacial (SAR) y el modelo de errores espaciales (SEM)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Debemos verificar la necesidad de utilizar este tipo de modelos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000" y="1114166"/>
            <a:ext cx="6038095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2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293665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VECINDAD Y DISTANCIAS</a:t>
            </a:r>
            <a:endParaRPr lang="es-P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  <a:endParaRPr lang="es-ES" dirty="0"/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547000" y="1089000"/>
            <a:ext cx="598500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Matriz de </a:t>
            </a:r>
            <a:r>
              <a:rPr lang="es-ES" dirty="0" err="1" smtClean="0"/>
              <a:t>NxN</a:t>
            </a:r>
            <a:r>
              <a:rPr lang="es-ES" dirty="0" smtClean="0"/>
              <a:t> con los pesos que se asignan a cada estación con respecto al resto de estaciones en la muestra.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Permite ponderar a las variables de manera espacial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Podemos definir la matriz en función de la inversa de la distancia, utilizando criterios de contigüidad o utilizar polígonos de Thiessen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000" y="3619684"/>
            <a:ext cx="3555000" cy="28191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5697000" y="4329000"/>
                <a:ext cx="3465000" cy="113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E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7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ES" sz="110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0.33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ES" sz="11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s-E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s-E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000" y="4329000"/>
                <a:ext cx="3465000" cy="1135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09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257000" y="5184000"/>
            <a:ext cx="4860000" cy="1395000"/>
          </a:xfrm>
        </p:spPr>
        <p:txBody>
          <a:bodyPr>
            <a:noAutofit/>
          </a:bodyPr>
          <a:lstStyle/>
          <a:p>
            <a:pPr marL="539750" indent="-539750">
              <a:buNone/>
            </a:pPr>
            <a:r>
              <a:rPr lang="es-ES" sz="4000" dirty="0" smtClean="0"/>
              <a:t>METODOLOGÍA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0667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374725" y="1224000"/>
            <a:ext cx="55350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Portal Facilito (OSINERGMIN)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Recolección manual de información de estaciones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Marca visible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Ubicación geográfica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Servicios adicionales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Datos a nivel distrital: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Ingreso per cápita (IDH-PNUD)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Densidad poblacional (INEI)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Número de viajes recibidos en un mes (AATE)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25" y="4644000"/>
            <a:ext cx="6390000" cy="171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1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Estadística Descriptiva</a:t>
            </a:r>
          </a:p>
          <a:p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76219"/>
              </p:ext>
            </p:extLst>
          </p:nvPr>
        </p:nvGraphicFramePr>
        <p:xfrm>
          <a:off x="2412000" y="872675"/>
          <a:ext cx="6299999" cy="3394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3756">
                  <a:extLst>
                    <a:ext uri="{9D8B030D-6E8A-4147-A177-3AD203B41FA5}">
                      <a16:colId xmlns:a16="http://schemas.microsoft.com/office/drawing/2014/main" val="25743983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4247588217"/>
                    </a:ext>
                  </a:extLst>
                </a:gridCol>
                <a:gridCol w="588832">
                  <a:extLst>
                    <a:ext uri="{9D8B030D-6E8A-4147-A177-3AD203B41FA5}">
                      <a16:colId xmlns:a16="http://schemas.microsoft.com/office/drawing/2014/main" val="2167501481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494387053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644021126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647768345"/>
                    </a:ext>
                  </a:extLst>
                </a:gridCol>
              </a:tblGrid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Des.Est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848051315"/>
                  </a:ext>
                </a:extLst>
              </a:tr>
              <a:tr h="251442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</a:t>
                      </a:r>
                      <a:r>
                        <a:rPr lang="es-PE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dependiente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08270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PE" sz="1200" baseline="-25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</a:t>
                      </a:r>
                      <a:r>
                        <a:rPr lang="es-PE" sz="1200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DB5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Precio de Diésel DB5-S50 en la estación i (soles/galón)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11.310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1.020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4194803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s-PE" sz="1200" baseline="-25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G90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Precio de Gasohol 90 en la estación i (soles/galón)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11.579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893983646"/>
                  </a:ext>
                </a:extLst>
              </a:tr>
              <a:tr h="377164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 </a:t>
                      </a:r>
                      <a:r>
                        <a:rPr lang="es-PE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espaciales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112603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Agrupamiento espacial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2085588096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DMIN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Distancia mínima (km)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2577735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DPROM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Distancia promedio a grifos vecinos (km)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951495100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NCERC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 de grifos cercanos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10.796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6.861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103494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19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Estadística Descriptiva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875151"/>
              </p:ext>
            </p:extLst>
          </p:nvPr>
        </p:nvGraphicFramePr>
        <p:xfrm>
          <a:off x="2412001" y="874556"/>
          <a:ext cx="6299999" cy="56144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3756">
                  <a:extLst>
                    <a:ext uri="{9D8B030D-6E8A-4147-A177-3AD203B41FA5}">
                      <a16:colId xmlns:a16="http://schemas.microsoft.com/office/drawing/2014/main" val="25743983"/>
                    </a:ext>
                  </a:extLst>
                </a:gridCol>
                <a:gridCol w="2250000">
                  <a:extLst>
                    <a:ext uri="{9D8B030D-6E8A-4147-A177-3AD203B41FA5}">
                      <a16:colId xmlns:a16="http://schemas.microsoft.com/office/drawing/2014/main" val="4247588217"/>
                    </a:ext>
                  </a:extLst>
                </a:gridCol>
                <a:gridCol w="588832">
                  <a:extLst>
                    <a:ext uri="{9D8B030D-6E8A-4147-A177-3AD203B41FA5}">
                      <a16:colId xmlns:a16="http://schemas.microsoft.com/office/drawing/2014/main" val="2167501481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494387053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2644021126"/>
                    </a:ext>
                  </a:extLst>
                </a:gridCol>
                <a:gridCol w="839137">
                  <a:extLst>
                    <a:ext uri="{9D8B030D-6E8A-4147-A177-3AD203B41FA5}">
                      <a16:colId xmlns:a16="http://schemas.microsoft.com/office/drawing/2014/main" val="647768345"/>
                    </a:ext>
                  </a:extLst>
                </a:gridCol>
              </a:tblGrid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Des.Est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848051315"/>
                  </a:ext>
                </a:extLst>
              </a:tr>
              <a:tr h="299520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 de la </a:t>
                      </a:r>
                      <a:r>
                        <a:rPr lang="es-PE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estación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66180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GLP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igual a 1 si la estación cuenta con despacho de GLP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563697721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GNV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igual a 1 si la estación cuenta con despacho de GNV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2033849631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MECANICO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igual a 1 si la estación cuenta con asistencia mecánica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481290298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LAVADO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igual a 1 si la estación cuenta con servicio de lavado de autos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581077688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TIENDA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igual a 1 si la estación cuenta con tienda o mini-</a:t>
                      </a: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278513992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CAJERO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igual a 1 si la estación cuenta con cajero automático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1082243567"/>
                  </a:ext>
                </a:extLst>
              </a:tr>
              <a:tr h="377164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 del </a:t>
                      </a:r>
                      <a:r>
                        <a:rPr lang="es-PE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distrito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240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19819"/>
                  </a:ext>
                </a:extLst>
              </a:tr>
              <a:tr h="2514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DENPOB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Densidad poblacional (habitantes por km2)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14493.2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5688.7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2734.0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26438.0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867505379"/>
                  </a:ext>
                </a:extLst>
              </a:tr>
              <a:tr h="1257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INGRESO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Ingreso per cápita (soles por persona)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1251.8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213.4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911.8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1589.1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1907" marR="41907" marT="0" marB="0"/>
                </a:tc>
                <a:extLst>
                  <a:ext uri="{0D108BD9-81ED-4DB2-BD59-A6C34878D82A}">
                    <a16:rowId xmlns:a16="http://schemas.microsoft.com/office/drawing/2014/main" val="3746175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2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Regresiones a estimar – Corte transversal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67000" y="1134000"/>
            <a:ext cx="594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1. Siguiendo a Eckert y West (2005), se estima la siguiente regresión lineal por MCO:</a:t>
            </a:r>
          </a:p>
          <a:p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36000"/>
          <a:stretch/>
        </p:blipFill>
        <p:spPr>
          <a:xfrm>
            <a:off x="3717000" y="2057330"/>
            <a:ext cx="3209524" cy="640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367000" y="3069000"/>
            <a:ext cx="630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2. Verificamos la posibilidad la presencia de variables espacialmente correlacionadas </a:t>
            </a:r>
            <a:r>
              <a:rPr lang="es-ES" dirty="0"/>
              <a:t>mediante las pruebas propuestas por Anselin (1996) </a:t>
            </a:r>
            <a:endParaRPr lang="es-ES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2414625" y="4364000"/>
            <a:ext cx="630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3. De existir correlación espacial, estimamos el modelo de Durbin por Máxima Verosimilitud y realizamos pruebas de LR para intentar simplificar al modelo SAR o SEM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905" y="5589000"/>
            <a:ext cx="5276190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Regresiones a estimar - Panel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67000" y="1134000"/>
            <a:ext cx="5940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1. Siguiendo a Hastings (2004)</a:t>
            </a:r>
          </a:p>
          <a:p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2433150" y="4294000"/>
            <a:ext cx="6300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3. Estimamos por efectos fijos y verificamos con la prueba de </a:t>
            </a:r>
            <a:r>
              <a:rPr lang="es-ES" dirty="0" err="1" smtClean="0"/>
              <a:t>Hausman</a:t>
            </a:r>
            <a:endParaRPr lang="es-ES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2433150" y="3069000"/>
            <a:ext cx="6300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r>
              <a:rPr lang="es-ES" dirty="0" smtClean="0"/>
              <a:t>. Existe un cambio discreto en la propiedad de un número determinado de estaciones distribuidas a lo largo de Lima Metropolitana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50" y="1891243"/>
            <a:ext cx="5940000" cy="80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610012" y="549000"/>
            <a:ext cx="5043488" cy="530225"/>
            <a:chOff x="2642071" y="404664"/>
            <a:chExt cx="5043488" cy="530225"/>
          </a:xfrm>
        </p:grpSpPr>
        <p:sp>
          <p:nvSpPr>
            <p:cNvPr id="4" name="Line 2"/>
            <p:cNvSpPr>
              <a:spLocks noChangeShapeType="1"/>
            </p:cNvSpPr>
            <p:nvPr/>
          </p:nvSpPr>
          <p:spPr bwMode="auto">
            <a:xfrm>
              <a:off x="2884959" y="858689"/>
              <a:ext cx="4800600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642071" y="752326"/>
              <a:ext cx="182563" cy="182563"/>
              <a:chOff x="1239" y="1515"/>
              <a:chExt cx="115" cy="115"/>
            </a:xfrm>
          </p:grpSpPr>
          <p:sp>
            <p:nvSpPr>
              <p:cNvPr id="6" name="AutoShape 4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7" name="AutoShape 5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313584" y="404664"/>
              <a:ext cx="22044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1. Introducción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610012" y="1568469"/>
            <a:ext cx="5043488" cy="530225"/>
            <a:chOff x="1239" y="1296"/>
            <a:chExt cx="3177" cy="334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3" name="AutoShape 10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14" name="AutoShape 11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671" y="1296"/>
              <a:ext cx="20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2. Fundamento Teórico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2610012" y="2587938"/>
            <a:ext cx="5043488" cy="530225"/>
            <a:chOff x="1239" y="1296"/>
            <a:chExt cx="3177" cy="334"/>
          </a:xfrm>
        </p:grpSpPr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9" name="AutoShape 16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20" name="AutoShape 17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671" y="1296"/>
              <a:ext cx="21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3. Materiales y Métodos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2610012" y="3607407"/>
            <a:ext cx="5043488" cy="530225"/>
            <a:chOff x="1239" y="1296"/>
            <a:chExt cx="3177" cy="334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25" name="AutoShape 22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26" name="AutoShape 23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671" y="1296"/>
              <a:ext cx="23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4. Resultados y Discusión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7" name="Group 19"/>
          <p:cNvGrpSpPr>
            <a:grpSpLocks/>
          </p:cNvGrpSpPr>
          <p:nvPr/>
        </p:nvGrpSpPr>
        <p:grpSpPr bwMode="auto">
          <a:xfrm>
            <a:off x="2595725" y="4626876"/>
            <a:ext cx="5043487" cy="530225"/>
            <a:chOff x="1239" y="1296"/>
            <a:chExt cx="3177" cy="334"/>
          </a:xfrm>
        </p:grpSpPr>
        <p:sp>
          <p:nvSpPr>
            <p:cNvPr id="28" name="Line 20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29" name="Group 21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1" name="AutoShape 22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32" name="AutoShape 23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1680" y="1296"/>
              <a:ext cx="14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5. Conclusiones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3" name="Group 19"/>
          <p:cNvGrpSpPr>
            <a:grpSpLocks/>
          </p:cNvGrpSpPr>
          <p:nvPr/>
        </p:nvGrpSpPr>
        <p:grpSpPr bwMode="auto">
          <a:xfrm>
            <a:off x="2637000" y="5646343"/>
            <a:ext cx="5043487" cy="530225"/>
            <a:chOff x="1239" y="1296"/>
            <a:chExt cx="3177" cy="334"/>
          </a:xfrm>
        </p:grpSpPr>
        <p:sp>
          <p:nvSpPr>
            <p:cNvPr id="34" name="Line 20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grpSp>
          <p:nvGrpSpPr>
            <p:cNvPr id="35" name="Group 21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7" name="AutoShape 22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  <p:sp>
            <p:nvSpPr>
              <p:cNvPr id="38" name="AutoShape 23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PE" altLang="es-PE" sz="1800" dirty="0">
                  <a:latin typeface="Arial" charset="0"/>
                </a:endParaRPr>
              </a:p>
            </p:txBody>
          </p:sp>
        </p:grpSp>
        <p:sp>
          <p:nvSpPr>
            <p:cNvPr id="36" name="Text Box 24"/>
            <p:cNvSpPr txBox="1">
              <a:spLocks noChangeArrowheads="1"/>
            </p:cNvSpPr>
            <p:nvPr/>
          </p:nvSpPr>
          <p:spPr bwMode="auto">
            <a:xfrm>
              <a:off x="1680" y="1296"/>
              <a:ext cx="19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PE" altLang="es-PE" sz="2400" dirty="0" smtClean="0">
                  <a:solidFill>
                    <a:srgbClr val="000000"/>
                  </a:solidFill>
                  <a:latin typeface="Arial" charset="0"/>
                </a:rPr>
                <a:t>6. Recomendaciones</a:t>
              </a:r>
              <a:endParaRPr lang="es-PE" altLang="es-PE" sz="2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82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36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Introducción</a:t>
            </a:r>
          </a:p>
          <a:p>
            <a:r>
              <a:rPr lang="es-ES" u="sng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Próximos Pasos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6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texto"/>
          <p:cNvSpPr txBox="1">
            <a:spLocks/>
          </p:cNvSpPr>
          <p:nvPr/>
        </p:nvSpPr>
        <p:spPr>
          <a:xfrm>
            <a:off x="174340" y="1772816"/>
            <a:ext cx="1607660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  <a:endParaRPr lang="es-ES" dirty="0"/>
          </a:p>
          <a:p>
            <a:r>
              <a:rPr lang="es-ES" dirty="0"/>
              <a:t>Fundamento teórico</a:t>
            </a:r>
          </a:p>
          <a:p>
            <a:r>
              <a:rPr lang="es-ES" dirty="0" smtClean="0"/>
              <a:t>Materiales y Métodos</a:t>
            </a:r>
            <a:endParaRPr lang="es-ES" dirty="0"/>
          </a:p>
          <a:p>
            <a:r>
              <a:rPr lang="es-ES" dirty="0" smtClean="0"/>
              <a:t>Resultados y Discusión</a:t>
            </a:r>
            <a:endParaRPr lang="es-ES" dirty="0"/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Recomendaciones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339752" y="864000"/>
            <a:ext cx="628224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El mercado de combustibles a nivel minorista presenta particularidades: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Precios observables por consumidores y por competencia.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Bajo costo de información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¿Producto homogéneo? ← Calidad regulada por el Estado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Resultado: Variabilidad de precios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000" y="3429000"/>
            <a:ext cx="5040000" cy="340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  <a:endParaRPr lang="es-ES" dirty="0"/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267744" y="26064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Y RELEVANCIA</a:t>
            </a:r>
            <a:endParaRPr lang="es-PE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266769" y="819000"/>
            <a:ext cx="6408712" cy="243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Identificar las variables que expliquen la variación de precios en las estaciones de combustible de Lima.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Determinar el efecto que tiene una adquisición que consolida el mercado minorista en el precio de los combustibles cuando las características observables se mantienen constantes.</a:t>
            </a: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2637001" y="2799000"/>
            <a:ext cx="5669999" cy="3780000"/>
            <a:chOff x="2187001" y="2381450"/>
            <a:chExt cx="6743600" cy="4476550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7001" y="2461175"/>
              <a:ext cx="3431064" cy="4386550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7000" y="2381450"/>
              <a:ext cx="3143601" cy="4476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979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REVISIÓN DE LA LITERATURA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339752" y="999000"/>
            <a:ext cx="64087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Influencia de las características observables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Eckert y West (2005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Clemenz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Gugler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(2006), Pintado y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Contín-Pilart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(2010)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Influencia de factores espaciales: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Byrne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(2010), 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Pennerstorfer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(2009) y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Alderighi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y Baudino (2015)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Modelos estructurales en función de datos de cantidades vendidas a nivel estación o distrital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Slade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(1992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Manuszak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(2010)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Houde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(2012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Eventos exógenos para determinar efectos de fusiones o adquisiciones específicas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Hastings (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2004)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Taylor y </a:t>
            </a:r>
            <a:r>
              <a:rPr lang="es-E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Hosken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(2008), Simpson y Taylor (2008), Pennerstorfer y </a:t>
            </a:r>
            <a:r>
              <a:rPr lang="es-E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Weiss</a:t>
            </a:r>
            <a:r>
              <a:rPr lang="es-E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(2013</a:t>
            </a:r>
            <a:r>
              <a:rPr lang="es-E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37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 DE COMBUSTIBLES - ESTACIONES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1013"/>
          <a:stretch/>
        </p:blipFill>
        <p:spPr>
          <a:xfrm>
            <a:off x="2430675" y="2124000"/>
            <a:ext cx="6075000" cy="346642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412000" y="1046713"/>
            <a:ext cx="69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Cadena de valor de los hidrocarburos.</a:t>
            </a:r>
          </a:p>
          <a:p>
            <a:r>
              <a:rPr lang="es-ES" dirty="0" smtClean="0"/>
              <a:t>Precios de la materia prima fijados por mercados altamente líquidos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4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Competencia en el mercado minorista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412000" y="1046713"/>
            <a:ext cx="6930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Precios fijados por libre mercado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Producto de calidad similar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¿Aditivos?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Solo 3 proveedores importantes en el mercado: Repsol y Petroperú (Productores e importadores), PBF (Importador)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 smtClean="0"/>
              <a:t>Las estaciones de combustible pueden ser de tres tipos: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Propias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Abanderadas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Independientes</a:t>
            </a: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www.primax.com.ec/website/images/supergp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004"/>
          <a:stretch/>
        </p:blipFill>
        <p:spPr bwMode="auto">
          <a:xfrm>
            <a:off x="4296641" y="1750493"/>
            <a:ext cx="1157207" cy="59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ecsa.com.pe/wp-content/uploads/2017/07/exelon-nitr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000" y="1897506"/>
            <a:ext cx="1446425" cy="41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psol Efitec 98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304" y="1840256"/>
            <a:ext cx="1178696" cy="5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6137" y="4441386"/>
            <a:ext cx="3455238" cy="220072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5300" y="4441386"/>
            <a:ext cx="3370215" cy="220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estaciones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000" y="729001"/>
            <a:ext cx="2826087" cy="18000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999" y="2729159"/>
            <a:ext cx="2826087" cy="186984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684" y="4824000"/>
            <a:ext cx="2846402" cy="193077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032910" y="5545714"/>
            <a:ext cx="39040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AV. UNIVERSITARIA NORTE MZ. C LOTE 1, URB RESIDENCIAL COMERCIAL LOS OLIVOS</a:t>
            </a:r>
            <a:endParaRPr lang="en-US" sz="1400" dirty="0"/>
          </a:p>
        </p:txBody>
      </p:sp>
      <p:sp>
        <p:nvSpPr>
          <p:cNvPr id="8" name="Rectángulo 7"/>
          <p:cNvSpPr/>
          <p:nvPr/>
        </p:nvSpPr>
        <p:spPr>
          <a:xfrm>
            <a:off x="5032910" y="5176382"/>
            <a:ext cx="1840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G3A GRIFOS S.A.C.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995000" y="1404000"/>
            <a:ext cx="12426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COESTI S.A.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995000" y="178651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AV. JAVIER PRADO OESTE N° 1895 ESQUINA CALLE LOS CASTAÑOS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5022000" y="2860780"/>
            <a:ext cx="3555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ESTACION DE SERVICIOS GRIFO SANTA EULALIA S.R.L.</a:t>
            </a:r>
            <a:endParaRPr lang="en-US" sz="1400" dirty="0"/>
          </a:p>
        </p:txBody>
      </p:sp>
      <p:sp>
        <p:nvSpPr>
          <p:cNvPr id="15" name="Rectángulo 14"/>
          <p:cNvSpPr/>
          <p:nvPr/>
        </p:nvSpPr>
        <p:spPr>
          <a:xfrm>
            <a:off x="5022000" y="3419893"/>
            <a:ext cx="3645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</a:rPr>
              <a:t>AV. UNIVERSITARIA ESQUINA CON LA AV. NARANJAL, MANZANA A, LOTES 1, 2, 3, 4, 5, 23, 24, 25 Y 26 DEL A. H. 19 DE MAYO</a:t>
            </a:r>
            <a:endParaRPr lang="en-US" sz="1400" dirty="0"/>
          </a:p>
        </p:txBody>
      </p:sp>
      <p:sp>
        <p:nvSpPr>
          <p:cNvPr id="19" name="Rectángulo 18"/>
          <p:cNvSpPr/>
          <p:nvPr/>
        </p:nvSpPr>
        <p:spPr>
          <a:xfrm>
            <a:off x="5022075" y="9090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Propia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5022075" y="2481352"/>
            <a:ext cx="2377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Abanderada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5022075" y="4767862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u="sng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Estación Independiente</a:t>
            </a:r>
            <a:endParaRPr lang="en-US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3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 txBox="1">
            <a:spLocks/>
          </p:cNvSpPr>
          <p:nvPr/>
        </p:nvSpPr>
        <p:spPr>
          <a:xfrm>
            <a:off x="174340" y="1772816"/>
            <a:ext cx="1661356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sz="1100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/>
              <a:t>Introducción</a:t>
            </a:r>
          </a:p>
          <a:p>
            <a:r>
              <a:rPr lang="es-ES" dirty="0"/>
              <a:t>Fundamento teórico</a:t>
            </a:r>
          </a:p>
          <a:p>
            <a:r>
              <a:rPr lang="es-ES" dirty="0"/>
              <a:t>Materiales y Métodos</a:t>
            </a:r>
          </a:p>
          <a:p>
            <a:r>
              <a:rPr lang="es-ES" dirty="0"/>
              <a:t>Resultados y Discusión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Recomendaciones</a:t>
            </a:r>
          </a:p>
        </p:txBody>
      </p:sp>
      <p:sp>
        <p:nvSpPr>
          <p:cNvPr id="14" name="6 CuadroTexto"/>
          <p:cNvSpPr txBox="1"/>
          <p:nvPr/>
        </p:nvSpPr>
        <p:spPr>
          <a:xfrm>
            <a:off x="2267744" y="260648"/>
            <a:ext cx="61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competencia diferenciada</a:t>
            </a:r>
            <a:endParaRPr lang="es-E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esultado de imagen para aditivo pri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2412000" y="1046713"/>
                <a:ext cx="6075000" cy="5052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Caso más simple, 2 firmas que compiten en precios en mercado con producto diferenciado.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Demanda: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ES" sz="2000" dirty="0" smtClean="0"/>
                  <a:t>. 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Costos: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s-ES" sz="200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/>
                  <a:t>Resolviendo el problema de optimización: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m:rPr>
                          <m:aln/>
                        </m:rP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s-ES" i="1" dirty="0" smtClean="0"/>
              </a:p>
              <a:p>
                <a:pPr>
                  <a:spcAft>
                    <a:spcPts val="1200"/>
                  </a:spcAft>
                </a:pPr>
                <a:r>
                  <a:rPr lang="en-US" dirty="0" err="1" smtClean="0"/>
                  <a:t>En</a:t>
                </a:r>
                <a:r>
                  <a:rPr lang="en-US" dirty="0" smtClean="0"/>
                  <a:t> forma reducida: </a:t>
                </a:r>
                <a:endParaRPr lang="es-ES" i="1" dirty="0" smtClean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s-ES" sz="2000" dirty="0" smtClean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s-ES" sz="2000" dirty="0" smtClean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s-ES" sz="2000" dirty="0" smtClean="0"/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000" y="1046713"/>
                <a:ext cx="6075000" cy="5052345"/>
              </a:xfrm>
              <a:prstGeom prst="rect">
                <a:avLst/>
              </a:prstGeom>
              <a:blipFill>
                <a:blip r:embed="rId2"/>
                <a:stretch>
                  <a:fillRect l="-904" t="-724" r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28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18977</TotalTime>
  <Words>1187</Words>
  <Application>Microsoft Office PowerPoint</Application>
  <PresentationFormat>Presentación en pantalla (4:3)</PresentationFormat>
  <Paragraphs>310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Times New Roman</vt:lpstr>
      <vt:lpstr>Wingdings</vt:lpstr>
      <vt:lpstr>Tema de Office</vt:lpstr>
      <vt:lpstr>1_Diseño personalizado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Lobillo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Uriarte</dc:creator>
  <cp:lastModifiedBy>Diego Uriarte</cp:lastModifiedBy>
  <cp:revision>187</cp:revision>
  <dcterms:created xsi:type="dcterms:W3CDTF">2017-10-05T16:37:09Z</dcterms:created>
  <dcterms:modified xsi:type="dcterms:W3CDTF">2019-04-28T17:47:37Z</dcterms:modified>
</cp:coreProperties>
</file>