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3695" r:id="rId1"/>
    <p:sldMasterId id="2147483720" r:id="rId2"/>
    <p:sldMasterId id="2147483707" r:id="rId3"/>
  </p:sldMasterIdLst>
  <p:notesMasterIdLst>
    <p:notesMasterId r:id="rId51"/>
  </p:notesMasterIdLst>
  <p:sldIdLst>
    <p:sldId id="256" r:id="rId4"/>
    <p:sldId id="257" r:id="rId5"/>
    <p:sldId id="334" r:id="rId6"/>
    <p:sldId id="258" r:id="rId7"/>
    <p:sldId id="276" r:id="rId8"/>
    <p:sldId id="341" r:id="rId9"/>
    <p:sldId id="335" r:id="rId10"/>
    <p:sldId id="283" r:id="rId11"/>
    <p:sldId id="340" r:id="rId12"/>
    <p:sldId id="342" r:id="rId13"/>
    <p:sldId id="315" r:id="rId14"/>
    <p:sldId id="313" r:id="rId15"/>
    <p:sldId id="343" r:id="rId16"/>
    <p:sldId id="323" r:id="rId17"/>
    <p:sldId id="325" r:id="rId18"/>
    <p:sldId id="326" r:id="rId19"/>
    <p:sldId id="316" r:id="rId20"/>
    <p:sldId id="317" r:id="rId21"/>
    <p:sldId id="263" r:id="rId22"/>
    <p:sldId id="307" r:id="rId23"/>
    <p:sldId id="281" r:id="rId24"/>
    <p:sldId id="344" r:id="rId25"/>
    <p:sldId id="345" r:id="rId26"/>
    <p:sldId id="318" r:id="rId27"/>
    <p:sldId id="324" r:id="rId28"/>
    <p:sldId id="320" r:id="rId29"/>
    <p:sldId id="337" r:id="rId30"/>
    <p:sldId id="319" r:id="rId31"/>
    <p:sldId id="346" r:id="rId32"/>
    <p:sldId id="348" r:id="rId33"/>
    <p:sldId id="336" r:id="rId34"/>
    <p:sldId id="321" r:id="rId35"/>
    <p:sldId id="327" r:id="rId36"/>
    <p:sldId id="322" r:id="rId37"/>
    <p:sldId id="328" r:id="rId38"/>
    <p:sldId id="329" r:id="rId39"/>
    <p:sldId id="338" r:id="rId40"/>
    <p:sldId id="339" r:id="rId41"/>
    <p:sldId id="332" r:id="rId42"/>
    <p:sldId id="350" r:id="rId43"/>
    <p:sldId id="351" r:id="rId44"/>
    <p:sldId id="353" r:id="rId45"/>
    <p:sldId id="354" r:id="rId46"/>
    <p:sldId id="333" r:id="rId47"/>
    <p:sldId id="356" r:id="rId48"/>
    <p:sldId id="352" r:id="rId49"/>
    <p:sldId id="355" r:id="rId5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63" userDrawn="1">
          <p15:clr>
            <a:srgbClr val="A4A3A4"/>
          </p15:clr>
        </p15:guide>
        <p15:guide id="2" pos="5545" userDrawn="1">
          <p15:clr>
            <a:srgbClr val="A4A3A4"/>
          </p15:clr>
        </p15:guide>
        <p15:guide id="3" orient="horz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94660"/>
  </p:normalViewPr>
  <p:slideViewPr>
    <p:cSldViewPr>
      <p:cViewPr varScale="1">
        <p:scale>
          <a:sx n="65" d="100"/>
          <a:sy n="65" d="100"/>
        </p:scale>
        <p:origin x="1176" y="78"/>
      </p:cViewPr>
      <p:guideLst>
        <p:guide pos="1463"/>
        <p:guide pos="5545"/>
        <p:guide orient="horz" pos="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D346F-B93B-4BCB-AF90-EAC3DEC42154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221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D346F-B93B-4BCB-AF90-EAC3DEC42154}" type="slidenum">
              <a:rPr lang="es-PE" smtClean="0"/>
              <a:t>42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172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17/06/2019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egsciurbeco.2013.04.002" TargetMode="External"/><Relationship Id="rId2" Type="http://schemas.openxmlformats.org/officeDocument/2006/relationships/hyperlink" Target="https://www.jstor.org/stable/3592781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Junio, </a:t>
            </a:r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394088" y="2574000"/>
            <a:ext cx="6075000" cy="34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Precios de la materia prima fijados por mercados altamente líquidos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Cadena de valor de los hidrocarburos.</a:t>
            </a: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76475" y="6217658"/>
            <a:ext cx="38250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Diplomado</a:t>
            </a:r>
            <a:r>
              <a:rPr kumimoji="0" lang="es-PE" altLang="en-US" sz="1000" b="0" i="0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Operaciones de Refinación – PUCP 2016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94872" y="1135213"/>
            <a:ext cx="60750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Libre mercado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de calidad similar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¿Aditivos?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Cuatro mayoristas: Repsol, Petroperú, Primax, Pecsa.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estaciones de combustible pueden ser de tres tipos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4164351" y="1840493"/>
            <a:ext cx="3681304" cy="463507"/>
            <a:chOff x="4386641" y="2246987"/>
            <a:chExt cx="4460359" cy="598507"/>
          </a:xfrm>
        </p:grpSpPr>
        <p:pic>
          <p:nvPicPr>
            <p:cNvPr id="1028" name="Picture 4" descr="http://www.primax.com.ec/website/images/supergp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4004"/>
            <a:stretch/>
          </p:blipFill>
          <p:spPr bwMode="auto">
            <a:xfrm>
              <a:off x="4386641" y="2246987"/>
              <a:ext cx="1157207" cy="59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pecsa.com.pe/wp-content/uploads/2017/07/exelon-nit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00" y="2394000"/>
              <a:ext cx="1446425" cy="4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sol Efitec 98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04" y="2336750"/>
              <a:ext cx="1178696" cy="50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04603"/>
              </p:ext>
            </p:extLst>
          </p:nvPr>
        </p:nvGraphicFramePr>
        <p:xfrm>
          <a:off x="2411999" y="4300640"/>
          <a:ext cx="5541752" cy="2240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2375">
                  <a:extLst>
                    <a:ext uri="{9D8B030D-6E8A-4147-A177-3AD203B41FA5}">
                      <a16:colId xmlns:a16="http://schemas.microsoft.com/office/drawing/2014/main" val="285652208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2870701216"/>
                    </a:ext>
                  </a:extLst>
                </a:gridCol>
                <a:gridCol w="1255553">
                  <a:extLst>
                    <a:ext uri="{9D8B030D-6E8A-4147-A177-3AD203B41FA5}">
                      <a16:colId xmlns:a16="http://schemas.microsoft.com/office/drawing/2014/main" val="3360498426"/>
                    </a:ext>
                  </a:extLst>
                </a:gridCol>
                <a:gridCol w="1385438">
                  <a:extLst>
                    <a:ext uri="{9D8B030D-6E8A-4147-A177-3AD203B41FA5}">
                      <a16:colId xmlns:a16="http://schemas.microsoft.com/office/drawing/2014/main" val="1726687776"/>
                    </a:ext>
                  </a:extLst>
                </a:gridCol>
                <a:gridCol w="1082372">
                  <a:extLst>
                    <a:ext uri="{9D8B030D-6E8A-4147-A177-3AD203B41FA5}">
                      <a16:colId xmlns:a16="http://schemas.microsoft.com/office/drawing/2014/main" val="350106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i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en-US" sz="1400" b="1" i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Propia</a:t>
                      </a:r>
                      <a:endParaRPr lang="en-US" sz="1400" b="1" i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Abanderada</a:t>
                      </a:r>
                      <a:endParaRPr lang="en-US" sz="1400" b="1" i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Independiente</a:t>
                      </a:r>
                      <a:endParaRPr lang="en-US" sz="1400" b="1" i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1" i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Repsol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728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Primax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605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Pecsa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22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Petroperú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65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Marca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23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8380683"/>
                  </a:ext>
                </a:extLst>
              </a:tr>
            </a:tbl>
          </a:graphicData>
        </a:graphic>
      </p:graphicFrame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367000" y="3814996"/>
            <a:ext cx="535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Tabla 1: Distribución de estaciones en la muestra</a:t>
            </a:r>
            <a:endParaRPr lang="es-PE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411999" y="6557779"/>
            <a:ext cx="21371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 propia, 2019. 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pic>
        <p:nvPicPr>
          <p:cNvPr id="8" name="Imagen 7" descr="E:\Dropbox\projects\maestria\masther-thesis\plots\Rplot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97" y="1718032"/>
            <a:ext cx="5700350" cy="442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2182453" y="1080512"/>
            <a:ext cx="629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Gráfico </a:t>
            </a: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Venta </a:t>
            </a:r>
            <a:r>
              <a:rPr lang="es-PE" altLang="en-US" sz="1600" dirty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combustibles por tipo de producto a nivel nacional (porcentajes)</a:t>
            </a:r>
            <a:endParaRPr lang="es-PE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2197" y="6200656"/>
            <a:ext cx="48478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 propia a partir de los informes estadísticos del MINEM, 2019. 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pic>
        <p:nvPicPr>
          <p:cNvPr id="13" name="Imagen 12" descr="E:\Dropbox\projects\maestria\masther-thesis\plots\precios-tipo-grif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1629000"/>
            <a:ext cx="4950000" cy="45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ángulo 14"/>
          <p:cNvSpPr/>
          <p:nvPr/>
        </p:nvSpPr>
        <p:spPr>
          <a:xfrm>
            <a:off x="2182453" y="1080512"/>
            <a:ext cx="629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Gráfico </a:t>
            </a: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Precios promedio por tipo de estación para Diésel y Gasolina de 90 octanos 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82197" y="6200656"/>
            <a:ext cx="21371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</a:t>
            </a:r>
            <a:r>
              <a:rPr kumimoji="0" lang="es-PE" altLang="en-US" sz="1000" b="0" i="0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propia</a:t>
            </a: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2019. 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044000"/>
            <a:ext cx="2430000" cy="1547723"/>
          </a:xfrm>
          <a:prstGeom prst="rect">
            <a:avLst/>
          </a:prstGeom>
        </p:spPr>
      </p:pic>
      <p:pic>
        <p:nvPicPr>
          <p:cNvPr id="2" name="Imagen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856224"/>
            <a:ext cx="2430000" cy="1548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00" y="4824000"/>
            <a:ext cx="2430000" cy="154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302400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58311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654668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utilizados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411412" y="909000"/>
                <a:ext cx="6165587" cy="580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Modelo espacial de Durbin: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/>
                        <m:t>𝒑</m:t>
                      </m:r>
                      <m:r>
                        <a:rPr lang="es-PE" i="1"/>
                        <m:t>=</m:t>
                      </m:r>
                      <m:r>
                        <a:rPr lang="es-PE" i="1"/>
                        <m:t>𝜌</m:t>
                      </m:r>
                      <m:r>
                        <a:rPr lang="es-PE" i="1"/>
                        <m:t>𝑊</m:t>
                      </m:r>
                      <m:r>
                        <a:rPr lang="es-PE" b="1" i="1"/>
                        <m:t>𝒑</m:t>
                      </m:r>
                      <m:r>
                        <a:rPr lang="es-PE" i="1"/>
                        <m:t>+</m:t>
                      </m:r>
                      <m:r>
                        <a:rPr lang="es-PE" i="1"/>
                        <m:t>𝛼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s-PE" b="1" i="1"/>
                            <m:t>𝟏</m:t>
                          </m:r>
                        </m:e>
                        <m:sub>
                          <m:r>
                            <a:rPr lang="es-PE" b="1" i="1"/>
                            <m:t>𝑵</m:t>
                          </m:r>
                        </m:sub>
                      </m:sSub>
                      <m:r>
                        <a:rPr lang="es-PE" i="1"/>
                        <m:t>+</m:t>
                      </m:r>
                      <m:r>
                        <a:rPr lang="es-PE" i="1"/>
                        <m:t>𝑋</m:t>
                      </m:r>
                      <m:r>
                        <a:rPr lang="es-PE" b="1" i="1"/>
                        <m:t>𝜷</m:t>
                      </m:r>
                      <m:r>
                        <a:rPr lang="es-PE" i="1"/>
                        <m:t>+</m:t>
                      </m:r>
                      <m:r>
                        <a:rPr lang="es-PE" i="1"/>
                        <m:t>𝑊𝑋</m:t>
                      </m:r>
                      <m:r>
                        <a:rPr lang="es-PE" b="1" i="1"/>
                        <m:t>𝜽</m:t>
                      </m:r>
                      <m:r>
                        <a:rPr lang="es-PE" i="1"/>
                        <m:t>+</m:t>
                      </m:r>
                      <m:r>
                        <a:rPr lang="es-PE" b="1" i="1"/>
                        <m:t>𝜺</m:t>
                      </m:r>
                    </m:oMath>
                  </m:oMathPara>
                </a14:m>
                <a:endParaRPr lang="es-ES" dirty="0" smtClean="0"/>
              </a:p>
              <a:p>
                <a:endParaRPr lang="es-ES" dirty="0"/>
              </a:p>
              <a:p>
                <a:endParaRPr lang="es-ES" sz="1200" dirty="0" smtClean="0"/>
              </a:p>
              <a:p>
                <a:endParaRPr lang="es-E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𝑝</m:t>
                          </m:r>
                        </m:e>
                        <m:sub>
                          <m:r>
                            <a:rPr lang="es-PE" i="1"/>
                            <m:t>𝑖</m:t>
                          </m:r>
                        </m:sub>
                      </m:sSub>
                      <m:r>
                        <a:rPr lang="es-PE" i="1"/>
                        <m:t>=</m:t>
                      </m:r>
                      <m:r>
                        <a:rPr lang="es-PE" i="1"/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s-PE" i="1"/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𝑤</m:t>
                              </m:r>
                            </m:e>
                            <m:sub>
                              <m:r>
                                <a:rPr lang="es-PE" i="1"/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PE"/>
                        <m:t>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𝑝</m:t>
                          </m:r>
                        </m:e>
                        <m:sub>
                          <m:r>
                            <a:rPr lang="es-PE" i="1"/>
                            <m:t>𝑗</m:t>
                          </m:r>
                        </m:sub>
                      </m:sSub>
                      <m:r>
                        <a:rPr lang="es-PE" i="1"/>
                        <m:t>+</m:t>
                      </m:r>
                      <m:r>
                        <a:rPr lang="es-PE" i="1"/>
                        <m:t>𝛼</m:t>
                      </m:r>
                      <m:r>
                        <a:rPr lang="es-PE" i="1"/>
                        <m:t>+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s-PE" b="1" i="1"/>
                            <m:t>𝒙</m:t>
                          </m:r>
                        </m:e>
                        <m:sub>
                          <m:r>
                            <a:rPr lang="es-PE" b="1" i="1"/>
                            <m:t>𝒊</m:t>
                          </m:r>
                        </m:sub>
                      </m:sSub>
                      <m:r>
                        <a:rPr lang="es-PE" b="1" i="1"/>
                        <m:t>𝜷</m:t>
                      </m:r>
                      <m:r>
                        <a:rPr lang="es-PE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s-PE" b="1" i="1"/>
                                <m:t>𝒘</m:t>
                              </m:r>
                            </m:e>
                            <m:sub>
                              <m:r>
                                <a:rPr lang="es-PE" b="1" i="1"/>
                                <m:t>𝒊</m:t>
                              </m:r>
                            </m:sub>
                          </m:sSub>
                        </m:e>
                        <m:sub>
                          <m:r>
                            <a:rPr lang="es-PE" i="1"/>
                            <m:t>1×</m:t>
                          </m:r>
                          <m:r>
                            <a:rPr lang="es-PE" i="1"/>
                            <m:t>𝑁</m:t>
                          </m:r>
                        </m:sub>
                      </m:sSub>
                      <m:r>
                        <a:rPr lang="es-PE" i="1"/>
                        <m:t>𝑋</m:t>
                      </m:r>
                      <m:r>
                        <a:rPr lang="es-PE" b="1" i="1"/>
                        <m:t>𝜽</m:t>
                      </m:r>
                      <m:r>
                        <a:rPr lang="es-PE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𝜀</m:t>
                          </m:r>
                        </m:e>
                        <m:sub>
                          <m:r>
                            <a:rPr lang="es-PE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s-ES" dirty="0"/>
              </a:p>
              <a:p>
                <a:r>
                  <a:rPr lang="es-ES" dirty="0" smtClean="0"/>
                  <a:t>Anida a los dos siguientes modelos:</a:t>
                </a:r>
              </a:p>
              <a:p>
                <a:endParaRPr lang="es-ES" dirty="0"/>
              </a:p>
              <a:p>
                <a:endParaRPr lang="es-PE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PE" dirty="0" smtClean="0"/>
                  <a:t>Modelo </a:t>
                </a:r>
                <a:r>
                  <a:rPr lang="es-PE" dirty="0"/>
                  <a:t>de rezago espacial </a:t>
                </a:r>
                <a:r>
                  <a:rPr lang="es-PE" b="1" dirty="0"/>
                  <a:t>(SAR</a:t>
                </a:r>
                <a:r>
                  <a:rPr lang="es-PE" b="1" dirty="0" smtClean="0"/>
                  <a:t>) </a:t>
                </a:r>
                <a:r>
                  <a:rPr lang="es-PE" dirty="0" smtClean="0"/>
                  <a:t>cuando</a:t>
                </a:r>
                <a:r>
                  <a:rPr lang="es-PE" b="1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/>
                        <m:t>𝒑</m:t>
                      </m:r>
                      <m:r>
                        <a:rPr lang="es-PE" i="1"/>
                        <m:t>=</m:t>
                      </m:r>
                      <m:r>
                        <a:rPr lang="es-PE" i="1"/>
                        <m:t>𝜌</m:t>
                      </m:r>
                      <m:r>
                        <a:rPr lang="es-PE" i="1"/>
                        <m:t>𝑊</m:t>
                      </m:r>
                      <m:r>
                        <a:rPr lang="es-PE" b="1" i="1"/>
                        <m:t>𝒑</m:t>
                      </m:r>
                      <m:r>
                        <a:rPr lang="es-PE" i="1"/>
                        <m:t>+</m:t>
                      </m:r>
                      <m:r>
                        <a:rPr lang="es-PE" i="1"/>
                        <m:t>𝛼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s-PE" b="1" i="1"/>
                            <m:t>𝟏</m:t>
                          </m:r>
                        </m:e>
                        <m:sub>
                          <m:r>
                            <a:rPr lang="es-PE" b="1" i="1"/>
                            <m:t>𝑵</m:t>
                          </m:r>
                        </m:sub>
                      </m:sSub>
                      <m:r>
                        <a:rPr lang="es-PE" i="1"/>
                        <m:t>+</m:t>
                      </m:r>
                      <m:r>
                        <a:rPr lang="es-PE" i="1"/>
                        <m:t>𝑋</m:t>
                      </m:r>
                      <m:r>
                        <a:rPr lang="es-PE" b="1" i="1"/>
                        <m:t>𝜷</m:t>
                      </m:r>
                      <m:r>
                        <a:rPr lang="es-PE" i="1"/>
                        <m:t>+</m:t>
                      </m:r>
                      <m:r>
                        <a:rPr lang="es-PE" b="1" i="1"/>
                        <m:t>𝜺</m:t>
                      </m:r>
                    </m:oMath>
                  </m:oMathPara>
                </a14:m>
                <a:endParaRPr lang="en-US" dirty="0"/>
              </a:p>
              <a:p>
                <a:endParaRPr lang="es-ES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Modelo de errores espaciales </a:t>
                </a:r>
                <a:r>
                  <a:rPr lang="es-ES" b="1" dirty="0" smtClean="0"/>
                  <a:t>(SEM) </a:t>
                </a:r>
                <a:r>
                  <a:rPr lang="es-ES" dirty="0" smtClean="0"/>
                  <a:t>cuando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𝜌𝛽</m:t>
                    </m:r>
                  </m:oMath>
                </a14:m>
                <a:endParaRPr lang="es-E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/>
                        <m:t>𝒑</m:t>
                      </m:r>
                      <m:r>
                        <a:rPr lang="es-PE" i="1"/>
                        <m:t>=</m:t>
                      </m:r>
                      <m:r>
                        <a:rPr lang="es-PE" i="1"/>
                        <m:t>𝛼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s-PE" b="1" i="1"/>
                            <m:t>𝟏</m:t>
                          </m:r>
                        </m:e>
                        <m:sub>
                          <m:r>
                            <a:rPr lang="es-PE" b="1" i="1"/>
                            <m:t>𝑵</m:t>
                          </m:r>
                        </m:sub>
                      </m:sSub>
                      <m:r>
                        <a:rPr lang="es-PE" i="1"/>
                        <m:t>+</m:t>
                      </m:r>
                      <m:r>
                        <a:rPr lang="es-PE" i="1"/>
                        <m:t>𝑋</m:t>
                      </m:r>
                      <m:r>
                        <a:rPr lang="es-PE" b="1" i="1"/>
                        <m:t>𝜷</m:t>
                      </m:r>
                      <m:r>
                        <a:rPr lang="es-PE" i="1"/>
                        <m:t>+</m:t>
                      </m:r>
                      <m:r>
                        <a:rPr lang="es-PE" b="1" i="1"/>
                        <m:t>𝒖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/>
                        <m:t>𝒖</m:t>
                      </m:r>
                      <m:r>
                        <a:rPr lang="es-PE" i="1"/>
                        <m:t>=</m:t>
                      </m:r>
                      <m:r>
                        <a:rPr lang="es-PE" i="1"/>
                        <m:t>𝜆</m:t>
                      </m:r>
                      <m:r>
                        <a:rPr lang="es-PE" i="1"/>
                        <m:t>𝑊</m:t>
                      </m:r>
                      <m:r>
                        <a:rPr lang="es-PE" b="1" i="1"/>
                        <m:t>𝒖</m:t>
                      </m:r>
                      <m:r>
                        <a:rPr lang="es-PE" i="1"/>
                        <m:t>+</m:t>
                      </m:r>
                      <m:r>
                        <a:rPr lang="es-PE" i="1"/>
                        <m:t>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12" y="909000"/>
                <a:ext cx="6165587" cy="5801140"/>
              </a:xfrm>
              <a:prstGeom prst="rect">
                <a:avLst/>
              </a:prstGeom>
              <a:blipFill>
                <a:blip r:embed="rId2"/>
                <a:stretch>
                  <a:fillRect l="-890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vecinos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Definimos la vecindad utilizando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99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201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303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1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Metodología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405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1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5076876"/>
            <a:ext cx="5834061" cy="530225"/>
            <a:chOff x="1239" y="1296"/>
            <a:chExt cx="3675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3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</a:t>
              </a: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Conclusiones y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4" y="1224000"/>
            <a:ext cx="57972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Portal OSINERGMIN (Marzo 2017 – Octubre 2018)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Servicios adicionales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63" y="3572346"/>
            <a:ext cx="6390000" cy="1712492"/>
          </a:xfrm>
          <a:prstGeom prst="rect">
            <a:avLst/>
          </a:prstGeom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 descr="E:\Dropbox\projects\maestria\masther-thesis\plots\muestra-distritos_12019-05-0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00" y="1629000"/>
            <a:ext cx="6084094" cy="38019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2281817" y="1091185"/>
            <a:ext cx="629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Gráfico </a:t>
            </a: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Distribución de estaciones en distritos de Lima Metropolitana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465710" y="5722539"/>
            <a:ext cx="21371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</a:t>
            </a:r>
            <a:r>
              <a:rPr kumimoji="0" lang="es-PE" altLang="en-US" sz="1000" b="0" i="0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propia</a:t>
            </a: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2019. 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281817" y="1091185"/>
            <a:ext cx="629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Gráfico </a:t>
            </a:r>
            <a:r>
              <a:rPr lang="es-PE" altLang="en-US" sz="1600" dirty="0" smtClean="0" bmk="_Toc9171807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Distribución de estaciones en distritos de Lima Metropolitana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465710" y="5722539"/>
            <a:ext cx="21371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</a:t>
            </a:r>
            <a:r>
              <a:rPr kumimoji="0" lang="es-PE" altLang="en-US" sz="1000" b="0" i="0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propia</a:t>
            </a: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2019. 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 descr="E:\Dropbox\projects\maestria\masther-thesis\plots\Rplot0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0"/>
          <a:stretch/>
        </p:blipFill>
        <p:spPr bwMode="auto">
          <a:xfrm>
            <a:off x="2281817" y="1787681"/>
            <a:ext cx="6375750" cy="3825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37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4353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cápita </a:t>
                      </a:r>
                      <a:r>
                        <a:rPr lang="es-PE" sz="1200" dirty="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S</a:t>
            </a:r>
            <a:r>
              <a:rPr lang="es-ES" dirty="0" smtClean="0"/>
              <a:t>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dirty="0" err="1"/>
              <a:t>Anselin</a:t>
            </a:r>
            <a:r>
              <a:rPr lang="es-ES" dirty="0"/>
              <a:t> </a:t>
            </a:r>
            <a:r>
              <a:rPr lang="es-ES" dirty="0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 (</a:t>
            </a:r>
            <a:r>
              <a:rPr lang="es-ES" dirty="0" err="1" smtClean="0"/>
              <a:t>Elhorst</a:t>
            </a:r>
            <a:r>
              <a:rPr lang="es-ES" dirty="0" smtClean="0"/>
              <a:t>, 2010 y </a:t>
            </a:r>
            <a:r>
              <a:rPr lang="es-ES" dirty="0" err="1" smtClean="0"/>
              <a:t>Lesage</a:t>
            </a:r>
            <a:r>
              <a:rPr lang="es-ES" dirty="0" smtClean="0"/>
              <a:t> y Pace, 2009)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el modelo SEM: Interpretación de parámetros es la misma que en OLS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Para el modelo SAR o SDM: El efecto del cambio de una variable independiente no es directamente el parámetro estimado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  <a:blipFill>
                <a:blip r:embed="rId3"/>
                <a:stretch>
                  <a:fillRect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  <a:blipFill>
                <a:blip r:embed="rId4"/>
                <a:stretch>
                  <a:fillRect l="-12821"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Donde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2609700" y="5586716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deben calcular impactos directos, indirectos (</a:t>
            </a:r>
            <a:r>
              <a:rPr lang="es-ES" i="1" dirty="0" err="1" smtClean="0"/>
              <a:t>spill-overs</a:t>
            </a:r>
            <a:r>
              <a:rPr lang="es-ES" i="1" dirty="0" smtClean="0"/>
              <a:t>)</a:t>
            </a:r>
            <a:r>
              <a:rPr lang="es-ES" dirty="0" smtClean="0"/>
              <a:t> y totales (</a:t>
            </a:r>
            <a:r>
              <a:rPr lang="es-ES" dirty="0" err="1" smtClean="0"/>
              <a:t>Lesage</a:t>
            </a:r>
            <a:r>
              <a:rPr lang="es-ES" dirty="0" smtClean="0"/>
              <a:t> y Pace, 2009).</a:t>
            </a:r>
          </a:p>
        </p:txBody>
      </p:sp>
      <p:sp>
        <p:nvSpPr>
          <p:cNvPr id="1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Estimación utilizando metodología de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8600" y="2536757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 Siguiendo a Hastings (2004)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457000" y="4294000"/>
            <a:ext cx="63000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3. Estimamos por efectos fijos sin dependencia espacial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4. Verificamos mediante test de Anselin (1996) el modelo espacial adecuado (de ser necesario alguno). 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44750" y="122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 Existe un cambio discreto en la propiedad de un número determinado de estaciones distribuidas a lo largo de Lima Metropolitana (Febrero – 2018)</a:t>
            </a:r>
          </a:p>
        </p:txBody>
      </p:sp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189250" y="3304611"/>
                <a:ext cx="6837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𝑃𝑟𝑖𝑚𝑎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𝐶𝑜𝑛𝑡𝑟𝑎𝑡𝑜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250" y="3304611"/>
                <a:ext cx="683775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Estimación utilizando metodología de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322513" y="1772816"/>
                <a:ext cx="6480175" cy="1094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m:rPr>
                          <m:aln/>
                        </m:rPr>
                        <a:rPr lang="es-P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1400" i="1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PE" sz="140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𝑃𝑟𝑖𝑚𝑎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𝐶𝑜𝑛𝑡𝑟𝑎𝑡𝑜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1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13" y="1772816"/>
                <a:ext cx="6480175" cy="1094402"/>
              </a:xfrm>
              <a:prstGeom prst="rect">
                <a:avLst/>
              </a:prstGeom>
              <a:blipFill>
                <a:blip r:embed="rId2"/>
                <a:stretch>
                  <a:fillRect t="-69832" b="-9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2367000" y="3167390"/>
                <a:ext cx="5670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Donde</a:t>
                </a:r>
              </a:p>
              <a:p>
                <a:r>
                  <a:rPr lang="es-ES" dirty="0" smtClean="0"/>
                  <a:t>ρ: parámetro autoregresivo espacial 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ES" dirty="0" smtClean="0"/>
                  <a:t>parámetro </a:t>
                </a:r>
                <a:r>
                  <a:rPr lang="es-ES" dirty="0"/>
                  <a:t>de error </a:t>
                </a:r>
                <a:r>
                  <a:rPr lang="es-ES" dirty="0" smtClean="0"/>
                  <a:t>espacial</a:t>
                </a: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 smtClean="0"/>
                  <a:t>: </a:t>
                </a:r>
                <a:r>
                  <a:rPr lang="es-ES" dirty="0"/>
                  <a:t>error homocedástico sin dependencia espacial.</a:t>
                </a:r>
                <a:endParaRPr lang="en-US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00" y="3167390"/>
                <a:ext cx="5670000" cy="1200329"/>
              </a:xfrm>
              <a:prstGeom prst="rect">
                <a:avLst/>
              </a:prstGeom>
              <a:blipFill>
                <a:blip r:embed="rId3"/>
                <a:stretch>
                  <a:fillRect l="-860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2367000" y="1098465"/>
            <a:ext cx="593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5. Estimación de panel utilizando efectos fijos (Elhorst, 2014)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 smtClean="0"/>
              <a:t>1. INTRODUCCIÓN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2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67744" y="1256025"/>
            <a:ext cx="6534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Efecto de </a:t>
            </a:r>
            <a:r>
              <a:rPr lang="es-ES" dirty="0"/>
              <a:t>la compra de un grupo de estaciones en los precios de las mismas, y de aquellas que son su competencia directa (estaciones vecinas).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estrategia de </a:t>
            </a:r>
            <a:r>
              <a:rPr lang="es-ES" dirty="0" smtClean="0"/>
              <a:t>identificación: cambio </a:t>
            </a:r>
            <a:r>
              <a:rPr lang="es-ES" dirty="0"/>
              <a:t>brusco generado por la adquisición de todas las estaciones de Pecsa por el grupo Primax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Consideramos </a:t>
            </a:r>
            <a:r>
              <a:rPr lang="es-ES" dirty="0"/>
              <a:t>al resto de estaciones no afectadas por la fusión como el grupo de control.</a:t>
            </a:r>
            <a:endParaRPr lang="en-US" dirty="0"/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Estimación por diferencias-en-diferencias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295058" y="4551390"/>
                <a:ext cx="6516688" cy="32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𝑐𝑜𝑚𝑝𝑟𝑎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𝑐𝑜𝑚𝑝𝑟𝑎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r>
                  <a:rPr lang="es-E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s-E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58" y="4551390"/>
                <a:ext cx="6516688" cy="324448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142000" y="5134474"/>
                <a:ext cx="6516688" cy="34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𝑣𝑒𝑐𝑖𝑛𝑎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𝑐𝑜𝑚𝑝𝑟𝑎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14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00" y="5134474"/>
                <a:ext cx="6516688" cy="348813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33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RESULTADOS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6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– Estimación por MCO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57"/>
              </p:ext>
            </p:extLst>
          </p:nvPr>
        </p:nvGraphicFramePr>
        <p:xfrm>
          <a:off x="2416546" y="664291"/>
          <a:ext cx="5665416" cy="5526720"/>
        </p:xfrm>
        <a:graphic>
          <a:graphicData uri="http://schemas.openxmlformats.org/drawingml/2006/table">
            <a:tbl>
              <a:tblPr/>
              <a:tblGrid>
                <a:gridCol w="1888472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0.027 </a:t>
                      </a:r>
                      <a:r>
                        <a:rPr lang="en-US" sz="1100" dirty="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0.142 </a:t>
                      </a:r>
                      <a:r>
                        <a:rPr lang="en-US" sz="1100" dirty="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 </a:t>
                      </a:r>
                      <a:r>
                        <a:rPr lang="en-US" sz="1100" dirty="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0.080 </a:t>
                      </a:r>
                      <a:r>
                        <a:rPr lang="en-US" sz="1100" dirty="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0.162 </a:t>
                      </a:r>
                      <a:r>
                        <a:rPr lang="en-US" sz="1100" dirty="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0.047 </a:t>
                      </a:r>
                      <a:r>
                        <a:rPr lang="en-US" sz="1100" dirty="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-0.099 </a:t>
                      </a:r>
                      <a:r>
                        <a:rPr lang="en-US" sz="1100" dirty="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-0.042 </a:t>
                      </a:r>
                      <a:r>
                        <a:rPr lang="en-US" sz="1100" dirty="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-0.019 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-0.058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0.545 [0.460]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 [0.944]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952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21.013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30.003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902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752"/>
              </p:ext>
            </p:extLst>
          </p:nvPr>
        </p:nvGraphicFramePr>
        <p:xfrm>
          <a:off x="2412000" y="684000"/>
          <a:ext cx="5647488" cy="556512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 </a:t>
                      </a:r>
                      <a:r>
                        <a:rPr lang="en-US" sz="1100" dirty="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3.65 [0.056]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 [0.130]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96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21.48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18.84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4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</a:t>
                      </a:r>
                      <a:r>
                        <a:rPr lang="es-ES" sz="1050" dirty="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018"/>
              </p:ext>
            </p:extLst>
          </p:nvPr>
        </p:nvGraphicFramePr>
        <p:xfrm>
          <a:off x="2411413" y="864000"/>
          <a:ext cx="5673251" cy="556452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(0.063)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  <a:r>
                        <a:rPr lang="en-US" sz="11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(0.072)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0.15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 (0.054)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0.292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0.25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0.019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0.562 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0.526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0.364 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0.34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0.704 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0.124             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0.007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0.073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0.151 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0.085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-0.177 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0.544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1.126 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2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01069"/>
              </p:ext>
            </p:extLst>
          </p:nvPr>
        </p:nvGraphicFramePr>
        <p:xfrm>
          <a:off x="2411413" y="867118"/>
          <a:ext cx="5673251" cy="556452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smtClean="0"/>
                        <a:t>Gasohol 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0.45 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0.144 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0.552 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-0.044 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-0.812 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-0.427 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-0.463 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0.452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(0.061)</a:t>
                      </a:r>
                      <a:endParaRPr lang="en-US" sz="1100" dirty="0"/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84211"/>
              </p:ext>
            </p:extLst>
          </p:nvPr>
        </p:nvGraphicFramePr>
        <p:xfrm>
          <a:off x="2682000" y="972324"/>
          <a:ext cx="5895000" cy="515667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Diésel (soles/galón</a:t>
                      </a:r>
                      <a:r>
                        <a:rPr lang="es-E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Gasohol </a:t>
                      </a:r>
                      <a:r>
                        <a:rPr lang="es-E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 (soles/galón</a:t>
                      </a:r>
                      <a:r>
                        <a:rPr lang="es-E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PRIMAX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0.093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(0.023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-0.025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(0.022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0.123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(0.045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0.093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(0.047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 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(0.055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(0.028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 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(0.060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0.043 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(0.040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 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(0.028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-0.036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(0.017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0.054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(0.032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(0.030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0.141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(0.065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 </a:t>
                      </a:r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(0.047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0.062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(0.079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-0.007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(0.078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¿Dummies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1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</a:t>
                      </a:r>
                      <a:r>
                        <a:rPr lang="en-US" sz="11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</a:t>
                      </a:r>
                      <a:r>
                        <a:rPr lang="es-E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38.94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[0.0000]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[0.0240]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569.31 [0.0000]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93.83 [0.0000]</a:t>
                      </a:r>
                      <a:endParaRPr lang="en-US" sz="110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</a:t>
                      </a:r>
                      <a:r>
                        <a:rPr lang="es-E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39.26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[0.0000]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5.10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[0.0240]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561.29 [0.0000]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95.93 [0.0000]</a:t>
                      </a:r>
                      <a:endParaRPr lang="en-US" sz="110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</a:t>
                      </a:r>
                      <a:r>
                        <a:rPr lang="es-E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SAR </a:t>
                      </a:r>
                      <a:r>
                        <a:rPr lang="es-ES" sz="11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</a:t>
                      </a:r>
                      <a:r>
                        <a:rPr lang="es-E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[0.7334]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[0.9734]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11.48 [0.0007]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1.99 [0.1585]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</a:t>
                      </a:r>
                      <a:r>
                        <a:rPr lang="es-E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 </a:t>
                      </a:r>
                      <a:r>
                        <a:rPr lang="es-ES" sz="11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</a:t>
                      </a:r>
                      <a:r>
                        <a:rPr lang="es-E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[0.5093]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0.01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[0.9434]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3.47 [0.0626]</a:t>
                      </a:r>
                      <a:endParaRPr lang="en-US" sz="110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4.09 [0.0431]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100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p&lt;0.1; </a:t>
                      </a:r>
                      <a:r>
                        <a:rPr lang="en-US" sz="1100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p&lt;0.05; </a:t>
                      </a:r>
                      <a:r>
                        <a:rPr lang="en-US" sz="1100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p&lt;0.01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Periodo de 6 meses: noviembre 2017 a abril 2018 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Periodo de 18 meses: mayo 2017 a octubre 2018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286278" y="912261"/>
            <a:ext cx="6299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794">
                <a:latin typeface="+mj-lt"/>
                <a:ea typeface="Times New Roman" panose="02020603050405020304" pitchFamily="18" charset="0"/>
              </a:rPr>
              <a:t>Tabla 2: </a:t>
            </a:r>
            <a:r>
              <a:rPr lang="es-PE" altLang="en-US" sz="1600" dirty="0" bmk="_Toc9171794">
                <a:latin typeface="+mj-lt"/>
                <a:ea typeface="Times New Roman" panose="02020603050405020304" pitchFamily="18" charset="0"/>
              </a:rPr>
              <a:t>Estimación por efectos fijos a nivel de estación y de tiempo</a:t>
            </a:r>
            <a:r>
              <a:rPr lang="es-PE" altLang="en-US" sz="1600" u="sng" dirty="0">
                <a:solidFill>
                  <a:srgbClr val="008080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es-PE" altLang="en-US" sz="28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57000" y="6189063"/>
            <a:ext cx="2270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s-PE" sz="1100" dirty="0">
                <a:latin typeface="+mj-lt"/>
                <a:ea typeface="Times New Roman" panose="02020603050405020304" pitchFamily="18" charset="0"/>
              </a:rPr>
              <a:t>Fuente: Elaboración propia, 2019</a:t>
            </a:r>
            <a:endParaRPr lang="en-US" sz="11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286278" y="912261"/>
            <a:ext cx="669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794">
                <a:latin typeface="+mj-lt"/>
                <a:ea typeface="Times New Roman" panose="02020603050405020304" pitchFamily="18" charset="0"/>
              </a:rPr>
              <a:t>Tabla 3: </a:t>
            </a:r>
            <a:r>
              <a:rPr lang="es-PE" sz="1600" dirty="0"/>
              <a:t>Estimación del modelo espacial de Durbin con efectos fijos</a:t>
            </a:r>
            <a:endParaRPr lang="es-PE" altLang="en-US" sz="16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7000" y="6317390"/>
            <a:ext cx="2270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s-PE" sz="1100" dirty="0">
                <a:latin typeface="+mj-lt"/>
                <a:ea typeface="Times New Roman" panose="02020603050405020304" pitchFamily="18" charset="0"/>
              </a:rPr>
              <a:t>Fuente: Elaboración propia, 2019</a:t>
            </a:r>
            <a:endParaRPr lang="en-US" sz="1100" dirty="0">
              <a:latin typeface="+mj-lt"/>
              <a:ea typeface="Times New Roman" panose="02020603050405020304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6727"/>
              </p:ext>
            </p:extLst>
          </p:nvPr>
        </p:nvGraphicFramePr>
        <p:xfrm>
          <a:off x="2330742" y="1278060"/>
          <a:ext cx="6876258" cy="4981757"/>
        </p:xfrm>
        <a:graphic>
          <a:graphicData uri="http://schemas.openxmlformats.org/drawingml/2006/table">
            <a:tbl>
              <a:tblPr/>
              <a:tblGrid>
                <a:gridCol w="1157450">
                  <a:extLst>
                    <a:ext uri="{9D8B030D-6E8A-4147-A177-3AD203B41FA5}">
                      <a16:colId xmlns:a16="http://schemas.microsoft.com/office/drawing/2014/main" val="3066021238"/>
                    </a:ext>
                  </a:extLst>
                </a:gridCol>
                <a:gridCol w="443833">
                  <a:extLst>
                    <a:ext uri="{9D8B030D-6E8A-4147-A177-3AD203B41FA5}">
                      <a16:colId xmlns:a16="http://schemas.microsoft.com/office/drawing/2014/main" val="615293809"/>
                    </a:ext>
                  </a:extLst>
                </a:gridCol>
                <a:gridCol w="887666">
                  <a:extLst>
                    <a:ext uri="{9D8B030D-6E8A-4147-A177-3AD203B41FA5}">
                      <a16:colId xmlns:a16="http://schemas.microsoft.com/office/drawing/2014/main" val="3163613465"/>
                    </a:ext>
                  </a:extLst>
                </a:gridCol>
                <a:gridCol w="443833">
                  <a:extLst>
                    <a:ext uri="{9D8B030D-6E8A-4147-A177-3AD203B41FA5}">
                      <a16:colId xmlns:a16="http://schemas.microsoft.com/office/drawing/2014/main" val="3577612179"/>
                    </a:ext>
                  </a:extLst>
                </a:gridCol>
                <a:gridCol w="443833">
                  <a:extLst>
                    <a:ext uri="{9D8B030D-6E8A-4147-A177-3AD203B41FA5}">
                      <a16:colId xmlns:a16="http://schemas.microsoft.com/office/drawing/2014/main" val="3683419348"/>
                    </a:ext>
                  </a:extLst>
                </a:gridCol>
                <a:gridCol w="443833">
                  <a:extLst>
                    <a:ext uri="{9D8B030D-6E8A-4147-A177-3AD203B41FA5}">
                      <a16:colId xmlns:a16="http://schemas.microsoft.com/office/drawing/2014/main" val="3607241411"/>
                    </a:ext>
                  </a:extLst>
                </a:gridCol>
                <a:gridCol w="611162">
                  <a:extLst>
                    <a:ext uri="{9D8B030D-6E8A-4147-A177-3AD203B41FA5}">
                      <a16:colId xmlns:a16="http://schemas.microsoft.com/office/drawing/2014/main" val="313479816"/>
                    </a:ext>
                  </a:extLst>
                </a:gridCol>
                <a:gridCol w="611162">
                  <a:extLst>
                    <a:ext uri="{9D8B030D-6E8A-4147-A177-3AD203B41FA5}">
                      <a16:colId xmlns:a16="http://schemas.microsoft.com/office/drawing/2014/main" val="2811572978"/>
                    </a:ext>
                  </a:extLst>
                </a:gridCol>
                <a:gridCol w="611162">
                  <a:extLst>
                    <a:ext uri="{9D8B030D-6E8A-4147-A177-3AD203B41FA5}">
                      <a16:colId xmlns:a16="http://schemas.microsoft.com/office/drawing/2014/main" val="2182595020"/>
                    </a:ext>
                  </a:extLst>
                </a:gridCol>
                <a:gridCol w="611162">
                  <a:extLst>
                    <a:ext uri="{9D8B030D-6E8A-4147-A177-3AD203B41FA5}">
                      <a16:colId xmlns:a16="http://schemas.microsoft.com/office/drawing/2014/main" val="280943589"/>
                    </a:ext>
                  </a:extLst>
                </a:gridCol>
                <a:gridCol w="611162">
                  <a:extLst>
                    <a:ext uri="{9D8B030D-6E8A-4147-A177-3AD203B41FA5}">
                      <a16:colId xmlns:a16="http://schemas.microsoft.com/office/drawing/2014/main" val="402107835"/>
                    </a:ext>
                  </a:extLst>
                </a:gridCol>
              </a:tblGrid>
              <a:tr h="66292">
                <a:tc rowSpan="2"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Diésel (soles/galón)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Gasohol 90 (soles/galón)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93679"/>
                  </a:ext>
                </a:extLst>
              </a:tr>
              <a:tr h="60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meses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meses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meses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meses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9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W*Precio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0.103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(5.57)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0.065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(1.99)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0.363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(22.79)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0.277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(9.48)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7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PRIMAX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(4.11)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-0.002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(-0.06)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(2.76)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(3.00)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95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CONTRATO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(0.85)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(0.12)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-0.058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(-2.55)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-0.048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(-1.95)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48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VECINO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(3.09)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0.036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(2.00)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(1.12)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(1.12)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8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(0.62)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-0.012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(-0.20)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-0.108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(-1.8)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(-0.14)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02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W*Primax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-0.128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(-2.07)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-0.047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(-0.83)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(-0.04)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-0.038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(-0.58)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4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W*CONTRATO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(2.76)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0.109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(2.44)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-0.026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(-0.53)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0.136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(2.58)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3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W*VECINO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(-1.02)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-0.076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(-2.78)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(1.15)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(0.20)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7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W*SC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(2.17)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(1.17)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(2.05)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35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¿Dummies por mes?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01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Prueba LR SAR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17.29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[0.0017]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15.41 [0.0039]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9.28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[0.0543]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7.17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[0.13]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81382"/>
                  </a:ext>
                </a:extLst>
              </a:tr>
              <a:tr h="3716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Prueba LR SEM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16.99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[0.0019]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15.36 [0.0040]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14.52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[0.0058]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5.53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[0.24]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843"/>
                  </a:ext>
                </a:extLst>
              </a:tr>
              <a:tr h="421861">
                <a:tc gridSpan="10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Notas: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Valores de estadísticos-t entre paréntesis y valores-p de pruebas estadísticas en corchetes.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Periodo de 6 meses: noviembre 2017 a abril </a:t>
                      </a:r>
                      <a:r>
                        <a:rPr lang="es-PE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2018.</a:t>
                      </a:r>
                      <a:r>
                        <a:rPr lang="es-PE" sz="11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Periodo </a:t>
                      </a: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18 meses: mayo 2017 a octubre 2018 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1590" algn="l">
                        <a:lnSpc>
                          <a:spcPct val="150000"/>
                        </a:lnSpc>
                        <a:spcAft>
                          <a:spcPts val="1800"/>
                        </a:spcAft>
                        <a:tabLst>
                          <a:tab pos="1391285" algn="l"/>
                        </a:tabLst>
                      </a:pPr>
                      <a:r>
                        <a:rPr lang="es-PE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errores estándares se computan con clusterizando a nivel estación para tener en cuenta correlación serial en los datos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80" marR="180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62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26724"/>
              </p:ext>
            </p:extLst>
          </p:nvPr>
        </p:nvGraphicFramePr>
        <p:xfrm>
          <a:off x="2322510" y="1547645"/>
          <a:ext cx="6480177" cy="4435475"/>
        </p:xfrm>
        <a:graphic>
          <a:graphicData uri="http://schemas.openxmlformats.org/drawingml/2006/table">
            <a:tbl>
              <a:tblPr firstRow="1" firstCol="1" bandRow="1"/>
              <a:tblGrid>
                <a:gridCol w="944490">
                  <a:extLst>
                    <a:ext uri="{9D8B030D-6E8A-4147-A177-3AD203B41FA5}">
                      <a16:colId xmlns:a16="http://schemas.microsoft.com/office/drawing/2014/main" val="99463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27128258"/>
                    </a:ext>
                  </a:extLst>
                </a:gridCol>
                <a:gridCol w="678939">
                  <a:extLst>
                    <a:ext uri="{9D8B030D-6E8A-4147-A177-3AD203B41FA5}">
                      <a16:colId xmlns:a16="http://schemas.microsoft.com/office/drawing/2014/main" val="474346806"/>
                    </a:ext>
                  </a:extLst>
                </a:gridCol>
                <a:gridCol w="587442">
                  <a:extLst>
                    <a:ext uri="{9D8B030D-6E8A-4147-A177-3AD203B41FA5}">
                      <a16:colId xmlns:a16="http://schemas.microsoft.com/office/drawing/2014/main" val="3589144597"/>
                    </a:ext>
                  </a:extLst>
                </a:gridCol>
                <a:gridCol w="586738">
                  <a:extLst>
                    <a:ext uri="{9D8B030D-6E8A-4147-A177-3AD203B41FA5}">
                      <a16:colId xmlns:a16="http://schemas.microsoft.com/office/drawing/2014/main" val="2050454777"/>
                    </a:ext>
                  </a:extLst>
                </a:gridCol>
                <a:gridCol w="609982">
                  <a:extLst>
                    <a:ext uri="{9D8B030D-6E8A-4147-A177-3AD203B41FA5}">
                      <a16:colId xmlns:a16="http://schemas.microsoft.com/office/drawing/2014/main" val="4034090852"/>
                    </a:ext>
                  </a:extLst>
                </a:gridCol>
                <a:gridCol w="586738">
                  <a:extLst>
                    <a:ext uri="{9D8B030D-6E8A-4147-A177-3AD203B41FA5}">
                      <a16:colId xmlns:a16="http://schemas.microsoft.com/office/drawing/2014/main" val="4044253553"/>
                    </a:ext>
                  </a:extLst>
                </a:gridCol>
                <a:gridCol w="609982">
                  <a:extLst>
                    <a:ext uri="{9D8B030D-6E8A-4147-A177-3AD203B41FA5}">
                      <a16:colId xmlns:a16="http://schemas.microsoft.com/office/drawing/2014/main" val="2545091142"/>
                    </a:ext>
                  </a:extLst>
                </a:gridCol>
                <a:gridCol w="545884">
                  <a:extLst>
                    <a:ext uri="{9D8B030D-6E8A-4147-A177-3AD203B41FA5}">
                      <a16:colId xmlns:a16="http://schemas.microsoft.com/office/drawing/2014/main" val="3555143627"/>
                    </a:ext>
                  </a:extLst>
                </a:gridCol>
                <a:gridCol w="609982">
                  <a:extLst>
                    <a:ext uri="{9D8B030D-6E8A-4147-A177-3AD203B41FA5}">
                      <a16:colId xmlns:a16="http://schemas.microsoft.com/office/drawing/2014/main" val="1432380751"/>
                    </a:ext>
                  </a:extLst>
                </a:gridCol>
              </a:tblGrid>
              <a:tr h="476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Diésel (soles/galón)</a:t>
                      </a:r>
                      <a:endParaRPr lang="en-US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Gasohol 90 (soles/galón)</a:t>
                      </a:r>
                      <a:endParaRPr lang="en-US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73818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meses</a:t>
                      </a:r>
                      <a:endParaRPr lang="en-US" sz="14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meses</a:t>
                      </a:r>
                      <a:endParaRPr lang="en-US" sz="14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meses</a:t>
                      </a:r>
                      <a:endParaRPr lang="en-US" sz="14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meses</a:t>
                      </a:r>
                      <a:endParaRPr lang="en-US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7958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PRIMAX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(4.09)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(-0.05)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0.077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(2.68)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9906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-0.131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(-1.91)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-0.048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(-0.80)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0.036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-0.025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(-0.28)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283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-0.040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(-0.53)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-0.049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(-0.75)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0.113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(0.90)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0.058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(0.58)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884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CONTRATO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0.019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(0.15)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-0.063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(-2.78)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-0.042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(-1.62)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60009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0.122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(2.87)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(2.50)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-0.069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(-0.95)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(2.38)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6546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(2.92)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0.119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(2.29)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-0.132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(-1.57)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0.124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(1.52)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45522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VECINO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(3.14)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(1.94)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0.027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(1.30)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0.024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(1.18)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5984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(-0.79)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-0.079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(-2.74)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0.064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(1.60)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0.019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(0.47)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549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(1.13)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-0.043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(-1.55)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0.090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(1.99)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0.044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(1.01)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04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(0.69)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-0.010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(-0.16)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-0.098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(-1.67)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-0.006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58875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Indirecto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(2.32)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0.100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(1.22)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0.188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(1.89)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-0.005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(-0.05)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99105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0.195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(3.63)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0.090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(1.50)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(0.96)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-0.011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(-0.12)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25697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2286278" y="912261"/>
            <a:ext cx="6516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794">
                <a:latin typeface="+mj-lt"/>
                <a:ea typeface="Times New Roman" panose="02020603050405020304" pitchFamily="18" charset="0"/>
              </a:rPr>
              <a:t>Tabla 4: </a:t>
            </a:r>
            <a:r>
              <a:rPr lang="es-PE" sz="1600" dirty="0">
                <a:latin typeface="+mj-lt"/>
              </a:rPr>
              <a:t>Efectos directos e indirectos basados en los coeficientes </a:t>
            </a:r>
            <a:r>
              <a:rPr lang="es-PE" sz="1600" dirty="0" smtClean="0">
                <a:latin typeface="+mj-lt"/>
              </a:rPr>
              <a:t>del </a:t>
            </a:r>
            <a:r>
              <a:rPr lang="es-PE" sz="1600" dirty="0">
                <a:latin typeface="+mj-lt"/>
              </a:rPr>
              <a:t>modelo de Durbin</a:t>
            </a:r>
            <a:endParaRPr lang="es-PE" altLang="en-US" sz="1600" dirty="0">
              <a:latin typeface="+mj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277000" y="6317390"/>
            <a:ext cx="2270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s-PE" sz="1100" dirty="0">
                <a:latin typeface="+mj-lt"/>
                <a:ea typeface="Times New Roman" panose="02020603050405020304" pitchFamily="18" charset="0"/>
              </a:rPr>
              <a:t>Fuente: Elaboración propia, 2019</a:t>
            </a:r>
            <a:endParaRPr lang="en-US" sz="11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286278" y="912261"/>
            <a:ext cx="6516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794">
                <a:latin typeface="+mj-lt"/>
                <a:ea typeface="Times New Roman" panose="02020603050405020304" pitchFamily="18" charset="0"/>
              </a:rPr>
              <a:t>Tabla 5:</a:t>
            </a:r>
            <a:r>
              <a:rPr lang="es-PE" sz="1600" dirty="0" smtClean="0"/>
              <a:t> </a:t>
            </a:r>
            <a:r>
              <a:rPr lang="es-PE" sz="1600" dirty="0"/>
              <a:t>Cambio en precio de </a:t>
            </a:r>
            <a:r>
              <a:rPr lang="es-PE" sz="1600" dirty="0" smtClean="0"/>
              <a:t>gasohol 90 </a:t>
            </a:r>
            <a:r>
              <a:rPr lang="es-PE" sz="1600" dirty="0"/>
              <a:t>para estaciones adquiridas</a:t>
            </a:r>
            <a:endParaRPr lang="en-US" sz="16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600" dirty="0">
              <a:latin typeface="+mj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13861" y="6572868"/>
            <a:ext cx="2270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s-PE" sz="1100" dirty="0">
                <a:latin typeface="+mj-lt"/>
                <a:ea typeface="Times New Roman" panose="02020603050405020304" pitchFamily="18" charset="0"/>
              </a:rPr>
              <a:t>Fuente: Elaboración propia, 2019</a:t>
            </a:r>
            <a:endParaRPr lang="en-US" sz="1100" dirty="0">
              <a:latin typeface="+mj-lt"/>
              <a:ea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2502"/>
              </p:ext>
            </p:extLst>
          </p:nvPr>
        </p:nvGraphicFramePr>
        <p:xfrm>
          <a:off x="2313862" y="1313989"/>
          <a:ext cx="6485030" cy="5448300"/>
        </p:xfrm>
        <a:graphic>
          <a:graphicData uri="http://schemas.openxmlformats.org/drawingml/2006/table">
            <a:tbl>
              <a:tblPr firstRow="1" firstCol="1" bandRow="1"/>
              <a:tblGrid>
                <a:gridCol w="1504634">
                  <a:extLst>
                    <a:ext uri="{9D8B030D-6E8A-4147-A177-3AD203B41FA5}">
                      <a16:colId xmlns:a16="http://schemas.microsoft.com/office/drawing/2014/main" val="1001043514"/>
                    </a:ext>
                  </a:extLst>
                </a:gridCol>
                <a:gridCol w="663227">
                  <a:extLst>
                    <a:ext uri="{9D8B030D-6E8A-4147-A177-3AD203B41FA5}">
                      <a16:colId xmlns:a16="http://schemas.microsoft.com/office/drawing/2014/main" val="3029478973"/>
                    </a:ext>
                  </a:extLst>
                </a:gridCol>
                <a:gridCol w="567977">
                  <a:extLst>
                    <a:ext uri="{9D8B030D-6E8A-4147-A177-3AD203B41FA5}">
                      <a16:colId xmlns:a16="http://schemas.microsoft.com/office/drawing/2014/main" val="3510439728"/>
                    </a:ext>
                  </a:extLst>
                </a:gridCol>
                <a:gridCol w="663227">
                  <a:extLst>
                    <a:ext uri="{9D8B030D-6E8A-4147-A177-3AD203B41FA5}">
                      <a16:colId xmlns:a16="http://schemas.microsoft.com/office/drawing/2014/main" val="3871797071"/>
                    </a:ext>
                  </a:extLst>
                </a:gridCol>
                <a:gridCol w="586370">
                  <a:extLst>
                    <a:ext uri="{9D8B030D-6E8A-4147-A177-3AD203B41FA5}">
                      <a16:colId xmlns:a16="http://schemas.microsoft.com/office/drawing/2014/main" val="2885631420"/>
                    </a:ext>
                  </a:extLst>
                </a:gridCol>
                <a:gridCol w="663227">
                  <a:extLst>
                    <a:ext uri="{9D8B030D-6E8A-4147-A177-3AD203B41FA5}">
                      <a16:colId xmlns:a16="http://schemas.microsoft.com/office/drawing/2014/main" val="943071302"/>
                    </a:ext>
                  </a:extLst>
                </a:gridCol>
                <a:gridCol w="586370">
                  <a:extLst>
                    <a:ext uri="{9D8B030D-6E8A-4147-A177-3AD203B41FA5}">
                      <a16:colId xmlns:a16="http://schemas.microsoft.com/office/drawing/2014/main" val="1506371278"/>
                    </a:ext>
                  </a:extLst>
                </a:gridCol>
                <a:gridCol w="663227">
                  <a:extLst>
                    <a:ext uri="{9D8B030D-6E8A-4147-A177-3AD203B41FA5}">
                      <a16:colId xmlns:a16="http://schemas.microsoft.com/office/drawing/2014/main" val="3776626067"/>
                    </a:ext>
                  </a:extLst>
                </a:gridCol>
                <a:gridCol w="586771">
                  <a:extLst>
                    <a:ext uri="{9D8B030D-6E8A-4147-A177-3AD203B41FA5}">
                      <a16:colId xmlns:a16="http://schemas.microsoft.com/office/drawing/2014/main" val="3311044513"/>
                    </a:ext>
                  </a:extLst>
                </a:gridCol>
              </a:tblGrid>
              <a:tr h="213871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18083"/>
                  </a:ext>
                </a:extLst>
              </a:tr>
              <a:tr h="18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Dum.Comprada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-0.275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(0.068)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-0.328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(0.065)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(0.068)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450389"/>
                  </a:ext>
                </a:extLst>
              </a:tr>
              <a:tr h="18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Dum.FechaCompra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0.801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1.832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(0.024)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1.840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(0.024)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027628"/>
                  </a:ext>
                </a:extLst>
              </a:tr>
              <a:tr h="4013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D.Comprada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*D.FechaCompra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0.121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0.121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0.136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(0.054)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73599"/>
                  </a:ext>
                </a:extLst>
              </a:tr>
              <a:tr h="4013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D.Comprada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D.1antes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98238"/>
                  </a:ext>
                </a:extLst>
              </a:tr>
              <a:tr h="18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D.Comprada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*D.1desp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0.140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03501"/>
                  </a:ext>
                </a:extLst>
              </a:tr>
              <a:tr h="18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D.Comprada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*D.2desp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0.182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(0.069)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476784"/>
                  </a:ext>
                </a:extLst>
              </a:tr>
              <a:tr h="18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D.Comprada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*D.3desp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(0.073)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3627"/>
                  </a:ext>
                </a:extLst>
              </a:tr>
              <a:tr h="18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Constante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11.262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(0.029)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10.875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(0.072)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11.245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(0.911)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11.246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(0.912)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50360"/>
                  </a:ext>
                </a:extLst>
              </a:tr>
              <a:tr h="2138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 por 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2353"/>
                  </a:ext>
                </a:extLst>
              </a:tr>
              <a:tr h="2138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 por 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distrito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872344"/>
                  </a:ext>
                </a:extLst>
              </a:tr>
              <a:tr h="2138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 de control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66089"/>
                  </a:ext>
                </a:extLst>
              </a:tr>
              <a:tr h="2138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Observaciones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70279"/>
                  </a:ext>
                </a:extLst>
              </a:tr>
              <a:tr h="2138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13739"/>
                  </a:ext>
                </a:extLst>
              </a:tr>
              <a:tr h="2138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ajustado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0.828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0.828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2281"/>
                  </a:ext>
                </a:extLst>
              </a:tr>
              <a:tr h="142581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6455"/>
                  </a:ext>
                </a:extLst>
              </a:tr>
              <a:tr h="855485">
                <a:tc grid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Notas</a:t>
                      </a: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s-PE" sz="11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p&lt;0.1; 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p&lt;0.05; 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p&lt;0.01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errores estándares clusterizados por estación se muestran entre paréntesis.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D.1antes: 1 si la fecha se encuentra entre nov-17 y ene-18.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D.1desp: 1 si la fecha se encuentra entre feb-18 y abr-18.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D.2desp: 1 si la fecha se encuentra entre may-18 y jul-18.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D.3desp: 1 si la fecha se encuentra entre ago-18 y oct-18.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276" marR="44276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8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286278" y="843003"/>
            <a:ext cx="6516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dirty="0" smtClean="0" bmk="_Toc9171794">
                <a:latin typeface="+mj-lt"/>
                <a:ea typeface="Times New Roman" panose="02020603050405020304" pitchFamily="18" charset="0"/>
              </a:rPr>
              <a:t>Tabla 6:</a:t>
            </a:r>
            <a:r>
              <a:rPr lang="es-PE" sz="1600" dirty="0" smtClean="0"/>
              <a:t> </a:t>
            </a:r>
            <a:r>
              <a:rPr lang="es-ES" sz="1600" dirty="0"/>
              <a:t>Cambio en precio de Gasohol 90 para estaciones vecinas a las adquiridas</a:t>
            </a:r>
            <a:endParaRPr lang="en-US" sz="16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600" dirty="0">
              <a:latin typeface="+mj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13861" y="6572868"/>
            <a:ext cx="2270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s-PE" sz="1100" dirty="0">
                <a:latin typeface="+mj-lt"/>
                <a:ea typeface="Times New Roman" panose="02020603050405020304" pitchFamily="18" charset="0"/>
              </a:rPr>
              <a:t>Fuente: Elaboración propia, 2019</a:t>
            </a:r>
            <a:endParaRPr lang="en-US" sz="1100" dirty="0">
              <a:latin typeface="+mj-lt"/>
              <a:ea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04876"/>
              </p:ext>
            </p:extLst>
          </p:nvPr>
        </p:nvGraphicFramePr>
        <p:xfrm>
          <a:off x="2322512" y="1486259"/>
          <a:ext cx="6585066" cy="4729574"/>
        </p:xfrm>
        <a:graphic>
          <a:graphicData uri="http://schemas.openxmlformats.org/drawingml/2006/table">
            <a:tbl>
              <a:tblPr firstRow="1" firstCol="1" bandRow="1"/>
              <a:tblGrid>
                <a:gridCol w="1349488">
                  <a:extLst>
                    <a:ext uri="{9D8B030D-6E8A-4147-A177-3AD203B41FA5}">
                      <a16:colId xmlns:a16="http://schemas.microsoft.com/office/drawing/2014/main" val="2273532943"/>
                    </a:ext>
                  </a:extLst>
                </a:gridCol>
                <a:gridCol w="676509">
                  <a:extLst>
                    <a:ext uri="{9D8B030D-6E8A-4147-A177-3AD203B41FA5}">
                      <a16:colId xmlns:a16="http://schemas.microsoft.com/office/drawing/2014/main" val="2328612092"/>
                    </a:ext>
                  </a:extLst>
                </a:gridCol>
                <a:gridCol w="651169">
                  <a:extLst>
                    <a:ext uri="{9D8B030D-6E8A-4147-A177-3AD203B41FA5}">
                      <a16:colId xmlns:a16="http://schemas.microsoft.com/office/drawing/2014/main" val="1836928735"/>
                    </a:ext>
                  </a:extLst>
                </a:gridCol>
                <a:gridCol w="651169">
                  <a:extLst>
                    <a:ext uri="{9D8B030D-6E8A-4147-A177-3AD203B41FA5}">
                      <a16:colId xmlns:a16="http://schemas.microsoft.com/office/drawing/2014/main" val="3180678785"/>
                    </a:ext>
                  </a:extLst>
                </a:gridCol>
                <a:gridCol w="651169">
                  <a:extLst>
                    <a:ext uri="{9D8B030D-6E8A-4147-A177-3AD203B41FA5}">
                      <a16:colId xmlns:a16="http://schemas.microsoft.com/office/drawing/2014/main" val="4034209699"/>
                    </a:ext>
                  </a:extLst>
                </a:gridCol>
                <a:gridCol w="651169">
                  <a:extLst>
                    <a:ext uri="{9D8B030D-6E8A-4147-A177-3AD203B41FA5}">
                      <a16:colId xmlns:a16="http://schemas.microsoft.com/office/drawing/2014/main" val="2007233532"/>
                    </a:ext>
                  </a:extLst>
                </a:gridCol>
                <a:gridCol w="651169">
                  <a:extLst>
                    <a:ext uri="{9D8B030D-6E8A-4147-A177-3AD203B41FA5}">
                      <a16:colId xmlns:a16="http://schemas.microsoft.com/office/drawing/2014/main" val="430920983"/>
                    </a:ext>
                  </a:extLst>
                </a:gridCol>
                <a:gridCol w="651612">
                  <a:extLst>
                    <a:ext uri="{9D8B030D-6E8A-4147-A177-3AD203B41FA5}">
                      <a16:colId xmlns:a16="http://schemas.microsoft.com/office/drawing/2014/main" val="3635044196"/>
                    </a:ext>
                  </a:extLst>
                </a:gridCol>
                <a:gridCol w="651612">
                  <a:extLst>
                    <a:ext uri="{9D8B030D-6E8A-4147-A177-3AD203B41FA5}">
                      <a16:colId xmlns:a16="http://schemas.microsoft.com/office/drawing/2014/main" val="3509683988"/>
                    </a:ext>
                  </a:extLst>
                </a:gridCol>
              </a:tblGrid>
              <a:tr h="234663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44889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Dum.Vecino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-0.090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(0.055)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-0.081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(0.048)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-0.097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(0.043)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-0.101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(0.043)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2077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Dum.FechaCompra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0.782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(0.017)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1.812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(0.026)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1.816</a:t>
                      </a:r>
                      <a:r>
                        <a:rPr lang="es-PE" sz="11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(0.026)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1436"/>
                  </a:ext>
                </a:extLst>
              </a:tr>
              <a:tr h="4693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D.Vecino*D.FechaCompra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0.090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(0.027)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0.090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(0.027)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0.110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(0.031)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384414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D.Vecino* D.1antes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01850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D.Vecino*D.1desp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(0.033)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37308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D.Vecino*D.2desp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0.134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(0.037)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065195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D.Vecino*D.3desp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(0.043)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55953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Constante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11.271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(0.035)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10.883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(0.072)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11.233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(0.911)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11.234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(0.912)</a:t>
                      </a:r>
                      <a:endParaRPr lang="en-US" sz="11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487085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E.F. por mes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54690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E.F.</a:t>
                      </a:r>
                      <a:r>
                        <a:rPr lang="es-PE" sz="11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por distrito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315235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 de control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234231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Observaciones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6,450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183146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95677"/>
                  </a:ext>
                </a:extLst>
              </a:tr>
              <a:tr h="234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PE" sz="1100" baseline="30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ajustado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0.597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187219"/>
                  </a:ext>
                </a:extLst>
              </a:tr>
              <a:tr h="15644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589"/>
                  </a:ext>
                </a:extLst>
              </a:tr>
              <a:tr h="538574">
                <a:tc grid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Notas</a:t>
                      </a:r>
                      <a:r>
                        <a:rPr lang="es-PE" sz="11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s-PE" sz="1100" baseline="30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p&lt;0.1; 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p&lt;0.05; </a:t>
                      </a:r>
                      <a:r>
                        <a:rPr lang="es-PE" sz="1100" baseline="30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p&lt;0.01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errores estándares clusterizados por estación se muestran entre paréntesis.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17" marR="509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u="sng" dirty="0" smtClean="0"/>
              <a:t>Conclusiones</a:t>
            </a:r>
            <a:endParaRPr lang="es-ES" u="sng" dirty="0"/>
          </a:p>
          <a:p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2322513" y="1494000"/>
            <a:ext cx="6344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estimación por panel indica </a:t>
            </a:r>
            <a:r>
              <a:rPr lang="es-ES" dirty="0" smtClean="0"/>
              <a:t>que la consolidación de dos minoristas del mercado de combustibles líquidos incrementó el precio del gasohol 90 y del diésel DB5-S50.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estaciones vecinas a las adquiridas aumentaron también sus precios pero en menor </a:t>
            </a:r>
            <a:r>
              <a:rPr lang="es-ES" dirty="0" smtClean="0"/>
              <a:t>medida en el caso del diésel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u="sng" dirty="0" smtClean="0"/>
              <a:t>Conclusiones</a:t>
            </a:r>
            <a:endParaRPr lang="es-ES" u="sng" dirty="0"/>
          </a:p>
          <a:p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2322513" y="1494000"/>
            <a:ext cx="6344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Validar los resultados utilizando metodología de diferencias-en-diferencias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Revisar si los resultados son robustos a la elección de la matriz W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u="sng" dirty="0" smtClean="0"/>
              <a:t>Conclusiones</a:t>
            </a:r>
            <a:endParaRPr lang="es-ES" u="sng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322513" y="1494000"/>
            <a:ext cx="63444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Revisar </a:t>
            </a:r>
            <a:r>
              <a:rPr lang="es-ES" dirty="0" smtClean="0"/>
              <a:t>los resultados obtenidos ampliando la muestra para el centros urbanos de mayor consumo de combustible (La Libertad, Arequipa, Piura,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Incluir en la reglamentación de la ley de fusiones que evalúe las fusiones ex-ante para permitir solo adquisiciones y/o fusiones que no disminuyan la competencia generando mayores precios</a:t>
            </a:r>
            <a:r>
              <a:rPr lang="es-ES" dirty="0" smtClean="0"/>
              <a:t>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 smtClean="0"/>
              <a:t>ente regulador podría utilizar la información del Sistema de Control de Órdenes de Pedido – SCOP, que es privilegiada, para realizar estudios a más profundidad de futuras fusiones utilizando modelos de demanda.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  <a:endParaRPr lang="es-ES" sz="20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u="sng" dirty="0" smtClean="0"/>
              <a:t>Conclusiones</a:t>
            </a:r>
            <a:endParaRPr lang="es-ES" u="sng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322513" y="1494000"/>
            <a:ext cx="63444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Ashenfelter</a:t>
            </a:r>
            <a:r>
              <a:rPr lang="en-US" dirty="0"/>
              <a:t>, O., &amp; </a:t>
            </a:r>
            <a:r>
              <a:rPr lang="en-US" dirty="0" err="1"/>
              <a:t>Hosken</a:t>
            </a:r>
            <a:r>
              <a:rPr lang="en-US" dirty="0"/>
              <a:t>, D. (2010). The effect of mergers on consumer prices: Evidence from five mergers on the enforcement margin. </a:t>
            </a:r>
            <a:r>
              <a:rPr lang="en-US" i="1" dirty="0"/>
              <a:t>The Journal of Law and Economics</a:t>
            </a:r>
            <a:r>
              <a:rPr lang="en-US" dirty="0"/>
              <a:t>, </a:t>
            </a:r>
            <a:r>
              <a:rPr lang="en-US" i="1" dirty="0"/>
              <a:t>53</a:t>
            </a:r>
            <a:r>
              <a:rPr lang="en-US" dirty="0"/>
              <a:t>(3), 417–466.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Hastings</a:t>
            </a:r>
            <a:r>
              <a:rPr lang="en-US" dirty="0"/>
              <a:t>, J. S. (2004). Vertical Relationships and Competition in Retail Gasoline Markets: Empirical Evidence from Contract Changes in Southern California. </a:t>
            </a:r>
            <a:r>
              <a:rPr lang="en-US" i="1" dirty="0"/>
              <a:t>The American Economic Review</a:t>
            </a:r>
            <a:r>
              <a:rPr lang="en-US" dirty="0"/>
              <a:t>, </a:t>
            </a:r>
            <a:r>
              <a:rPr lang="en-US" i="1" dirty="0"/>
              <a:t>94</a:t>
            </a:r>
            <a:r>
              <a:rPr lang="en-US" dirty="0"/>
              <a:t>(1), 317-328. </a:t>
            </a:r>
            <a:r>
              <a:rPr lang="en-US" dirty="0" err="1"/>
              <a:t>Recuperado</a:t>
            </a:r>
            <a:r>
              <a:rPr lang="en-US" dirty="0"/>
              <a:t> de </a:t>
            </a:r>
            <a:r>
              <a:rPr lang="en-US" dirty="0">
                <a:hlinkClick r:id="rId2"/>
              </a:rPr>
              <a:t>https://www.jstor.org/stable/3592781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Pautler</a:t>
            </a:r>
            <a:r>
              <a:rPr lang="en-US" dirty="0"/>
              <a:t>, P. A. (2003). Evidence on mergers and acquisitions. </a:t>
            </a:r>
            <a:r>
              <a:rPr lang="en-US" i="1" dirty="0"/>
              <a:t>Antitrust Bull.</a:t>
            </a:r>
            <a:r>
              <a:rPr lang="en-US" dirty="0"/>
              <a:t>, </a:t>
            </a:r>
            <a:r>
              <a:rPr lang="en-US" i="1" dirty="0"/>
              <a:t>48</a:t>
            </a:r>
            <a:r>
              <a:rPr lang="en-US" dirty="0"/>
              <a:t>, 119</a:t>
            </a:r>
            <a:r>
              <a:rPr lang="en-U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Pennerstorfer, D., &amp; Weiss, C. (2013). Spatial clustering and market power: Evidence from the retail gasoline market. </a:t>
            </a:r>
            <a:r>
              <a:rPr lang="en-US" i="1" dirty="0"/>
              <a:t>Regional Science and Urban Economics</a:t>
            </a:r>
            <a:r>
              <a:rPr lang="en-US" dirty="0"/>
              <a:t>, </a:t>
            </a:r>
            <a:r>
              <a:rPr lang="en-US" i="1" dirty="0"/>
              <a:t>43</a:t>
            </a:r>
            <a:r>
              <a:rPr lang="en-US" dirty="0"/>
              <a:t>(4), 661-675. </a:t>
            </a:r>
            <a:r>
              <a:rPr lang="en-US" dirty="0">
                <a:hlinkClick r:id="rId3"/>
              </a:rPr>
              <a:t>https://doi.org/10.1016/j.regsciurbeco.2013.04.002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1224000"/>
            <a:ext cx="6408712" cy="135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502000" y="2394000"/>
            <a:ext cx="5653557" cy="3780000"/>
            <a:chOff x="2187002" y="2471450"/>
            <a:chExt cx="6724046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984" y="2471450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002" y="2471450"/>
              <a:ext cx="3143600" cy="4476550"/>
            </a:xfrm>
            <a:prstGeom prst="rect">
              <a:avLst/>
            </a:prstGeom>
          </p:spPr>
        </p:pic>
      </p:grpSp>
      <p:sp>
        <p:nvSpPr>
          <p:cNvPr id="10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21914" y="6332779"/>
            <a:ext cx="17011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</a:t>
            </a:r>
            <a:r>
              <a:rPr kumimoji="0" lang="es-PE" altLang="en-US" sz="1000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Comercio, 2019</a:t>
            </a:r>
            <a:endParaRPr kumimoji="0" lang="es-PE" altLang="en-US" sz="20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4152" y="1040008"/>
            <a:ext cx="60120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Efecto de una adquisición a nivel de venta minorista.</a:t>
            </a: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Efecto significativo de aumento de precios aún cuando la marca visible de las estaciones adquiridas no cambia</a:t>
            </a: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antes y después de la adquisición. Incremento de precios de </a:t>
            </a:r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8 centavos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en las</a:t>
            </a:r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 estaciones compradas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5 centavos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en las </a:t>
            </a:r>
            <a:r>
              <a:rPr lang="es-PE" b="1" dirty="0"/>
              <a:t>vecinas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2</a:t>
            </a:r>
            <a:r>
              <a:rPr lang="es-ES" sz="4000" dirty="0" smtClean="0"/>
              <a:t>. MARCO TEÓRICO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9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560724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Pregunta principal: ¿Cuál es el efecto de las fusiones y adquisiciones en los precios?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Razones para las fusiones: menores costos, beneficios tributarios, aumentar poder de mercado, etc. (</a:t>
            </a:r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Pautler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2003). 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Ashenfelter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(2010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 detectan incrementos de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precios en bienes de consumo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masivo.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Hastings (2004) evalúa el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efecto de la adquisición de un grupo de estaciones independientes (sin marca) por una cadena reconocida.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Pennerstorfer y Weiss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(2013) analizan el efecto de compra de cadena de combustibles en los precios, controlando por factores espaciales. Introduce el concepto de agrupamiento espacial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de 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agrupamiento 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Conclusiones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E:\Dropbox\projects\maestria\masther-thesis\plots\Rplot0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5" r="24726" b="6081"/>
          <a:stretch/>
        </p:blipFill>
        <p:spPr bwMode="auto">
          <a:xfrm>
            <a:off x="2424157" y="999000"/>
            <a:ext cx="3780000" cy="41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060699" y="5653719"/>
                <a:ext cx="3346301" cy="790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1+10+1+1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=0.8125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99" y="5653719"/>
                <a:ext cx="3346301" cy="790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282000" y="2034000"/>
                <a:ext cx="1955792" cy="687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00" y="2034000"/>
                <a:ext cx="1955792" cy="687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2727000" y="5229000"/>
            <a:ext cx="2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de cálculo: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24709</TotalTime>
  <Words>4279</Words>
  <Application>Microsoft Office PowerPoint</Application>
  <PresentationFormat>Presentación en pantalla (4:3)</PresentationFormat>
  <Paragraphs>1539</Paragraphs>
  <Slides>47</Slides>
  <Notes>2</Notes>
  <HiddenSlides>21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265</cp:revision>
  <dcterms:created xsi:type="dcterms:W3CDTF">2017-10-05T16:37:09Z</dcterms:created>
  <dcterms:modified xsi:type="dcterms:W3CDTF">2019-06-19T04:35:06Z</dcterms:modified>
</cp:coreProperties>
</file>