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20" r:id="rId2"/>
    <p:sldMasterId id="2147483707" r:id="rId3"/>
  </p:sldMasterIdLst>
  <p:notesMasterIdLst>
    <p:notesMasterId r:id="rId32"/>
  </p:notesMasterIdLst>
  <p:sldIdLst>
    <p:sldId id="256" r:id="rId4"/>
    <p:sldId id="257" r:id="rId5"/>
    <p:sldId id="258" r:id="rId6"/>
    <p:sldId id="276" r:id="rId7"/>
    <p:sldId id="283" r:id="rId8"/>
    <p:sldId id="313" r:id="rId9"/>
    <p:sldId id="315" r:id="rId10"/>
    <p:sldId id="323" r:id="rId11"/>
    <p:sldId id="325" r:id="rId12"/>
    <p:sldId id="326" r:id="rId13"/>
    <p:sldId id="316" r:id="rId14"/>
    <p:sldId id="317" r:id="rId15"/>
    <p:sldId id="263" r:id="rId16"/>
    <p:sldId id="307" r:id="rId17"/>
    <p:sldId id="281" r:id="rId18"/>
    <p:sldId id="318" r:id="rId19"/>
    <p:sldId id="324" r:id="rId20"/>
    <p:sldId id="320" r:id="rId21"/>
    <p:sldId id="321" r:id="rId22"/>
    <p:sldId id="327" r:id="rId23"/>
    <p:sldId id="322" r:id="rId24"/>
    <p:sldId id="328" r:id="rId25"/>
    <p:sldId id="329" r:id="rId26"/>
    <p:sldId id="330" r:id="rId27"/>
    <p:sldId id="331" r:id="rId28"/>
    <p:sldId id="319" r:id="rId29"/>
    <p:sldId id="332" r:id="rId30"/>
    <p:sldId id="333" r:id="rId3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19" userDrawn="1">
          <p15:clr>
            <a:srgbClr val="A4A3A4"/>
          </p15:clr>
        </p15:guide>
        <p15:guide id="2" pos="5091" userDrawn="1">
          <p15:clr>
            <a:srgbClr val="A4A3A4"/>
          </p15:clr>
        </p15:guide>
        <p15:guide id="3" orient="horz" pos="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60"/>
  </p:normalViewPr>
  <p:slideViewPr>
    <p:cSldViewPr>
      <p:cViewPr varScale="1">
        <p:scale>
          <a:sx n="101" d="100"/>
          <a:sy n="101" d="100"/>
        </p:scale>
        <p:origin x="1638" y="108"/>
      </p:cViewPr>
      <p:guideLst>
        <p:guide pos="1519"/>
        <p:guide pos="5091"/>
        <p:guide orient="horz" pos="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46E9-93C1-459F-8777-3C1ED310C911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346F-B93B-4BCB-AF90-EAC3DEC42154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28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34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71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5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33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gradFill flip="none" rotWithShape="1">
          <a:gsLst>
            <a:gs pos="21000">
              <a:schemeClr val="accent1">
                <a:lumMod val="75000"/>
              </a:schemeClr>
            </a:gs>
            <a:gs pos="23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43808" y="656692"/>
            <a:ext cx="5111750" cy="585311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6648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84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67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44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37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627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76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6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94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89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26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72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9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7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4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19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86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31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25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1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60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73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04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93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50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8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25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92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7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24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67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F730-B349-4C0E-AEB7-A7A6ECC56BB4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87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9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56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EE55-916B-457E-BD9C-C9E952A5FBDC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71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C329-FB15-46FD-B671-6C7B203CB9AB}" type="datetimeFigureOut">
              <a:rPr lang="es-PE" smtClean="0"/>
              <a:t>1/05/2019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0"/>
              </a:schemeClr>
            </a:gs>
            <a:gs pos="0">
              <a:srgbClr val="0070C0"/>
            </a:gs>
            <a:gs pos="86250">
              <a:srgbClr val="D7E3F2"/>
            </a:gs>
            <a:gs pos="92500">
              <a:srgbClr val="E9F0F8"/>
            </a:gs>
            <a:gs pos="80000">
              <a:srgbClr val="C4D6EB"/>
            </a:gs>
            <a:gs pos="100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30776" y="1494000"/>
            <a:ext cx="6111224" cy="1593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PRECIOS MINORISTAS DE </a:t>
            </a:r>
          </a:p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COMBUSTIBLES LÍQUIDOS DE LIMA METROPOLITANA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3015578" y="5139671"/>
            <a:ext cx="5426422" cy="1071563"/>
          </a:xfrm>
        </p:spPr>
        <p:txBody>
          <a:bodyPr>
            <a:normAutofit/>
          </a:bodyPr>
          <a:lstStyle/>
          <a:p>
            <a:pPr algn="r" eaLnBrk="1" hangingPunct="1"/>
            <a:r>
              <a:rPr lang="es-PE" altLang="es-PE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Nicolás Uriarte Cáceres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Investigación – Avance Parcial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Abril, 2018</a:t>
            </a:r>
            <a:endParaRPr lang="es-ES" altLang="es-P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2334825" y="1089000"/>
            <a:ext cx="607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En el equilibrio:</a:t>
            </a:r>
          </a:p>
          <a:p>
            <a:pPr>
              <a:spcAft>
                <a:spcPts val="1200"/>
              </a:spcAft>
            </a:pPr>
            <a:endParaRPr lang="es-E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3249000"/>
            <a:ext cx="3960000" cy="354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econometría espacial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07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¿Las estaciones tienen en cuenta el precio que fijan sus competidores más cercanos? → Precios observables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¿El incremento en precios de una estación tiene repercusiones sobre sus estaciones vecinas? Reacción en cadena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Estaciones cercanas comparten factores que no son observables: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Ubicación cercana a centro comercial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Flujo de tránsito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Zonas industriales o financieras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888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General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727000" y="4779000"/>
            <a:ext cx="5985000" cy="1481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Nos centramos en el modelo espacial de Durbin y sus posibles simplificaciones: modelo de autoregresivo </a:t>
            </a:r>
            <a:r>
              <a:rPr lang="es-ES" smtClean="0"/>
              <a:t>espacial </a:t>
            </a:r>
            <a:r>
              <a:rPr lang="es-ES" smtClean="0"/>
              <a:t>(SAR</a:t>
            </a:r>
            <a:r>
              <a:rPr lang="es-ES" dirty="0" smtClean="0"/>
              <a:t>) y el modelo de errores </a:t>
            </a:r>
            <a:r>
              <a:rPr lang="es-ES" smtClean="0"/>
              <a:t>espaciales </a:t>
            </a:r>
            <a:r>
              <a:rPr lang="es-ES" smtClean="0"/>
              <a:t>(SEM</a:t>
            </a:r>
            <a:r>
              <a:rPr lang="es-E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Debemos verificar la necesidad de utilizar este tipo de modelos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00" y="1114166"/>
            <a:ext cx="6038095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29366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VECINDAD Y DISTANCIAS</a:t>
            </a:r>
            <a:endParaRPr lang="es-P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47000" y="1089000"/>
            <a:ext cx="59850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Matriz de </a:t>
            </a:r>
            <a:r>
              <a:rPr lang="es-ES" dirty="0" err="1" smtClean="0"/>
              <a:t>NxN</a:t>
            </a:r>
            <a:r>
              <a:rPr lang="es-ES" dirty="0" smtClean="0"/>
              <a:t> con los pesos que se asignan a cada estación con respecto al resto de estaciones en la muestra.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Permite ponderar a las variables de manera espacial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Podemos definir la matriz en función de la inversa de la distancia, utilizando criterios de contigüidad o utilizar polígonos de Thiessen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00" y="3619684"/>
            <a:ext cx="3555000" cy="2819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7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0.33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METODOLOGÍA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66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74725" y="1224000"/>
            <a:ext cx="5535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Portal </a:t>
            </a:r>
            <a:r>
              <a:rPr lang="es-ES" smtClean="0"/>
              <a:t>Facilito </a:t>
            </a:r>
            <a:r>
              <a:rPr lang="es-ES" smtClean="0"/>
              <a:t>(OSINERGMIN</a:t>
            </a:r>
            <a:r>
              <a:rPr lang="es-ES" dirty="0" smtClean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Recolección manual de información de estaciones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Marca visible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Ubicación geográfica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Servicios adicionales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Datos a nivel distrital: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Ingreso per </a:t>
            </a:r>
            <a:r>
              <a:rPr lang="es-ES" smtClean="0"/>
              <a:t>cápita </a:t>
            </a:r>
            <a:r>
              <a:rPr lang="es-ES" smtClean="0"/>
              <a:t>(IDH-PNUD</a:t>
            </a:r>
            <a:r>
              <a:rPr lang="es-ES" dirty="0" smtClean="0"/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Densidad </a:t>
            </a:r>
            <a:r>
              <a:rPr lang="es-ES" smtClean="0"/>
              <a:t>poblacional </a:t>
            </a:r>
            <a:r>
              <a:rPr lang="es-ES" smtClean="0"/>
              <a:t>(INEI</a:t>
            </a:r>
            <a:r>
              <a:rPr lang="es-ES" dirty="0" smtClean="0"/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Número de viajes recibidos en un </a:t>
            </a:r>
            <a:r>
              <a:rPr lang="es-ES" smtClean="0"/>
              <a:t>mes </a:t>
            </a:r>
            <a:r>
              <a:rPr lang="es-ES" smtClean="0"/>
              <a:t>(AATE</a:t>
            </a:r>
            <a:r>
              <a:rPr lang="es-ES" dirty="0" smtClean="0"/>
              <a:t>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25" y="4644000"/>
            <a:ext cx="6390000" cy="17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</a:p>
          <a:p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5668"/>
              </p:ext>
            </p:extLst>
          </p:nvPr>
        </p:nvGraphicFramePr>
        <p:xfrm>
          <a:off x="2412000" y="872675"/>
          <a:ext cx="6299999" cy="324520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261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Variable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Descripción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Media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 err="1">
                          <a:effectLst/>
                        </a:rPr>
                        <a:t>Des.Est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Max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31500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Variable </a:t>
                      </a:r>
                      <a:r>
                        <a:rPr lang="es-PE" sz="1200" dirty="0" smtClean="0">
                          <a:effectLst/>
                        </a:rPr>
                        <a:t>dependiente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08270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</a:rPr>
                        <a:t>it</a:t>
                      </a:r>
                      <a:r>
                        <a:rPr lang="es-PE" sz="1200" baseline="-25000" dirty="0">
                          <a:effectLst/>
                        </a:rPr>
                        <a:t> DB5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Precio de Diésel DB5-S50 en la estación </a:t>
                      </a:r>
                      <a:r>
                        <a:rPr lang="es-PE" sz="1200">
                          <a:effectLst/>
                        </a:rPr>
                        <a:t>i </a:t>
                      </a:r>
                      <a:r>
                        <a:rPr lang="es-PE" sz="1200" smtClean="0">
                          <a:effectLst/>
                        </a:rPr>
                        <a:t>(soles/galón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11.310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1.020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8.5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14.3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94803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</a:rPr>
                        <a:t>it</a:t>
                      </a:r>
                      <a:r>
                        <a:rPr lang="es-PE" sz="1200" baseline="-25000" dirty="0">
                          <a:effectLst/>
                        </a:rPr>
                        <a:t> G90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Precio de Gasohol 90 en la estación </a:t>
                      </a:r>
                      <a:r>
                        <a:rPr lang="es-PE" sz="1200">
                          <a:effectLst/>
                        </a:rPr>
                        <a:t>i </a:t>
                      </a:r>
                      <a:r>
                        <a:rPr lang="es-PE" sz="1200" smtClean="0">
                          <a:effectLst/>
                        </a:rPr>
                        <a:t>(soles/galón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11.579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0.881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83646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</a:t>
                      </a:r>
                      <a:r>
                        <a:rPr lang="es-PE" sz="1200" dirty="0" smtClean="0">
                          <a:effectLst/>
                        </a:rPr>
                        <a:t>espaciales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1260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SC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Agrupamiento espacial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0.151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558809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Distancia </a:t>
                      </a:r>
                      <a:r>
                        <a:rPr lang="es-PE" sz="1200">
                          <a:effectLst/>
                        </a:rPr>
                        <a:t>mínima </a:t>
                      </a:r>
                      <a:r>
                        <a:rPr lang="es-PE" sz="1200" smtClean="0">
                          <a:effectLst/>
                        </a:rPr>
                        <a:t>(km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0.405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0.440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5.8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577735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DPROM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Distancia promedio a grifos </a:t>
                      </a:r>
                      <a:r>
                        <a:rPr lang="es-PE" sz="1200">
                          <a:effectLst/>
                        </a:rPr>
                        <a:t>vecinos </a:t>
                      </a:r>
                      <a:r>
                        <a:rPr lang="es-PE" sz="1200" smtClean="0">
                          <a:effectLst/>
                        </a:rPr>
                        <a:t>(km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0.957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0.173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95149510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NCERC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grifos cercanos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10.796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6.861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30.0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10349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1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68555"/>
              </p:ext>
            </p:extLst>
          </p:nvPr>
        </p:nvGraphicFramePr>
        <p:xfrm>
          <a:off x="2412001" y="874556"/>
          <a:ext cx="6299999" cy="555539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Variable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Descripción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Media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 err="1">
                          <a:effectLst/>
                        </a:rPr>
                        <a:t>Des.Est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Max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9952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de la </a:t>
                      </a:r>
                      <a:r>
                        <a:rPr lang="es-PE" sz="1200" dirty="0" smtClean="0">
                          <a:effectLst/>
                        </a:rPr>
                        <a:t>estación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6180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despacho de 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0.449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0.498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369772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GNV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despacho de GNV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0.350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3384963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MECANICO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asistencia mecánica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0.366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48129029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LAVADO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servicio de lavado de autos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0.208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0.407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8107768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TIENDA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tienda o mini-</a:t>
                      </a:r>
                      <a:r>
                        <a:rPr lang="es-PE" sz="1200" dirty="0" err="1">
                          <a:effectLst/>
                        </a:rPr>
                        <a:t>market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0.648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78513992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CAJERO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cajero automático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0.389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0.488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243567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del </a:t>
                      </a:r>
                      <a:r>
                        <a:rPr lang="es-PE" sz="1200" dirty="0" smtClean="0">
                          <a:effectLst/>
                        </a:rPr>
                        <a:t>distrito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981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DENPOB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Densidad </a:t>
                      </a:r>
                      <a:r>
                        <a:rPr lang="es-PE" sz="1200">
                          <a:effectLst/>
                        </a:rPr>
                        <a:t>poblacional </a:t>
                      </a:r>
                      <a:r>
                        <a:rPr lang="es-PE" sz="1200" smtClean="0">
                          <a:effectLst/>
                        </a:rPr>
                        <a:t>(habitantes </a:t>
                      </a:r>
                      <a:r>
                        <a:rPr lang="es-PE" sz="1200" dirty="0">
                          <a:effectLst/>
                        </a:rPr>
                        <a:t>por km</a:t>
                      </a:r>
                      <a:r>
                        <a:rPr lang="es-PE" sz="1200" baseline="30000" dirty="0">
                          <a:effectLst/>
                        </a:rPr>
                        <a:t>2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14493.2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5688.7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2734.0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26438.0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750537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INGRESO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Ingreso per </a:t>
                      </a:r>
                      <a:r>
                        <a:rPr lang="es-PE" sz="1200">
                          <a:effectLst/>
                        </a:rPr>
                        <a:t>cápita </a:t>
                      </a:r>
                      <a:r>
                        <a:rPr lang="es-PE" sz="1200" smtClean="0">
                          <a:effectLst/>
                        </a:rPr>
                        <a:t>(soles </a:t>
                      </a:r>
                      <a:r>
                        <a:rPr lang="es-PE" sz="1200" dirty="0">
                          <a:effectLst/>
                        </a:rPr>
                        <a:t>por persona)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1251.8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213.4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911.8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1589.1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746175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Siguiendo a Eckert y </a:t>
            </a:r>
            <a:r>
              <a:rPr lang="es-ES" smtClean="0"/>
              <a:t>West </a:t>
            </a:r>
            <a:r>
              <a:rPr lang="es-ES" smtClean="0"/>
              <a:t>(2005</a:t>
            </a:r>
            <a:r>
              <a:rPr lang="es-ES" dirty="0" smtClean="0"/>
              <a:t>), se estima la siguiente regresión lineal por MCO: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6000"/>
          <a:stretch/>
        </p:blipFill>
        <p:spPr>
          <a:xfrm>
            <a:off x="3717000" y="2057330"/>
            <a:ext cx="3209524" cy="64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700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2. Verificamos la posibilidad la presencia de variables espacialmente correlacionadas </a:t>
            </a:r>
            <a:r>
              <a:rPr lang="es-ES" dirty="0"/>
              <a:t>mediante las pruebas propuestas por </a:t>
            </a:r>
            <a:r>
              <a:rPr lang="es-ES" err="1"/>
              <a:t>Anselin</a:t>
            </a:r>
            <a:r>
              <a:rPr lang="es-ES"/>
              <a:t> </a:t>
            </a:r>
            <a:r>
              <a:rPr lang="es-ES" smtClean="0"/>
              <a:t>(1996</a:t>
            </a:r>
            <a:r>
              <a:rPr lang="es-ES" dirty="0"/>
              <a:t>) 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14625" y="4364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De existir correlación espacial, estimamos el modelo de Durbin por Máxima Verosimilitud y realizamos pruebas de LR para intentar simplificar al modelo SAR o SEM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05" y="5589000"/>
            <a:ext cx="5276190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- Diésel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21634"/>
              </p:ext>
            </p:extLst>
          </p:nvPr>
        </p:nvGraphicFramePr>
        <p:xfrm>
          <a:off x="2907000" y="666833"/>
          <a:ext cx="5175000" cy="5526720"/>
        </p:xfrm>
        <a:graphic>
          <a:graphicData uri="http://schemas.openxmlformats.org/drawingml/2006/table">
            <a:tbl>
              <a:tblPr/>
              <a:tblGrid>
                <a:gridCol w="1725000">
                  <a:extLst>
                    <a:ext uri="{9D8B030D-6E8A-4147-A177-3AD203B41FA5}">
                      <a16:colId xmlns:a16="http://schemas.microsoft.com/office/drawing/2014/main" val="1777401866"/>
                    </a:ext>
                  </a:extLst>
                </a:gridCol>
                <a:gridCol w="1725000">
                  <a:extLst>
                    <a:ext uri="{9D8B030D-6E8A-4147-A177-3AD203B41FA5}">
                      <a16:colId xmlns:a16="http://schemas.microsoft.com/office/drawing/2014/main" val="2654335539"/>
                    </a:ext>
                  </a:extLst>
                </a:gridCol>
                <a:gridCol w="1725000">
                  <a:extLst>
                    <a:ext uri="{9D8B030D-6E8A-4147-A177-3AD203B41FA5}">
                      <a16:colId xmlns:a16="http://schemas.microsoft.com/office/drawing/2014/main" val="3179092322"/>
                    </a:ext>
                  </a:extLst>
                </a:gridCol>
              </a:tblGrid>
              <a:tr h="172184">
                <a:tc gridSpan="3"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7726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1" dirty="0"/>
                        <a:t>Precio de venta - </a:t>
                      </a:r>
                      <a:r>
                        <a:rPr lang="es-ES" sz="1400" b="1"/>
                        <a:t>Diésel </a:t>
                      </a:r>
                      <a:r>
                        <a:rPr lang="es-ES" sz="1400" b="1" smtClean="0"/>
                        <a:t>(soles/galón</a:t>
                      </a:r>
                      <a:r>
                        <a:rPr lang="es-ES" sz="14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4915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Dic-17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Mar-18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7788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0.027 </a:t>
                      </a:r>
                      <a:r>
                        <a:rPr lang="en-US" sz="1100" smtClean="0"/>
                        <a:t>(0.083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0.094 </a:t>
                      </a:r>
                      <a:r>
                        <a:rPr lang="en-US" sz="1100" smtClean="0"/>
                        <a:t>(0.073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54983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0.255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0.162</a:t>
                      </a:r>
                      <a:r>
                        <a:rPr lang="en-US" sz="1100" b="1" baseline="30000" dirty="0"/>
                        <a:t>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5376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0.389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0.341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(0.063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85099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0.381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(0.078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0.303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(0.069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28544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0.142 </a:t>
                      </a:r>
                      <a:r>
                        <a:rPr lang="en-US" sz="1100" smtClean="0"/>
                        <a:t>(0.104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0.006 </a:t>
                      </a:r>
                      <a:r>
                        <a:rPr lang="en-US" sz="1100" smtClean="0"/>
                        <a:t>(0.092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46329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Propia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0.604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0.618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0125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effectLst/>
                        </a:rPr>
                        <a:t>Propia</a:t>
                      </a:r>
                      <a:r>
                        <a:rPr lang="en-US" sz="1100" b="1" dirty="0">
                          <a:effectLst/>
                        </a:rPr>
                        <a:t>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0.402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(0.081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0.405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80577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0.080 </a:t>
                      </a:r>
                      <a:r>
                        <a:rPr lang="en-US" sz="1100" smtClean="0"/>
                        <a:t>(0.162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(0.086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27960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0.162 </a:t>
                      </a:r>
                      <a:r>
                        <a:rPr lang="en-US" sz="1100" smtClean="0"/>
                        <a:t>(0.166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0.189 </a:t>
                      </a:r>
                      <a:r>
                        <a:rPr lang="en-US" sz="1100" smtClean="0"/>
                        <a:t>(0.148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94508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0.021 </a:t>
                      </a:r>
                      <a:r>
                        <a:rPr lang="en-US" sz="1100" smtClean="0"/>
                        <a:t>(0.069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0.085 </a:t>
                      </a:r>
                      <a:r>
                        <a:rPr lang="en-US" sz="1100" smtClean="0"/>
                        <a:t>(0.061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728744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NCERC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-0.010</a:t>
                      </a:r>
                      <a:r>
                        <a:rPr lang="en-US" sz="1100" b="1" baseline="30000" dirty="0"/>
                        <a:t>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-0.014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43621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0.047 </a:t>
                      </a:r>
                      <a:r>
                        <a:rPr lang="en-US" sz="1100" smtClean="0"/>
                        <a:t>(0.063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0.074 </a:t>
                      </a:r>
                      <a:r>
                        <a:rPr lang="en-US" sz="1100" smtClean="0"/>
                        <a:t>(0.056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2526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0.099 </a:t>
                      </a:r>
                      <a:r>
                        <a:rPr lang="en-US" sz="1100" smtClean="0"/>
                        <a:t>(0.074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0.066 </a:t>
                      </a:r>
                      <a:r>
                        <a:rPr lang="en-US" sz="1100" smtClean="0"/>
                        <a:t>(0.066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13272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CAJERO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0.125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0.073 </a:t>
                      </a:r>
                      <a:r>
                        <a:rPr lang="en-US" sz="1100" smtClean="0"/>
                        <a:t>(0.047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78500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0.042 </a:t>
                      </a:r>
                      <a:r>
                        <a:rPr lang="en-US" sz="1100" smtClean="0"/>
                        <a:t>(0.054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0.074 </a:t>
                      </a:r>
                      <a:r>
                        <a:rPr lang="en-US" sz="1100" smtClean="0"/>
                        <a:t>(0.048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42021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0.019 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0.028 </a:t>
                      </a:r>
                      <a:r>
                        <a:rPr lang="en-US" sz="1100" smtClean="0"/>
                        <a:t>(0.047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38831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INGRESO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1.104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(0.169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1.167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(0.153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5295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0.058 </a:t>
                      </a:r>
                      <a:r>
                        <a:rPr lang="en-US" sz="1100" smtClean="0"/>
                        <a:t>(0.045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-0.065</a:t>
                      </a:r>
                      <a:r>
                        <a:rPr lang="en-US" sz="1100" baseline="30000" dirty="0"/>
                        <a:t>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(0.040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00402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0.060 </a:t>
                      </a:r>
                      <a:r>
                        <a:rPr lang="en-US" sz="1100" smtClean="0"/>
                        <a:t>(0.045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0.079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(0.040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15644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s-ES" sz="1100" noProof="0" dirty="0" smtClean="0">
                          <a:effectLst/>
                        </a:rPr>
                        <a:t>Observaciones</a:t>
                      </a:r>
                      <a:endParaRPr lang="es-ES" sz="1100" noProof="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433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434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41439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R</a:t>
                      </a:r>
                      <a:r>
                        <a:rPr lang="en-US" sz="1100" baseline="30000" dirty="0" smtClean="0">
                          <a:effectLst/>
                        </a:rPr>
                        <a:t>2 </a:t>
                      </a:r>
                      <a:r>
                        <a:rPr lang="en-US" sz="1100" baseline="0" dirty="0" smtClean="0">
                          <a:effectLst/>
                        </a:rPr>
                        <a:t>ajustado</a:t>
                      </a:r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0.396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0.441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65549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Residual Std. Error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0.442 </a:t>
                      </a:r>
                      <a:r>
                        <a:rPr lang="en-US" sz="1100" smtClean="0"/>
                        <a:t>(df </a:t>
                      </a:r>
                      <a:r>
                        <a:rPr lang="en-US" sz="1100" dirty="0"/>
                        <a:t>= 413)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0.392 </a:t>
                      </a:r>
                      <a:r>
                        <a:rPr lang="en-US" sz="1100" smtClean="0"/>
                        <a:t>(df </a:t>
                      </a:r>
                      <a:r>
                        <a:rPr lang="en-US" sz="1100" dirty="0"/>
                        <a:t>= 414)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41881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 Statistic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15.935</a:t>
                      </a:r>
                      <a:r>
                        <a:rPr lang="en-US" sz="1100" baseline="30000" dirty="0"/>
                        <a:t>***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(df </a:t>
                      </a:r>
                      <a:r>
                        <a:rPr lang="en-US" sz="1100" dirty="0"/>
                        <a:t>= 19; 413)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18.999</a:t>
                      </a:r>
                      <a:r>
                        <a:rPr lang="en-US" sz="1100" baseline="30000" dirty="0"/>
                        <a:t>***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(df </a:t>
                      </a:r>
                      <a:r>
                        <a:rPr lang="en-US" sz="1100" dirty="0"/>
                        <a:t>= 19; 414)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707251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 smtClean="0">
                          <a:effectLst/>
                        </a:rPr>
                        <a:t>Nota:</a:t>
                      </a:r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aseline="30000" dirty="0">
                          <a:effectLst/>
                        </a:rPr>
                        <a:t>*</a:t>
                      </a:r>
                      <a:r>
                        <a:rPr lang="en-US" sz="1100" dirty="0">
                          <a:effectLst/>
                        </a:rPr>
                        <a:t>p&lt;0.1;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r>
                        <a:rPr lang="en-US" sz="1100" dirty="0">
                          <a:effectLst/>
                        </a:rPr>
                        <a:t>p&lt;0.05;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r>
                        <a:rPr lang="en-US" sz="1100" dirty="0">
                          <a:effectLst/>
                        </a:rPr>
                        <a:t>p&lt;0.01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4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10012" y="549000"/>
            <a:ext cx="5043488" cy="530225"/>
            <a:chOff x="2642071" y="404664"/>
            <a:chExt cx="5043488" cy="530225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2884959" y="858689"/>
              <a:ext cx="4800600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642071" y="752326"/>
              <a:ext cx="182563" cy="182563"/>
              <a:chOff x="1239" y="1515"/>
              <a:chExt cx="115" cy="115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313584" y="404664"/>
              <a:ext cx="22044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1. Introducción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610012" y="1568469"/>
            <a:ext cx="5043488" cy="530225"/>
            <a:chOff x="1239" y="1296"/>
            <a:chExt cx="3177" cy="334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3" name="AutoShape 1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71" y="1296"/>
              <a:ext cx="20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2. Fundamento Teórico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610012" y="2587938"/>
            <a:ext cx="5043488" cy="530225"/>
            <a:chOff x="1239" y="1296"/>
            <a:chExt cx="3177" cy="334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9" name="AutoShape 1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0" name="AutoShape 1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71" y="1296"/>
              <a:ext cx="21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3. Materiales y Métodos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610012" y="3607407"/>
            <a:ext cx="5043488" cy="530225"/>
            <a:chOff x="1239" y="1296"/>
            <a:chExt cx="3177" cy="334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5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6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671" y="1296"/>
              <a:ext cx="23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4. Resultados y Discusión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7" name="Group 19"/>
          <p:cNvGrpSpPr>
            <a:grpSpLocks/>
          </p:cNvGrpSpPr>
          <p:nvPr/>
        </p:nvGrpSpPr>
        <p:grpSpPr bwMode="auto">
          <a:xfrm>
            <a:off x="2595725" y="4626876"/>
            <a:ext cx="5043487" cy="530225"/>
            <a:chOff x="1239" y="1296"/>
            <a:chExt cx="3177" cy="334"/>
          </a:xfrm>
        </p:grpSpPr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1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2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5. Conclusiones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3" name="Group 19"/>
          <p:cNvGrpSpPr>
            <a:grpSpLocks/>
          </p:cNvGrpSpPr>
          <p:nvPr/>
        </p:nvGrpSpPr>
        <p:grpSpPr bwMode="auto">
          <a:xfrm>
            <a:off x="2637000" y="5646343"/>
            <a:ext cx="5043487" cy="530225"/>
            <a:chOff x="1239" y="1296"/>
            <a:chExt cx="3177" cy="334"/>
          </a:xfrm>
        </p:grpSpPr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35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7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8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9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6. Recomendaciones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Gasohol 90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07267"/>
              </p:ext>
            </p:extLst>
          </p:nvPr>
        </p:nvGraphicFramePr>
        <p:xfrm>
          <a:off x="2727000" y="680033"/>
          <a:ext cx="5647488" cy="5549880"/>
        </p:xfrm>
        <a:graphic>
          <a:graphicData uri="http://schemas.openxmlformats.org/drawingml/2006/table">
            <a:tbl>
              <a:tblPr/>
              <a:tblGrid>
                <a:gridCol w="1882496">
                  <a:extLst>
                    <a:ext uri="{9D8B030D-6E8A-4147-A177-3AD203B41FA5}">
                      <a16:colId xmlns:a16="http://schemas.microsoft.com/office/drawing/2014/main" val="602305487"/>
                    </a:ext>
                  </a:extLst>
                </a:gridCol>
                <a:gridCol w="1882496">
                  <a:extLst>
                    <a:ext uri="{9D8B030D-6E8A-4147-A177-3AD203B41FA5}">
                      <a16:colId xmlns:a16="http://schemas.microsoft.com/office/drawing/2014/main" val="3337230985"/>
                    </a:ext>
                  </a:extLst>
                </a:gridCol>
                <a:gridCol w="1882496">
                  <a:extLst>
                    <a:ext uri="{9D8B030D-6E8A-4147-A177-3AD203B41FA5}">
                      <a16:colId xmlns:a16="http://schemas.microsoft.com/office/drawing/2014/main" val="2806924144"/>
                    </a:ext>
                  </a:extLst>
                </a:gridCol>
              </a:tblGrid>
              <a:tr h="145999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035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1" dirty="0"/>
                        <a:t>Precio de venta - Gasohol </a:t>
                      </a:r>
                      <a:r>
                        <a:rPr lang="es-ES" sz="1400" b="1"/>
                        <a:t>90 </a:t>
                      </a:r>
                      <a:r>
                        <a:rPr lang="es-ES" sz="1400" b="1" smtClean="0"/>
                        <a:t>(soles/galón</a:t>
                      </a:r>
                      <a:r>
                        <a:rPr lang="es-ES" sz="14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37864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Dic-17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Mar-18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437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0.079 </a:t>
                      </a:r>
                      <a:r>
                        <a:rPr lang="en-US" sz="1100" smtClean="0"/>
                        <a:t>(0.098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0.024 </a:t>
                      </a:r>
                      <a:r>
                        <a:rPr lang="en-US" sz="1100" smtClean="0"/>
                        <a:t>(0.090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98314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Pecsa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(0.112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0.236</a:t>
                      </a:r>
                      <a:r>
                        <a:rPr lang="en-US" sz="1100" b="1" baseline="30000" dirty="0"/>
                        <a:t>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279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Abanderada Primax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0.582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0.450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(0.078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89036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Abanderada Repsol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0.331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0.309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8424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Propia</a:t>
                      </a:r>
                      <a:r>
                        <a:rPr lang="en-US" sz="1100" dirty="0">
                          <a:effectLst/>
                        </a:rPr>
                        <a:t> Pecsa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0.080 </a:t>
                      </a:r>
                      <a:r>
                        <a:rPr lang="en-US" sz="1100" smtClean="0"/>
                        <a:t>(0.122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0.158 </a:t>
                      </a:r>
                      <a:r>
                        <a:rPr lang="en-US" sz="1100" smtClean="0"/>
                        <a:t>(0.113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9165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effectLst/>
                        </a:rPr>
                        <a:t>Propia</a:t>
                      </a:r>
                      <a:r>
                        <a:rPr lang="en-US" sz="1100" b="1" dirty="0">
                          <a:effectLst/>
                        </a:rPr>
                        <a:t> Primax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0.297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0.311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(0.101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43789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Propia Repsol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0.273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(0.096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0.169</a:t>
                      </a:r>
                      <a:r>
                        <a:rPr lang="en-US" sz="1100" b="1" baseline="30000" dirty="0"/>
                        <a:t>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01113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0.117 </a:t>
                      </a:r>
                      <a:r>
                        <a:rPr lang="en-US" sz="1100" smtClean="0"/>
                        <a:t>(0.191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0.099 </a:t>
                      </a:r>
                      <a:r>
                        <a:rPr lang="en-US" sz="1100" smtClean="0"/>
                        <a:t>(0.106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40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0.175 </a:t>
                      </a:r>
                      <a:r>
                        <a:rPr lang="en-US" sz="1100" smtClean="0"/>
                        <a:t>(0.196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0.124 </a:t>
                      </a:r>
                      <a:r>
                        <a:rPr lang="en-US" sz="1100" smtClean="0"/>
                        <a:t>(0.182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4893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0.053 </a:t>
                      </a:r>
                      <a:r>
                        <a:rPr lang="en-US" sz="1100" smtClean="0"/>
                        <a:t>(0.081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0.029 </a:t>
                      </a:r>
                      <a:r>
                        <a:rPr lang="en-US" sz="1100" smtClean="0"/>
                        <a:t>(0.075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2445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NCERC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-0.030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-0.028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059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0.160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(0.075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(0.069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94226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0.129 </a:t>
                      </a:r>
                      <a:r>
                        <a:rPr lang="en-US" sz="1100" smtClean="0"/>
                        <a:t>(0.088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0.108 </a:t>
                      </a:r>
                      <a:r>
                        <a:rPr lang="en-US" sz="1100" smtClean="0"/>
                        <a:t>(0.081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1759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CAJERO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0.036 </a:t>
                      </a:r>
                      <a:r>
                        <a:rPr lang="en-US" sz="1100" smtClean="0"/>
                        <a:t>(0.062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0.048 </a:t>
                      </a:r>
                      <a:r>
                        <a:rPr lang="en-US" sz="1100" smtClean="0"/>
                        <a:t>(0.057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98505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0.055 </a:t>
                      </a:r>
                      <a:r>
                        <a:rPr lang="en-US" sz="1100" smtClean="0"/>
                        <a:t>(0.064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0.087 </a:t>
                      </a:r>
                      <a:r>
                        <a:rPr lang="en-US" sz="1100" smtClean="0"/>
                        <a:t>(0.059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83839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0.026 </a:t>
                      </a:r>
                      <a:r>
                        <a:rPr lang="en-US" sz="1100" smtClean="0"/>
                        <a:t>(0.062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0.034 </a:t>
                      </a:r>
                      <a:r>
                        <a:rPr lang="en-US" sz="1100" smtClean="0"/>
                        <a:t>(0.058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0037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(0.200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0.015 </a:t>
                      </a:r>
                      <a:r>
                        <a:rPr lang="en-US" sz="1100" smtClean="0"/>
                        <a:t>(0.189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36017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-0.083</a:t>
                      </a:r>
                      <a:r>
                        <a:rPr lang="en-US" sz="1100" baseline="30000" dirty="0"/>
                        <a:t>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(0.049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9627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0.018 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0.011 </a:t>
                      </a:r>
                      <a:r>
                        <a:rPr lang="en-US" sz="1100" smtClean="0"/>
                        <a:t>(0.049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9375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Observaciones</a:t>
                      </a:r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433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434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14737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R</a:t>
                      </a:r>
                      <a:r>
                        <a:rPr lang="en-US" sz="1100" baseline="30000" dirty="0" smtClean="0">
                          <a:effectLst/>
                        </a:rPr>
                        <a:t>2 </a:t>
                      </a:r>
                      <a:r>
                        <a:rPr lang="en-US" sz="1100" baseline="0" dirty="0" smtClean="0">
                          <a:effectLst/>
                        </a:rPr>
                        <a:t>ajustado</a:t>
                      </a:r>
                      <a:endParaRPr lang="en-US" sz="1100" baseline="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0.266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0.245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86077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Residual Std. Error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0.522 </a:t>
                      </a:r>
                      <a:r>
                        <a:rPr lang="en-US" sz="1100" smtClean="0"/>
                        <a:t>(df </a:t>
                      </a:r>
                      <a:r>
                        <a:rPr lang="en-US" sz="1100" dirty="0"/>
                        <a:t>= 413)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0.482 </a:t>
                      </a:r>
                      <a:r>
                        <a:rPr lang="en-US" sz="1100" smtClean="0"/>
                        <a:t>(df </a:t>
                      </a:r>
                      <a:r>
                        <a:rPr lang="en-US" sz="1100" dirty="0"/>
                        <a:t>= 414)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882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F Statistic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9.259</a:t>
                      </a:r>
                      <a:r>
                        <a:rPr lang="en-US" sz="1100" baseline="30000" dirty="0"/>
                        <a:t>***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(df </a:t>
                      </a:r>
                      <a:r>
                        <a:rPr lang="en-US" sz="1100" dirty="0"/>
                        <a:t>= 19; 413)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8.402</a:t>
                      </a:r>
                      <a:r>
                        <a:rPr lang="en-US" sz="1100" baseline="30000" dirty="0"/>
                        <a:t>***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(df </a:t>
                      </a:r>
                      <a:r>
                        <a:rPr lang="en-US" sz="1100" dirty="0"/>
                        <a:t>= 19; 414)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84544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Nota: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aseline="30000" dirty="0">
                          <a:effectLst/>
                        </a:rPr>
                        <a:t>*</a:t>
                      </a:r>
                      <a:r>
                        <a:rPr lang="en-US" sz="1100" dirty="0">
                          <a:effectLst/>
                        </a:rPr>
                        <a:t>p&lt;0.1;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r>
                        <a:rPr lang="en-US" sz="1100" dirty="0">
                          <a:effectLst/>
                        </a:rPr>
                        <a:t>p&lt;0.05;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r>
                        <a:rPr lang="en-US" sz="1100" dirty="0">
                          <a:effectLst/>
                        </a:rPr>
                        <a:t>p&lt;0.01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14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1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Dependencia espacial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3969"/>
              </p:ext>
            </p:extLst>
          </p:nvPr>
        </p:nvGraphicFramePr>
        <p:xfrm>
          <a:off x="2429188" y="1224000"/>
          <a:ext cx="6004800" cy="2682240"/>
        </p:xfrm>
        <a:graphic>
          <a:graphicData uri="http://schemas.openxmlformats.org/drawingml/2006/table">
            <a:tbl>
              <a:tblPr/>
              <a:tblGrid>
                <a:gridCol w="1501200">
                  <a:extLst>
                    <a:ext uri="{9D8B030D-6E8A-4147-A177-3AD203B41FA5}">
                      <a16:colId xmlns:a16="http://schemas.microsoft.com/office/drawing/2014/main" val="892727687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4215013361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3214439867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1078548613"/>
                    </a:ext>
                  </a:extLst>
                </a:gridCol>
              </a:tblGrid>
              <a:tr h="304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Fecha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solidFill>
                            <a:srgbClr val="444444"/>
                          </a:solidFill>
                          <a:effectLst/>
                        </a:rPr>
                        <a:t>Test [valor p]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Diésel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Gasohol 90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37884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Mar-18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0.005 [0.944]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2.29 [0.130]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20239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Mar-18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Test LM Robusto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30.003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18.84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342280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Dic-17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Test LM Robusto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0.545 [0.460]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3.65 [0.056]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594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Dic-17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Test LM Robusto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21.013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21.48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81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6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modelo espacial de </a:t>
            </a:r>
            <a:r>
              <a:rPr lang="es-ES" sz="20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Durbin (LR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95623"/>
              </p:ext>
            </p:extLst>
          </p:nvPr>
        </p:nvGraphicFramePr>
        <p:xfrm>
          <a:off x="2430353" y="1233038"/>
          <a:ext cx="5309999" cy="3271266"/>
        </p:xfrm>
        <a:graphic>
          <a:graphicData uri="http://schemas.openxmlformats.org/drawingml/2006/table">
            <a:tbl>
              <a:tblPr firstRow="1" firstCol="1" bandRow="1"/>
              <a:tblGrid>
                <a:gridCol w="2831999">
                  <a:extLst>
                    <a:ext uri="{9D8B030D-6E8A-4147-A177-3AD203B41FA5}">
                      <a16:colId xmlns:a16="http://schemas.microsoft.com/office/drawing/2014/main" val="1743622837"/>
                    </a:ext>
                  </a:extLst>
                </a:gridCol>
                <a:gridCol w="1239000">
                  <a:extLst>
                    <a:ext uri="{9D8B030D-6E8A-4147-A177-3AD203B41FA5}">
                      <a16:colId xmlns:a16="http://schemas.microsoft.com/office/drawing/2014/main" val="778967966"/>
                    </a:ext>
                  </a:extLst>
                </a:gridCol>
                <a:gridCol w="1239000">
                  <a:extLst>
                    <a:ext uri="{9D8B030D-6E8A-4147-A177-3AD203B41FA5}">
                      <a16:colId xmlns:a16="http://schemas.microsoft.com/office/drawing/2014/main" val="1190116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Estadístico [valor p]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76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07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Hipótesis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Nula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Dic-17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Mar-18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2842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Diésel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9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-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ρβ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(SEM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27.1 [0.1030]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29.0 [0.0660]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74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(SAR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14.9 [0.7260]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12.9 [0.8450]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62814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Gasohol 90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9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-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ρβ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(SEM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40.9 [0.0020]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45.0 [0.0010]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76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(SAR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30.6 [0.0450]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39.4 [0.0040]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i="1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Nota: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3708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s-E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N. grados de libertad igual a 19 para todos las pruebas.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1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4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estimación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83273"/>
              </p:ext>
            </p:extLst>
          </p:nvPr>
        </p:nvGraphicFramePr>
        <p:xfrm>
          <a:off x="2412000" y="580556"/>
          <a:ext cx="5400000" cy="5806084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1142674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786097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215691839"/>
                    </a:ext>
                  </a:extLst>
                </a:gridCol>
              </a:tblGrid>
              <a:tr h="181417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4482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err="1"/>
                        <a:t>Precio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err="1"/>
                        <a:t>venta</a:t>
                      </a:r>
                      <a:r>
                        <a:rPr lang="en-US" sz="1200" b="1"/>
                        <a:t> </a:t>
                      </a:r>
                      <a:r>
                        <a:rPr lang="en-US" sz="1200" b="1" smtClean="0"/>
                        <a:t>(soles/galón</a:t>
                      </a:r>
                      <a:r>
                        <a:rPr lang="en-US" sz="1200" b="1" dirty="0" smtClean="0"/>
                        <a:t>) – </a:t>
                      </a:r>
                      <a:r>
                        <a:rPr lang="en-US" sz="1200" b="1" dirty="0" err="1" smtClean="0"/>
                        <a:t>Marzo</a:t>
                      </a:r>
                      <a:r>
                        <a:rPr lang="en-US" sz="1200" b="1" dirty="0" smtClean="0"/>
                        <a:t> 2018</a:t>
                      </a:r>
                      <a:endParaRPr lang="en-US" sz="1200" b="1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9746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err="1" smtClean="0"/>
                        <a:t>Diésel</a:t>
                      </a:r>
                      <a:r>
                        <a:rPr lang="en-US" sz="1050" smtClean="0"/>
                        <a:t> (SAR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Gasohol </a:t>
                      </a:r>
                      <a:r>
                        <a:rPr lang="en-US" sz="1050" smtClean="0"/>
                        <a:t>90 (SDM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2282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Petroperu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9119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Pecsa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(0.091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4723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Primax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8226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Repsol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36971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Pecsa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2161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Primax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0.294***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(0.088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5079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Repsol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730897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234557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DPROM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(0.127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(0.176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18119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DMIN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53746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NCERC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-0.007**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(0.011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8958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MECANICO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923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LAVADO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15909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CAJERO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02391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GNV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-0.086**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0.082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13300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GLP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6960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(0.143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(0.336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970762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DENPOB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-0.135*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9374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LOGVIAJES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-0.129*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219470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rho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0.512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/>
                        <a:t> </a:t>
                      </a:r>
                      <a:r>
                        <a:rPr lang="en-US" sz="1050" smtClean="0"/>
                        <a:t>(0.051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0.452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/>
                        <a:t> </a:t>
                      </a:r>
                      <a:r>
                        <a:rPr lang="en-US" sz="1050" smtClean="0"/>
                        <a:t>(0.061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51223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Log.Lik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-154.1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-236.1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7594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l-GR" sz="1050">
                          <a:effectLst/>
                        </a:rPr>
                        <a:t>σ</a:t>
                      </a:r>
                      <a:r>
                        <a:rPr lang="el-GR" sz="1050" baseline="30000">
                          <a:effectLst/>
                        </a:rPr>
                        <a:t>2</a:t>
                      </a:r>
                      <a:endParaRPr lang="el-GR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0.113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0.167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212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Observations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04304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Notas</a:t>
                      </a:r>
                      <a:r>
                        <a:rPr lang="en-US" sz="1050" dirty="0">
                          <a:effectLst/>
                        </a:rPr>
                        <a:t>: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aseline="30000">
                          <a:effectLst/>
                        </a:rPr>
                        <a:t>*</a:t>
                      </a:r>
                      <a:r>
                        <a:rPr lang="en-US" sz="1050">
                          <a:effectLst/>
                        </a:rPr>
                        <a:t>p&lt;0.1; </a:t>
                      </a:r>
                      <a:r>
                        <a:rPr lang="en-US" sz="1050" baseline="30000">
                          <a:effectLst/>
                        </a:rPr>
                        <a:t>**</a:t>
                      </a:r>
                      <a:r>
                        <a:rPr lang="en-US" sz="1050">
                          <a:effectLst/>
                        </a:rPr>
                        <a:t>p&lt;0.05; </a:t>
                      </a:r>
                      <a:r>
                        <a:rPr lang="en-US" sz="1050" baseline="30000">
                          <a:effectLst/>
                        </a:rPr>
                        <a:t>***</a:t>
                      </a:r>
                      <a:r>
                        <a:rPr lang="en-US" sz="1050">
                          <a:effectLst/>
                        </a:rPr>
                        <a:t>p&lt;0.01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57957"/>
                  </a:ext>
                </a:extLst>
              </a:tr>
              <a:tr h="317481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s-ES" sz="1050" dirty="0">
                          <a:effectLst/>
                        </a:rPr>
                        <a:t>Se omiten rezagos espaciales de variables </a:t>
                      </a:r>
                      <a:r>
                        <a:rPr lang="es-ES" sz="1050">
                          <a:effectLst/>
                        </a:rPr>
                        <a:t>dependientes </a:t>
                      </a:r>
                      <a:r>
                        <a:rPr lang="es-ES" sz="1050" smtClean="0">
                          <a:effectLst/>
                        </a:rPr>
                        <a:t>(para </a:t>
                      </a:r>
                      <a:r>
                        <a:rPr lang="es-ES" sz="1050" dirty="0">
                          <a:effectLst/>
                        </a:rPr>
                        <a:t>SDM)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39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84112"/>
              </p:ext>
            </p:extLst>
          </p:nvPr>
        </p:nvGraphicFramePr>
        <p:xfrm>
          <a:off x="2411413" y="764048"/>
          <a:ext cx="5673250" cy="5585162"/>
        </p:xfrm>
        <a:graphic>
          <a:graphicData uri="http://schemas.openxmlformats.org/drawingml/2006/table">
            <a:tbl>
              <a:tblPr/>
              <a:tblGrid>
                <a:gridCol w="1395587">
                  <a:extLst>
                    <a:ext uri="{9D8B030D-6E8A-4147-A177-3AD203B41FA5}">
                      <a16:colId xmlns:a16="http://schemas.microsoft.com/office/drawing/2014/main" val="3791615190"/>
                    </a:ext>
                  </a:extLst>
                </a:gridCol>
                <a:gridCol w="873713">
                  <a:extLst>
                    <a:ext uri="{9D8B030D-6E8A-4147-A177-3AD203B41FA5}">
                      <a16:colId xmlns:a16="http://schemas.microsoft.com/office/drawing/2014/main" val="3243920133"/>
                    </a:ext>
                  </a:extLst>
                </a:gridCol>
                <a:gridCol w="1134650">
                  <a:extLst>
                    <a:ext uri="{9D8B030D-6E8A-4147-A177-3AD203B41FA5}">
                      <a16:colId xmlns:a16="http://schemas.microsoft.com/office/drawing/2014/main" val="2748461734"/>
                    </a:ext>
                  </a:extLst>
                </a:gridCol>
                <a:gridCol w="1134650">
                  <a:extLst>
                    <a:ext uri="{9D8B030D-6E8A-4147-A177-3AD203B41FA5}">
                      <a16:colId xmlns:a16="http://schemas.microsoft.com/office/drawing/2014/main" val="842109054"/>
                    </a:ext>
                  </a:extLst>
                </a:gridCol>
                <a:gridCol w="1134650">
                  <a:extLst>
                    <a:ext uri="{9D8B030D-6E8A-4147-A177-3AD203B41FA5}">
                      <a16:colId xmlns:a16="http://schemas.microsoft.com/office/drawing/2014/main" val="1368835411"/>
                    </a:ext>
                  </a:extLst>
                </a:gridCol>
              </a:tblGrid>
              <a:tr h="253871">
                <a:tc gridSpan="5">
                  <a:txBody>
                    <a:bodyPr/>
                    <a:lstStyle/>
                    <a:p>
                      <a:r>
                        <a:rPr lang="en-US" sz="1400" dirty="0" err="1"/>
                        <a:t>Comparación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err="1"/>
                        <a:t>Diésel</a:t>
                      </a:r>
                      <a:r>
                        <a:rPr lang="en-US" sz="1400"/>
                        <a:t> </a:t>
                      </a:r>
                      <a:r>
                        <a:rPr lang="en-US" sz="1400" smtClean="0"/>
                        <a:t>(Mar-18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9701" marR="39701" marT="19851" marB="198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97756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fontAlgn="b"/>
                      <a:endParaRPr lang="en-US" sz="110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OLS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</a:rPr>
                        <a:t>Modelo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 Espacial </a:t>
                      </a: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</a:rPr>
                        <a:t>Autoregresivo </a:t>
                      </a:r>
                      <a:r>
                        <a:rPr lang="en-US" sz="1100" b="1" smtClean="0">
                          <a:solidFill>
                            <a:srgbClr val="444444"/>
                          </a:solidFill>
                          <a:effectLst/>
                        </a:rPr>
                        <a:t>(SAR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)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83740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Indirecto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0484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0.094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0.056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0.115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79981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0.162 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0.161 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0.15 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0.311 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87349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0.341 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0.313 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0.292 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0.605 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37004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0.303 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0.268 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0.518 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63672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0.006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-0.019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-0.018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-0.037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81398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0.618 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0.562 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0.526 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1.088 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11932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0.405 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0.364 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0.34 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0.704 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91054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-0.116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57143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0.189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0.188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0.389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106767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-0.082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-0.077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-0.159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87641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NCER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-0.014 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-0.007 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-0.007 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-0.014 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76390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0.079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0.152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77173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-0.066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4605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CAJERO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0.073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0.078 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0.073 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0.151 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1114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-0.091 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-0.085 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-0.177 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5173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-0.014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-0.013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-0.026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10702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1.167 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0.582 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0.544 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1.126 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96758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-0.058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38219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0.079 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0.047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0.044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67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7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49632"/>
              </p:ext>
            </p:extLst>
          </p:nvPr>
        </p:nvGraphicFramePr>
        <p:xfrm>
          <a:off x="2411413" y="777542"/>
          <a:ext cx="5670550" cy="5740548"/>
        </p:xfrm>
        <a:graphic>
          <a:graphicData uri="http://schemas.openxmlformats.org/drawingml/2006/table">
            <a:tbl>
              <a:tblPr/>
              <a:tblGrid>
                <a:gridCol w="1395587">
                  <a:extLst>
                    <a:ext uri="{9D8B030D-6E8A-4147-A177-3AD203B41FA5}">
                      <a16:colId xmlns:a16="http://schemas.microsoft.com/office/drawing/2014/main" val="2883089170"/>
                    </a:ext>
                  </a:extLst>
                </a:gridCol>
                <a:gridCol w="872633">
                  <a:extLst>
                    <a:ext uri="{9D8B030D-6E8A-4147-A177-3AD203B41FA5}">
                      <a16:colId xmlns:a16="http://schemas.microsoft.com/office/drawing/2014/main" val="2814370775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663247852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91762546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004161187"/>
                    </a:ext>
                  </a:extLst>
                </a:gridCol>
              </a:tblGrid>
              <a:tr h="260934">
                <a:tc gridSpan="5">
                  <a:txBody>
                    <a:bodyPr/>
                    <a:lstStyle/>
                    <a:p>
                      <a:r>
                        <a:rPr lang="es-ES" sz="1400" dirty="0"/>
                        <a:t>Comparación para Gasohol </a:t>
                      </a:r>
                      <a:r>
                        <a:rPr lang="es-ES" sz="1400"/>
                        <a:t>90 </a:t>
                      </a:r>
                      <a:r>
                        <a:rPr lang="es-ES" sz="1400" smtClean="0"/>
                        <a:t>(Mar-18</a:t>
                      </a:r>
                      <a:r>
                        <a:rPr lang="es-ES" sz="1400" dirty="0"/>
                        <a:t>)</a:t>
                      </a:r>
                    </a:p>
                  </a:txBody>
                  <a:tcPr marL="39701" marR="39701" marT="19851" marB="198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51391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fontAlgn="b"/>
                      <a:endParaRPr lang="en-US" sz="110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444444"/>
                          </a:solidFill>
                          <a:effectLst/>
                        </a:rPr>
                        <a:t>OLS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dirty="0" err="1">
                          <a:solidFill>
                            <a:srgbClr val="444444"/>
                          </a:solidFill>
                          <a:effectLst/>
                        </a:rPr>
                        <a:t>Modelo</a:t>
                      </a:r>
                      <a:r>
                        <a:rPr lang="en-US" sz="1100" dirty="0">
                          <a:solidFill>
                            <a:srgbClr val="444444"/>
                          </a:solidFill>
                          <a:effectLst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444444"/>
                          </a:solidFill>
                          <a:effectLst/>
                        </a:rPr>
                        <a:t>Durbin </a:t>
                      </a:r>
                      <a:r>
                        <a:rPr lang="en-US" sz="1100" smtClean="0">
                          <a:solidFill>
                            <a:srgbClr val="444444"/>
                          </a:solidFill>
                          <a:effectLst/>
                        </a:rPr>
                        <a:t>Espacial</a:t>
                      </a:r>
                      <a:r>
                        <a:rPr lang="en-US" sz="1100" baseline="0" smtClean="0">
                          <a:solidFill>
                            <a:srgbClr val="444444"/>
                          </a:solidFill>
                          <a:effectLst/>
                        </a:rPr>
                        <a:t> </a:t>
                      </a:r>
                      <a:r>
                        <a:rPr lang="en-US" sz="1100" smtClean="0">
                          <a:solidFill>
                            <a:srgbClr val="444444"/>
                          </a:solidFill>
                          <a:effectLst/>
                        </a:rPr>
                        <a:t>(SDM</a:t>
                      </a:r>
                      <a:r>
                        <a:rPr lang="en-US" sz="1100" dirty="0" smtClean="0">
                          <a:solidFill>
                            <a:srgbClr val="444444"/>
                          </a:solidFill>
                          <a:effectLst/>
                        </a:rPr>
                        <a:t>)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36899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444444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Indirecto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848686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0.005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0.035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638894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Abanderada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0.236 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0.146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-0.232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-0.086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79365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Abanderada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0.411 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0.164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0.575 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215164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Abanderada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0.309 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0.309 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0.122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0.431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557371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0.158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0.032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-0.526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-0.494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43212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0.311 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0.29 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-0.086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0.204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317293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0.169 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0.144 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-0.142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0.002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04628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-0.099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-0.096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0.552 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0.456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814780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0.035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-0.92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-0.885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661796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0.029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0.007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0.075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0.082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799631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NCER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-0.028 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0.014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-0.044 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-0.03 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558453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0.061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0.051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0.419 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0.47 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113709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-0.108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-0.812 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-0.912 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77602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CAJERO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0.048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0.142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0.192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3067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-0.087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0.271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0.204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72618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-0.034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-0.036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-0.427 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-0.463 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27614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-0.015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0.033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-0.113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-0.081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789698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-0.083 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-0.128 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0.127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554696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0.011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-0.114 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0.26 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0.146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4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4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- Panel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Siguiendo a </a:t>
            </a:r>
            <a:r>
              <a:rPr lang="es-ES" smtClean="0"/>
              <a:t>Hastings </a:t>
            </a:r>
            <a:r>
              <a:rPr lang="es-ES" smtClean="0"/>
              <a:t>(2004</a:t>
            </a:r>
            <a:r>
              <a:rPr lang="es-ES" dirty="0" smtClean="0"/>
              <a:t>)</a:t>
            </a:r>
          </a:p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433150" y="4294000"/>
            <a:ext cx="630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Estimamos por efectos </a:t>
            </a:r>
            <a:r>
              <a:rPr lang="es-ES" dirty="0" smtClean="0"/>
              <a:t>fijos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3315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. Existe un cambio discreto en la propiedad de un número determinado de estaciones distribuidas a lo largo de Lima Metropolitana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50" y="1891243"/>
            <a:ext cx="5940000" cy="8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97810"/>
              </p:ext>
            </p:extLst>
          </p:nvPr>
        </p:nvGraphicFramePr>
        <p:xfrm>
          <a:off x="2412000" y="939834"/>
          <a:ext cx="5895000" cy="4964166"/>
        </p:xfrm>
        <a:graphic>
          <a:graphicData uri="http://schemas.openxmlformats.org/drawingml/2006/table">
            <a:tbl>
              <a:tblPr/>
              <a:tblGrid>
                <a:gridCol w="1179000">
                  <a:extLst>
                    <a:ext uri="{9D8B030D-6E8A-4147-A177-3AD203B41FA5}">
                      <a16:colId xmlns:a16="http://schemas.microsoft.com/office/drawing/2014/main" val="342287415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998087057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3536390368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2362518998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3594728006"/>
                    </a:ext>
                  </a:extLst>
                </a:gridCol>
              </a:tblGrid>
              <a:tr h="289688">
                <a:tc gridSpan="3"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300343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200" smtClean="0"/>
                        <a:t>Diésel (soles/galón</a:t>
                      </a:r>
                      <a:r>
                        <a:rPr lang="es-E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Gasohol </a:t>
                      </a:r>
                      <a:r>
                        <a:rPr lang="es-ES" sz="1200" smtClean="0"/>
                        <a:t>90 (soles/galón</a:t>
                      </a:r>
                      <a:r>
                        <a:rPr lang="es-ES" sz="1200" dirty="0" smtClean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170670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06344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PRIMAX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0.093</a:t>
                      </a:r>
                      <a:r>
                        <a:rPr lang="en-US" sz="1200" baseline="30000" dirty="0"/>
                        <a:t>***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(0.023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0.025 </a:t>
                      </a:r>
                      <a:r>
                        <a:rPr lang="en-US" sz="1200" smtClean="0"/>
                        <a:t>(0.022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0.123</a:t>
                      </a:r>
                      <a:r>
                        <a:rPr lang="en-US" sz="1200" baseline="30000" dirty="0"/>
                        <a:t>***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(0.045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0.093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(0.047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788844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CONTRATO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0.013 </a:t>
                      </a:r>
                      <a:r>
                        <a:rPr lang="en-US" sz="1200" smtClean="0"/>
                        <a:t>(0.055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0.004 </a:t>
                      </a:r>
                      <a:r>
                        <a:rPr lang="en-US" sz="1200" smtClean="0"/>
                        <a:t>(0.028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0.064 </a:t>
                      </a:r>
                      <a:r>
                        <a:rPr lang="en-US" sz="1200" smtClean="0"/>
                        <a:t>(0.060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0.043 </a:t>
                      </a:r>
                      <a:r>
                        <a:rPr lang="en-US" sz="1200" smtClean="0"/>
                        <a:t>(0.040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32487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VECINO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0.015 </a:t>
                      </a:r>
                      <a:r>
                        <a:rPr lang="en-US" sz="1200" smtClean="0"/>
                        <a:t>(0.028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-0.036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(0.017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0.054</a:t>
                      </a:r>
                      <a:r>
                        <a:rPr lang="en-US" sz="1200" baseline="30000" dirty="0"/>
                        <a:t>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(0.032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0.027 </a:t>
                      </a:r>
                      <a:r>
                        <a:rPr lang="en-US" sz="1200" smtClean="0"/>
                        <a:t>(0.030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23902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sc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0.141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(0.065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0.044 </a:t>
                      </a:r>
                      <a:r>
                        <a:rPr lang="en-US" sz="1200" smtClean="0"/>
                        <a:t>(0.047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0.062 </a:t>
                      </a:r>
                      <a:r>
                        <a:rPr lang="en-US" sz="1200" smtClean="0"/>
                        <a:t>(0.079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0.007 </a:t>
                      </a:r>
                      <a:r>
                        <a:rPr lang="en-US" sz="1200" smtClean="0"/>
                        <a:t>(0.078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284723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¿Dummies </a:t>
                      </a:r>
                      <a:r>
                        <a:rPr lang="en-US" sz="1200" dirty="0" err="1">
                          <a:effectLst/>
                        </a:rPr>
                        <a:t>por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mes</a:t>
                      </a:r>
                      <a:r>
                        <a:rPr lang="en-US" sz="1200" dirty="0">
                          <a:effectLst/>
                        </a:rPr>
                        <a:t>?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32891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Observations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7,722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2,574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7,704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2,568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8255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0.935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0.694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0.846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0.413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2359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Adjusted 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0.931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0.632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0.836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0.293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66133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SAR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38.94 </a:t>
                      </a:r>
                      <a:r>
                        <a:rPr lang="en-US" sz="1200" dirty="0" smtClean="0">
                          <a:effectLst/>
                        </a:rPr>
                        <a:t>[0.0000]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5.09 </a:t>
                      </a:r>
                      <a:r>
                        <a:rPr lang="en-US" sz="1200" dirty="0" smtClean="0">
                          <a:effectLst/>
                        </a:rPr>
                        <a:t>[0.0240]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29256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SEM 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39.26 </a:t>
                      </a:r>
                      <a:r>
                        <a:rPr lang="en-US" sz="1200" dirty="0" smtClean="0">
                          <a:effectLst/>
                        </a:rPr>
                        <a:t>[0.0000]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5.10 </a:t>
                      </a:r>
                      <a:r>
                        <a:rPr lang="en-US" sz="1200" dirty="0" smtClean="0">
                          <a:effectLst/>
                        </a:rPr>
                        <a:t>[0.0240]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65806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SAR </a:t>
                      </a:r>
                      <a:r>
                        <a:rPr lang="es-ES" sz="1200" baseline="0" dirty="0" err="1" smtClean="0">
                          <a:effectLst/>
                        </a:rPr>
                        <a:t>Rob</a:t>
                      </a:r>
                      <a:r>
                        <a:rPr lang="es-ES" sz="1200" baseline="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0.12 </a:t>
                      </a:r>
                      <a:r>
                        <a:rPr lang="en-US" sz="1200" dirty="0" smtClean="0">
                          <a:effectLst/>
                        </a:rPr>
                        <a:t>[0.7334]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0.00 </a:t>
                      </a:r>
                      <a:r>
                        <a:rPr lang="en-US" sz="1200" dirty="0" smtClean="0">
                          <a:effectLst/>
                        </a:rPr>
                        <a:t>[0.9734]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5687426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SEM </a:t>
                      </a:r>
                      <a:r>
                        <a:rPr lang="es-ES" sz="1200" baseline="0" dirty="0" err="1" smtClean="0">
                          <a:effectLst/>
                        </a:rPr>
                        <a:t>Rob</a:t>
                      </a:r>
                      <a:r>
                        <a:rPr lang="es-ES" sz="1200" baseline="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0.44 </a:t>
                      </a:r>
                      <a:r>
                        <a:rPr lang="en-US" sz="1200" dirty="0" smtClean="0">
                          <a:effectLst/>
                        </a:rPr>
                        <a:t>[0.5093]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0.01 </a:t>
                      </a:r>
                      <a:r>
                        <a:rPr lang="en-US" sz="1200" dirty="0" smtClean="0">
                          <a:effectLst/>
                        </a:rPr>
                        <a:t>[0.9434]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3281094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Notas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1200" baseline="30000" dirty="0">
                          <a:effectLst/>
                        </a:rPr>
                        <a:t>*</a:t>
                      </a:r>
                      <a:r>
                        <a:rPr lang="en-US" sz="1200" dirty="0">
                          <a:effectLst/>
                        </a:rPr>
                        <a:t>p&lt;0.1; </a:t>
                      </a:r>
                      <a:r>
                        <a:rPr lang="en-US" sz="1200" baseline="30000" dirty="0">
                          <a:effectLst/>
                        </a:rPr>
                        <a:t>**</a:t>
                      </a:r>
                      <a:r>
                        <a:rPr lang="en-US" sz="1200" dirty="0">
                          <a:effectLst/>
                        </a:rPr>
                        <a:t>p&lt;0.05; </a:t>
                      </a:r>
                      <a:r>
                        <a:rPr lang="en-US" sz="1200" baseline="30000" dirty="0">
                          <a:effectLst/>
                        </a:rPr>
                        <a:t>***</a:t>
                      </a:r>
                      <a:r>
                        <a:rPr lang="en-US" sz="1200" dirty="0">
                          <a:effectLst/>
                        </a:rPr>
                        <a:t>p&lt;0.01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76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8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1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Materiales y Métodos</a:t>
            </a:r>
            <a:endParaRPr lang="es-ES" dirty="0"/>
          </a:p>
          <a:p>
            <a:r>
              <a:rPr lang="es-ES" dirty="0" smtClean="0"/>
              <a:t>Resultados y Discusión</a:t>
            </a:r>
            <a:endParaRPr lang="es-ES" dirty="0"/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Recomendaciones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39752" y="864000"/>
            <a:ext cx="628224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mercado de combustibles a nivel minorista presenta particularidades: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Precios observables por consumidores y por competencia.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Bajo costo de información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¿Producto homogéneo? ← Calidad regulada por el Estado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Resultado: Variabilidad de precios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00" y="3429000"/>
            <a:ext cx="5040000" cy="34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Y RELEVANCIA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66769" y="819000"/>
            <a:ext cx="6408712" cy="243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 las variables que expliquen la variación de precios en las estaciones de combustible de Lima.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el efecto que tiene una adquisición que consolida el mercado minorista en el precio de los combustibles cuando las características observables se mantienen constantes.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637001" y="2799000"/>
            <a:ext cx="5669999" cy="3780000"/>
            <a:chOff x="2187001" y="2381450"/>
            <a:chExt cx="6743600" cy="447655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7001" y="2461175"/>
              <a:ext cx="3431064" cy="438655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7000" y="2381450"/>
              <a:ext cx="3143601" cy="4476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97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DE LA LITERATURA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39752" y="999000"/>
            <a:ext cx="64087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las características observables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Eckert y </a:t>
            </a:r>
            <a:r>
              <a:rPr lang="es-PE">
                <a:latin typeface="Arial" panose="020B0604020202020204" pitchFamily="34" charset="0"/>
                <a:cs typeface="Arial" panose="020B0604020202020204" pitchFamily="34" charset="0"/>
              </a:rPr>
              <a:t>West </a:t>
            </a:r>
            <a:r>
              <a:rPr lang="es-PE" smtClean="0">
                <a:latin typeface="Arial" panose="020B0604020202020204" pitchFamily="34" charset="0"/>
                <a:cs typeface="Arial" panose="020B0604020202020204" pitchFamily="34" charset="0"/>
              </a:rPr>
              <a:t>(2005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Clemenz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err="1">
                <a:latin typeface="Arial" panose="020B0604020202020204" pitchFamily="34" charset="0"/>
                <a:cs typeface="Arial" panose="020B0604020202020204" pitchFamily="34" charset="0"/>
              </a:rPr>
              <a:t>Gugler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(2006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), Pintado y </a:t>
            </a:r>
            <a:r>
              <a:rPr lang="es-ES" err="1">
                <a:latin typeface="Arial" panose="020B0604020202020204" pitchFamily="34" charset="0"/>
                <a:cs typeface="Arial" panose="020B0604020202020204" pitchFamily="34" charset="0"/>
              </a:rPr>
              <a:t>Contín-Pilart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(2010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factores espaciales: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err="1">
                <a:latin typeface="Arial" panose="020B0604020202020204" pitchFamily="34" charset="0"/>
                <a:cs typeface="Arial" panose="020B0604020202020204" pitchFamily="34" charset="0"/>
              </a:rPr>
              <a:t>Byrne</a:t>
            </a:r>
            <a:r>
              <a:rPr lang="es-P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mtClean="0">
                <a:latin typeface="Arial" panose="020B0604020202020204" pitchFamily="34" charset="0"/>
                <a:cs typeface="Arial" panose="020B0604020202020204" pitchFamily="34" charset="0"/>
              </a:rPr>
              <a:t>(2010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PE" smtClean="0">
                <a:latin typeface="Arial" panose="020B0604020202020204" pitchFamily="34" charset="0"/>
                <a:cs typeface="Arial" panose="020B0604020202020204" pitchFamily="34" charset="0"/>
              </a:rPr>
              <a:t>Pennerstorfer </a:t>
            </a:r>
            <a:r>
              <a:rPr lang="es-PE" smtClean="0">
                <a:latin typeface="Arial" panose="020B0604020202020204" pitchFamily="34" charset="0"/>
                <a:cs typeface="Arial" panose="020B0604020202020204" pitchFamily="34" charset="0"/>
              </a:rPr>
              <a:t>(2009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 y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Alderighi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>
                <a:latin typeface="Arial" panose="020B0604020202020204" pitchFamily="34" charset="0"/>
                <a:cs typeface="Arial" panose="020B0604020202020204" pitchFamily="34" charset="0"/>
              </a:rPr>
              <a:t>Baudino </a:t>
            </a:r>
            <a:r>
              <a:rPr lang="es-PE" smtClean="0">
                <a:latin typeface="Arial" panose="020B0604020202020204" pitchFamily="34" charset="0"/>
                <a:cs typeface="Arial" panose="020B0604020202020204" pitchFamily="34" charset="0"/>
              </a:rPr>
              <a:t>(2015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Modelos estructurales en función de datos de cantidades vendidas a nivel estación o distrital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err="1">
                <a:latin typeface="Arial" panose="020B0604020202020204" pitchFamily="34" charset="0"/>
                <a:cs typeface="Arial" panose="020B0604020202020204" pitchFamily="34" charset="0"/>
              </a:rPr>
              <a:t>Slade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(1992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err="1">
                <a:latin typeface="Arial" panose="020B0604020202020204" pitchFamily="34" charset="0"/>
                <a:cs typeface="Arial" panose="020B0604020202020204" pitchFamily="34" charset="0"/>
              </a:rPr>
              <a:t>Manuszak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(2010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err="1" smtClean="0">
                <a:latin typeface="Arial" panose="020B0604020202020204" pitchFamily="34" charset="0"/>
                <a:cs typeface="Arial" panose="020B0604020202020204" pitchFamily="34" charset="0"/>
              </a:rPr>
              <a:t>Houde</a:t>
            </a: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(2012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Eventos exógenos para determinar efectos de fusiones o adquisiciones específicas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Hastings </a:t>
            </a:r>
            <a:r>
              <a:rPr lang="es-E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(2004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Taylor y </a:t>
            </a:r>
            <a:r>
              <a:rPr lang="es-E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Hosken</a:t>
            </a:r>
            <a:r>
              <a:rPr lang="es-E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(2008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Simpson y </a:t>
            </a:r>
            <a:r>
              <a:rPr lang="es-E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Taylor </a:t>
            </a:r>
            <a:r>
              <a:rPr lang="es-E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(2008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Pennerstorfer y </a:t>
            </a:r>
            <a:r>
              <a:rPr lang="es-ES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Weiss</a:t>
            </a:r>
            <a:r>
              <a:rPr lang="es-E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(2013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DE COMBUSTIBLES -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013"/>
          <a:stretch/>
        </p:blipFill>
        <p:spPr>
          <a:xfrm>
            <a:off x="2430675" y="2124000"/>
            <a:ext cx="6075000" cy="346642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12000" y="1046713"/>
            <a:ext cx="69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Cadena de valor de los hidrocarburos.</a:t>
            </a:r>
          </a:p>
          <a:p>
            <a:r>
              <a:rPr lang="es-ES" dirty="0" smtClean="0"/>
              <a:t>Precios de la materia prima fijados por mercados altamente líquidos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el mercado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93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Precios fijados por libre </a:t>
            </a:r>
            <a:r>
              <a:rPr lang="es-ES" dirty="0" smtClean="0"/>
              <a:t>mercado</a:t>
            </a:r>
          </a:p>
          <a:p>
            <a:pPr>
              <a:spcAft>
                <a:spcPts val="1200"/>
              </a:spcAft>
            </a:pPr>
            <a:endParaRPr lang="es-ES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Producto de calidad similar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¿Aditivos</a:t>
            </a:r>
            <a:r>
              <a:rPr lang="es-ES" dirty="0" smtClean="0"/>
              <a:t>?</a:t>
            </a:r>
          </a:p>
          <a:p>
            <a:pPr lvl="1">
              <a:spcAft>
                <a:spcPts val="1200"/>
              </a:spcAft>
            </a:pPr>
            <a:endParaRPr lang="es-ES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Solo 3 proveedores importantes en el mercado: Repsol y </a:t>
            </a:r>
            <a:r>
              <a:rPr lang="es-ES" smtClean="0"/>
              <a:t>Petroperú </a:t>
            </a:r>
            <a:r>
              <a:rPr lang="es-ES" smtClean="0"/>
              <a:t>(Productores </a:t>
            </a:r>
            <a:r>
              <a:rPr lang="es-ES" dirty="0" smtClean="0"/>
              <a:t>e importadores), </a:t>
            </a:r>
            <a:r>
              <a:rPr lang="es-ES" smtClean="0"/>
              <a:t>PBF </a:t>
            </a:r>
            <a:r>
              <a:rPr lang="es-ES" smtClean="0"/>
              <a:t>(Importador</a:t>
            </a:r>
            <a:r>
              <a:rPr lang="es-ES" dirty="0" smtClean="0"/>
              <a:t>)</a:t>
            </a:r>
          </a:p>
          <a:p>
            <a:pPr>
              <a:spcAft>
                <a:spcPts val="1200"/>
              </a:spcAft>
            </a:pPr>
            <a:endParaRPr lang="es-ES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Las estaciones de combustible pueden ser de tres tipos: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Propias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Abanderadas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Independientes</a:t>
            </a: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primax.com.ec/website/images/superg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004"/>
          <a:stretch/>
        </p:blipFill>
        <p:spPr bwMode="auto">
          <a:xfrm>
            <a:off x="4386641" y="2246987"/>
            <a:ext cx="1157207" cy="59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ecsa.com.pe/wp-content/uploads/2017/07/exelon-nit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00" y="2394000"/>
            <a:ext cx="1446425" cy="4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psol Efitec 98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04" y="2336750"/>
            <a:ext cx="1178696" cy="5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00" y="729001"/>
            <a:ext cx="2826087" cy="1800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99" y="2729159"/>
            <a:ext cx="2826087" cy="18698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684" y="4824000"/>
            <a:ext cx="2846402" cy="193077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32910" y="5545714"/>
            <a:ext cx="3904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AV. UNIVERSITARIA NORTE MZ. C LOTE 1, URB RESIDENCIAL COMERCIAL LOS OLIVOS</a:t>
            </a:r>
            <a:endParaRPr lang="en-US" sz="1400" dirty="0"/>
          </a:p>
        </p:txBody>
      </p:sp>
      <p:sp>
        <p:nvSpPr>
          <p:cNvPr id="8" name="Rectángulo 7"/>
          <p:cNvSpPr/>
          <p:nvPr/>
        </p:nvSpPr>
        <p:spPr>
          <a:xfrm>
            <a:off x="5032910" y="5176382"/>
            <a:ext cx="184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G3A GRIFOS S.A.C.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995000" y="1404000"/>
            <a:ext cx="1242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COESTI S.A.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995000" y="17865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AV. JAVIER PRADO OESTE N° 1895 ESQUINA CALLE LOS CASTAÑOS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022000" y="2860780"/>
            <a:ext cx="355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ESTACION DE SERVICIOS GRIFO SANTA EULALIA S.R.L.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022000" y="3419893"/>
            <a:ext cx="364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</a:rPr>
              <a:t>AV. UNIVERSITARIA ESQUINA CON LA AV. NARANJAL, MANZANA A, LOTES 1, 2, 3, 4, 5, 23, 24, 25 Y 26 DEL A. H. 19 DE MAYO</a:t>
            </a:r>
            <a:endParaRPr lang="en-US" sz="1400" dirty="0"/>
          </a:p>
        </p:txBody>
      </p:sp>
      <p:sp>
        <p:nvSpPr>
          <p:cNvPr id="19" name="Rectángulo 18"/>
          <p:cNvSpPr/>
          <p:nvPr/>
        </p:nvSpPr>
        <p:spPr>
          <a:xfrm>
            <a:off x="5022075" y="9090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Propia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022075" y="2481352"/>
            <a:ext cx="237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Abanderada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022075" y="4767862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Independiente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Caso más simple, 2 firmas que compiten en precios en mercado con producto diferenciado.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Demanda: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" sz="2000" dirty="0" smtClean="0"/>
                  <a:t>. 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Costos: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Resolviendo el problema de optimización: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aln/>
                        </m:rP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err="1" smtClean="0"/>
                  <a:t>En</a:t>
                </a:r>
                <a:r>
                  <a:rPr lang="en-US" dirty="0" smtClean="0"/>
                  <a:t> forma reducida: </a:t>
                </a:r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s-ES" sz="2000" dirty="0" smtClean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blipFill>
                <a:blip r:embed="rId2"/>
                <a:stretch>
                  <a:fillRect l="-904" t="-724" r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2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20861</TotalTime>
  <Words>2499</Words>
  <Application>Microsoft Office PowerPoint</Application>
  <PresentationFormat>Presentación en pantalla (4:3)</PresentationFormat>
  <Paragraphs>889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Wingdings</vt:lpstr>
      <vt:lpstr>Tema de Office</vt:lpstr>
      <vt:lpstr>1_Diseño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Lobillo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Uriarte</dc:creator>
  <cp:lastModifiedBy>Diego Uriarte</cp:lastModifiedBy>
  <cp:revision>209</cp:revision>
  <dcterms:created xsi:type="dcterms:W3CDTF">2017-10-05T16:37:09Z</dcterms:created>
  <dcterms:modified xsi:type="dcterms:W3CDTF">2019-05-02T19:59:36Z</dcterms:modified>
</cp:coreProperties>
</file>