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5" r:id="rId1"/>
    <p:sldMasterId id="2147483720" r:id="rId2"/>
    <p:sldMasterId id="2147483707" r:id="rId3"/>
  </p:sldMasterIdLst>
  <p:notesMasterIdLst>
    <p:notesMasterId r:id="rId38"/>
  </p:notesMasterIdLst>
  <p:sldIdLst>
    <p:sldId id="256" r:id="rId4"/>
    <p:sldId id="257" r:id="rId5"/>
    <p:sldId id="334" r:id="rId6"/>
    <p:sldId id="258" r:id="rId7"/>
    <p:sldId id="276" r:id="rId8"/>
    <p:sldId id="341" r:id="rId9"/>
    <p:sldId id="335" r:id="rId10"/>
    <p:sldId id="283" r:id="rId11"/>
    <p:sldId id="340" r:id="rId12"/>
    <p:sldId id="313" r:id="rId13"/>
    <p:sldId id="315" r:id="rId14"/>
    <p:sldId id="323" r:id="rId15"/>
    <p:sldId id="325" r:id="rId16"/>
    <p:sldId id="326" r:id="rId17"/>
    <p:sldId id="316" r:id="rId18"/>
    <p:sldId id="317" r:id="rId19"/>
    <p:sldId id="263" r:id="rId20"/>
    <p:sldId id="307" r:id="rId21"/>
    <p:sldId id="281" r:id="rId22"/>
    <p:sldId id="318" r:id="rId23"/>
    <p:sldId id="324" r:id="rId24"/>
    <p:sldId id="320" r:id="rId25"/>
    <p:sldId id="337" r:id="rId26"/>
    <p:sldId id="319" r:id="rId27"/>
    <p:sldId id="336" r:id="rId28"/>
    <p:sldId id="321" r:id="rId29"/>
    <p:sldId id="327" r:id="rId30"/>
    <p:sldId id="322" r:id="rId31"/>
    <p:sldId id="328" r:id="rId32"/>
    <p:sldId id="329" r:id="rId33"/>
    <p:sldId id="338" r:id="rId34"/>
    <p:sldId id="339" r:id="rId35"/>
    <p:sldId id="332" r:id="rId36"/>
    <p:sldId id="333" r:id="rId3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4" userDrawn="1">
          <p15:clr>
            <a:srgbClr val="A4A3A4"/>
          </p15:clr>
        </p15:guide>
        <p15:guide id="2" pos="5261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05" d="100"/>
          <a:sy n="105" d="100"/>
        </p:scale>
        <p:origin x="1338" y="114"/>
      </p:cViewPr>
      <p:guideLst>
        <p:guide pos="1434"/>
        <p:guide pos="5261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D346F-B93B-4BCB-AF90-EAC3DEC42154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22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14/05/2019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Precios de la materia prima fijados por mercados altamente líquidos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Cadena de valor de los hidrocarburos.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864000"/>
            <a:ext cx="607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Libre mercado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Cuatro mayoristas: Repsol, Petroperú, Primax, Pecsa.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257001" y="1480493"/>
            <a:ext cx="3681304" cy="463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5732"/>
              </p:ext>
            </p:extLst>
          </p:nvPr>
        </p:nvGraphicFramePr>
        <p:xfrm>
          <a:off x="2802789" y="4689000"/>
          <a:ext cx="5219963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8393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555282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1018017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295657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592614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 err="1" smtClean="0">
                          <a:effectLst/>
                        </a:rPr>
                        <a:t>Marca|Tipo</a:t>
                      </a:r>
                      <a:r>
                        <a:rPr lang="es-PE" sz="1200" b="1" i="0" dirty="0" smtClean="0">
                          <a:effectLst/>
                        </a:rPr>
                        <a:t> </a:t>
                      </a:r>
                      <a:r>
                        <a:rPr lang="es-PE" sz="1200" b="1" i="0" dirty="0">
                          <a:effectLst/>
                        </a:rPr>
                        <a:t>de estación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Propia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Abanderada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Independiente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Total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Repsol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Primax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Pecsa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Petroperú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Sin Marca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02000" y="4374000"/>
            <a:ext cx="535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Distribución de estaciones en la muestra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utilizados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411412" y="1089000"/>
                <a:ext cx="6165587" cy="435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Modelo espacial de Durbin: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 smtClean="0"/>
              </a:p>
              <a:p>
                <a:endParaRPr lang="es-ES" dirty="0"/>
              </a:p>
              <a:p>
                <a:r>
                  <a:rPr lang="es-ES" dirty="0" smtClean="0"/>
                  <a:t>Anida a los dos siguientes modelos:</a:t>
                </a:r>
              </a:p>
              <a:p>
                <a:endParaRPr lang="es-ES" dirty="0"/>
              </a:p>
              <a:p>
                <a:endParaRPr lang="es-PE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PE" dirty="0" smtClean="0"/>
                  <a:t>Modelo </a:t>
                </a:r>
                <a:r>
                  <a:rPr lang="es-PE" dirty="0"/>
                  <a:t>de rezago espacial </a:t>
                </a:r>
                <a:r>
                  <a:rPr lang="es-PE" b="1" dirty="0"/>
                  <a:t>(SAR</a:t>
                </a:r>
                <a:r>
                  <a:rPr lang="es-PE" b="1" dirty="0" smtClean="0"/>
                  <a:t>) </a:t>
                </a:r>
                <a:r>
                  <a:rPr lang="es-PE" dirty="0" smtClean="0"/>
                  <a:t>cuando</a:t>
                </a:r>
                <a:r>
                  <a:rPr lang="es-PE" b="1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s-PE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b="1" dirty="0"/>
              </a:p>
              <a:p>
                <a:endParaRPr lang="es-ES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Modelo de errores espaciales (SEM) cuando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𝜌𝛽</m:t>
                    </m:r>
                  </m:oMath>
                </a14:m>
                <a:endParaRPr lang="es-E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s-PE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𝒖</m:t>
                      </m:r>
                    </m:oMath>
                    <m:oMath xmlns:m="http://schemas.openxmlformats.org/officeDocument/2006/math">
                      <m:r>
                        <a:rPr lang="es-PE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12" y="1089000"/>
                <a:ext cx="6165587" cy="4355038"/>
              </a:xfrm>
              <a:prstGeom prst="rect">
                <a:avLst/>
              </a:prstGeom>
              <a:blipFill>
                <a:blip r:embed="rId2"/>
                <a:stretch>
                  <a:fillRect l="-8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Definimos la vecindad utilizando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OSINERGMIN (Marzo 2017 – Octubre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1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Metodología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Próximos pasos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4353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8600" y="2536757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sin dependencia espacial</a:t>
            </a:r>
          </a:p>
          <a:p>
            <a:endParaRPr lang="es-ES" dirty="0"/>
          </a:p>
          <a:p>
            <a:r>
              <a:rPr lang="es-ES" dirty="0" smtClean="0"/>
              <a:t>4. Verificamos mediante test de </a:t>
            </a:r>
            <a:r>
              <a:rPr lang="es-ES" dirty="0" err="1" smtClean="0"/>
              <a:t>Anselin</a:t>
            </a:r>
            <a:r>
              <a:rPr lang="es-ES" dirty="0" smtClean="0"/>
              <a:t> (1996) el modelo espacial adecuado (de ser necesario alguno). </a:t>
            </a:r>
          </a:p>
          <a:p>
            <a:endParaRPr lang="es-ES" dirty="0"/>
          </a:p>
          <a:p>
            <a:r>
              <a:rPr lang="es-ES" dirty="0" smtClean="0"/>
              <a:t>5. Estimación de panel utilizando efectos fijos (</a:t>
            </a:r>
            <a:r>
              <a:rPr lang="es-ES" dirty="0" err="1" smtClean="0"/>
              <a:t>Elhorst</a:t>
            </a:r>
            <a:r>
              <a:rPr lang="es-ES" dirty="0" smtClean="0"/>
              <a:t>, 2014) - </a:t>
            </a:r>
            <a:r>
              <a:rPr lang="es-ES" dirty="0" smtClean="0">
                <a:solidFill>
                  <a:srgbClr val="FF0000"/>
                </a:solidFill>
              </a:rPr>
              <a:t>Pendiente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44750" y="122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Existe un cambio discreto en la propiedad de un número determinado de estaciones distribuidas a lo largo de Lima Metropolitana (Febrero – 2018)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0" y="3159000"/>
            <a:ext cx="5940000" cy="806087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 </a:t>
                      </a:r>
                      <a:r>
                        <a:rPr lang="en-US" sz="1100" dirty="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0.142 </a:t>
                      </a:r>
                      <a:r>
                        <a:rPr lang="en-US" sz="1100" dirty="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</a:t>
                      </a:r>
                      <a:r>
                        <a:rPr lang="en-US" sz="1100" dirty="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0.162 </a:t>
                      </a:r>
                      <a:r>
                        <a:rPr lang="en-US" sz="1100" dirty="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0.047 </a:t>
                      </a:r>
                      <a:r>
                        <a:rPr lang="en-US" sz="1100" dirty="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-0.099 </a:t>
                      </a:r>
                      <a:r>
                        <a:rPr lang="en-US" sz="1100" dirty="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-0.042 </a:t>
                      </a:r>
                      <a:r>
                        <a:rPr lang="en-US" sz="1100" dirty="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-0.019 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018"/>
              </p:ext>
            </p:extLst>
          </p:nvPr>
        </p:nvGraphicFramePr>
        <p:xfrm>
          <a:off x="2411413" y="864000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0.15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0.292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0.25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0.019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0.562 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0.526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0.364 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0.34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0.124             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0.007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0.073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0.085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0.544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01069"/>
              </p:ext>
            </p:extLst>
          </p:nvPr>
        </p:nvGraphicFramePr>
        <p:xfrm>
          <a:off x="2411413" y="86711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0.552 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-0.044 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-0.427 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0.452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(0.061)</a:t>
                      </a:r>
                      <a:endParaRPr lang="en-US" sz="1100" dirty="0"/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5273"/>
              </p:ext>
            </p:extLst>
          </p:nvPr>
        </p:nvGraphicFramePr>
        <p:xfrm>
          <a:off x="2412000" y="939834"/>
          <a:ext cx="5895000" cy="529383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-0.025 </a:t>
                      </a:r>
                      <a:r>
                        <a:rPr lang="en-US" sz="1200" dirty="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0.004 </a:t>
                      </a:r>
                      <a:r>
                        <a:rPr lang="en-US" sz="1200" dirty="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0.062 </a:t>
                      </a:r>
                      <a:r>
                        <a:rPr lang="en-US" sz="1200" dirty="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569.31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561.29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[0.9734]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11.48 [0.0007]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1.99 [0.1585]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[0.9434]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 [0.0626]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 [0.0431]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 smtClean="0">
                          <a:effectLst/>
                        </a:rPr>
                        <a:t>*</a:t>
                      </a:r>
                      <a:r>
                        <a:rPr lang="en-US" sz="1200" dirty="0" smtClean="0">
                          <a:effectLst/>
                        </a:rPr>
                        <a:t>p&lt;0.1; </a:t>
                      </a:r>
                      <a:r>
                        <a:rPr lang="en-US" sz="1200" baseline="30000" dirty="0" smtClean="0">
                          <a:effectLst/>
                        </a:rPr>
                        <a:t>**</a:t>
                      </a:r>
                      <a:r>
                        <a:rPr lang="en-US" sz="1200" dirty="0" smtClean="0">
                          <a:effectLst/>
                        </a:rPr>
                        <a:t>p&lt;0.05; </a:t>
                      </a:r>
                      <a:r>
                        <a:rPr lang="en-US" sz="1200" baseline="30000" dirty="0" smtClean="0">
                          <a:effectLst/>
                        </a:rPr>
                        <a:t>***</a:t>
                      </a:r>
                      <a:r>
                        <a:rPr lang="en-US" sz="1200" dirty="0" smtClean="0">
                          <a:effectLst/>
                        </a:rPr>
                        <a:t>p&lt;0.01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6 meses: noviembre 2017 a abril 2018 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18 meses: mayo 2017 a octubre 2018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1224000"/>
            <a:ext cx="6408712" cy="135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502000" y="2759875"/>
            <a:ext cx="5653557" cy="3780000"/>
            <a:chOff x="2187002" y="2471450"/>
            <a:chExt cx="6724046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984" y="2471450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002" y="2471450"/>
              <a:ext cx="3143600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4152" y="1040008"/>
            <a:ext cx="60120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Efecto de una adquisición a nivel de venta minorista.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Estimado por diferencias-en-diferencias</a:t>
            </a:r>
          </a:p>
          <a:p>
            <a:pPr marL="285750" indent="-28575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Efecto significativo de aumento de precios aún cuando la marca visible de las estaciones adquiridas no cambia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560724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Pregunta principal: ¿Cuál es el efecto de las fusiones y adquisiciones en los precios?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Razones para las fusiones: menores costos, beneficios tributarios, aumentar poder de mercado, </a:t>
            </a:r>
            <a:r>
              <a:rPr lang="es-PE" dirty="0" smtClean="0"/>
              <a:t>etc. </a:t>
            </a:r>
            <a:r>
              <a:rPr lang="es-PE" dirty="0" smtClean="0"/>
              <a:t>(</a:t>
            </a:r>
            <a:r>
              <a:rPr lang="es-PE" dirty="0" err="1" smtClean="0"/>
              <a:t>Pautler</a:t>
            </a:r>
            <a:r>
              <a:rPr lang="es-PE" dirty="0" smtClean="0"/>
              <a:t>, 2003). 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PE" dirty="0" smtClean="0"/>
              <a:t>Ashenfelter </a:t>
            </a:r>
            <a:r>
              <a:rPr lang="es-PE" dirty="0"/>
              <a:t>y </a:t>
            </a:r>
            <a:r>
              <a:rPr lang="es-PE" dirty="0" err="1"/>
              <a:t>Hosken</a:t>
            </a:r>
            <a:r>
              <a:rPr lang="es-PE" dirty="0"/>
              <a:t> (2010</a:t>
            </a:r>
            <a:r>
              <a:rPr lang="es-PE" dirty="0" smtClean="0"/>
              <a:t>) detectan incrementos de </a:t>
            </a:r>
            <a:r>
              <a:rPr lang="es-PE" dirty="0"/>
              <a:t>precios en bienes de consumo vacío.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Hastings (2004) evalúa el </a:t>
            </a:r>
            <a:r>
              <a:rPr lang="es-PE" dirty="0"/>
              <a:t>efecto de la adquisición de un grupo de estaciones independientes (sin marca) por una cadena reconocida.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Pennerstorfer y Weiss </a:t>
            </a:r>
            <a:r>
              <a:rPr lang="es-PE" dirty="0"/>
              <a:t>(2013) analizan el efecto de compra de cadena de combustibles en los precios, controlando por factores espaciales. Introduce el concepto de agrupamiento espacial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PE" dirty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 espaciamiento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E:\Dropbox\projects\maestria\masther-thesis\plots\Rplot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5" r="24726" b="6081"/>
          <a:stretch/>
        </p:blipFill>
        <p:spPr bwMode="auto">
          <a:xfrm>
            <a:off x="2424157" y="999000"/>
            <a:ext cx="3780000" cy="41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060699" y="5653719"/>
                <a:ext cx="3346301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1+10+1+1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=0.8125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99" y="5653719"/>
                <a:ext cx="3346301" cy="790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282000" y="2034000"/>
                <a:ext cx="1955792" cy="687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00" y="2034000"/>
                <a:ext cx="1955792" cy="687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2727000" y="5229000"/>
            <a:ext cx="2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de cálculo: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22858</TotalTime>
  <Words>2786</Words>
  <Application>Microsoft Office PowerPoint</Application>
  <PresentationFormat>Presentación en pantalla (4:3)</PresentationFormat>
  <Paragraphs>1005</Paragraphs>
  <Slides>34</Slides>
  <Notes>1</Notes>
  <HiddenSlides>12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238</cp:revision>
  <dcterms:created xsi:type="dcterms:W3CDTF">2017-10-05T16:37:09Z</dcterms:created>
  <dcterms:modified xsi:type="dcterms:W3CDTF">2019-05-14T20:25:52Z</dcterms:modified>
</cp:coreProperties>
</file>