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0" r:id="rId2"/>
    <p:sldMasterId id="2147483707" r:id="rId3"/>
  </p:sldMasterIdLst>
  <p:notesMasterIdLst>
    <p:notesMasterId r:id="rId23"/>
  </p:notesMasterIdLst>
  <p:sldIdLst>
    <p:sldId id="256" r:id="rId4"/>
    <p:sldId id="257" r:id="rId5"/>
    <p:sldId id="258" r:id="rId6"/>
    <p:sldId id="276" r:id="rId7"/>
    <p:sldId id="283" r:id="rId8"/>
    <p:sldId id="313" r:id="rId9"/>
    <p:sldId id="315" r:id="rId10"/>
    <p:sldId id="323" r:id="rId11"/>
    <p:sldId id="316" r:id="rId12"/>
    <p:sldId id="317" r:id="rId13"/>
    <p:sldId id="263" r:id="rId14"/>
    <p:sldId id="307" r:id="rId15"/>
    <p:sldId id="281" r:id="rId16"/>
    <p:sldId id="318" r:id="rId17"/>
    <p:sldId id="324" r:id="rId18"/>
    <p:sldId id="320" r:id="rId19"/>
    <p:sldId id="319" r:id="rId20"/>
    <p:sldId id="321" r:id="rId21"/>
    <p:sldId id="322" r:id="rId2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>
      <p:cViewPr varScale="1">
        <p:scale>
          <a:sx n="101" d="100"/>
          <a:sy n="101" d="100"/>
        </p:scale>
        <p:origin x="942" y="108"/>
      </p:cViewPr>
      <p:guideLst>
        <p:guide orient="horz" pos="544"/>
        <p:guide pos="288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46E9-93C1-459F-8777-3C1ED310C911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346F-B93B-4BCB-AF90-EAC3DEC42154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28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34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1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5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3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gradFill flip="none" rotWithShape="1">
          <a:gsLst>
            <a:gs pos="21000">
              <a:schemeClr val="accent1">
                <a:lumMod val="75000"/>
              </a:schemeClr>
            </a:gs>
            <a:gs pos="23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3808" y="656692"/>
            <a:ext cx="5111750" cy="585311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664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84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67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44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37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62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76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6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94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89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26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2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9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4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19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8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31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25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1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60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73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0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93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50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8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5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92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7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24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67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87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5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71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0"/>
              </a:schemeClr>
            </a:gs>
            <a:gs pos="0">
              <a:srgbClr val="0070C0"/>
            </a:gs>
            <a:gs pos="86250">
              <a:srgbClr val="D7E3F2"/>
            </a:gs>
            <a:gs pos="92500">
              <a:srgbClr val="E9F0F8"/>
            </a:gs>
            <a:gs pos="80000">
              <a:srgbClr val="C4D6EB"/>
            </a:gs>
            <a:gs pos="100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0776" y="1494000"/>
            <a:ext cx="6111224" cy="1593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PRECIOS MINORISTAS DE 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COMBUSTIBLES LÍQUIDOS DE LIMA METROPOLITANA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3015578" y="5139671"/>
            <a:ext cx="5426422" cy="1071563"/>
          </a:xfrm>
        </p:spPr>
        <p:txBody>
          <a:bodyPr>
            <a:normAutofit/>
          </a:bodyPr>
          <a:lstStyle/>
          <a:p>
            <a:pPr algn="r" eaLnBrk="1" hangingPunct="1"/>
            <a:r>
              <a:rPr lang="es-PE" altLang="es-PE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Nicolás Uriarte Cáceres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Investigación – Avance Parcial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Abril, 2018</a:t>
            </a:r>
            <a:endParaRPr lang="es-ES" alt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General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727000" y="4779000"/>
            <a:ext cx="5985000" cy="148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Nos centramos en el modelo espacial de Durbin y sus posibles simplificaciones: modelo de autoregresivo espacial (SAR) y el modelo de errores espaciales (SEM)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Debemos verificar la necesidad de utilizar este tipo de modelos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00" y="1114166"/>
            <a:ext cx="6038095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29366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VECINDAD Y DISTANCIAS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47000" y="1089000"/>
            <a:ext cx="59850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Matriz de </a:t>
            </a:r>
            <a:r>
              <a:rPr lang="es-ES" dirty="0" err="1" smtClean="0"/>
              <a:t>NxN</a:t>
            </a:r>
            <a:r>
              <a:rPr lang="es-ES" dirty="0" smtClean="0"/>
              <a:t> con los pesos que se asignan a cada estación con respecto al resto de estaciones en la muestra.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Permite ponderar a las variables de manera espacial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Podemos definir la matriz en función de la inversa de la distancia, utilizando criterios de contigüidad o utilizar polígonos de Thiessen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00" y="3619684"/>
            <a:ext cx="3555000" cy="28191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/>
              <p:cNvSpPr txBox="1"/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7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METODOLOGÍA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66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74725" y="1224000"/>
            <a:ext cx="5535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Portal Facilito (OSINERGMIN)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Recolección manual de información de estaciones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Marca visible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Ubicación geográfica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Servicios adicionales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Datos a nivel distrital: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Ingreso per cápita (IDH-PNUD)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Densidad poblacional (INEI)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Número de viajes recibidos en un mes (AATE)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25" y="4644000"/>
            <a:ext cx="6390000" cy="17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76219"/>
              </p:ext>
            </p:extLst>
          </p:nvPr>
        </p:nvGraphicFramePr>
        <p:xfrm>
          <a:off x="2412000" y="872675"/>
          <a:ext cx="6299999" cy="3394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Des.Est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51442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dependiente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08270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s-PE" sz="12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DB5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 de Diésel DB5-S50 en la estación i (soles/galón)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1.020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4194803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PE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G90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 de Gasohol 90 en la estación i (soles/galón)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11.579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893983646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espaciales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26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Agrupamiento espacial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8558809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Distancia mínima (km)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577735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DPROM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Distancia promedio a grifos vecinos (km)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95149510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NCERC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grifos cercanos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6.861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10349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75151"/>
              </p:ext>
            </p:extLst>
          </p:nvPr>
        </p:nvGraphicFramePr>
        <p:xfrm>
          <a:off x="2412001" y="874556"/>
          <a:ext cx="6299999" cy="5614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Des.Est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9952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de la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6180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GLP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despacho de 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6369772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despacho de GNV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3384963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MECANICO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asistencia mecánica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48129029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LAVADO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servicio de lavado de autos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8107768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TIENDA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tienda o mini-</a:t>
                      </a: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78513992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CAJERO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cajero automático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082243567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del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distrito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981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DENPOB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Densidad poblacional (habitantes por km2)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14493.2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5688.7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2734.0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26438.0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6750537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 per cápita (soles por persona)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213.4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1589.1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746175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Siguiendo a Eckert y West (2005), se estima la siguiente regresión lineal por MCO: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6000"/>
          <a:stretch/>
        </p:blipFill>
        <p:spPr>
          <a:xfrm>
            <a:off x="3717000" y="2057330"/>
            <a:ext cx="3209524" cy="64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700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2. Verificamos la posibilidad la presencia de variables espacialmente correlacionadas </a:t>
            </a:r>
            <a:r>
              <a:rPr lang="es-ES" dirty="0"/>
              <a:t>mediante las pruebas propuestas por Anselin (1996) 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14625" y="4364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De existir correlación espacial, estimamos el modelo de Durbin por Máxima Verosimilitud y realizamos pruebas de LR para intentar simplificar al modelo SAR o SEM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05" y="5589000"/>
            <a:ext cx="5276190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- Panel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Siguiendo a Hastings (2004)</a:t>
            </a:r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433150" y="4294000"/>
            <a:ext cx="630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Estimamos por efectos fijos y verificamos con la prueba de </a:t>
            </a:r>
            <a:r>
              <a:rPr lang="es-ES" dirty="0" err="1" smtClean="0"/>
              <a:t>Hausman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3315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 Existe un cambio discreto en la propiedad de un número determinado de estaciones distribuidas a lo largo de Lima Metropolitana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905" y="5589000"/>
            <a:ext cx="5276190" cy="7714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50" y="1891243"/>
            <a:ext cx="5940000" cy="8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0012" y="549000"/>
            <a:ext cx="5043488" cy="530225"/>
            <a:chOff x="2642071" y="404664"/>
            <a:chExt cx="5043488" cy="530225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2884959" y="858689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642071" y="752326"/>
              <a:ext cx="182563" cy="182563"/>
              <a:chOff x="1239" y="1515"/>
              <a:chExt cx="115" cy="115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13584" y="404664"/>
              <a:ext cx="22044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1. Introducción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610012" y="1568469"/>
            <a:ext cx="5043488" cy="530225"/>
            <a:chOff x="1239" y="1296"/>
            <a:chExt cx="3177" cy="334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71" y="1296"/>
              <a:ext cx="20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2. Fundamento Teórico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610012" y="2587938"/>
            <a:ext cx="5043488" cy="530225"/>
            <a:chOff x="1239" y="1296"/>
            <a:chExt cx="3177" cy="33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9" name="AutoShape 1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71" y="1296"/>
              <a:ext cx="21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3. Materiales y Métodos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610012" y="3607407"/>
            <a:ext cx="5043488" cy="530225"/>
            <a:chOff x="1239" y="1296"/>
            <a:chExt cx="3177" cy="334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5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71" y="1296"/>
              <a:ext cx="23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4. Resultados y Discusión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7" name="Group 19"/>
          <p:cNvGrpSpPr>
            <a:grpSpLocks/>
          </p:cNvGrpSpPr>
          <p:nvPr/>
        </p:nvGrpSpPr>
        <p:grpSpPr bwMode="auto">
          <a:xfrm>
            <a:off x="2595725" y="4626876"/>
            <a:ext cx="5043487" cy="530225"/>
            <a:chOff x="1239" y="1296"/>
            <a:chExt cx="3177" cy="334"/>
          </a:xfrm>
        </p:grpSpPr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1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2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5. Conclusiones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3" name="Group 19"/>
          <p:cNvGrpSpPr>
            <a:grpSpLocks/>
          </p:cNvGrpSpPr>
          <p:nvPr/>
        </p:nvGrpSpPr>
        <p:grpSpPr bwMode="auto">
          <a:xfrm>
            <a:off x="2637000" y="5646343"/>
            <a:ext cx="5043487" cy="530225"/>
            <a:chOff x="1239" y="1296"/>
            <a:chExt cx="3177" cy="334"/>
          </a:xfrm>
        </p:grpSpPr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7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8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9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6. Recomendaciones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Materiales y Métodos</a:t>
            </a:r>
            <a:endParaRPr lang="es-ES" dirty="0"/>
          </a:p>
          <a:p>
            <a:r>
              <a:rPr lang="es-ES" dirty="0" smtClean="0"/>
              <a:t>Resultados y Discusión</a:t>
            </a:r>
            <a:endParaRPr lang="es-ES" dirty="0"/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Recomendaciones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39752" y="864000"/>
            <a:ext cx="628224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mercado de combustibles a nivel minorista presenta particularidades: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Precios observables por consumidores y por competencia.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Bajo costo de información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¿Producto homogéneo?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← Calidad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regulada por el Estado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Resultado: Variabilidad de precios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00" y="3429000"/>
            <a:ext cx="5040000" cy="34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Y RELEVANCIA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66769" y="819000"/>
            <a:ext cx="6408712" cy="243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 las variables que expliquen la variación de precios en las estaciones de combustible de Lima.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efecto que tiene una adquisición que consolida el mercado minorista en el precio de los combustibles cuando las características observables se mantienen constantes.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637001" y="2799000"/>
            <a:ext cx="5669999" cy="3780000"/>
            <a:chOff x="2187001" y="2381450"/>
            <a:chExt cx="6743600" cy="447655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001" y="2461175"/>
              <a:ext cx="3431064" cy="438655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000" y="2381450"/>
              <a:ext cx="3143601" cy="4476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9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DE LA LITERATURA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39752" y="999000"/>
            <a:ext cx="64087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las características observables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Eckert y West (2005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Clemenz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Gugler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(2006), Pintado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Contín-Pilart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(2010)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factores espaciales: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Byrne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(2010),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Pennerstorfer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(2009) y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Alderighi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y Baudino (2015)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Modelos estructurales en función de datos de cantidades vendidas a nivel estación o distrital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Slade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(1992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Manuszak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(2010)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Houde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(2012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Eventos exógenos para determinar efectos de fusiones o adquisiciones específicas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Hastings (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2004)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Hosken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(2008), Simpson y Taylor (2008), Pennerstorfer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Weiss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(2013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DE COMBUSTIBLES -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013"/>
          <a:stretch/>
        </p:blipFill>
        <p:spPr>
          <a:xfrm>
            <a:off x="2430675" y="2124000"/>
            <a:ext cx="6075000" cy="346642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12000" y="1046713"/>
            <a:ext cx="69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Cadena de valor de los hidrocarburos.</a:t>
            </a:r>
          </a:p>
          <a:p>
            <a:r>
              <a:rPr lang="es-ES" dirty="0" smtClean="0"/>
              <a:t>Precios de la materia prima fijados por mercados altamente líquidos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el mercado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930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Precios fijados por libre mercado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Producto de calidad similar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¿Aditivos?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Solo 3 proveedores importantes en el mercado: Repsol y Petroperú (Productores e importadores), PBF (Importador)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Las estaciones de combustible pueden ser de tres tipos: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Propias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Abanderadas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Independientes</a:t>
            </a: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primax.com.ec/website/images/superg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004"/>
          <a:stretch/>
        </p:blipFill>
        <p:spPr bwMode="auto">
          <a:xfrm>
            <a:off x="4296641" y="1750493"/>
            <a:ext cx="1157207" cy="59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ecsa.com.pe/wp-content/uploads/2017/07/exelon-ni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00" y="1897506"/>
            <a:ext cx="1446425" cy="4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psol Efitec 98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04" y="1840256"/>
            <a:ext cx="1178696" cy="5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137" y="4441386"/>
            <a:ext cx="3455238" cy="22007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300" y="4441386"/>
            <a:ext cx="3370215" cy="220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00" y="729001"/>
            <a:ext cx="2826087" cy="1800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99" y="2729159"/>
            <a:ext cx="2826087" cy="18698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684" y="4824000"/>
            <a:ext cx="2846402" cy="193077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32910" y="5545714"/>
            <a:ext cx="3904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AV. UNIVERSITARIA NORTE MZ. C LOTE 1, URB RESIDENCIAL COMERCIAL LOS OLIVOS</a:t>
            </a:r>
            <a:endParaRPr lang="en-US" sz="1400" dirty="0"/>
          </a:p>
        </p:txBody>
      </p:sp>
      <p:sp>
        <p:nvSpPr>
          <p:cNvPr id="8" name="Rectángulo 7"/>
          <p:cNvSpPr/>
          <p:nvPr/>
        </p:nvSpPr>
        <p:spPr>
          <a:xfrm>
            <a:off x="5032910" y="5176382"/>
            <a:ext cx="184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G3A GRIFOS S.A.C.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995000" y="1404000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COESTI S.A.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995000" y="17865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AV. JAVIER PRADO OESTE N° 1895 ESQUINA CALLE LOS CASTAÑOS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022000" y="2860780"/>
            <a:ext cx="35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ESTACION DE SERVICIOS GRIFO SANTA EULALIA S.R.L.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022000" y="3419893"/>
            <a:ext cx="364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</a:rPr>
              <a:t>AV. UNIVERSITARIA ESQUINA CON LA AV. NARANJAL, MANZANA A, LOTES 1, 2, 3, 4, 5, 23, 24, 25 Y 26 DEL A. H. 19 DE MAYO</a:t>
            </a:r>
            <a:endParaRPr lang="en-US" sz="1400" dirty="0"/>
          </a:p>
        </p:txBody>
      </p:sp>
      <p:sp>
        <p:nvSpPr>
          <p:cNvPr id="19" name="Rectángulo 18"/>
          <p:cNvSpPr/>
          <p:nvPr/>
        </p:nvSpPr>
        <p:spPr>
          <a:xfrm>
            <a:off x="5022075" y="9090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Propia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022075" y="2481352"/>
            <a:ext cx="23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Abanderada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22075" y="476786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Independiente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econometría espacial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07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¿Las estaciones tienen en cuenta el precio que fijan sus competidores más cercanos? → Precios observables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¿El incremento en precios de una estación tiene repercusiones sobre sus estaciones vecinas? Reacción en cadena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Estaciones cercanas comparten factores que no son observables: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Ubicación cercana a centro comercial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Flujo de tránsito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Zonas industriales o financieras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88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16747</TotalTime>
  <Words>1135</Words>
  <Application>Microsoft Office PowerPoint</Application>
  <PresentationFormat>Presentación en pantalla (4:3)</PresentationFormat>
  <Paragraphs>285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Wingdings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Uriarte</dc:creator>
  <cp:lastModifiedBy>Diego Uriarte</cp:lastModifiedBy>
  <cp:revision>183</cp:revision>
  <dcterms:created xsi:type="dcterms:W3CDTF">2017-10-05T16:37:09Z</dcterms:created>
  <dcterms:modified xsi:type="dcterms:W3CDTF">2019-04-24T03:35:44Z</dcterms:modified>
</cp:coreProperties>
</file>