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95" r:id="rId1"/>
    <p:sldMasterId id="2147483720" r:id="rId2"/>
    <p:sldMasterId id="2147483707" r:id="rId3"/>
  </p:sldMasterIdLst>
  <p:notesMasterIdLst>
    <p:notesMasterId r:id="rId36"/>
  </p:notesMasterIdLst>
  <p:sldIdLst>
    <p:sldId id="256" r:id="rId4"/>
    <p:sldId id="257" r:id="rId5"/>
    <p:sldId id="334" r:id="rId6"/>
    <p:sldId id="258" r:id="rId7"/>
    <p:sldId id="276" r:id="rId8"/>
    <p:sldId id="335" r:id="rId9"/>
    <p:sldId id="283" r:id="rId10"/>
    <p:sldId id="313" r:id="rId11"/>
    <p:sldId id="315" r:id="rId12"/>
    <p:sldId id="323" r:id="rId13"/>
    <p:sldId id="325" r:id="rId14"/>
    <p:sldId id="326" r:id="rId15"/>
    <p:sldId id="316" r:id="rId16"/>
    <p:sldId id="317" r:id="rId17"/>
    <p:sldId id="263" r:id="rId18"/>
    <p:sldId id="307" r:id="rId19"/>
    <p:sldId id="281" r:id="rId20"/>
    <p:sldId id="318" r:id="rId21"/>
    <p:sldId id="324" r:id="rId22"/>
    <p:sldId id="320" r:id="rId23"/>
    <p:sldId id="337" r:id="rId24"/>
    <p:sldId id="319" r:id="rId25"/>
    <p:sldId id="336" r:id="rId26"/>
    <p:sldId id="321" r:id="rId27"/>
    <p:sldId id="327" r:id="rId28"/>
    <p:sldId id="322" r:id="rId29"/>
    <p:sldId id="328" r:id="rId30"/>
    <p:sldId id="329" r:id="rId31"/>
    <p:sldId id="338" r:id="rId32"/>
    <p:sldId id="339" r:id="rId33"/>
    <p:sldId id="332" r:id="rId34"/>
    <p:sldId id="333" r:id="rId3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19" userDrawn="1">
          <p15:clr>
            <a:srgbClr val="A4A3A4"/>
          </p15:clr>
        </p15:guide>
        <p15:guide id="2" pos="5091" userDrawn="1">
          <p15:clr>
            <a:srgbClr val="A4A3A4"/>
          </p15:clr>
        </p15:guide>
        <p15:guide id="3" orient="horz" pos="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6" autoAdjust="0"/>
    <p:restoredTop sz="94660"/>
  </p:normalViewPr>
  <p:slideViewPr>
    <p:cSldViewPr>
      <p:cViewPr varScale="1">
        <p:scale>
          <a:sx n="101" d="100"/>
          <a:sy n="101" d="100"/>
        </p:scale>
        <p:origin x="780" y="144"/>
      </p:cViewPr>
      <p:guideLst>
        <p:guide pos="1519"/>
        <p:guide pos="5091"/>
        <p:guide orient="horz" pos="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46E9-93C1-459F-8777-3C1ED310C911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346F-B93B-4BCB-AF90-EAC3DEC4215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8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34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1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5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3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gradFill flip="none" rotWithShape="1">
          <a:gsLst>
            <a:gs pos="21000">
              <a:schemeClr val="accent1">
                <a:lumMod val="75000"/>
              </a:schemeClr>
            </a:gs>
            <a:gs pos="2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08" y="656692"/>
            <a:ext cx="5111750" cy="585311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664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84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67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44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37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62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76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6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94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89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26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2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9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4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9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8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31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5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0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73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0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93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50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8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5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2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7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2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67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87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5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71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0"/>
              </a:schemeClr>
            </a:gs>
            <a:gs pos="0">
              <a:srgbClr val="0070C0"/>
            </a:gs>
            <a:gs pos="86250">
              <a:srgbClr val="D7E3F2"/>
            </a:gs>
            <a:gs pos="92500">
              <a:srgbClr val="E9F0F8"/>
            </a:gs>
            <a:gs pos="80000">
              <a:srgbClr val="C4D6EB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0776" y="1494000"/>
            <a:ext cx="6111224" cy="159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PRECIOS MINORISTAS DE 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COMBUSTIBLES LÍQUIDOS DE LIMA METROPOLITANA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3015578" y="5139671"/>
            <a:ext cx="5426422" cy="10715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s-PE" altLang="es-PE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Nicolás Uriarte Cáceres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Investigación – Avance Parcial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Abril, 2018</a:t>
            </a:r>
            <a:endParaRPr lang="es-ES" alt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1044000"/>
            <a:ext cx="2430000" cy="1547723"/>
          </a:xfrm>
          <a:prstGeom prst="rect">
            <a:avLst/>
          </a:prstGeom>
        </p:spPr>
      </p:pic>
      <p:pic>
        <p:nvPicPr>
          <p:cNvPr id="2" name="Imagen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2856224"/>
            <a:ext cx="2430000" cy="1548000"/>
          </a:xfrm>
          <a:prstGeom prst="rect">
            <a:avLst/>
          </a:prstGeom>
        </p:spPr>
      </p:pic>
      <p:pic>
        <p:nvPicPr>
          <p:cNvPr id="5" name="Imagen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12000" y="4824000"/>
            <a:ext cx="2430000" cy="154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32910" y="5545714"/>
            <a:ext cx="3904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AV. UNIVERSITARIA NORTE MZ. C LOTE 1, URB RESIDENCIAL COMERCIAL LOS OLIVOS</a:t>
            </a:r>
            <a:endParaRPr lang="en-US" sz="1400" dirty="0"/>
          </a:p>
        </p:txBody>
      </p:sp>
      <p:sp>
        <p:nvSpPr>
          <p:cNvPr id="8" name="Rectángulo 7"/>
          <p:cNvSpPr/>
          <p:nvPr/>
        </p:nvSpPr>
        <p:spPr>
          <a:xfrm>
            <a:off x="5032910" y="5176382"/>
            <a:ext cx="184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G3A GRIFOS S.A.C.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95000" y="1404000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COESTI S.A.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95000" y="17865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AV. JAVIER PRADO OESTE N° 1895 ESQUINA CALLE LOS CASTAÑOS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022000" y="3024000"/>
            <a:ext cx="35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ESTACION DE SERVICIOS GRIFO SANTA EULALIA S.R.L.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022000" y="3583113"/>
            <a:ext cx="364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</a:rPr>
              <a:t>AV. UNIVERSITARIA ESQUINA CON LA AV. NARANJAL, MANZANA A, LOTES 1, 2, 3, 4, 5, 23, 24, 25 Y 26 DEL A. H. 19 DE MAYO</a:t>
            </a:r>
            <a:endParaRPr lang="en-U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5022075" y="909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Propia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022075" y="2654668"/>
            <a:ext cx="23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Abanderada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22075" y="476786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Independiente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4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Caso más simple, 2 firmas que compiten en precios en mercado con producto diferenciado.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Demanda: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sz="2000" dirty="0" smtClean="0"/>
                  <a:t>. 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Costos: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Resolviendo el problema de optimización: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aln/>
                        </m:rP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err="1" smtClean="0"/>
                  <a:t>En</a:t>
                </a:r>
                <a:r>
                  <a:rPr lang="en-US" dirty="0" smtClean="0"/>
                  <a:t> forma reducida: </a:t>
                </a:r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s-ES" sz="2000" dirty="0" smtClean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blipFill>
                <a:blip r:embed="rId2"/>
                <a:stretch>
                  <a:fillRect l="-904" t="-724"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2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2334825" y="1089000"/>
            <a:ext cx="607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En el equilibrio:</a:t>
            </a:r>
          </a:p>
          <a:p>
            <a:pPr>
              <a:spcAft>
                <a:spcPts val="1200"/>
              </a:spcAft>
            </a:pPr>
            <a:endParaRPr lang="es-E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3249000"/>
            <a:ext cx="3960000" cy="3544949"/>
          </a:xfrm>
          <a:prstGeom prst="rect">
            <a:avLst/>
          </a:prstGeom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3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econometría espacial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07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¿Las estaciones tienen en cuenta el precio que fijan sus competidores más cercanos? → Precios observables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¿El incremento en precios de una estación tiene repercusiones sobre sus estaciones vecinas? Reacción en cadena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Estaciones cercanas comparten factores que no son observables: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Ubicación cercana a centro comercial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Flujo de tránsito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Zonas industriales o financieras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 smtClean="0"/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General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727000" y="4779000"/>
            <a:ext cx="5985000" cy="148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Nos centramos en el modelo espacial de Durbin y sus posibles simplificaciones: modelo de autoregresivo </a:t>
            </a:r>
            <a:r>
              <a:rPr lang="es-ES" smtClean="0"/>
              <a:t>espacial </a:t>
            </a:r>
            <a:r>
              <a:rPr lang="es-ES" smtClean="0"/>
              <a:t>(SAR</a:t>
            </a:r>
            <a:r>
              <a:rPr lang="es-ES" dirty="0" smtClean="0"/>
              <a:t>) y el modelo de errores </a:t>
            </a:r>
            <a:r>
              <a:rPr lang="es-ES" smtClean="0"/>
              <a:t>espaciales </a:t>
            </a:r>
            <a:r>
              <a:rPr lang="es-ES" smtClean="0"/>
              <a:t>(SEM</a:t>
            </a:r>
            <a:r>
              <a:rPr lang="es-E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Debemos verificar la necesidad de utilizar este tipo de modelos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00" y="1114166"/>
            <a:ext cx="6038095" cy="3457143"/>
          </a:xfrm>
          <a:prstGeom prst="rect">
            <a:avLst/>
          </a:prstGeom>
        </p:spPr>
      </p:pic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70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29366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de vecinos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47000" y="1089000"/>
            <a:ext cx="59850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Matriz de </a:t>
            </a:r>
            <a:r>
              <a:rPr lang="es-ES" dirty="0" err="1" smtClean="0"/>
              <a:t>NxN</a:t>
            </a:r>
            <a:r>
              <a:rPr lang="es-ES" dirty="0" smtClean="0"/>
              <a:t> con los pesos que se asignan a cada estación con respecto al resto de estaciones en la muestra.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Permite ponderar a las variables de manera espacial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Podemos definir la matriz en función de la inversa de la distancia, utilizando criterios de contigüidad o utilizar polígonos de Thiessen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00" y="3619684"/>
            <a:ext cx="3555000" cy="2819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7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3. </a:t>
            </a:r>
            <a:r>
              <a:rPr lang="es-ES" sz="4000" dirty="0" smtClean="0"/>
              <a:t>METODOLOGÍA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66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74725" y="1224000"/>
            <a:ext cx="5535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Portal </a:t>
            </a:r>
            <a:r>
              <a:rPr lang="es-ES" smtClean="0"/>
              <a:t>Facilito </a:t>
            </a:r>
            <a:r>
              <a:rPr lang="es-ES" smtClean="0"/>
              <a:t>(OSINERGMIN</a:t>
            </a:r>
            <a:r>
              <a:rPr lang="es-ES" dirty="0" smtClean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Recolección manual de información de estaciones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Marca visible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Ubicación geográfica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Servicios adicionales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Datos a nivel distrital: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Ingreso per </a:t>
            </a:r>
            <a:r>
              <a:rPr lang="es-ES" smtClean="0"/>
              <a:t>cápita </a:t>
            </a:r>
            <a:r>
              <a:rPr lang="es-ES" smtClean="0"/>
              <a:t>(IDH-PNUD</a:t>
            </a:r>
            <a:r>
              <a:rPr lang="es-ES" dirty="0" smtClean="0"/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Densidad </a:t>
            </a:r>
            <a:r>
              <a:rPr lang="es-ES" smtClean="0"/>
              <a:t>poblacional </a:t>
            </a:r>
            <a:r>
              <a:rPr lang="es-ES" smtClean="0"/>
              <a:t>(INEI</a:t>
            </a:r>
            <a:r>
              <a:rPr lang="es-ES" dirty="0" smtClean="0"/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Número de viajes recibidos en un </a:t>
            </a:r>
            <a:r>
              <a:rPr lang="es-ES" smtClean="0"/>
              <a:t>mes </a:t>
            </a:r>
            <a:r>
              <a:rPr lang="es-ES" smtClean="0"/>
              <a:t>(AATE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25" y="4644000"/>
            <a:ext cx="6390000" cy="1712492"/>
          </a:xfrm>
          <a:prstGeom prst="rect">
            <a:avLst/>
          </a:prstGeom>
        </p:spPr>
      </p:pic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7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5668"/>
              </p:ext>
            </p:extLst>
          </p:nvPr>
        </p:nvGraphicFramePr>
        <p:xfrm>
          <a:off x="2412000" y="872675"/>
          <a:ext cx="6299999" cy="324520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261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31500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Variable </a:t>
                      </a:r>
                      <a:r>
                        <a:rPr lang="es-PE" sz="1200" dirty="0" smtClean="0">
                          <a:effectLst/>
                        </a:rPr>
                        <a:t>dependiente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08270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DB5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Diésel DB5-S50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11.310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1.020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8.5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94803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G90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Gasohol 90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11.579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0.881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83646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</a:t>
                      </a:r>
                      <a:r>
                        <a:rPr lang="es-PE" sz="1200" dirty="0" smtClean="0">
                          <a:effectLst/>
                        </a:rPr>
                        <a:t>espaciales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26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Agrupamiento espacial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0.151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558809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</a:t>
                      </a:r>
                      <a:r>
                        <a:rPr lang="es-PE" sz="1200">
                          <a:effectLst/>
                        </a:rPr>
                        <a:t>mínima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577735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DPROM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promedio a grifos </a:t>
                      </a:r>
                      <a:r>
                        <a:rPr lang="es-PE" sz="1200">
                          <a:effectLst/>
                        </a:rPr>
                        <a:t>vecinos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0.957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0.173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95149510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NCERC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grifos cercanos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10.796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6.861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30.0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103494805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68555"/>
              </p:ext>
            </p:extLst>
          </p:nvPr>
        </p:nvGraphicFramePr>
        <p:xfrm>
          <a:off x="2412001" y="874556"/>
          <a:ext cx="6299999" cy="555539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9952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 la </a:t>
                      </a:r>
                      <a:r>
                        <a:rPr lang="es-PE" sz="1200" dirty="0" smtClean="0">
                          <a:effectLst/>
                        </a:rPr>
                        <a:t>estación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6180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0.498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369772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GNV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GNV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3384963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MECANICO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asistencia mecánica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0.366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48129029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LAVADO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servicio de lavado de autos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8107768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TIENDA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tienda o mini-</a:t>
                      </a:r>
                      <a:r>
                        <a:rPr lang="es-PE" sz="1200" dirty="0" err="1">
                          <a:effectLst/>
                        </a:rPr>
                        <a:t>market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0.648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78513992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CAJERO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cajero automático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243567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del </a:t>
                      </a:r>
                      <a:r>
                        <a:rPr lang="es-PE" sz="1200" dirty="0" smtClean="0">
                          <a:effectLst/>
                        </a:rPr>
                        <a:t>distrito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981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DENPOB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Densidad </a:t>
                      </a:r>
                      <a:r>
                        <a:rPr lang="es-PE" sz="1200">
                          <a:effectLst/>
                        </a:rPr>
                        <a:t>poblacional </a:t>
                      </a:r>
                      <a:r>
                        <a:rPr lang="es-PE" sz="1200" smtClean="0">
                          <a:effectLst/>
                        </a:rPr>
                        <a:t>(habitantes </a:t>
                      </a:r>
                      <a:r>
                        <a:rPr lang="es-PE" sz="1200" dirty="0">
                          <a:effectLst/>
                        </a:rPr>
                        <a:t>por km</a:t>
                      </a:r>
                      <a:r>
                        <a:rPr lang="es-PE" sz="1200" baseline="30000" dirty="0">
                          <a:effectLst/>
                        </a:rPr>
                        <a:t>2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14493.2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5688.7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2734.0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26438.0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750537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 per cápita </a:t>
                      </a:r>
                      <a:r>
                        <a:rPr lang="es-PE" sz="1200" dirty="0" smtClean="0">
                          <a:effectLst/>
                        </a:rPr>
                        <a:t>(soles </a:t>
                      </a:r>
                      <a:r>
                        <a:rPr lang="es-PE" sz="1200" dirty="0">
                          <a:effectLst/>
                        </a:rPr>
                        <a:t>por persona)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1251.8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213.4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911.8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1589.1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746175152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12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0012" y="549000"/>
            <a:ext cx="5043488" cy="530225"/>
            <a:chOff x="2642071" y="404664"/>
            <a:chExt cx="5043488" cy="530225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2884959" y="858689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42071" y="752326"/>
              <a:ext cx="182563" cy="182563"/>
              <a:chOff x="1239" y="1515"/>
              <a:chExt cx="115" cy="115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13584" y="404664"/>
              <a:ext cx="22044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1. Introducción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610012" y="1568469"/>
            <a:ext cx="5043488" cy="530225"/>
            <a:chOff x="1239" y="1296"/>
            <a:chExt cx="3177" cy="33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71" y="1296"/>
              <a:ext cx="2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2. Fundamento Teórico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610012" y="2587938"/>
            <a:ext cx="5043488" cy="530225"/>
            <a:chOff x="1239" y="1296"/>
            <a:chExt cx="3177" cy="33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9" name="AutoShape 1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71" y="1296"/>
              <a:ext cx="21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3. Materiales y Métodos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610012" y="3607407"/>
            <a:ext cx="5043488" cy="530225"/>
            <a:chOff x="1239" y="1296"/>
            <a:chExt cx="3177" cy="334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5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71" y="1296"/>
              <a:ext cx="23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4. Resultados y Discusión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2595725" y="4626876"/>
            <a:ext cx="5043487" cy="530225"/>
            <a:chOff x="1239" y="1296"/>
            <a:chExt cx="3177" cy="334"/>
          </a:xfrm>
        </p:grpSpPr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1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2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5. Conclusiones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3" name="Group 19"/>
          <p:cNvGrpSpPr>
            <a:grpSpLocks/>
          </p:cNvGrpSpPr>
          <p:nvPr/>
        </p:nvGrpSpPr>
        <p:grpSpPr bwMode="auto">
          <a:xfrm>
            <a:off x="2637000" y="5646343"/>
            <a:ext cx="5043487" cy="530225"/>
            <a:chOff x="1239" y="1296"/>
            <a:chExt cx="3177" cy="334"/>
          </a:xfrm>
        </p:grpSpPr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7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8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9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6. Recomendaciones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</a:t>
            </a:r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 smtClean="0"/>
              <a:t>estima la siguiente regresión lineal por MCO: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6000"/>
          <a:stretch/>
        </p:blipFill>
        <p:spPr>
          <a:xfrm>
            <a:off x="3717000" y="2057330"/>
            <a:ext cx="3209524" cy="64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700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2. Verificamos la posibilidad la presencia de variables espacialmente correlacionadas </a:t>
            </a:r>
            <a:r>
              <a:rPr lang="es-ES" dirty="0"/>
              <a:t>mediante las pruebas propuestas por </a:t>
            </a:r>
            <a:r>
              <a:rPr lang="es-ES" dirty="0" err="1"/>
              <a:t>Anselin</a:t>
            </a:r>
            <a:r>
              <a:rPr lang="es-ES" dirty="0"/>
              <a:t> </a:t>
            </a:r>
            <a:r>
              <a:rPr lang="es-ES" dirty="0" smtClean="0"/>
              <a:t>(1996</a:t>
            </a:r>
            <a:r>
              <a:rPr lang="es-ES" dirty="0"/>
              <a:t>) 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14625" y="4364000"/>
            <a:ext cx="6300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De existir correlación espacial, estimamos el modelo de Durbin por Máxima Verosimilitud y realizamos pruebas de LR para intentar simplificar al modelo SAR o </a:t>
            </a:r>
            <a:r>
              <a:rPr lang="es-ES" dirty="0" smtClean="0"/>
              <a:t>SEM (</a:t>
            </a:r>
            <a:r>
              <a:rPr lang="es-ES" dirty="0" err="1" smtClean="0"/>
              <a:t>Elhorst</a:t>
            </a:r>
            <a:r>
              <a:rPr lang="es-ES" dirty="0" smtClean="0"/>
              <a:t>, 2010 y </a:t>
            </a:r>
            <a:r>
              <a:rPr lang="es-ES" dirty="0" err="1" smtClean="0"/>
              <a:t>Lesage</a:t>
            </a:r>
            <a:r>
              <a:rPr lang="es-ES" dirty="0" smtClean="0"/>
              <a:t> y Pace, 2009)</a:t>
            </a: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7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el modelo SEM: Interpretación de parámetros es la misma que en OLS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Para el modelo SAR o SDM: El efecto del cambio de una variable independiente no es directamente el parámetro estimado</a:t>
            </a:r>
            <a:endParaRPr lang="es-E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3942000" y="3000621"/>
                <a:ext cx="29274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400" b="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00" y="3000621"/>
                <a:ext cx="2927403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3627000" y="3231681"/>
                <a:ext cx="4328576" cy="536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00" y="3231681"/>
                <a:ext cx="4328576" cy="536494"/>
              </a:xfrm>
              <a:prstGeom prst="rect">
                <a:avLst/>
              </a:prstGeom>
              <a:blipFill>
                <a:blip r:embed="rId3"/>
                <a:stretch>
                  <a:fillRect t="-132955" b="-20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4122000" y="3765904"/>
                <a:ext cx="2850459" cy="536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nary>
                      <m:r>
                        <a:rPr lang="en-US" sz="1400" b="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00" y="3765904"/>
                <a:ext cx="2850459" cy="536494"/>
              </a:xfrm>
              <a:prstGeom prst="rect">
                <a:avLst/>
              </a:prstGeom>
              <a:blipFill>
                <a:blip r:embed="rId4"/>
                <a:stretch>
                  <a:fillRect l="-12821" t="-132955" b="-20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2592000" y="4347547"/>
                <a:ext cx="5014102" cy="824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/>
                  <a:t>Donde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12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00" y="4347547"/>
                <a:ext cx="5014102" cy="824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2609700" y="5586716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deben calcular impactos directos, indirectos (</a:t>
            </a:r>
            <a:r>
              <a:rPr lang="es-ES" i="1" dirty="0" err="1" smtClean="0"/>
              <a:t>spill-overs</a:t>
            </a:r>
            <a:r>
              <a:rPr lang="es-ES" i="1" dirty="0" smtClean="0"/>
              <a:t>)</a:t>
            </a:r>
            <a:r>
              <a:rPr lang="es-ES" dirty="0" smtClean="0"/>
              <a:t> y totales (</a:t>
            </a:r>
            <a:r>
              <a:rPr lang="es-ES" dirty="0" err="1" smtClean="0"/>
              <a:t>Lesage</a:t>
            </a:r>
            <a:r>
              <a:rPr lang="es-ES" dirty="0" smtClean="0"/>
              <a:t> y Pace, 2009).</a:t>
            </a:r>
            <a:endParaRPr lang="es-ES" dirty="0" smtClean="0"/>
          </a:p>
        </p:txBody>
      </p:sp>
      <p:sp>
        <p:nvSpPr>
          <p:cNvPr id="1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9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- Panel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Siguiendo a Hastings </a:t>
            </a:r>
            <a:r>
              <a:rPr lang="es-ES" dirty="0" smtClean="0"/>
              <a:t>(2004</a:t>
            </a:r>
            <a:r>
              <a:rPr lang="es-ES" dirty="0" smtClean="0"/>
              <a:t>)</a:t>
            </a:r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57000" y="4294000"/>
            <a:ext cx="6300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Estimamos por efectos </a:t>
            </a:r>
            <a:r>
              <a:rPr lang="es-ES" dirty="0" smtClean="0"/>
              <a:t>fijos sin dependencia espacial</a:t>
            </a:r>
          </a:p>
          <a:p>
            <a:endParaRPr lang="es-ES" dirty="0"/>
          </a:p>
          <a:p>
            <a:r>
              <a:rPr lang="es-ES" dirty="0" smtClean="0"/>
              <a:t>4. Verificamos mediante test de </a:t>
            </a:r>
            <a:r>
              <a:rPr lang="es-ES" dirty="0" err="1" smtClean="0"/>
              <a:t>Anselin</a:t>
            </a:r>
            <a:r>
              <a:rPr lang="es-ES" dirty="0" smtClean="0"/>
              <a:t> (1996) el modelo espacial adecuado (de ser necesario alguno). </a:t>
            </a:r>
          </a:p>
          <a:p>
            <a:endParaRPr lang="es-ES" dirty="0"/>
          </a:p>
          <a:p>
            <a:r>
              <a:rPr lang="es-ES" dirty="0" smtClean="0"/>
              <a:t>5. Estimación de panel utilizando efectos fijos (</a:t>
            </a:r>
            <a:r>
              <a:rPr lang="es-ES" dirty="0" err="1" smtClean="0"/>
              <a:t>Elhorst</a:t>
            </a:r>
            <a:r>
              <a:rPr lang="es-ES" dirty="0" smtClean="0"/>
              <a:t>, 2014) - Pendiente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3315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Existe un cambio discreto en la propiedad de un número determinado de estaciones distribuidas a lo largo de Lima Metropolitana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50" y="1891243"/>
            <a:ext cx="5940000" cy="806087"/>
          </a:xfrm>
          <a:prstGeom prst="rect">
            <a:avLst/>
          </a:prstGeom>
        </p:spPr>
      </p:pic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3. </a:t>
            </a:r>
            <a:r>
              <a:rPr lang="es-ES" sz="4000" dirty="0" smtClean="0"/>
              <a:t>RESULTADOS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61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– Estimación por MCO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3757"/>
              </p:ext>
            </p:extLst>
          </p:nvPr>
        </p:nvGraphicFramePr>
        <p:xfrm>
          <a:off x="2416546" y="664291"/>
          <a:ext cx="5665416" cy="5526720"/>
        </p:xfrm>
        <a:graphic>
          <a:graphicData uri="http://schemas.openxmlformats.org/drawingml/2006/table">
            <a:tbl>
              <a:tblPr/>
              <a:tblGrid>
                <a:gridCol w="1888472">
                  <a:extLst>
                    <a:ext uri="{9D8B030D-6E8A-4147-A177-3AD203B41FA5}">
                      <a16:colId xmlns:a16="http://schemas.microsoft.com/office/drawing/2014/main" val="1777401866"/>
                    </a:ext>
                  </a:extLst>
                </a:gridCol>
                <a:gridCol w="1888472">
                  <a:extLst>
                    <a:ext uri="{9D8B030D-6E8A-4147-A177-3AD203B41FA5}">
                      <a16:colId xmlns:a16="http://schemas.microsoft.com/office/drawing/2014/main" val="2654335539"/>
                    </a:ext>
                  </a:extLst>
                </a:gridCol>
                <a:gridCol w="1888472">
                  <a:extLst>
                    <a:ext uri="{9D8B030D-6E8A-4147-A177-3AD203B41FA5}">
                      <a16:colId xmlns:a16="http://schemas.microsoft.com/office/drawing/2014/main" val="3179092322"/>
                    </a:ext>
                  </a:extLst>
                </a:gridCol>
              </a:tblGrid>
              <a:tr h="172184">
                <a:tc gridSpan="3"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7726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Diésel </a:t>
                      </a:r>
                      <a:r>
                        <a:rPr lang="es-ES" sz="1400" b="1" dirty="0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4915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7788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0.027 </a:t>
                      </a:r>
                      <a:r>
                        <a:rPr lang="en-US" sz="1100" smtClean="0"/>
                        <a:t>(0.083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0.094 </a:t>
                      </a:r>
                      <a:r>
                        <a:rPr lang="en-US" sz="1100" smtClean="0"/>
                        <a:t>(0.073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54983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0.255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0.162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5376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0.341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8509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285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0.142 </a:t>
                      </a:r>
                      <a:r>
                        <a:rPr lang="en-US" sz="1100" smtClean="0"/>
                        <a:t>(0.104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0.006 </a:t>
                      </a:r>
                      <a:r>
                        <a:rPr lang="en-US" sz="1100" dirty="0" smtClean="0"/>
                        <a:t>(0.092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632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0.618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012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8057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0.080 </a:t>
                      </a:r>
                      <a:r>
                        <a:rPr lang="en-US" sz="1100" smtClean="0"/>
                        <a:t>(0.162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(0.086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27960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0.162 </a:t>
                      </a:r>
                      <a:r>
                        <a:rPr lang="en-US" sz="1100" smtClean="0"/>
                        <a:t>(0.166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0.189 </a:t>
                      </a:r>
                      <a:r>
                        <a:rPr lang="en-US" sz="1100" smtClean="0"/>
                        <a:t>(0.148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94508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0.085 </a:t>
                      </a:r>
                      <a:r>
                        <a:rPr lang="en-US" sz="1100" smtClean="0"/>
                        <a:t>(0.061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7287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NCERC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-0.010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43621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0.047 </a:t>
                      </a:r>
                      <a:r>
                        <a:rPr lang="en-US" sz="1100" smtClean="0"/>
                        <a:t>(0.063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(0.056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2526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0.099 </a:t>
                      </a:r>
                      <a:r>
                        <a:rPr lang="en-US" sz="1100" smtClean="0"/>
                        <a:t>(0.074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0.066 </a:t>
                      </a:r>
                      <a:r>
                        <a:rPr lang="en-US" sz="1100" smtClean="0"/>
                        <a:t>(0.066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1327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0.125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0.073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8500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GNV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0.042 </a:t>
                      </a:r>
                      <a:r>
                        <a:rPr lang="en-US" sz="1100" smtClean="0"/>
                        <a:t>(0.054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42021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0.019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0.028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8831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INGRESO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1.167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(0.153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529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0.058 </a:t>
                      </a:r>
                      <a:r>
                        <a:rPr lang="en-US" sz="110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-0.065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040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LOGVIAJES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0.060 </a:t>
                      </a:r>
                      <a:r>
                        <a:rPr lang="en-US" sz="110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0.079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 dirty="0"/>
                        <a:t> </a:t>
                      </a:r>
                      <a:r>
                        <a:rPr lang="en-US" sz="1100" dirty="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15644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s-ES" sz="1100" noProof="0" dirty="0" smtClean="0">
                          <a:effectLst/>
                        </a:rPr>
                        <a:t>Observaciones</a:t>
                      </a:r>
                      <a:endParaRPr lang="es-ES" sz="1100" noProof="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433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4143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0.396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0.441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6554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SEM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0.545 [0.460]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0.005 [0.944]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9952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SAR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21.013 [0.000]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30.003 [0.000]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80902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smtClean="0">
                          <a:effectLst/>
                        </a:rPr>
                        <a:t>Nota: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4474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6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46752"/>
              </p:ext>
            </p:extLst>
          </p:nvPr>
        </p:nvGraphicFramePr>
        <p:xfrm>
          <a:off x="2412000" y="684000"/>
          <a:ext cx="5647488" cy="5565120"/>
        </p:xfrm>
        <a:graphic>
          <a:graphicData uri="http://schemas.openxmlformats.org/drawingml/2006/table">
            <a:tbl>
              <a:tblPr/>
              <a:tblGrid>
                <a:gridCol w="1882496">
                  <a:extLst>
                    <a:ext uri="{9D8B030D-6E8A-4147-A177-3AD203B41FA5}">
                      <a16:colId xmlns:a16="http://schemas.microsoft.com/office/drawing/2014/main" val="602305487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3337230985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2806924144"/>
                    </a:ext>
                  </a:extLst>
                </a:gridCol>
              </a:tblGrid>
              <a:tr h="145999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03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Gasohol 90 </a:t>
                      </a:r>
                      <a:r>
                        <a:rPr lang="es-ES" sz="1400" b="1" dirty="0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7864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437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0.079 </a:t>
                      </a:r>
                      <a:r>
                        <a:rPr lang="en-US" sz="1100" smtClean="0"/>
                        <a:t>(0.098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0.024 </a:t>
                      </a:r>
                      <a:r>
                        <a:rPr lang="en-US" sz="1100" smtClean="0"/>
                        <a:t>(0.090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98314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(0.112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0.236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79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0.582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0.450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9036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0.331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8424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Propia</a:t>
                      </a:r>
                      <a:r>
                        <a:rPr lang="en-US" sz="1100" dirty="0">
                          <a:effectLst/>
                        </a:rPr>
                        <a:t>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0.080 </a:t>
                      </a:r>
                      <a:r>
                        <a:rPr lang="en-US" sz="1100" smtClean="0"/>
                        <a:t>(0.122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0.158 </a:t>
                      </a:r>
                      <a:r>
                        <a:rPr lang="en-US" sz="1100" smtClean="0"/>
                        <a:t>(0.113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916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0.297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0.311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43789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0.273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(0.096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0.169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01113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0.117 </a:t>
                      </a:r>
                      <a:r>
                        <a:rPr lang="en-US" sz="1100" smtClean="0"/>
                        <a:t>(0.191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0.099 </a:t>
                      </a:r>
                      <a:r>
                        <a:rPr lang="en-US" sz="1100" smtClean="0"/>
                        <a:t>(0.106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40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0.175 </a:t>
                      </a:r>
                      <a:r>
                        <a:rPr lang="en-US" sz="1100" smtClean="0"/>
                        <a:t>(0.196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0.124 </a:t>
                      </a:r>
                      <a:r>
                        <a:rPr lang="en-US" sz="1100" smtClean="0"/>
                        <a:t>(0.182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4893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0.053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0.029 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244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NCERC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-0.030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(0.005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-0.028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05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0.160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4226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0.129 </a:t>
                      </a:r>
                      <a:r>
                        <a:rPr lang="en-US" sz="1100" smtClean="0"/>
                        <a:t>(0.088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0.108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1759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0.036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0.048 </a:t>
                      </a:r>
                      <a:r>
                        <a:rPr lang="en-US" sz="1100" smtClean="0"/>
                        <a:t>(0.057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850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0.055 </a:t>
                      </a:r>
                      <a:r>
                        <a:rPr lang="en-US" sz="1100" smtClean="0"/>
                        <a:t>(0.064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0.087 </a:t>
                      </a:r>
                      <a:r>
                        <a:rPr lang="en-US" sz="1100" smtClean="0"/>
                        <a:t>(0.059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383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0.034 </a:t>
                      </a:r>
                      <a:r>
                        <a:rPr lang="en-US" sz="1100" smtClean="0"/>
                        <a:t>(0.058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0037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(0.200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0.015 </a:t>
                      </a:r>
                      <a:r>
                        <a:rPr lang="en-US" sz="1100" smtClean="0"/>
                        <a:t>(0.189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36017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-0.083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9627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LOGVIAJES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0.018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 </a:t>
                      </a:r>
                      <a:r>
                        <a:rPr lang="en-US" sz="1100" dirty="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9375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Observaciones</a:t>
                      </a:r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433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14737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baseline="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0.266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0.245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86077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SEM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3.65 [0.056]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2.29 [0.130]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6696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SAR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21.48 [0.000]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18.84 [0.000]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248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Nota: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46593"/>
                  </a:ext>
                </a:extLst>
              </a:tr>
            </a:tbl>
          </a:graphicData>
        </a:graphic>
      </p:graphicFrame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01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 espacial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3969"/>
              </p:ext>
            </p:extLst>
          </p:nvPr>
        </p:nvGraphicFramePr>
        <p:xfrm>
          <a:off x="2429188" y="1224000"/>
          <a:ext cx="6004800" cy="2682240"/>
        </p:xfrm>
        <a:graphic>
          <a:graphicData uri="http://schemas.openxmlformats.org/drawingml/2006/table">
            <a:tbl>
              <a:tblPr/>
              <a:tblGrid>
                <a:gridCol w="1501200">
                  <a:extLst>
                    <a:ext uri="{9D8B030D-6E8A-4147-A177-3AD203B41FA5}">
                      <a16:colId xmlns:a16="http://schemas.microsoft.com/office/drawing/2014/main" val="89272768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4215013361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321443986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1078548613"/>
                    </a:ext>
                  </a:extLst>
                </a:gridCol>
              </a:tblGrid>
              <a:tr h="304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Fecha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rgbClr val="444444"/>
                          </a:solidFill>
                          <a:effectLst/>
                        </a:rPr>
                        <a:t>Test [valor p]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Diésel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Gasohol 90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3788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0.005 [0.944]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2.29 [0.130]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20239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30.003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18.84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42280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0.545 [0.460]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3.65 [0.056]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59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21.013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21.48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81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61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modelo espacial de </a:t>
            </a:r>
            <a:r>
              <a:rPr lang="es-ES" sz="20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Durbin (LR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95623"/>
              </p:ext>
            </p:extLst>
          </p:nvPr>
        </p:nvGraphicFramePr>
        <p:xfrm>
          <a:off x="2430353" y="1233038"/>
          <a:ext cx="5309999" cy="3271266"/>
        </p:xfrm>
        <a:graphic>
          <a:graphicData uri="http://schemas.openxmlformats.org/drawingml/2006/table">
            <a:tbl>
              <a:tblPr firstRow="1" firstCol="1" bandRow="1"/>
              <a:tblGrid>
                <a:gridCol w="2831999">
                  <a:extLst>
                    <a:ext uri="{9D8B030D-6E8A-4147-A177-3AD203B41FA5}">
                      <a16:colId xmlns:a16="http://schemas.microsoft.com/office/drawing/2014/main" val="1743622837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778967966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1190116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Estadístico [valor p]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76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0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Hipótesis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Nula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Dic-17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Mar-18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2842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Diésel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9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27.1 [0.1030]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29.0 [0.0660]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7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14.9 [0.7260]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12.9 [0.8450]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2814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Gasohol 90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40.9 [0.0020]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45.0 [0.0010]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76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30.6 [0.0450]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39.4 [0.0040]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i="1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Nota: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708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s-E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N. grados de libertad igual a 19 para todos las pruebas.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1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estimación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83273"/>
              </p:ext>
            </p:extLst>
          </p:nvPr>
        </p:nvGraphicFramePr>
        <p:xfrm>
          <a:off x="2412000" y="580556"/>
          <a:ext cx="5400000" cy="5806084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1142674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786097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215691839"/>
                    </a:ext>
                  </a:extLst>
                </a:gridCol>
              </a:tblGrid>
              <a:tr h="181417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4482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/>
                        <a:t>Precio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err="1"/>
                        <a:t>venta</a:t>
                      </a:r>
                      <a:r>
                        <a:rPr lang="en-US" sz="1200" b="1"/>
                        <a:t> </a:t>
                      </a:r>
                      <a:r>
                        <a:rPr lang="en-US" sz="1200" b="1" smtClean="0"/>
                        <a:t>(soles/galón</a:t>
                      </a:r>
                      <a:r>
                        <a:rPr lang="en-US" sz="1200" b="1" dirty="0" smtClean="0"/>
                        <a:t>) – </a:t>
                      </a:r>
                      <a:r>
                        <a:rPr lang="en-US" sz="1200" b="1" dirty="0" err="1" smtClean="0"/>
                        <a:t>Marzo</a:t>
                      </a:r>
                      <a:r>
                        <a:rPr lang="en-US" sz="1200" b="1" dirty="0" smtClean="0"/>
                        <a:t> 2018</a:t>
                      </a:r>
                      <a:endParaRPr lang="en-US" sz="1200" b="1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9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err="1" smtClean="0"/>
                        <a:t>Diésel</a:t>
                      </a:r>
                      <a:r>
                        <a:rPr lang="en-US" sz="1050" smtClean="0"/>
                        <a:t> (SAR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Gasohol </a:t>
                      </a:r>
                      <a:r>
                        <a:rPr lang="en-US" sz="1050" smtClean="0"/>
                        <a:t>90 (SDM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2282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Petroperu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9119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(0.091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47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8226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6971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2161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(0.088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5079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73089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23455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DPROM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(0.127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(0.176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18119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DMIN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53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NCERC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8958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MECANICO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923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LAVADO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15909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CAJERO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2391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GNV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-0.086**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13300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GLP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6960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(0.143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970762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DENPOB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-0.135*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9374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LOGVIAJES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19470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rho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0.512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</a:t>
                      </a:r>
                      <a:r>
                        <a:rPr lang="en-US" sz="1050" dirty="0" smtClean="0"/>
                        <a:t>(0.051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0.452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/>
                        <a:t> </a:t>
                      </a:r>
                      <a:r>
                        <a:rPr lang="en-US" sz="1050" smtClean="0"/>
                        <a:t>(0.061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512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Log.Lik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-154.1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-236.1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594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l-GR" sz="1050">
                          <a:effectLst/>
                        </a:rPr>
                        <a:t>σ</a:t>
                      </a:r>
                      <a:r>
                        <a:rPr lang="el-GR" sz="1050" baseline="30000">
                          <a:effectLst/>
                        </a:rPr>
                        <a:t>2</a:t>
                      </a:r>
                      <a:endParaRPr lang="el-GR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0.113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0.167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212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Observations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04304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Notas</a:t>
                      </a:r>
                      <a:r>
                        <a:rPr lang="en-US" sz="1050" dirty="0">
                          <a:effectLst/>
                        </a:rPr>
                        <a:t>: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aseline="30000">
                          <a:effectLst/>
                        </a:rPr>
                        <a:t>*</a:t>
                      </a:r>
                      <a:r>
                        <a:rPr lang="en-US" sz="1050">
                          <a:effectLst/>
                        </a:rPr>
                        <a:t>p&lt;0.1; </a:t>
                      </a:r>
                      <a:r>
                        <a:rPr lang="en-US" sz="1050" baseline="30000">
                          <a:effectLst/>
                        </a:rPr>
                        <a:t>**</a:t>
                      </a:r>
                      <a:r>
                        <a:rPr lang="en-US" sz="1050">
                          <a:effectLst/>
                        </a:rPr>
                        <a:t>p&lt;0.05; </a:t>
                      </a:r>
                      <a:r>
                        <a:rPr lang="en-US" sz="1050" baseline="30000">
                          <a:effectLst/>
                        </a:rPr>
                        <a:t>***</a:t>
                      </a:r>
                      <a:r>
                        <a:rPr lang="en-US" sz="1050">
                          <a:effectLst/>
                        </a:rPr>
                        <a:t>p&lt;0.01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57957"/>
                  </a:ext>
                </a:extLst>
              </a:tr>
              <a:tr h="317481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s-ES" sz="1050" dirty="0">
                          <a:effectLst/>
                        </a:rPr>
                        <a:t>Se omiten rezagos espaciales de variables dependientes </a:t>
                      </a:r>
                      <a:r>
                        <a:rPr lang="es-ES" sz="1050" dirty="0" smtClean="0">
                          <a:effectLst/>
                        </a:rPr>
                        <a:t>(para </a:t>
                      </a:r>
                      <a:r>
                        <a:rPr lang="es-ES" sz="1050" dirty="0">
                          <a:effectLst/>
                        </a:rPr>
                        <a:t>SDM)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9861"/>
                  </a:ext>
                </a:extLst>
              </a:tr>
            </a:tbl>
          </a:graphicData>
        </a:graphic>
      </p:graphicFrame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483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27157"/>
              </p:ext>
            </p:extLst>
          </p:nvPr>
        </p:nvGraphicFramePr>
        <p:xfrm>
          <a:off x="2411413" y="778008"/>
          <a:ext cx="5673251" cy="539688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82093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857664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49832">
                <a:tc gridSpan="6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err="1"/>
                        <a:t>Diésel</a:t>
                      </a:r>
                      <a:r>
                        <a:rPr lang="en-US" sz="1400"/>
                        <a:t> </a:t>
                      </a:r>
                      <a:r>
                        <a:rPr lang="en-US" sz="1400" smtClean="0"/>
                        <a:t>(Mar-18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fontAlgn="b"/>
                      <a:endParaRPr lang="en-US" sz="11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 Espacial Autoregresivo </a:t>
                      </a:r>
                      <a:r>
                        <a:rPr lang="en-US" sz="1100" b="1" dirty="0" smtClean="0">
                          <a:solidFill>
                            <a:srgbClr val="444444"/>
                          </a:solidFill>
                          <a:effectLst/>
                        </a:rPr>
                        <a:t>(SAR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dirty="0" smtClean="0">
                          <a:solidFill>
                            <a:srgbClr val="444444"/>
                          </a:solidFill>
                          <a:effectLst/>
                        </a:rPr>
                        <a:t>Estimados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 (0.063)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0.162 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 (0.072)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0.161 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0.15 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0.311 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0.341 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 (0.054)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0.313 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0.292 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0.605 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0.303 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0.268 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0.25 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0.518 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-0.019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-0.037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0.618 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0.562 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0.526 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1.088 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0.364 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0.704 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-0.117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-0.116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(0.127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0.188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-0.077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-0.159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-0.007 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-0.007 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-0.014 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0.079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0.152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-0.062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0.078 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0.073 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0.151 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-0.086**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-0.091 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-0.085 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-0.177 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1.167 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(0.143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0.582 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0.544 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1.126 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0.079 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0.047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0.044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ρ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0.512</a:t>
                      </a:r>
                      <a:r>
                        <a:rPr lang="en-US" sz="1100" baseline="30000" dirty="0" smtClean="0"/>
                        <a:t>***</a:t>
                      </a:r>
                      <a:r>
                        <a:rPr lang="en-US" sz="1100" dirty="0" smtClean="0"/>
                        <a:t> (0.051)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5378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24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852000" y="5589000"/>
            <a:ext cx="5805000" cy="747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 smtClean="0"/>
              <a:t>1. INTRODUCCIÓN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26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89170"/>
              </p:ext>
            </p:extLst>
          </p:nvPr>
        </p:nvGraphicFramePr>
        <p:xfrm>
          <a:off x="2411413" y="778008"/>
          <a:ext cx="5673251" cy="539688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82093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857664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49832">
                <a:tc gridSpan="6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dirty="0" smtClean="0"/>
                        <a:t>Gasohol (Mar-18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fontAlgn="b"/>
                      <a:endParaRPr lang="en-US" sz="11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 Espacial Autoregresivo </a:t>
                      </a:r>
                      <a:r>
                        <a:rPr lang="en-US" sz="1100" b="1" dirty="0" smtClean="0">
                          <a:solidFill>
                            <a:srgbClr val="444444"/>
                          </a:solidFill>
                          <a:effectLst/>
                        </a:rPr>
                        <a:t>(SAR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dirty="0" smtClean="0">
                          <a:solidFill>
                            <a:srgbClr val="444444"/>
                          </a:solidFill>
                          <a:effectLst/>
                        </a:rPr>
                        <a:t>Estimados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0.236 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(0.091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-0.232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0.45 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0.411 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0.164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0.575 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0.309 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0.309 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0.122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0.431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-0.526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-0.494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0.311 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(0.088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0.169 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0.144 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0.002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-0.099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-0.096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0.552 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0.456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-0.124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(0.176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-0.885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0.007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0.075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-0.028 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-0.044 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0.051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0.419 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-0.108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-0.812 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-0.912 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0.048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-0.067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0.271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-0.034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-0.036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-0.427 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-0.463 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-0.081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-0.083 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-0.135*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-0.128 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0.127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0.011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-0.114 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0.26 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ρ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0.512</a:t>
                      </a:r>
                      <a:r>
                        <a:rPr lang="en-US" sz="1100" baseline="30000" dirty="0" smtClean="0"/>
                        <a:t>***</a:t>
                      </a:r>
                      <a:r>
                        <a:rPr lang="en-US" sz="1100" dirty="0" smtClean="0"/>
                        <a:t> (0.051)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5378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0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97810"/>
              </p:ext>
            </p:extLst>
          </p:nvPr>
        </p:nvGraphicFramePr>
        <p:xfrm>
          <a:off x="2412000" y="939834"/>
          <a:ext cx="5895000" cy="4964166"/>
        </p:xfrm>
        <a:graphic>
          <a:graphicData uri="http://schemas.openxmlformats.org/drawingml/2006/table">
            <a:tbl>
              <a:tblPr/>
              <a:tblGrid>
                <a:gridCol w="1179000">
                  <a:extLst>
                    <a:ext uri="{9D8B030D-6E8A-4147-A177-3AD203B41FA5}">
                      <a16:colId xmlns:a16="http://schemas.microsoft.com/office/drawing/2014/main" val="342287415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998087057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3639036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236251899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94728006"/>
                    </a:ext>
                  </a:extLst>
                </a:gridCol>
              </a:tblGrid>
              <a:tr h="289688">
                <a:tc gridSpan="3"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30034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200" smtClean="0"/>
                        <a:t>Diésel (soles/galón</a:t>
                      </a:r>
                      <a:r>
                        <a:rPr lang="es-E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Gasohol </a:t>
                      </a:r>
                      <a:r>
                        <a:rPr lang="es-ES" sz="1200" smtClean="0"/>
                        <a:t>90 (soles/galón</a:t>
                      </a:r>
                      <a:r>
                        <a:rPr lang="es-ES" sz="1200" dirty="0" smtClean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170670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06344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PRIMAX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0.093</a:t>
                      </a:r>
                      <a:r>
                        <a:rPr lang="en-US" sz="1200" baseline="30000" dirty="0"/>
                        <a:t>***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(0.023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0.025 </a:t>
                      </a:r>
                      <a:r>
                        <a:rPr lang="en-US" sz="1200" smtClean="0"/>
                        <a:t>(0.022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0.123</a:t>
                      </a:r>
                      <a:r>
                        <a:rPr lang="en-US" sz="1200" baseline="30000" dirty="0"/>
                        <a:t>***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(0.045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0.093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(0.047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78884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CONTRATO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0.013 </a:t>
                      </a:r>
                      <a:r>
                        <a:rPr lang="en-US" sz="1200" smtClean="0"/>
                        <a:t>(0.055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0.004 </a:t>
                      </a:r>
                      <a:r>
                        <a:rPr lang="en-US" sz="1200" smtClean="0"/>
                        <a:t>(0.028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0.064 </a:t>
                      </a:r>
                      <a:r>
                        <a:rPr lang="en-US" sz="1200" smtClean="0"/>
                        <a:t>(0.060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0.043 </a:t>
                      </a:r>
                      <a:r>
                        <a:rPr lang="en-US" sz="1200" smtClean="0"/>
                        <a:t>(0.040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32487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VECINO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0.015 </a:t>
                      </a:r>
                      <a:r>
                        <a:rPr lang="en-US" sz="1200" smtClean="0"/>
                        <a:t>(0.028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-0.036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(0.017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0.054</a:t>
                      </a:r>
                      <a:r>
                        <a:rPr lang="en-US" sz="1200" baseline="30000" dirty="0"/>
                        <a:t>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(0.032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0.027 </a:t>
                      </a:r>
                      <a:r>
                        <a:rPr lang="en-US" sz="1200" smtClean="0"/>
                        <a:t>(0.030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23902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sc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0.141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(0.065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0.044 </a:t>
                      </a:r>
                      <a:r>
                        <a:rPr lang="en-US" sz="1200" smtClean="0"/>
                        <a:t>(0.047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0.062 </a:t>
                      </a:r>
                      <a:r>
                        <a:rPr lang="en-US" sz="1200" smtClean="0"/>
                        <a:t>(0.079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0.007 </a:t>
                      </a:r>
                      <a:r>
                        <a:rPr lang="en-US" sz="1200" smtClean="0"/>
                        <a:t>(0.078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28472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¿Dummies </a:t>
                      </a:r>
                      <a:r>
                        <a:rPr lang="en-US" sz="1200" dirty="0" err="1">
                          <a:effectLst/>
                        </a:rPr>
                        <a:t>por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mes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2891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Observations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7,722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2,574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7,704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2,568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8255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0.935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0.694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0.846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0.413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2359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Adjusted 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0.931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0.632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0.836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0.293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6133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SAR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38.94 </a:t>
                      </a:r>
                      <a:r>
                        <a:rPr lang="en-US" sz="1200" dirty="0" smtClean="0">
                          <a:effectLst/>
                        </a:rPr>
                        <a:t>[0.0000]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5.09 </a:t>
                      </a:r>
                      <a:r>
                        <a:rPr lang="en-US" sz="1200" dirty="0" smtClean="0">
                          <a:effectLst/>
                        </a:rPr>
                        <a:t>[0.0240]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29256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SEM 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39.26 </a:t>
                      </a:r>
                      <a:r>
                        <a:rPr lang="en-US" sz="1200" dirty="0" smtClean="0">
                          <a:effectLst/>
                        </a:rPr>
                        <a:t>[0.0000]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5.10 </a:t>
                      </a:r>
                      <a:r>
                        <a:rPr lang="en-US" sz="1200" dirty="0" smtClean="0">
                          <a:effectLst/>
                        </a:rPr>
                        <a:t>[0.0240]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65806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SAR </a:t>
                      </a:r>
                      <a:r>
                        <a:rPr lang="es-ES" sz="1200" baseline="0" dirty="0" err="1" smtClean="0">
                          <a:effectLst/>
                        </a:rPr>
                        <a:t>Rob</a:t>
                      </a:r>
                      <a:r>
                        <a:rPr lang="es-ES" sz="1200" baseline="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0.12 </a:t>
                      </a:r>
                      <a:r>
                        <a:rPr lang="en-US" sz="1200" dirty="0" smtClean="0">
                          <a:effectLst/>
                        </a:rPr>
                        <a:t>[0.7334]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0.00 </a:t>
                      </a:r>
                      <a:r>
                        <a:rPr lang="en-US" sz="1200" dirty="0" smtClean="0">
                          <a:effectLst/>
                        </a:rPr>
                        <a:t>[0.9734]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5687426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SEM </a:t>
                      </a:r>
                      <a:r>
                        <a:rPr lang="es-ES" sz="1200" baseline="0" dirty="0" err="1" smtClean="0">
                          <a:effectLst/>
                        </a:rPr>
                        <a:t>Rob</a:t>
                      </a:r>
                      <a:r>
                        <a:rPr lang="es-ES" sz="1200" baseline="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0.44 </a:t>
                      </a:r>
                      <a:r>
                        <a:rPr lang="en-US" sz="1200" dirty="0" smtClean="0">
                          <a:effectLst/>
                        </a:rPr>
                        <a:t>[0.5093]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0.01 </a:t>
                      </a:r>
                      <a:r>
                        <a:rPr lang="en-US" sz="1200" dirty="0" smtClean="0">
                          <a:effectLst/>
                        </a:rPr>
                        <a:t>[0.9434]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28109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Notas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1200" baseline="30000" dirty="0">
                          <a:effectLst/>
                        </a:rPr>
                        <a:t>*</a:t>
                      </a:r>
                      <a:r>
                        <a:rPr lang="en-US" sz="1200" dirty="0">
                          <a:effectLst/>
                        </a:rPr>
                        <a:t>p&lt;0.1; </a:t>
                      </a:r>
                      <a:r>
                        <a:rPr lang="en-US" sz="1200" baseline="30000" dirty="0">
                          <a:effectLst/>
                        </a:rPr>
                        <a:t>**</a:t>
                      </a:r>
                      <a:r>
                        <a:rPr lang="en-US" sz="1200" dirty="0">
                          <a:effectLst/>
                        </a:rPr>
                        <a:t>p&lt;0.05; </a:t>
                      </a:r>
                      <a:r>
                        <a:rPr lang="en-US" sz="1200" baseline="30000" dirty="0">
                          <a:effectLst/>
                        </a:rPr>
                        <a:t>***</a:t>
                      </a:r>
                      <a:r>
                        <a:rPr lang="en-US" sz="1200" dirty="0">
                          <a:effectLst/>
                        </a:rPr>
                        <a:t>p&lt;0.01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6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8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5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9752" y="864000"/>
            <a:ext cx="628224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mercado de combustibles a nivel minorista presenta particularidades: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Precios observables por consumidores y por competencia.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Bajo costo de información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¿Producto homogéneo? ← Calidad regulada por el Estado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Resultado: Variabilidad de precios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00" y="3429000"/>
            <a:ext cx="5040000" cy="34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Relevancia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6769" y="819000"/>
            <a:ext cx="6408712" cy="243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las variables que expliquen la variación de precios en las estaciones de combustible de Lima.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efecto que tiene una adquisición que consolida el mercado minorista en el precio de los combustibles cuando las características observables se mantienen constantes.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637001" y="2799000"/>
            <a:ext cx="5669999" cy="3780000"/>
            <a:chOff x="2187001" y="2381450"/>
            <a:chExt cx="6743600" cy="44765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001" y="2461175"/>
              <a:ext cx="3431064" cy="438655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000" y="2381450"/>
              <a:ext cx="3143601" cy="4476550"/>
            </a:xfrm>
            <a:prstGeom prst="rect">
              <a:avLst/>
            </a:prstGeom>
          </p:spPr>
        </p:pic>
      </p:grpSp>
      <p:sp>
        <p:nvSpPr>
          <p:cNvPr id="10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852000" y="5589000"/>
            <a:ext cx="5805000" cy="747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/>
              <a:t>2</a:t>
            </a:r>
            <a:r>
              <a:rPr lang="es-ES" sz="4000" dirty="0" smtClean="0"/>
              <a:t>. </a:t>
            </a:r>
            <a:r>
              <a:rPr lang="es-ES" sz="4000" dirty="0" smtClean="0"/>
              <a:t>MARCO TEÓRICO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99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de la literatura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39752" y="999000"/>
            <a:ext cx="64087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las características observables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Eckert y </a:t>
            </a:r>
            <a:r>
              <a:rPr lang="es-PE">
                <a:latin typeface="Arial" panose="020B0604020202020204" pitchFamily="34" charset="0"/>
                <a:cs typeface="Arial" panose="020B0604020202020204" pitchFamily="34" charset="0"/>
              </a:rPr>
              <a:t>West </a:t>
            </a:r>
            <a:r>
              <a:rPr lang="es-PE" smtClean="0">
                <a:latin typeface="Arial" panose="020B0604020202020204" pitchFamily="34" charset="0"/>
                <a:cs typeface="Arial" panose="020B0604020202020204" pitchFamily="34" charset="0"/>
              </a:rPr>
              <a:t>(2005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Clemenz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err="1">
                <a:latin typeface="Arial" panose="020B0604020202020204" pitchFamily="34" charset="0"/>
                <a:cs typeface="Arial" panose="020B0604020202020204" pitchFamily="34" charset="0"/>
              </a:rPr>
              <a:t>Gugler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(2006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), Pintado y </a:t>
            </a:r>
            <a:r>
              <a:rPr lang="es-ES" err="1">
                <a:latin typeface="Arial" panose="020B0604020202020204" pitchFamily="34" charset="0"/>
                <a:cs typeface="Arial" panose="020B0604020202020204" pitchFamily="34" charset="0"/>
              </a:rPr>
              <a:t>Contín-Pilart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factores espaciales: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err="1">
                <a:latin typeface="Arial" panose="020B0604020202020204" pitchFamily="34" charset="0"/>
                <a:cs typeface="Arial" panose="020B0604020202020204" pitchFamily="34" charset="0"/>
              </a:rPr>
              <a:t>Byrne</a:t>
            </a:r>
            <a:r>
              <a:rPr lang="es-P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mtClean="0"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PE" smtClean="0">
                <a:latin typeface="Arial" panose="020B0604020202020204" pitchFamily="34" charset="0"/>
                <a:cs typeface="Arial" panose="020B0604020202020204" pitchFamily="34" charset="0"/>
              </a:rPr>
              <a:t>Pennerstorfer </a:t>
            </a:r>
            <a:r>
              <a:rPr lang="es-PE" smtClean="0">
                <a:latin typeface="Arial" panose="020B0604020202020204" pitchFamily="34" charset="0"/>
                <a:cs typeface="Arial" panose="020B0604020202020204" pitchFamily="34" charset="0"/>
              </a:rPr>
              <a:t>(2009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 y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Alderighi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>
                <a:latin typeface="Arial" panose="020B0604020202020204" pitchFamily="34" charset="0"/>
                <a:cs typeface="Arial" panose="020B0604020202020204" pitchFamily="34" charset="0"/>
              </a:rPr>
              <a:t>Baudino </a:t>
            </a:r>
            <a:r>
              <a:rPr lang="es-PE" smtClean="0">
                <a:latin typeface="Arial" panose="020B0604020202020204" pitchFamily="34" charset="0"/>
                <a:cs typeface="Arial" panose="020B0604020202020204" pitchFamily="34" charset="0"/>
              </a:rPr>
              <a:t>(2015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Modelos estructurales en función de datos de cantidades vendidas a nivel estación o distrital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err="1">
                <a:latin typeface="Arial" panose="020B0604020202020204" pitchFamily="34" charset="0"/>
                <a:cs typeface="Arial" panose="020B0604020202020204" pitchFamily="34" charset="0"/>
              </a:rPr>
              <a:t>Slade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(1992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err="1">
                <a:latin typeface="Arial" panose="020B0604020202020204" pitchFamily="34" charset="0"/>
                <a:cs typeface="Arial" panose="020B0604020202020204" pitchFamily="34" charset="0"/>
              </a:rPr>
              <a:t>Manuszak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err="1" smtClean="0">
                <a:latin typeface="Arial" panose="020B0604020202020204" pitchFamily="34" charset="0"/>
                <a:cs typeface="Arial" panose="020B0604020202020204" pitchFamily="34" charset="0"/>
              </a:rPr>
              <a:t>Houde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(2012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Eventos exógenos para determinar efectos de fusiones o adquisiciones específicas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Hastings </a:t>
            </a:r>
            <a:r>
              <a:rPr lang="es-E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(2004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y </a:t>
            </a:r>
            <a:r>
              <a:rPr lang="es-E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Hosken</a:t>
            </a:r>
            <a:r>
              <a:rPr lang="es-E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(2008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Simpson y </a:t>
            </a:r>
            <a:r>
              <a:rPr lang="es-E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</a:t>
            </a:r>
            <a:r>
              <a:rPr lang="es-E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(2008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Pennerstorfer y </a:t>
            </a:r>
            <a:r>
              <a:rPr lang="es-E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Weiss</a:t>
            </a:r>
            <a:r>
              <a:rPr lang="es-E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(2013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combustibles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013"/>
          <a:stretch/>
        </p:blipFill>
        <p:spPr>
          <a:xfrm>
            <a:off x="2394088" y="2574000"/>
            <a:ext cx="6075000" cy="346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2412000" y="1046713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Precios de la materia prima fijados por mercados altamente líquidos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Cadena </a:t>
            </a:r>
            <a:r>
              <a:rPr lang="es-ES" dirty="0" smtClean="0"/>
              <a:t>de valor de los hidrocarburos</a:t>
            </a:r>
            <a:r>
              <a:rPr lang="es-ES" dirty="0" smtClean="0"/>
              <a:t>.</a:t>
            </a:r>
            <a:endParaRPr lang="es-ES" dirty="0" smtClean="0"/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5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el mercado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930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Precios fijados por libre </a:t>
            </a:r>
            <a:r>
              <a:rPr lang="es-ES" dirty="0" smtClean="0"/>
              <a:t>mercado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Producto </a:t>
            </a:r>
            <a:r>
              <a:rPr lang="es-ES" dirty="0" smtClean="0"/>
              <a:t>de calidad similar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¿Aditivos</a:t>
            </a:r>
            <a:r>
              <a:rPr lang="es-ES" dirty="0" smtClean="0"/>
              <a:t>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Solo </a:t>
            </a:r>
            <a:r>
              <a:rPr lang="es-ES" dirty="0" smtClean="0"/>
              <a:t>3 proveedores importantes en el mercado: Repsol y Petroperú </a:t>
            </a:r>
            <a:r>
              <a:rPr lang="es-ES" dirty="0" smtClean="0"/>
              <a:t>(Productores </a:t>
            </a:r>
            <a:r>
              <a:rPr lang="es-ES" dirty="0" smtClean="0"/>
              <a:t>e importadores), PBF </a:t>
            </a:r>
            <a:r>
              <a:rPr lang="es-ES" dirty="0" smtClean="0"/>
              <a:t>(Importador)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Las </a:t>
            </a:r>
            <a:r>
              <a:rPr lang="es-ES" dirty="0" smtClean="0"/>
              <a:t>estaciones de combustible pueden ser de tres tipos: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Propias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Abanderadas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Independientes</a:t>
            </a: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>
            <a:off x="4386641" y="1719000"/>
            <a:ext cx="4460359" cy="598507"/>
            <a:chOff x="4386641" y="2246987"/>
            <a:chExt cx="4460359" cy="598507"/>
          </a:xfrm>
        </p:grpSpPr>
        <p:pic>
          <p:nvPicPr>
            <p:cNvPr id="1028" name="Picture 4" descr="http://www.primax.com.ec/website/images/supergp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4004"/>
            <a:stretch/>
          </p:blipFill>
          <p:spPr bwMode="auto">
            <a:xfrm>
              <a:off x="4386641" y="2246987"/>
              <a:ext cx="1157207" cy="59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pecsa.com.pe/wp-content/uploads/2017/07/exelon-nitr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000" y="2394000"/>
              <a:ext cx="1446425" cy="41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psol Efitec 98 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04" y="2336750"/>
              <a:ext cx="1178696" cy="508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62267"/>
              </p:ext>
            </p:extLst>
          </p:nvPr>
        </p:nvGraphicFramePr>
        <p:xfrm>
          <a:off x="2862000" y="4401478"/>
          <a:ext cx="5076304" cy="1920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39830">
                  <a:extLst>
                    <a:ext uri="{9D8B030D-6E8A-4147-A177-3AD203B41FA5}">
                      <a16:colId xmlns:a16="http://schemas.microsoft.com/office/drawing/2014/main" val="285652208"/>
                    </a:ext>
                  </a:extLst>
                </a:gridCol>
                <a:gridCol w="553922">
                  <a:extLst>
                    <a:ext uri="{9D8B030D-6E8A-4147-A177-3AD203B41FA5}">
                      <a16:colId xmlns:a16="http://schemas.microsoft.com/office/drawing/2014/main" val="2870701216"/>
                    </a:ext>
                  </a:extLst>
                </a:gridCol>
                <a:gridCol w="891119">
                  <a:extLst>
                    <a:ext uri="{9D8B030D-6E8A-4147-A177-3AD203B41FA5}">
                      <a16:colId xmlns:a16="http://schemas.microsoft.com/office/drawing/2014/main" val="3360498426"/>
                    </a:ext>
                  </a:extLst>
                </a:gridCol>
                <a:gridCol w="1415128">
                  <a:extLst>
                    <a:ext uri="{9D8B030D-6E8A-4147-A177-3AD203B41FA5}">
                      <a16:colId xmlns:a16="http://schemas.microsoft.com/office/drawing/2014/main" val="1726687776"/>
                    </a:ext>
                  </a:extLst>
                </a:gridCol>
                <a:gridCol w="576305">
                  <a:extLst>
                    <a:ext uri="{9D8B030D-6E8A-4147-A177-3AD203B41FA5}">
                      <a16:colId xmlns:a16="http://schemas.microsoft.com/office/drawing/2014/main" val="3501066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Marca </a:t>
                      </a:r>
                      <a:r>
                        <a:rPr lang="es-PE" sz="1200" dirty="0" smtClean="0">
                          <a:effectLst/>
                        </a:rPr>
                        <a:t> </a:t>
                      </a:r>
                      <a:r>
                        <a:rPr lang="es-PE" sz="1200" dirty="0">
                          <a:effectLst/>
                        </a:rPr>
                        <a:t>Tipo de estación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Propia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Abanderada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Independiente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Total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Repsol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52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728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Primax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605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Pecsa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20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Petroperú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57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Sin Marca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230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437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380683"/>
                  </a:ext>
                </a:extLst>
              </a:tr>
            </a:tbl>
          </a:graphicData>
        </a:graphic>
      </p:graphicFrame>
      <p:sp>
        <p:nvSpPr>
          <p:cNvPr id="1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1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21224</TotalTime>
  <Words>2737</Words>
  <Application>Microsoft Office PowerPoint</Application>
  <PresentationFormat>Presentación en pantalla (4:3)</PresentationFormat>
  <Paragraphs>972</Paragraphs>
  <Slides>32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Wingdings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218</cp:revision>
  <dcterms:created xsi:type="dcterms:W3CDTF">2017-10-05T16:37:09Z</dcterms:created>
  <dcterms:modified xsi:type="dcterms:W3CDTF">2019-05-03T02:03:11Z</dcterms:modified>
</cp:coreProperties>
</file>