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95" r:id="rId1"/>
    <p:sldMasterId id="2147483720" r:id="rId2"/>
    <p:sldMasterId id="2147483707" r:id="rId3"/>
  </p:sldMasterIdLst>
  <p:notesMasterIdLst>
    <p:notesMasterId r:id="rId36"/>
  </p:notesMasterIdLst>
  <p:sldIdLst>
    <p:sldId id="256" r:id="rId4"/>
    <p:sldId id="257" r:id="rId5"/>
    <p:sldId id="334" r:id="rId6"/>
    <p:sldId id="258" r:id="rId7"/>
    <p:sldId id="276" r:id="rId8"/>
    <p:sldId id="335" r:id="rId9"/>
    <p:sldId id="283" r:id="rId10"/>
    <p:sldId id="313" r:id="rId11"/>
    <p:sldId id="315" r:id="rId12"/>
    <p:sldId id="323" r:id="rId13"/>
    <p:sldId id="325" r:id="rId14"/>
    <p:sldId id="326" r:id="rId15"/>
    <p:sldId id="316" r:id="rId16"/>
    <p:sldId id="317" r:id="rId17"/>
    <p:sldId id="263" r:id="rId18"/>
    <p:sldId id="307" r:id="rId19"/>
    <p:sldId id="281" r:id="rId20"/>
    <p:sldId id="318" r:id="rId21"/>
    <p:sldId id="324" r:id="rId22"/>
    <p:sldId id="320" r:id="rId23"/>
    <p:sldId id="337" r:id="rId24"/>
    <p:sldId id="319" r:id="rId25"/>
    <p:sldId id="336" r:id="rId26"/>
    <p:sldId id="321" r:id="rId27"/>
    <p:sldId id="327" r:id="rId28"/>
    <p:sldId id="322" r:id="rId29"/>
    <p:sldId id="328" r:id="rId30"/>
    <p:sldId id="329" r:id="rId31"/>
    <p:sldId id="338" r:id="rId32"/>
    <p:sldId id="339" r:id="rId33"/>
    <p:sldId id="332" r:id="rId34"/>
    <p:sldId id="333" r:id="rId35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519" userDrawn="1">
          <p15:clr>
            <a:srgbClr val="A4A3A4"/>
          </p15:clr>
        </p15:guide>
        <p15:guide id="2" pos="5091" userDrawn="1">
          <p15:clr>
            <a:srgbClr val="A4A3A4"/>
          </p15:clr>
        </p15:guide>
        <p15:guide id="3" orient="horz" pos="5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06" autoAdjust="0"/>
    <p:restoredTop sz="94660"/>
  </p:normalViewPr>
  <p:slideViewPr>
    <p:cSldViewPr>
      <p:cViewPr varScale="1">
        <p:scale>
          <a:sx n="105" d="100"/>
          <a:sy n="105" d="100"/>
        </p:scale>
        <p:origin x="1338" y="114"/>
      </p:cViewPr>
      <p:guideLst>
        <p:guide pos="1519"/>
        <p:guide pos="5091"/>
        <p:guide orient="horz" pos="5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9346E9-93C1-459F-8777-3C1ED310C911}" type="datetimeFigureOut">
              <a:rPr lang="es-PE" smtClean="0"/>
              <a:t>7/05/2019</a:t>
            </a:fld>
            <a:endParaRPr lang="es-PE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D346F-B93B-4BCB-AF90-EAC3DEC42154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2284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7/05/2019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8341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7/05/2019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0716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7/05/2019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2537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7/05/2019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9332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bg>
      <p:bgPr>
        <a:gradFill flip="none" rotWithShape="1">
          <a:gsLst>
            <a:gs pos="21000">
              <a:schemeClr val="accent1">
                <a:lumMod val="75000"/>
              </a:schemeClr>
            </a:gs>
            <a:gs pos="23000">
              <a:schemeClr val="bg1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843808" y="656692"/>
            <a:ext cx="5111750" cy="5853113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</p:txBody>
      </p:sp>
    </p:spTree>
    <p:extLst>
      <p:ext uri="{BB962C8B-B14F-4D97-AF65-F5344CB8AC3E}">
        <p14:creationId xmlns:p14="http://schemas.microsoft.com/office/powerpoint/2010/main" val="366483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7/05/2019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26842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7/05/2019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04679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7/05/2019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8446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7/05/2019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6377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7/05/2019</a:t>
            </a:fld>
            <a:endParaRPr lang="es-PE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30627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7/05/2019</a:t>
            </a:fld>
            <a:endParaRPr lang="es-PE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6768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7/05/2019</a:t>
            </a:fld>
            <a:endParaRPr lang="es-PE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7268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7/05/2019</a:t>
            </a:fld>
            <a:endParaRPr lang="es-PE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56947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7/05/2019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9898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7/05/2019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3263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7/05/2019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5721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7/05/2019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2911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7/05/2019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871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7/05/2019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3443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7/05/2019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0193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7/05/2019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2864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7/05/2019</a:t>
            </a:fld>
            <a:endParaRPr lang="es-PE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8312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7/05/2019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052526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7/05/2019</a:t>
            </a:fld>
            <a:endParaRPr lang="es-PE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017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7/05/2019</a:t>
            </a:fld>
            <a:endParaRPr lang="es-PE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1604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7/05/2019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6730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7/05/2019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4046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7/05/2019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7933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7/05/2019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4503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7/05/2019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883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7/05/2019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9251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7/05/2019</a:t>
            </a:fld>
            <a:endParaRPr lang="es-PE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13928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7/05/2019</a:t>
            </a:fld>
            <a:endParaRPr lang="es-PE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4764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7/05/2019</a:t>
            </a:fld>
            <a:endParaRPr lang="es-PE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8249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7/05/2019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7675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FF730-B349-4C0E-AEB7-A7A6ECC56BB4}" type="datetimeFigureOut">
              <a:rPr lang="es-PE" smtClean="0"/>
              <a:t>7/05/2019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8879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19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656" r:id="rId13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6EE55-916B-457E-BD9C-C9E952A5FBDC}" type="datetimeFigureOut">
              <a:rPr lang="es-PE" smtClean="0"/>
              <a:t>7/05/2019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67160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2C329-FB15-46FD-B671-6C7B203CB9AB}" type="datetimeFigureOut">
              <a:rPr lang="es-PE" smtClean="0"/>
              <a:t>7/05/2019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671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9000">
              <a:schemeClr val="accent1">
                <a:lumMod val="50000"/>
              </a:schemeClr>
            </a:gs>
            <a:gs pos="0">
              <a:srgbClr val="0070C0"/>
            </a:gs>
            <a:gs pos="86250">
              <a:srgbClr val="D7E3F2"/>
            </a:gs>
            <a:gs pos="92500">
              <a:srgbClr val="E9F0F8"/>
            </a:gs>
            <a:gs pos="80000">
              <a:srgbClr val="C4D6EB"/>
            </a:gs>
            <a:gs pos="100000">
              <a:schemeClr val="bg1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330776" y="1494000"/>
            <a:ext cx="6111224" cy="15935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s-E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COMPETENCIA EN PRECIOS MINORISTAS DE </a:t>
            </a:r>
          </a:p>
          <a:p>
            <a:pPr algn="ctr">
              <a:lnSpc>
                <a:spcPct val="150000"/>
              </a:lnSpc>
            </a:pPr>
            <a:r>
              <a:rPr lang="es-E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COMBUSTIBLES LÍQUIDOS DE LIMA METROPOLITANA</a:t>
            </a:r>
            <a:r>
              <a:rPr lang="es-E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s-PE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2 Subtítulo"/>
          <p:cNvSpPr>
            <a:spLocks noGrp="1"/>
          </p:cNvSpPr>
          <p:nvPr>
            <p:ph type="subTitle" idx="1"/>
          </p:nvPr>
        </p:nvSpPr>
        <p:spPr>
          <a:xfrm>
            <a:off x="3015578" y="5139671"/>
            <a:ext cx="5426422" cy="1071563"/>
          </a:xfrm>
        </p:spPr>
        <p:txBody>
          <a:bodyPr>
            <a:normAutofit/>
          </a:bodyPr>
          <a:lstStyle/>
          <a:p>
            <a:pPr algn="r" eaLnBrk="1" hangingPunct="1"/>
            <a:r>
              <a:rPr lang="es-PE" altLang="es-PE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Diego Nicolás Uriarte Cáceres</a:t>
            </a:r>
          </a:p>
          <a:p>
            <a:pPr algn="r" eaLnBrk="1" hangingPunct="1"/>
            <a:r>
              <a:rPr lang="es-PE" altLang="es-PE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Taller de Investigación – Avance Parcial</a:t>
            </a:r>
          </a:p>
          <a:p>
            <a:pPr algn="r" eaLnBrk="1" hangingPunct="1"/>
            <a:r>
              <a:rPr lang="es-PE" altLang="es-PE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Abril, 2018</a:t>
            </a:r>
            <a:endParaRPr lang="es-ES" altLang="es-PE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78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612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Tipos de estaciones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2" descr="Resultado de imagen para aditivo prima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413" y="1044000"/>
            <a:ext cx="2430000" cy="1547723"/>
          </a:xfrm>
          <a:prstGeom prst="rect">
            <a:avLst/>
          </a:prstGeom>
        </p:spPr>
      </p:pic>
      <p:pic>
        <p:nvPicPr>
          <p:cNvPr id="2" name="Imagen 1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412000" y="2856224"/>
            <a:ext cx="2430000" cy="1548000"/>
          </a:xfrm>
          <a:prstGeom prst="rect">
            <a:avLst/>
          </a:prstGeom>
        </p:spPr>
      </p:pic>
      <p:pic>
        <p:nvPicPr>
          <p:cNvPr id="5" name="Imagen 4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412000" y="4824000"/>
            <a:ext cx="2430000" cy="154800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5032910" y="5545714"/>
            <a:ext cx="390409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</a:rPr>
              <a:t>AV. UNIVERSITARIA NORTE MZ. C LOTE 1, URB RESIDENCIAL COMERCIAL LOS OLIVOS</a:t>
            </a:r>
            <a:endParaRPr lang="en-US" sz="1400" dirty="0"/>
          </a:p>
        </p:txBody>
      </p:sp>
      <p:sp>
        <p:nvSpPr>
          <p:cNvPr id="8" name="Rectángulo 7"/>
          <p:cNvSpPr/>
          <p:nvPr/>
        </p:nvSpPr>
        <p:spPr>
          <a:xfrm>
            <a:off x="5032910" y="5176382"/>
            <a:ext cx="1840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G3A GRIFOS S.A.C.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4995000" y="1404000"/>
            <a:ext cx="12426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COESTI S.A.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4995000" y="1786514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AV. JAVIER PRADO OESTE N° 1895 ESQUINA CALLE LOS CASTAÑOS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5022000" y="3024000"/>
            <a:ext cx="3555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</a:rPr>
              <a:t>ESTACION DE SERVICIOS GRIFO SANTA EULALIA S.R.L.</a:t>
            </a:r>
            <a:endParaRPr lang="en-US" sz="1400" dirty="0"/>
          </a:p>
        </p:txBody>
      </p:sp>
      <p:sp>
        <p:nvSpPr>
          <p:cNvPr id="15" name="Rectángulo 14"/>
          <p:cNvSpPr/>
          <p:nvPr/>
        </p:nvSpPr>
        <p:spPr>
          <a:xfrm>
            <a:off x="5022000" y="3583113"/>
            <a:ext cx="3645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>
                <a:latin typeface="Arial" panose="020B0604020202020204" pitchFamily="34" charset="0"/>
              </a:rPr>
              <a:t>AV. UNIVERSITARIA ESQUINA CON LA AV. NARANJAL, MANZANA A, LOTES 1, 2, 3, 4, 5, 23, 24, 25 Y 26 DEL A. H. 19 DE MAYO</a:t>
            </a:r>
            <a:endParaRPr lang="en-US" sz="1400" dirty="0"/>
          </a:p>
        </p:txBody>
      </p:sp>
      <p:sp>
        <p:nvSpPr>
          <p:cNvPr id="19" name="Rectángulo 18"/>
          <p:cNvSpPr/>
          <p:nvPr/>
        </p:nvSpPr>
        <p:spPr>
          <a:xfrm>
            <a:off x="5022075" y="909000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u="sng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Estación Propia</a:t>
            </a:r>
            <a:endParaRPr lang="en-US" u="sng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5022075" y="2654668"/>
            <a:ext cx="2377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u="sng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Estación Abanderada</a:t>
            </a:r>
            <a:endParaRPr lang="en-US" u="sng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5022075" y="4767862"/>
            <a:ext cx="2595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u="sng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Estación Independiente</a:t>
            </a:r>
            <a:endParaRPr lang="en-US" u="sng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u="sng" dirty="0"/>
              <a:t>Fundamento teórico</a:t>
            </a:r>
          </a:p>
          <a:p>
            <a:r>
              <a:rPr lang="es-ES" dirty="0" smtClean="0"/>
              <a:t>Metodología</a:t>
            </a:r>
            <a:endParaRPr lang="es-ES" dirty="0"/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Próximos pasos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1443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612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de competencia diferenciada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2" descr="Resultado de imagen para aditivo prima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/>
              <p:cNvSpPr txBox="1"/>
              <p:nvPr/>
            </p:nvSpPr>
            <p:spPr>
              <a:xfrm>
                <a:off x="2412000" y="1046713"/>
                <a:ext cx="6075000" cy="5052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s-ES" sz="2000" dirty="0" smtClean="0"/>
                  <a:t>Caso más simple, 2 firmas que compiten en precios en mercado con producto diferenciado.</a:t>
                </a:r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s-ES" sz="2000" dirty="0" smtClean="0"/>
                  <a:t>Demanda: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PE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s-PE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PE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s-PE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s-P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s-PE" i="1">
                        <a:latin typeface="Cambria Math" panose="02040503050406030204" pitchFamily="18" charset="0"/>
                      </a:rPr>
                      <m:t>𝜃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s-ES" sz="2000" dirty="0" smtClean="0"/>
                  <a:t>. </a:t>
                </a:r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s-ES" sz="2000" dirty="0" smtClean="0"/>
                  <a:t>Costos: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s-PE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s-PE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s-ES" sz="2000" dirty="0" smtClean="0"/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s-ES" sz="2000" dirty="0" smtClean="0"/>
                  <a:t>Resolviendo el problema de optimización:</a:t>
                </a: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m:rPr>
                          <m:aln/>
                        </m:rPr>
                        <a:rPr lang="es-P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  <m:r>
                        <a:rPr lang="es-PE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s-PE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s-PE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s-PE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s-ES" i="1" dirty="0" smtClean="0"/>
              </a:p>
              <a:p>
                <a:pPr>
                  <a:spcAft>
                    <a:spcPts val="1200"/>
                  </a:spcAft>
                </a:pPr>
                <a:r>
                  <a:rPr lang="en-US" dirty="0" err="1" smtClean="0"/>
                  <a:t>En</a:t>
                </a:r>
                <a:r>
                  <a:rPr lang="en-US" dirty="0" smtClean="0"/>
                  <a:t> forma reducida: </a:t>
                </a:r>
                <a:endParaRPr lang="es-ES" i="1" dirty="0" smtClean="0"/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s-PE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PE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s-PE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s-P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s-ES" sz="2000" dirty="0" smtClean="0"/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s-PE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PE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s-PE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s-P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s-ES" sz="2000" dirty="0" smtClean="0"/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endParaRPr lang="es-ES" sz="2000" dirty="0" smtClean="0"/>
              </a:p>
            </p:txBody>
          </p:sp>
        </mc:Choice>
        <mc:Fallback xmlns="">
          <p:sp>
            <p:nvSpPr>
              <p:cNvPr id="17" name="Cuadro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000" y="1046713"/>
                <a:ext cx="6075000" cy="5052345"/>
              </a:xfrm>
              <a:prstGeom prst="rect">
                <a:avLst/>
              </a:prstGeom>
              <a:blipFill>
                <a:blip r:embed="rId2"/>
                <a:stretch>
                  <a:fillRect l="-904" t="-724" r="-1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u="sng" dirty="0"/>
              <a:t>Fundamento teórico</a:t>
            </a:r>
          </a:p>
          <a:p>
            <a:r>
              <a:rPr lang="es-ES" dirty="0" smtClean="0"/>
              <a:t>Metodología</a:t>
            </a:r>
            <a:endParaRPr lang="es-ES" dirty="0"/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Próximos pasos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6628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612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de competencia diferenciada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2" descr="Resultado de imagen para aditivo prima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CuadroTexto 16"/>
          <p:cNvSpPr txBox="1"/>
          <p:nvPr/>
        </p:nvSpPr>
        <p:spPr>
          <a:xfrm>
            <a:off x="2334825" y="1089000"/>
            <a:ext cx="6075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2000" dirty="0" smtClean="0"/>
              <a:t>En el equilibrio:</a:t>
            </a:r>
          </a:p>
          <a:p>
            <a:pPr>
              <a:spcAft>
                <a:spcPts val="1200"/>
              </a:spcAft>
            </a:pPr>
            <a:endParaRPr lang="es-ES" sz="2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/>
              <p:cNvSpPr/>
              <p:nvPr/>
            </p:nvSpPr>
            <p:spPr>
              <a:xfrm>
                <a:off x="3177000" y="1814376"/>
                <a:ext cx="5085000" cy="12667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1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ES" sz="1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1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000" y="1814376"/>
                <a:ext cx="5085000" cy="12667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000" y="3249000"/>
            <a:ext cx="3960000" cy="3544949"/>
          </a:xfrm>
          <a:prstGeom prst="rect">
            <a:avLst/>
          </a:prstGeom>
        </p:spPr>
      </p:pic>
      <p:sp>
        <p:nvSpPr>
          <p:cNvPr id="8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u="sng" dirty="0"/>
              <a:t>Fundamento teórico</a:t>
            </a:r>
          </a:p>
          <a:p>
            <a:r>
              <a:rPr lang="es-ES" dirty="0" smtClean="0"/>
              <a:t>Metodología</a:t>
            </a:r>
            <a:endParaRPr lang="es-ES" dirty="0"/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Próximos pasos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43485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612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Modelos de econometría espacial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2412000" y="1046713"/>
            <a:ext cx="6075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2000" dirty="0" smtClean="0"/>
              <a:t>¿Las estaciones tienen en cuenta el precio que fijan sus competidores más cercanos? → Precios observables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2000" dirty="0" smtClean="0"/>
              <a:t>¿El incremento en precios de una estación tiene repercusiones sobre sus estaciones vecinas? Reacción en cadena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2000" dirty="0" smtClean="0"/>
              <a:t>Estaciones cercanas comparten factores que no son observables: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000" dirty="0" smtClean="0"/>
              <a:t>Ubicación cercana a centro comercial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000" dirty="0" smtClean="0"/>
              <a:t>Flujo de tránsito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000" dirty="0" smtClean="0"/>
              <a:t>Zonas industriales o financieras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s-ES" sz="2000" dirty="0" smtClean="0"/>
          </a:p>
        </p:txBody>
      </p:sp>
      <p:sp>
        <p:nvSpPr>
          <p:cNvPr id="5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u="sng" dirty="0"/>
              <a:t>Fundamento teórico</a:t>
            </a:r>
          </a:p>
          <a:p>
            <a:r>
              <a:rPr lang="es-ES" dirty="0" smtClean="0"/>
              <a:t>Metodología</a:t>
            </a:r>
            <a:endParaRPr lang="es-ES" dirty="0"/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Próximos pasos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884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612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General</a:t>
            </a:r>
            <a:endParaRPr lang="es-PE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2727000" y="4779000"/>
            <a:ext cx="5985000" cy="14811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Nos centramos en el modelo espacial de Durbin y sus posibles simplificaciones: modelo de autoregresivo </a:t>
            </a:r>
            <a:r>
              <a:rPr lang="es-ES" smtClean="0"/>
              <a:t>espacial (SAR</a:t>
            </a:r>
            <a:r>
              <a:rPr lang="es-ES" dirty="0" smtClean="0"/>
              <a:t>) y el modelo de errores </a:t>
            </a:r>
            <a:r>
              <a:rPr lang="es-ES" smtClean="0"/>
              <a:t>espaciales (SEM</a:t>
            </a:r>
            <a:r>
              <a:rPr lang="es-E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Debemos verificar la necesidad de utilizar este tipo de modelos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000" y="1114166"/>
            <a:ext cx="6038095" cy="3457143"/>
          </a:xfrm>
          <a:prstGeom prst="rect">
            <a:avLst/>
          </a:prstGeom>
        </p:spPr>
      </p:pic>
      <p:sp>
        <p:nvSpPr>
          <p:cNvPr id="6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u="sng" dirty="0"/>
              <a:t>Fundamento teórico</a:t>
            </a:r>
          </a:p>
          <a:p>
            <a:r>
              <a:rPr lang="es-ES" dirty="0" smtClean="0"/>
              <a:t>Metodología</a:t>
            </a:r>
            <a:endParaRPr lang="es-ES" dirty="0"/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Próximos pasos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5702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267744" y="293665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Definición de vecinos</a:t>
            </a:r>
            <a:endParaRPr lang="es-PE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547000" y="1089000"/>
            <a:ext cx="5985000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Matriz de </a:t>
            </a:r>
            <a:r>
              <a:rPr lang="es-ES" dirty="0" err="1" smtClean="0"/>
              <a:t>NxN</a:t>
            </a:r>
            <a:r>
              <a:rPr lang="es-ES" dirty="0" smtClean="0"/>
              <a:t> con los pesos que se asignan a cada estación con respecto al resto de estaciones en la muestra.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Permite ponderar a las variables de manera espacial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Podemos definir la matriz en función de la inversa de la distancia, utilizando criterios de contigüidad o utilizar polígonos de Thiessen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000" y="3619684"/>
            <a:ext cx="3555000" cy="28191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/>
              <p:cNvSpPr txBox="1"/>
              <p:nvPr/>
            </p:nvSpPr>
            <p:spPr>
              <a:xfrm>
                <a:off x="5697000" y="4329000"/>
                <a:ext cx="3465000" cy="1135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s-ES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7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sz="11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0.5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0.5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0.20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0.2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0.2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0.2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0.5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0.5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0.25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0.25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0.25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sz="110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s-ES" sz="1100" i="1" smtClean="0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0.33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s-ES" sz="11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  <m:r>
                            <a:rPr lang="es-E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s-ES" sz="11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0" name="Cuadro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000" y="4329000"/>
                <a:ext cx="3465000" cy="11356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u="sng" dirty="0"/>
              <a:t>Fundamento teórico</a:t>
            </a:r>
          </a:p>
          <a:p>
            <a:r>
              <a:rPr lang="es-ES" dirty="0" smtClean="0"/>
              <a:t>Metodología</a:t>
            </a:r>
            <a:endParaRPr lang="es-ES" dirty="0"/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Próximos pasos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409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4257000" y="5184000"/>
            <a:ext cx="4860000" cy="1395000"/>
          </a:xfrm>
        </p:spPr>
        <p:txBody>
          <a:bodyPr>
            <a:noAutofit/>
          </a:bodyPr>
          <a:lstStyle/>
          <a:p>
            <a:pPr marL="539750" indent="-539750">
              <a:buNone/>
            </a:pPr>
            <a:r>
              <a:rPr lang="es-ES" sz="4000" dirty="0" smtClean="0"/>
              <a:t>3. METODOLOGÍA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0667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Datos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2374725" y="1224000"/>
            <a:ext cx="5535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Portal Facilito – OSINERGMIN (Marzo 2017 – Octubre 2018)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Recolección manual de información de estaciones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Marca visible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Ubicación geográfica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Servicios adicionales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Datos a nivel distrital: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Ingreso per cápita (IDH-PNUD)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Densidad poblacional (INEI)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Número de viajes recibidos en un mes (AATE)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725" y="4644000"/>
            <a:ext cx="6390000" cy="1712492"/>
          </a:xfrm>
          <a:prstGeom prst="rect">
            <a:avLst/>
          </a:prstGeom>
        </p:spPr>
      </p:pic>
      <p:sp>
        <p:nvSpPr>
          <p:cNvPr id="7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u="sng" dirty="0" smtClean="0"/>
              <a:t>Metodología</a:t>
            </a:r>
            <a:endParaRPr lang="es-ES" u="sng" dirty="0"/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Próximos pasos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22718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5472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Estadística Descriptiva</a:t>
            </a:r>
          </a:p>
          <a:p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65668"/>
              </p:ext>
            </p:extLst>
          </p:nvPr>
        </p:nvGraphicFramePr>
        <p:xfrm>
          <a:off x="2412000" y="872675"/>
          <a:ext cx="6299999" cy="3435364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943756">
                  <a:extLst>
                    <a:ext uri="{9D8B030D-6E8A-4147-A177-3AD203B41FA5}">
                      <a16:colId xmlns:a16="http://schemas.microsoft.com/office/drawing/2014/main" val="25743983"/>
                    </a:ext>
                  </a:extLst>
                </a:gridCol>
                <a:gridCol w="2250000">
                  <a:extLst>
                    <a:ext uri="{9D8B030D-6E8A-4147-A177-3AD203B41FA5}">
                      <a16:colId xmlns:a16="http://schemas.microsoft.com/office/drawing/2014/main" val="4247588217"/>
                    </a:ext>
                  </a:extLst>
                </a:gridCol>
                <a:gridCol w="588832">
                  <a:extLst>
                    <a:ext uri="{9D8B030D-6E8A-4147-A177-3AD203B41FA5}">
                      <a16:colId xmlns:a16="http://schemas.microsoft.com/office/drawing/2014/main" val="2167501481"/>
                    </a:ext>
                  </a:extLst>
                </a:gridCol>
                <a:gridCol w="839137">
                  <a:extLst>
                    <a:ext uri="{9D8B030D-6E8A-4147-A177-3AD203B41FA5}">
                      <a16:colId xmlns:a16="http://schemas.microsoft.com/office/drawing/2014/main" val="2494387053"/>
                    </a:ext>
                  </a:extLst>
                </a:gridCol>
                <a:gridCol w="839137">
                  <a:extLst>
                    <a:ext uri="{9D8B030D-6E8A-4147-A177-3AD203B41FA5}">
                      <a16:colId xmlns:a16="http://schemas.microsoft.com/office/drawing/2014/main" val="2644021126"/>
                    </a:ext>
                  </a:extLst>
                </a:gridCol>
                <a:gridCol w="839137">
                  <a:extLst>
                    <a:ext uri="{9D8B030D-6E8A-4147-A177-3AD203B41FA5}">
                      <a16:colId xmlns:a16="http://schemas.microsoft.com/office/drawing/2014/main" val="647768345"/>
                    </a:ext>
                  </a:extLst>
                </a:gridCol>
              </a:tblGrid>
              <a:tr h="2613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b="1" dirty="0">
                          <a:effectLst/>
                        </a:rPr>
                        <a:t>Variable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b="1" dirty="0">
                          <a:effectLst/>
                        </a:rPr>
                        <a:t>Descripción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b="1" dirty="0">
                          <a:effectLst/>
                        </a:rPr>
                        <a:t>Media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b="1" dirty="0" err="1">
                          <a:effectLst/>
                        </a:rPr>
                        <a:t>Des.Est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b="1" dirty="0">
                          <a:effectLst/>
                        </a:rPr>
                        <a:t>Min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b="1" dirty="0">
                          <a:effectLst/>
                        </a:rPr>
                        <a:t>Max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8051315"/>
                  </a:ext>
                </a:extLst>
              </a:tr>
              <a:tr h="315000">
                <a:tc gridSpan="6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Variable </a:t>
                      </a:r>
                      <a:r>
                        <a:rPr lang="es-PE" sz="1200" dirty="0" smtClean="0">
                          <a:effectLst/>
                        </a:rPr>
                        <a:t>dependiente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2400"/>
                        </a:spcAft>
                      </a:pP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108270"/>
                  </a:ext>
                </a:extLst>
              </a:tr>
              <a:tr h="2514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 err="1">
                          <a:effectLst/>
                        </a:rPr>
                        <a:t>P</a:t>
                      </a:r>
                      <a:r>
                        <a:rPr lang="es-PE" sz="1200" baseline="-25000" dirty="0" err="1">
                          <a:effectLst/>
                        </a:rPr>
                        <a:t>it</a:t>
                      </a:r>
                      <a:r>
                        <a:rPr lang="es-PE" sz="1200" baseline="-25000" dirty="0">
                          <a:effectLst/>
                        </a:rPr>
                        <a:t> DB5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Precio de Diésel DB5-S50 en la estación </a:t>
                      </a:r>
                      <a:r>
                        <a:rPr lang="es-PE" sz="1200">
                          <a:effectLst/>
                        </a:rPr>
                        <a:t>i </a:t>
                      </a:r>
                      <a:r>
                        <a:rPr lang="es-PE" sz="1200" smtClean="0">
                          <a:effectLst/>
                        </a:rPr>
                        <a:t>(soles/galón</a:t>
                      </a:r>
                      <a:r>
                        <a:rPr lang="es-PE" sz="1200" dirty="0">
                          <a:effectLst/>
                        </a:rPr>
                        <a:t>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11.310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1.020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8.5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14.3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1948039"/>
                  </a:ext>
                </a:extLst>
              </a:tr>
              <a:tr h="2514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 err="1">
                          <a:effectLst/>
                        </a:rPr>
                        <a:t>P</a:t>
                      </a:r>
                      <a:r>
                        <a:rPr lang="es-PE" sz="1200" baseline="-25000" dirty="0" err="1">
                          <a:effectLst/>
                        </a:rPr>
                        <a:t>it</a:t>
                      </a:r>
                      <a:r>
                        <a:rPr lang="es-PE" sz="1200" baseline="-25000" dirty="0">
                          <a:effectLst/>
                        </a:rPr>
                        <a:t> G90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Precio de Gasohol 90 en la estación </a:t>
                      </a:r>
                      <a:r>
                        <a:rPr lang="es-PE" sz="1200">
                          <a:effectLst/>
                        </a:rPr>
                        <a:t>i </a:t>
                      </a:r>
                      <a:r>
                        <a:rPr lang="es-PE" sz="1200" smtClean="0">
                          <a:effectLst/>
                        </a:rPr>
                        <a:t>(soles/galón</a:t>
                      </a:r>
                      <a:r>
                        <a:rPr lang="es-PE" sz="1200" dirty="0">
                          <a:effectLst/>
                        </a:rPr>
                        <a:t>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11.579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0.881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9.0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14.4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983646"/>
                  </a:ext>
                </a:extLst>
              </a:tr>
              <a:tr h="377164">
                <a:tc gridSpan="6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Características </a:t>
                      </a:r>
                      <a:r>
                        <a:rPr lang="es-PE" sz="1200" dirty="0" smtClean="0">
                          <a:effectLst/>
                        </a:rPr>
                        <a:t>espaciales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2400"/>
                        </a:spcAft>
                      </a:pP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112603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SC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Agrupamiento espacial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0.230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0.151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1.2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85588096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DMIN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Distancia </a:t>
                      </a:r>
                      <a:r>
                        <a:rPr lang="es-PE" sz="1200">
                          <a:effectLst/>
                        </a:rPr>
                        <a:t>mínima </a:t>
                      </a:r>
                      <a:r>
                        <a:rPr lang="es-PE" sz="1200" smtClean="0">
                          <a:effectLst/>
                        </a:rPr>
                        <a:t>(km</a:t>
                      </a:r>
                      <a:r>
                        <a:rPr lang="es-PE" sz="1200" dirty="0">
                          <a:effectLst/>
                        </a:rPr>
                        <a:t>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0.405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0.440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5.8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325777359"/>
                  </a:ext>
                </a:extLst>
              </a:tr>
              <a:tr h="2514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DPROM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Distancia promedio a grifos </a:t>
                      </a:r>
                      <a:r>
                        <a:rPr lang="es-PE" sz="1200">
                          <a:effectLst/>
                        </a:rPr>
                        <a:t>vecinos </a:t>
                      </a:r>
                      <a:r>
                        <a:rPr lang="es-PE" sz="1200" smtClean="0">
                          <a:effectLst/>
                        </a:rPr>
                        <a:t>(km</a:t>
                      </a:r>
                      <a:r>
                        <a:rPr lang="es-PE" sz="1200" dirty="0">
                          <a:effectLst/>
                        </a:rPr>
                        <a:t>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0.957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0.173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1.5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1951495100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NCERC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Número de grifos cercanos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10.796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6.861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30.0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1103494805"/>
                  </a:ext>
                </a:extLst>
              </a:tr>
            </a:tbl>
          </a:graphicData>
        </a:graphic>
      </p:graphicFrame>
      <p:sp>
        <p:nvSpPr>
          <p:cNvPr id="5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u="sng" dirty="0" smtClean="0"/>
              <a:t>Metodología</a:t>
            </a:r>
            <a:endParaRPr lang="es-ES" u="sng" dirty="0"/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Próximos pasos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3719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Estadística Descriptiva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868555"/>
              </p:ext>
            </p:extLst>
          </p:nvPr>
        </p:nvGraphicFramePr>
        <p:xfrm>
          <a:off x="2412001" y="874556"/>
          <a:ext cx="6299999" cy="5614444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943756">
                  <a:extLst>
                    <a:ext uri="{9D8B030D-6E8A-4147-A177-3AD203B41FA5}">
                      <a16:colId xmlns:a16="http://schemas.microsoft.com/office/drawing/2014/main" val="25743983"/>
                    </a:ext>
                  </a:extLst>
                </a:gridCol>
                <a:gridCol w="2250000">
                  <a:extLst>
                    <a:ext uri="{9D8B030D-6E8A-4147-A177-3AD203B41FA5}">
                      <a16:colId xmlns:a16="http://schemas.microsoft.com/office/drawing/2014/main" val="4247588217"/>
                    </a:ext>
                  </a:extLst>
                </a:gridCol>
                <a:gridCol w="588832">
                  <a:extLst>
                    <a:ext uri="{9D8B030D-6E8A-4147-A177-3AD203B41FA5}">
                      <a16:colId xmlns:a16="http://schemas.microsoft.com/office/drawing/2014/main" val="2167501481"/>
                    </a:ext>
                  </a:extLst>
                </a:gridCol>
                <a:gridCol w="839137">
                  <a:extLst>
                    <a:ext uri="{9D8B030D-6E8A-4147-A177-3AD203B41FA5}">
                      <a16:colId xmlns:a16="http://schemas.microsoft.com/office/drawing/2014/main" val="2494387053"/>
                    </a:ext>
                  </a:extLst>
                </a:gridCol>
                <a:gridCol w="839137">
                  <a:extLst>
                    <a:ext uri="{9D8B030D-6E8A-4147-A177-3AD203B41FA5}">
                      <a16:colId xmlns:a16="http://schemas.microsoft.com/office/drawing/2014/main" val="2644021126"/>
                    </a:ext>
                  </a:extLst>
                </a:gridCol>
                <a:gridCol w="839137">
                  <a:extLst>
                    <a:ext uri="{9D8B030D-6E8A-4147-A177-3AD203B41FA5}">
                      <a16:colId xmlns:a16="http://schemas.microsoft.com/office/drawing/2014/main" val="647768345"/>
                    </a:ext>
                  </a:extLst>
                </a:gridCol>
              </a:tblGrid>
              <a:tr h="12572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b="1" dirty="0">
                          <a:effectLst/>
                        </a:rPr>
                        <a:t>Variable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b="1" dirty="0">
                          <a:effectLst/>
                        </a:rPr>
                        <a:t>Descripción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b="1" dirty="0">
                          <a:effectLst/>
                        </a:rPr>
                        <a:t>Media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b="1" dirty="0" err="1">
                          <a:effectLst/>
                        </a:rPr>
                        <a:t>Des.Est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b="1" dirty="0">
                          <a:effectLst/>
                        </a:rPr>
                        <a:t>Min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b="1" dirty="0">
                          <a:effectLst/>
                        </a:rPr>
                        <a:t>Max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8051315"/>
                  </a:ext>
                </a:extLst>
              </a:tr>
              <a:tr h="299520">
                <a:tc gridSpan="6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Características de la </a:t>
                      </a:r>
                      <a:r>
                        <a:rPr lang="es-PE" sz="1200" dirty="0" smtClean="0">
                          <a:effectLst/>
                        </a:rPr>
                        <a:t>estación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2400"/>
                        </a:spcAft>
                      </a:pP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661809"/>
                  </a:ext>
                </a:extLst>
              </a:tr>
              <a:tr h="2514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GLP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 err="1">
                          <a:effectLst/>
                        </a:rPr>
                        <a:t>Dummy</a:t>
                      </a:r>
                      <a:r>
                        <a:rPr lang="es-PE" sz="1200" dirty="0">
                          <a:effectLst/>
                        </a:rPr>
                        <a:t> igual a 1 si la estación cuenta con despacho de GLP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0.449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0.498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63697721"/>
                  </a:ext>
                </a:extLst>
              </a:tr>
              <a:tr h="2514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GNV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 err="1">
                          <a:effectLst/>
                        </a:rPr>
                        <a:t>Dummy</a:t>
                      </a:r>
                      <a:r>
                        <a:rPr lang="es-PE" sz="1200" dirty="0">
                          <a:effectLst/>
                        </a:rPr>
                        <a:t> igual a 1 si la estación cuenta con despacho de GNV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0.350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0.478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2033849631"/>
                  </a:ext>
                </a:extLst>
              </a:tr>
              <a:tr h="2514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MECANICO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 err="1">
                          <a:effectLst/>
                        </a:rPr>
                        <a:t>Dummy</a:t>
                      </a:r>
                      <a:r>
                        <a:rPr lang="es-PE" sz="1200" dirty="0">
                          <a:effectLst/>
                        </a:rPr>
                        <a:t> igual a 1 si la estación cuenta con asistencia mecánica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0.366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0.482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3481290298"/>
                  </a:ext>
                </a:extLst>
              </a:tr>
              <a:tr h="2514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LAVADO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 err="1">
                          <a:effectLst/>
                        </a:rPr>
                        <a:t>Dummy</a:t>
                      </a:r>
                      <a:r>
                        <a:rPr lang="es-PE" sz="1200" dirty="0">
                          <a:effectLst/>
                        </a:rPr>
                        <a:t> igual a 1 si la estación cuenta con servicio de lavado de autos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0.208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0.407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1581077688"/>
                  </a:ext>
                </a:extLst>
              </a:tr>
              <a:tr h="2514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TIENDA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 err="1">
                          <a:effectLst/>
                        </a:rPr>
                        <a:t>Dummy</a:t>
                      </a:r>
                      <a:r>
                        <a:rPr lang="es-PE" sz="1200" dirty="0">
                          <a:effectLst/>
                        </a:rPr>
                        <a:t> igual a 1 si la estación cuenta con tienda o mini-</a:t>
                      </a:r>
                      <a:r>
                        <a:rPr lang="es-PE" sz="1200" dirty="0" err="1">
                          <a:effectLst/>
                        </a:rPr>
                        <a:t>market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0.648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0.478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3278513992"/>
                  </a:ext>
                </a:extLst>
              </a:tr>
              <a:tr h="2514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CAJERO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 err="1">
                          <a:effectLst/>
                        </a:rPr>
                        <a:t>Dummy</a:t>
                      </a:r>
                      <a:r>
                        <a:rPr lang="es-PE" sz="1200" dirty="0">
                          <a:effectLst/>
                        </a:rPr>
                        <a:t> igual a 1 si la estación cuenta con cajero automático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0.389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0.488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2243567"/>
                  </a:ext>
                </a:extLst>
              </a:tr>
              <a:tr h="377164">
                <a:tc gridSpan="6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Características del </a:t>
                      </a:r>
                      <a:r>
                        <a:rPr lang="es-PE" sz="1200" dirty="0" smtClean="0">
                          <a:effectLst/>
                        </a:rPr>
                        <a:t>distrito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2400"/>
                        </a:spcAft>
                      </a:pP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019819"/>
                  </a:ext>
                </a:extLst>
              </a:tr>
              <a:tr h="2514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DENPOB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Densidad </a:t>
                      </a:r>
                      <a:r>
                        <a:rPr lang="es-PE" sz="1200">
                          <a:effectLst/>
                        </a:rPr>
                        <a:t>poblacional </a:t>
                      </a:r>
                      <a:r>
                        <a:rPr lang="es-PE" sz="1200" smtClean="0">
                          <a:effectLst/>
                        </a:rPr>
                        <a:t>(habitantes </a:t>
                      </a:r>
                      <a:r>
                        <a:rPr lang="es-PE" sz="1200" dirty="0">
                          <a:effectLst/>
                        </a:rPr>
                        <a:t>por km</a:t>
                      </a:r>
                      <a:r>
                        <a:rPr lang="es-PE" sz="1200" baseline="30000" dirty="0">
                          <a:effectLst/>
                        </a:rPr>
                        <a:t>2</a:t>
                      </a:r>
                      <a:r>
                        <a:rPr lang="es-PE" sz="1200" dirty="0">
                          <a:effectLst/>
                        </a:rPr>
                        <a:t>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14493.2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5688.7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2734.0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26438.0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67505379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INGRESO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Ingreso per cápita </a:t>
                      </a:r>
                      <a:r>
                        <a:rPr lang="es-PE" sz="1200" dirty="0" smtClean="0">
                          <a:effectLst/>
                        </a:rPr>
                        <a:t>(soles </a:t>
                      </a:r>
                      <a:r>
                        <a:rPr lang="es-PE" sz="1200" dirty="0">
                          <a:effectLst/>
                        </a:rPr>
                        <a:t>por persona)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1251.8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213.4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911.8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1589.1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3746175152"/>
                  </a:ext>
                </a:extLst>
              </a:tr>
            </a:tbl>
          </a:graphicData>
        </a:graphic>
      </p:graphicFrame>
      <p:sp>
        <p:nvSpPr>
          <p:cNvPr id="6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u="sng" dirty="0" smtClean="0"/>
              <a:t>Metodología</a:t>
            </a:r>
            <a:endParaRPr lang="es-ES" u="sng" dirty="0"/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Próximos pasos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0126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2610012" y="549000"/>
            <a:ext cx="5043488" cy="530225"/>
            <a:chOff x="2642071" y="404664"/>
            <a:chExt cx="5043488" cy="530225"/>
          </a:xfrm>
        </p:grpSpPr>
        <p:sp>
          <p:nvSpPr>
            <p:cNvPr id="4" name="Line 2"/>
            <p:cNvSpPr>
              <a:spLocks noChangeShapeType="1"/>
            </p:cNvSpPr>
            <p:nvPr/>
          </p:nvSpPr>
          <p:spPr bwMode="auto">
            <a:xfrm>
              <a:off x="2884959" y="858689"/>
              <a:ext cx="4800600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 dirty="0"/>
            </a:p>
          </p:txBody>
        </p:sp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2642071" y="752326"/>
              <a:ext cx="182563" cy="182563"/>
              <a:chOff x="1239" y="1515"/>
              <a:chExt cx="115" cy="115"/>
            </a:xfrm>
          </p:grpSpPr>
          <p:sp>
            <p:nvSpPr>
              <p:cNvPr id="6" name="AutoShape 4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  <p:sp>
            <p:nvSpPr>
              <p:cNvPr id="7" name="AutoShape 5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</p:grp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3313584" y="404664"/>
              <a:ext cx="22044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PE" altLang="es-PE" sz="2400" dirty="0" smtClean="0">
                  <a:solidFill>
                    <a:srgbClr val="000000"/>
                  </a:solidFill>
                  <a:latin typeface="Arial" charset="0"/>
                </a:rPr>
                <a:t>1. Introducción</a:t>
              </a:r>
              <a:endParaRPr lang="es-PE" altLang="es-PE" sz="2400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2610012" y="1568469"/>
            <a:ext cx="5043488" cy="530225"/>
            <a:chOff x="1239" y="1296"/>
            <a:chExt cx="3177" cy="334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392" y="1582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 dirty="0"/>
            </a:p>
          </p:txBody>
        </p:sp>
        <p:grpSp>
          <p:nvGrpSpPr>
            <p:cNvPr id="11" name="Group 9"/>
            <p:cNvGrpSpPr>
              <a:grpSpLocks/>
            </p:cNvGrpSpPr>
            <p:nvPr/>
          </p:nvGrpSpPr>
          <p:grpSpPr bwMode="auto">
            <a:xfrm>
              <a:off x="1239" y="1515"/>
              <a:ext cx="115" cy="115"/>
              <a:chOff x="1239" y="1515"/>
              <a:chExt cx="115" cy="115"/>
            </a:xfrm>
          </p:grpSpPr>
          <p:sp>
            <p:nvSpPr>
              <p:cNvPr id="13" name="AutoShape 10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  <p:sp>
            <p:nvSpPr>
              <p:cNvPr id="14" name="AutoShape 11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</p:grp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671" y="1296"/>
              <a:ext cx="209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PE" altLang="es-PE" sz="2400" dirty="0" smtClean="0">
                  <a:solidFill>
                    <a:srgbClr val="000000"/>
                  </a:solidFill>
                  <a:latin typeface="Arial" charset="0"/>
                </a:rPr>
                <a:t>2. Fundamento Teórico</a:t>
              </a:r>
              <a:endParaRPr lang="es-PE" altLang="es-PE" sz="2400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15" name="Group 13"/>
          <p:cNvGrpSpPr>
            <a:grpSpLocks/>
          </p:cNvGrpSpPr>
          <p:nvPr/>
        </p:nvGrpSpPr>
        <p:grpSpPr bwMode="auto">
          <a:xfrm>
            <a:off x="2610012" y="2587938"/>
            <a:ext cx="5043488" cy="530225"/>
            <a:chOff x="1239" y="1296"/>
            <a:chExt cx="3177" cy="334"/>
          </a:xfrm>
        </p:grpSpPr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1392" y="1582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 dirty="0"/>
            </a:p>
          </p:txBody>
        </p:sp>
        <p:grpSp>
          <p:nvGrpSpPr>
            <p:cNvPr id="17" name="Group 15"/>
            <p:cNvGrpSpPr>
              <a:grpSpLocks/>
            </p:cNvGrpSpPr>
            <p:nvPr/>
          </p:nvGrpSpPr>
          <p:grpSpPr bwMode="auto">
            <a:xfrm>
              <a:off x="1239" y="1515"/>
              <a:ext cx="115" cy="115"/>
              <a:chOff x="1239" y="1515"/>
              <a:chExt cx="115" cy="115"/>
            </a:xfrm>
          </p:grpSpPr>
          <p:sp>
            <p:nvSpPr>
              <p:cNvPr id="19" name="AutoShape 16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  <p:sp>
            <p:nvSpPr>
              <p:cNvPr id="20" name="AutoShape 17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</p:grp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671" y="1296"/>
              <a:ext cx="140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PE" altLang="es-PE" sz="2400" dirty="0" smtClean="0">
                  <a:solidFill>
                    <a:srgbClr val="000000"/>
                  </a:solidFill>
                  <a:latin typeface="Arial" charset="0"/>
                </a:rPr>
                <a:t>3. Metodología</a:t>
              </a:r>
              <a:endParaRPr lang="es-PE" altLang="es-PE" sz="2400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21" name="Group 19"/>
          <p:cNvGrpSpPr>
            <a:grpSpLocks/>
          </p:cNvGrpSpPr>
          <p:nvPr/>
        </p:nvGrpSpPr>
        <p:grpSpPr bwMode="auto">
          <a:xfrm>
            <a:off x="2610012" y="3607407"/>
            <a:ext cx="5043488" cy="530225"/>
            <a:chOff x="1239" y="1296"/>
            <a:chExt cx="3177" cy="334"/>
          </a:xfrm>
        </p:grpSpPr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1392" y="1582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 dirty="0"/>
            </a:p>
          </p:txBody>
        </p:sp>
        <p:grpSp>
          <p:nvGrpSpPr>
            <p:cNvPr id="23" name="Group 21"/>
            <p:cNvGrpSpPr>
              <a:grpSpLocks/>
            </p:cNvGrpSpPr>
            <p:nvPr/>
          </p:nvGrpSpPr>
          <p:grpSpPr bwMode="auto">
            <a:xfrm>
              <a:off x="1239" y="1515"/>
              <a:ext cx="115" cy="115"/>
              <a:chOff x="1239" y="1515"/>
              <a:chExt cx="115" cy="115"/>
            </a:xfrm>
          </p:grpSpPr>
          <p:sp>
            <p:nvSpPr>
              <p:cNvPr id="25" name="AutoShape 22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  <p:sp>
            <p:nvSpPr>
              <p:cNvPr id="26" name="AutoShape 23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</p:grp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1671" y="1296"/>
              <a:ext cx="130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PE" altLang="es-PE" sz="2400" dirty="0" smtClean="0">
                  <a:solidFill>
                    <a:srgbClr val="000000"/>
                  </a:solidFill>
                  <a:latin typeface="Arial" charset="0"/>
                </a:rPr>
                <a:t>4. Resultados</a:t>
              </a:r>
              <a:endParaRPr lang="es-PE" altLang="es-PE" sz="2400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27" name="Group 19"/>
          <p:cNvGrpSpPr>
            <a:grpSpLocks/>
          </p:cNvGrpSpPr>
          <p:nvPr/>
        </p:nvGrpSpPr>
        <p:grpSpPr bwMode="auto">
          <a:xfrm>
            <a:off x="2595725" y="4626876"/>
            <a:ext cx="5043487" cy="530225"/>
            <a:chOff x="1239" y="1296"/>
            <a:chExt cx="3177" cy="334"/>
          </a:xfrm>
        </p:grpSpPr>
        <p:sp>
          <p:nvSpPr>
            <p:cNvPr id="28" name="Line 20"/>
            <p:cNvSpPr>
              <a:spLocks noChangeShapeType="1"/>
            </p:cNvSpPr>
            <p:nvPr/>
          </p:nvSpPr>
          <p:spPr bwMode="auto">
            <a:xfrm>
              <a:off x="1392" y="1582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 dirty="0"/>
            </a:p>
          </p:txBody>
        </p:sp>
        <p:grpSp>
          <p:nvGrpSpPr>
            <p:cNvPr id="29" name="Group 21"/>
            <p:cNvGrpSpPr>
              <a:grpSpLocks/>
            </p:cNvGrpSpPr>
            <p:nvPr/>
          </p:nvGrpSpPr>
          <p:grpSpPr bwMode="auto">
            <a:xfrm>
              <a:off x="1239" y="1515"/>
              <a:ext cx="115" cy="115"/>
              <a:chOff x="1239" y="1515"/>
              <a:chExt cx="115" cy="115"/>
            </a:xfrm>
          </p:grpSpPr>
          <p:sp>
            <p:nvSpPr>
              <p:cNvPr id="31" name="AutoShape 22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  <p:sp>
            <p:nvSpPr>
              <p:cNvPr id="32" name="AutoShape 23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</p:grpSp>
        <p:sp>
          <p:nvSpPr>
            <p:cNvPr id="30" name="Text Box 24"/>
            <p:cNvSpPr txBox="1">
              <a:spLocks noChangeArrowheads="1"/>
            </p:cNvSpPr>
            <p:nvPr/>
          </p:nvSpPr>
          <p:spPr bwMode="auto">
            <a:xfrm>
              <a:off x="1680" y="1296"/>
              <a:ext cx="171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PE" altLang="es-PE" sz="2400" dirty="0" smtClean="0">
                  <a:solidFill>
                    <a:srgbClr val="000000"/>
                  </a:solidFill>
                  <a:latin typeface="Arial" charset="0"/>
                </a:rPr>
                <a:t>5. Próximos pasos</a:t>
              </a:r>
              <a:endParaRPr lang="es-PE" altLang="es-PE" sz="2400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182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Regresiones a estimar – Corte transversal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367000" y="1134000"/>
            <a:ext cx="59400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1. </a:t>
            </a:r>
            <a:r>
              <a:rPr lang="es-ES" dirty="0"/>
              <a:t>S</a:t>
            </a:r>
            <a:r>
              <a:rPr lang="es-ES" dirty="0" smtClean="0"/>
              <a:t>e estima la siguiente regresión lineal por MCO:</a:t>
            </a:r>
          </a:p>
          <a:p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36000"/>
          <a:stretch/>
        </p:blipFill>
        <p:spPr>
          <a:xfrm>
            <a:off x="3717000" y="2057330"/>
            <a:ext cx="3209524" cy="6400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367000" y="3069000"/>
            <a:ext cx="63000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2. Verificamos la posibilidad la presencia de variables espacialmente correlacionadas </a:t>
            </a:r>
            <a:r>
              <a:rPr lang="es-ES" dirty="0"/>
              <a:t>mediante las pruebas propuestas por </a:t>
            </a:r>
            <a:r>
              <a:rPr lang="es-ES" dirty="0" err="1"/>
              <a:t>Anselin</a:t>
            </a:r>
            <a:r>
              <a:rPr lang="es-ES" dirty="0"/>
              <a:t> </a:t>
            </a:r>
            <a:r>
              <a:rPr lang="es-ES" dirty="0" smtClean="0"/>
              <a:t>(1996</a:t>
            </a:r>
            <a:r>
              <a:rPr lang="es-ES" dirty="0"/>
              <a:t>) </a:t>
            </a:r>
            <a:endParaRPr lang="es-ES" dirty="0" smtClean="0"/>
          </a:p>
        </p:txBody>
      </p:sp>
      <p:sp>
        <p:nvSpPr>
          <p:cNvPr id="7" name="CuadroTexto 6"/>
          <p:cNvSpPr txBox="1"/>
          <p:nvPr/>
        </p:nvSpPr>
        <p:spPr>
          <a:xfrm>
            <a:off x="2414625" y="4364000"/>
            <a:ext cx="630000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3. De existir correlación espacial, estimamos el modelo de Durbin por Máxima Verosimilitud y realizamos pruebas de LR para intentar simplificar al modelo SAR o SEM (</a:t>
            </a:r>
            <a:r>
              <a:rPr lang="es-ES" dirty="0" err="1" smtClean="0"/>
              <a:t>Elhorst</a:t>
            </a:r>
            <a:r>
              <a:rPr lang="es-ES" dirty="0" smtClean="0"/>
              <a:t>, 2010 y </a:t>
            </a:r>
            <a:r>
              <a:rPr lang="es-ES" dirty="0" err="1" smtClean="0"/>
              <a:t>Lesage</a:t>
            </a:r>
            <a:r>
              <a:rPr lang="es-ES" dirty="0" smtClean="0"/>
              <a:t> y Pace, 2009)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905" y="5589000"/>
            <a:ext cx="5276190" cy="771429"/>
          </a:xfrm>
          <a:prstGeom prst="rect">
            <a:avLst/>
          </a:prstGeom>
        </p:spPr>
      </p:pic>
      <p:sp>
        <p:nvSpPr>
          <p:cNvPr id="9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u="sng" dirty="0" smtClean="0"/>
              <a:t>Metodología</a:t>
            </a:r>
            <a:endParaRPr lang="es-ES" u="sng" dirty="0"/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Próximos pasos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2710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Regresiones a estimar – Corte transversal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367000" y="1134000"/>
            <a:ext cx="5940000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Para el modelo SEM: Interpretación de parámetros es la misma que en OLS</a:t>
            </a:r>
          </a:p>
          <a:p>
            <a:pPr marL="342900" indent="-342900">
              <a:buAutoNum type="arabicPeriod"/>
            </a:pPr>
            <a:endParaRPr lang="es-E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 smtClean="0"/>
              <a:t>Para el modelo SAR o SDM: El efecto del cambio de una variable independiente no es directamente el parámetro estimado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/>
              <p:cNvSpPr/>
              <p:nvPr/>
            </p:nvSpPr>
            <p:spPr>
              <a:xfrm>
                <a:off x="3942000" y="3000621"/>
                <a:ext cx="292740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1400" b="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sz="1400" b="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  <m:sup>
                          <m:r>
                            <a:rPr lang="en-US" sz="1400" b="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400" b="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sz="1400" b="0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  <m:sup>
                          <m:r>
                            <a:rPr lang="en-US" sz="1400" b="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Rectá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000" y="3000621"/>
                <a:ext cx="2927403" cy="307777"/>
              </a:xfrm>
              <a:prstGeom prst="rect">
                <a:avLst/>
              </a:prstGeom>
              <a:blipFill>
                <a:blip r:embed="rId2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/>
              <p:cNvSpPr/>
              <p:nvPr/>
            </p:nvSpPr>
            <p:spPr>
              <a:xfrm>
                <a:off x="3627000" y="3231681"/>
                <a:ext cx="4328576" cy="5364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grow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sub>
                          </m:sSub>
                          <m:r>
                            <a:rPr lang="en-US" sz="1400" b="0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400" b="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Rectá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000" y="3231681"/>
                <a:ext cx="4328576" cy="536494"/>
              </a:xfrm>
              <a:prstGeom prst="rect">
                <a:avLst/>
              </a:prstGeom>
              <a:blipFill>
                <a:blip r:embed="rId3"/>
                <a:stretch>
                  <a:fillRect t="-132955" b="-205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/>
              <p:cNvSpPr/>
              <p:nvPr/>
            </p:nvSpPr>
            <p:spPr>
              <a:xfrm>
                <a:off x="4122000" y="3765904"/>
                <a:ext cx="2850459" cy="5364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grow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sub>
                          </m:sSub>
                          <m:r>
                            <a:rPr lang="en-US" sz="1400" b="0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400" b="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</m:nary>
                      <m:r>
                        <a:rPr lang="en-US" sz="1400" b="0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Rectángu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000" y="3765904"/>
                <a:ext cx="2850459" cy="536494"/>
              </a:xfrm>
              <a:prstGeom prst="rect">
                <a:avLst/>
              </a:prstGeom>
              <a:blipFill>
                <a:blip r:embed="rId4"/>
                <a:stretch>
                  <a:fillRect l="-12821" t="-132955" b="-205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ángulo 10"/>
              <p:cNvSpPr/>
              <p:nvPr/>
            </p:nvSpPr>
            <p:spPr>
              <a:xfrm>
                <a:off x="2592000" y="4347547"/>
                <a:ext cx="5014102" cy="8247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 err="1" smtClean="0"/>
                  <a:t>Donde</a:t>
                </a:r>
                <a:r>
                  <a:rPr lang="en-US" sz="120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sz="1200" i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1200" i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1200" i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200" i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12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1200" i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1200" i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/>
                            <m:e/>
                          </m:mr>
                          <m:mr>
                            <m:e>
                              <m:r>
                                <a:rPr lang="en-US" sz="1200" i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200" i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200" i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1200" i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2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2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200" i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𝑛𝑛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11" name="Rectá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000" y="4347547"/>
                <a:ext cx="5014102" cy="8247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uadroTexto 12"/>
          <p:cNvSpPr txBox="1"/>
          <p:nvPr/>
        </p:nvSpPr>
        <p:spPr>
          <a:xfrm>
            <a:off x="2609700" y="5586716"/>
            <a:ext cx="59400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Se deben calcular impactos directos, indirectos (</a:t>
            </a:r>
            <a:r>
              <a:rPr lang="es-ES" i="1" dirty="0" err="1" smtClean="0"/>
              <a:t>spill-overs</a:t>
            </a:r>
            <a:r>
              <a:rPr lang="es-ES" i="1" dirty="0" smtClean="0"/>
              <a:t>)</a:t>
            </a:r>
            <a:r>
              <a:rPr lang="es-ES" dirty="0" smtClean="0"/>
              <a:t> y totales (</a:t>
            </a:r>
            <a:r>
              <a:rPr lang="es-ES" dirty="0" err="1" smtClean="0"/>
              <a:t>Lesage</a:t>
            </a:r>
            <a:r>
              <a:rPr lang="es-ES" dirty="0" smtClean="0"/>
              <a:t> y Pace, 2009).</a:t>
            </a:r>
          </a:p>
        </p:txBody>
      </p:sp>
      <p:sp>
        <p:nvSpPr>
          <p:cNvPr id="15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u="sng" dirty="0" smtClean="0"/>
              <a:t>Metodología</a:t>
            </a:r>
            <a:endParaRPr lang="es-ES" u="sng" dirty="0"/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Próximos pasos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4696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Regresiones a estimar - Panel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478600" y="2536757"/>
            <a:ext cx="59400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dirty="0"/>
              <a:t>2</a:t>
            </a:r>
            <a:r>
              <a:rPr lang="es-ES" dirty="0" smtClean="0"/>
              <a:t>. Siguiendo a Hastings (2004)</a:t>
            </a:r>
          </a:p>
          <a:p>
            <a:endParaRPr lang="en-US" dirty="0"/>
          </a:p>
        </p:txBody>
      </p:sp>
      <p:sp>
        <p:nvSpPr>
          <p:cNvPr id="6" name="CuadroTexto 5"/>
          <p:cNvSpPr txBox="1"/>
          <p:nvPr/>
        </p:nvSpPr>
        <p:spPr>
          <a:xfrm>
            <a:off x="2457000" y="4294000"/>
            <a:ext cx="6300000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3. Estimamos por efectos fijos sin dependencia espacial</a:t>
            </a:r>
          </a:p>
          <a:p>
            <a:endParaRPr lang="es-ES" dirty="0"/>
          </a:p>
          <a:p>
            <a:r>
              <a:rPr lang="es-ES" dirty="0" smtClean="0"/>
              <a:t>4. Verificamos mediante test de </a:t>
            </a:r>
            <a:r>
              <a:rPr lang="es-ES" dirty="0" err="1" smtClean="0"/>
              <a:t>Anselin</a:t>
            </a:r>
            <a:r>
              <a:rPr lang="es-ES" dirty="0" smtClean="0"/>
              <a:t> (1996) el modelo espacial adecuado (de ser necesario alguno). </a:t>
            </a:r>
          </a:p>
          <a:p>
            <a:endParaRPr lang="es-ES" dirty="0"/>
          </a:p>
          <a:p>
            <a:r>
              <a:rPr lang="es-ES" dirty="0" smtClean="0"/>
              <a:t>5. Estimación de panel utilizando efectos fijos (</a:t>
            </a:r>
            <a:r>
              <a:rPr lang="es-ES" dirty="0" err="1" smtClean="0"/>
              <a:t>Elhorst</a:t>
            </a:r>
            <a:r>
              <a:rPr lang="es-ES" dirty="0" smtClean="0"/>
              <a:t>, 2014) - </a:t>
            </a:r>
            <a:r>
              <a:rPr lang="es-ES" dirty="0" smtClean="0">
                <a:solidFill>
                  <a:srgbClr val="FF0000"/>
                </a:solidFill>
              </a:rPr>
              <a:t>Pendiente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2544750" y="1224000"/>
            <a:ext cx="63000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dirty="0"/>
              <a:t>1</a:t>
            </a:r>
            <a:r>
              <a:rPr lang="es-ES" dirty="0" smtClean="0"/>
              <a:t>. Existe un cambio discreto en la propiedad de un número determinado de estaciones distribuidas a lo largo de Lima Metropolitana (Febrero – 2018)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750" y="3159000"/>
            <a:ext cx="5940000" cy="806087"/>
          </a:xfrm>
          <a:prstGeom prst="rect">
            <a:avLst/>
          </a:prstGeom>
        </p:spPr>
      </p:pic>
      <p:sp>
        <p:nvSpPr>
          <p:cNvPr id="9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u="sng" dirty="0" smtClean="0"/>
              <a:t>Metodología</a:t>
            </a:r>
            <a:endParaRPr lang="es-ES" u="sng" dirty="0"/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Próximos pasos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3991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4257000" y="5184000"/>
            <a:ext cx="4860000" cy="1395000"/>
          </a:xfrm>
        </p:spPr>
        <p:txBody>
          <a:bodyPr>
            <a:noAutofit/>
          </a:bodyPr>
          <a:lstStyle/>
          <a:p>
            <a:pPr marL="539750" indent="-539750">
              <a:buNone/>
            </a:pPr>
            <a:r>
              <a:rPr lang="es-ES" sz="4000" dirty="0" smtClean="0"/>
              <a:t>3. RESULTADOS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3614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 – Estimación por MCO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33757"/>
              </p:ext>
            </p:extLst>
          </p:nvPr>
        </p:nvGraphicFramePr>
        <p:xfrm>
          <a:off x="2416546" y="664291"/>
          <a:ext cx="5665416" cy="5526720"/>
        </p:xfrm>
        <a:graphic>
          <a:graphicData uri="http://schemas.openxmlformats.org/drawingml/2006/table">
            <a:tbl>
              <a:tblPr/>
              <a:tblGrid>
                <a:gridCol w="1888472">
                  <a:extLst>
                    <a:ext uri="{9D8B030D-6E8A-4147-A177-3AD203B41FA5}">
                      <a16:colId xmlns:a16="http://schemas.microsoft.com/office/drawing/2014/main" val="1777401866"/>
                    </a:ext>
                  </a:extLst>
                </a:gridCol>
                <a:gridCol w="1888472">
                  <a:extLst>
                    <a:ext uri="{9D8B030D-6E8A-4147-A177-3AD203B41FA5}">
                      <a16:colId xmlns:a16="http://schemas.microsoft.com/office/drawing/2014/main" val="2654335539"/>
                    </a:ext>
                  </a:extLst>
                </a:gridCol>
                <a:gridCol w="1888472">
                  <a:extLst>
                    <a:ext uri="{9D8B030D-6E8A-4147-A177-3AD203B41FA5}">
                      <a16:colId xmlns:a16="http://schemas.microsoft.com/office/drawing/2014/main" val="3179092322"/>
                    </a:ext>
                  </a:extLst>
                </a:gridCol>
              </a:tblGrid>
              <a:tr h="172184">
                <a:tc gridSpan="3">
                  <a:txBody>
                    <a:bodyPr/>
                    <a:lstStyle/>
                    <a:p>
                      <a:endParaRPr lang="en-US" sz="1100" dirty="0">
                        <a:effectLst/>
                      </a:endParaRP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977266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effectLst/>
                      </a:endParaRP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s-ES" sz="1400" b="1" dirty="0"/>
                        <a:t>Precio de venta - Diésel </a:t>
                      </a:r>
                      <a:r>
                        <a:rPr lang="es-ES" sz="1400" b="1" dirty="0" smtClean="0"/>
                        <a:t>(soles/galón</a:t>
                      </a:r>
                      <a:r>
                        <a:rPr lang="es-ES" sz="1400" b="1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749153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effectLst/>
                      </a:endParaRP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Dic-17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Mar-18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977888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Abanderada Petroperu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0.027 </a:t>
                      </a:r>
                      <a:r>
                        <a:rPr lang="en-US" sz="1100" dirty="0" smtClean="0"/>
                        <a:t>(0.083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0.094 </a:t>
                      </a:r>
                      <a:r>
                        <a:rPr lang="en-US" sz="1100" smtClean="0"/>
                        <a:t>(0.073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1549836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effectLst/>
                        </a:rPr>
                        <a:t>Abanderada Pecsa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0.255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 dirty="0"/>
                        <a:t> </a:t>
                      </a:r>
                      <a:r>
                        <a:rPr lang="en-US" sz="1100" b="1" dirty="0" smtClean="0"/>
                        <a:t>(0.095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0.162</a:t>
                      </a:r>
                      <a:r>
                        <a:rPr lang="en-US" sz="1100" b="1" baseline="30000" dirty="0"/>
                        <a:t>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(0.084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7753768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effectLst/>
                        </a:rPr>
                        <a:t>Abanderada Primax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0.389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 dirty="0"/>
                        <a:t> </a:t>
                      </a:r>
                      <a:r>
                        <a:rPr lang="en-US" sz="1100" b="1" dirty="0" smtClean="0"/>
                        <a:t>(0.072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0.341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(0.063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6485099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effectLst/>
                        </a:rPr>
                        <a:t>Abanderada Repsol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0.381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(0.078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0.303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(0.069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4128544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Propia Pecsa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0.142 </a:t>
                      </a:r>
                      <a:r>
                        <a:rPr lang="en-US" sz="1100" dirty="0" smtClean="0"/>
                        <a:t>(0.104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0.006 </a:t>
                      </a:r>
                      <a:r>
                        <a:rPr lang="en-US" sz="1100" dirty="0" smtClean="0"/>
                        <a:t>(0.092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463290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 b="1">
                          <a:effectLst/>
                        </a:rPr>
                        <a:t>Propia Primax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0.604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 dirty="0"/>
                        <a:t> </a:t>
                      </a:r>
                      <a:r>
                        <a:rPr lang="en-US" sz="1100" b="1" dirty="0" smtClean="0"/>
                        <a:t>(0.092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0.618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(0.082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2501255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err="1">
                          <a:effectLst/>
                        </a:rPr>
                        <a:t>Propia</a:t>
                      </a:r>
                      <a:r>
                        <a:rPr lang="en-US" sz="1100" b="1" dirty="0">
                          <a:effectLst/>
                        </a:rPr>
                        <a:t> Repsol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0.402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 dirty="0"/>
                        <a:t> </a:t>
                      </a:r>
                      <a:r>
                        <a:rPr lang="en-US" sz="1100" b="1" dirty="0" smtClean="0"/>
                        <a:t>(0.081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0.405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(0.072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280577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SC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0.080 </a:t>
                      </a:r>
                      <a:r>
                        <a:rPr lang="en-US" sz="1100" dirty="0" smtClean="0"/>
                        <a:t>(0.162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0.061 </a:t>
                      </a:r>
                      <a:r>
                        <a:rPr lang="en-US" sz="1100" smtClean="0"/>
                        <a:t>(0.086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5279605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DPROM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0.162 </a:t>
                      </a:r>
                      <a:r>
                        <a:rPr lang="en-US" sz="1100" dirty="0" smtClean="0"/>
                        <a:t>(0.166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0.189 </a:t>
                      </a:r>
                      <a:r>
                        <a:rPr lang="en-US" sz="1100" smtClean="0"/>
                        <a:t>(0.148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2945086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DMIN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0.021 </a:t>
                      </a:r>
                      <a:r>
                        <a:rPr lang="en-US" sz="1100" smtClean="0"/>
                        <a:t>(0.069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0.085 </a:t>
                      </a:r>
                      <a:r>
                        <a:rPr lang="en-US" sz="1100" smtClean="0"/>
                        <a:t>(0.061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9728744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 b="1">
                          <a:effectLst/>
                        </a:rPr>
                        <a:t>NCERC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-0.010</a:t>
                      </a:r>
                      <a:r>
                        <a:rPr lang="en-US" sz="1100" b="1" baseline="30000" dirty="0"/>
                        <a:t>**</a:t>
                      </a:r>
                      <a:r>
                        <a:rPr lang="en-US" sz="1100" b="1" dirty="0"/>
                        <a:t> </a:t>
                      </a:r>
                      <a:r>
                        <a:rPr lang="en-US" sz="1100" b="1" dirty="0" smtClean="0"/>
                        <a:t>(0.004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-0.014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(0.003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643621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MECANICO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0.047 </a:t>
                      </a:r>
                      <a:r>
                        <a:rPr lang="en-US" sz="1100" dirty="0" smtClean="0"/>
                        <a:t>(0.063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0.074 </a:t>
                      </a:r>
                      <a:r>
                        <a:rPr lang="en-US" sz="1100" smtClean="0"/>
                        <a:t>(0.056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025263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LAVADO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-0.099 </a:t>
                      </a:r>
                      <a:r>
                        <a:rPr lang="en-US" sz="1100" dirty="0" smtClean="0"/>
                        <a:t>(0.074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0.066 </a:t>
                      </a:r>
                      <a:r>
                        <a:rPr lang="en-US" sz="1100" smtClean="0"/>
                        <a:t>(0.066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3513272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CAJERO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0.125</a:t>
                      </a:r>
                      <a:r>
                        <a:rPr lang="en-US" sz="1100" baseline="30000" dirty="0"/>
                        <a:t>**</a:t>
                      </a:r>
                      <a:r>
                        <a:rPr lang="en-US" sz="1100" dirty="0"/>
                        <a:t> </a:t>
                      </a:r>
                      <a:r>
                        <a:rPr lang="en-US" sz="1100" dirty="0" smtClean="0"/>
                        <a:t>(0.053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0.073 </a:t>
                      </a:r>
                      <a:r>
                        <a:rPr lang="en-US" sz="1100" smtClean="0"/>
                        <a:t>(0.047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1785008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GNV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-0.042 </a:t>
                      </a:r>
                      <a:r>
                        <a:rPr lang="en-US" sz="1100" dirty="0" smtClean="0"/>
                        <a:t>(0.054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0.074 </a:t>
                      </a:r>
                      <a:r>
                        <a:rPr lang="en-US" sz="1100" smtClean="0"/>
                        <a:t>(0.048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2420213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GLP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-0.019 </a:t>
                      </a:r>
                      <a:r>
                        <a:rPr lang="en-US" sz="1100" dirty="0" smtClean="0"/>
                        <a:t>(0.053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0.028 </a:t>
                      </a:r>
                      <a:r>
                        <a:rPr lang="en-US" sz="1100" smtClean="0"/>
                        <a:t>(0.047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7388315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effectLst/>
                        </a:rPr>
                        <a:t>INGRESO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1.104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 dirty="0"/>
                        <a:t> </a:t>
                      </a:r>
                      <a:r>
                        <a:rPr lang="en-US" sz="1100" b="1" dirty="0" smtClean="0"/>
                        <a:t>(0.169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1.167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(0.153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0952955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DENPOB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-0.058 </a:t>
                      </a:r>
                      <a:r>
                        <a:rPr lang="en-US" sz="1100" dirty="0" smtClean="0"/>
                        <a:t>(0.045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-0.065</a:t>
                      </a:r>
                      <a:r>
                        <a:rPr lang="en-US" sz="1100" baseline="30000" dirty="0"/>
                        <a:t>*</a:t>
                      </a:r>
                      <a:r>
                        <a:rPr lang="en-US" sz="1100"/>
                        <a:t> </a:t>
                      </a:r>
                      <a:r>
                        <a:rPr lang="en-US" sz="1100" smtClean="0"/>
                        <a:t>(0.040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400402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LOGVIAJES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0.060 </a:t>
                      </a:r>
                      <a:r>
                        <a:rPr lang="en-US" sz="1100" dirty="0" smtClean="0"/>
                        <a:t>(0.045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0.079</a:t>
                      </a:r>
                      <a:r>
                        <a:rPr lang="en-US" sz="1100" baseline="30000" dirty="0"/>
                        <a:t>**</a:t>
                      </a:r>
                      <a:r>
                        <a:rPr lang="en-US" sz="1100" dirty="0"/>
                        <a:t> </a:t>
                      </a:r>
                      <a:r>
                        <a:rPr lang="en-US" sz="1100" dirty="0" smtClean="0"/>
                        <a:t>(0.040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156440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s-ES" sz="1100" noProof="0" dirty="0" smtClean="0">
                          <a:effectLst/>
                        </a:rPr>
                        <a:t>Observaciones</a:t>
                      </a:r>
                      <a:endParaRPr lang="es-ES" sz="1100" noProof="0" dirty="0">
                        <a:effectLst/>
                      </a:endParaRP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433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434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6541439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effectLst/>
                        </a:rPr>
                        <a:t>R</a:t>
                      </a:r>
                      <a:r>
                        <a:rPr lang="en-US" sz="1100" baseline="30000" dirty="0" smtClean="0">
                          <a:effectLst/>
                        </a:rPr>
                        <a:t>2 </a:t>
                      </a:r>
                      <a:r>
                        <a:rPr lang="en-US" sz="1100" baseline="0" dirty="0" smtClean="0">
                          <a:effectLst/>
                        </a:rPr>
                        <a:t>ajustado</a:t>
                      </a:r>
                      <a:endParaRPr lang="en-US" sz="1100" dirty="0">
                        <a:effectLst/>
                      </a:endParaRP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0.396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0.441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2655490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Test LM </a:t>
                      </a:r>
                      <a:r>
                        <a:rPr lang="en-US" sz="1100" dirty="0" err="1" smtClean="0">
                          <a:effectLst/>
                        </a:rPr>
                        <a:t>Robusto</a:t>
                      </a:r>
                      <a:r>
                        <a:rPr lang="en-US" sz="1100" dirty="0" smtClean="0">
                          <a:effectLst/>
                        </a:rPr>
                        <a:t> SEM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0.545 [0.460]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0.005 [0.944]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5099527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Test LM </a:t>
                      </a:r>
                      <a:r>
                        <a:rPr lang="en-US" sz="1100" dirty="0" err="1" smtClean="0">
                          <a:effectLst/>
                        </a:rPr>
                        <a:t>Robusto</a:t>
                      </a:r>
                      <a:r>
                        <a:rPr lang="en-US" sz="1100" dirty="0" smtClean="0">
                          <a:effectLst/>
                        </a:rPr>
                        <a:t> SAR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21.013 [0.000]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30.003 [0.000]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8809026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 i="1" dirty="0" smtClean="0">
                          <a:effectLst/>
                        </a:rPr>
                        <a:t>Nota:</a:t>
                      </a:r>
                      <a:endParaRPr lang="en-US" sz="1100" dirty="0">
                        <a:effectLst/>
                      </a:endParaRP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100" baseline="30000" dirty="0">
                          <a:effectLst/>
                        </a:rPr>
                        <a:t>*</a:t>
                      </a:r>
                      <a:r>
                        <a:rPr lang="en-US" sz="1100" dirty="0">
                          <a:effectLst/>
                        </a:rPr>
                        <a:t>p&lt;0.1; </a:t>
                      </a:r>
                      <a:r>
                        <a:rPr lang="en-US" sz="1100" baseline="30000" dirty="0">
                          <a:effectLst/>
                        </a:rPr>
                        <a:t>**</a:t>
                      </a:r>
                      <a:r>
                        <a:rPr lang="en-US" sz="1100" dirty="0">
                          <a:effectLst/>
                        </a:rPr>
                        <a:t>p&lt;0.05;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r>
                        <a:rPr lang="en-US" sz="1100" dirty="0">
                          <a:effectLst/>
                        </a:rPr>
                        <a:t>p&lt;0.01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104474"/>
                  </a:ext>
                </a:extLst>
              </a:tr>
            </a:tbl>
          </a:graphicData>
        </a:graphic>
      </p:graphicFrame>
      <p:sp>
        <p:nvSpPr>
          <p:cNvPr id="6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dirty="0" smtClean="0"/>
              <a:t>Metodología</a:t>
            </a:r>
            <a:endParaRPr lang="es-ES" dirty="0"/>
          </a:p>
          <a:p>
            <a:r>
              <a:rPr lang="es-ES" u="sng" dirty="0" smtClean="0"/>
              <a:t>Resultados</a:t>
            </a:r>
          </a:p>
          <a:p>
            <a:r>
              <a:rPr lang="es-ES" dirty="0" smtClean="0"/>
              <a:t>Próximos pasos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8636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246752"/>
              </p:ext>
            </p:extLst>
          </p:nvPr>
        </p:nvGraphicFramePr>
        <p:xfrm>
          <a:off x="2412000" y="684000"/>
          <a:ext cx="5647488" cy="5565120"/>
        </p:xfrm>
        <a:graphic>
          <a:graphicData uri="http://schemas.openxmlformats.org/drawingml/2006/table">
            <a:tbl>
              <a:tblPr/>
              <a:tblGrid>
                <a:gridCol w="1882496">
                  <a:extLst>
                    <a:ext uri="{9D8B030D-6E8A-4147-A177-3AD203B41FA5}">
                      <a16:colId xmlns:a16="http://schemas.microsoft.com/office/drawing/2014/main" val="602305487"/>
                    </a:ext>
                  </a:extLst>
                </a:gridCol>
                <a:gridCol w="1882496">
                  <a:extLst>
                    <a:ext uri="{9D8B030D-6E8A-4147-A177-3AD203B41FA5}">
                      <a16:colId xmlns:a16="http://schemas.microsoft.com/office/drawing/2014/main" val="3337230985"/>
                    </a:ext>
                  </a:extLst>
                </a:gridCol>
                <a:gridCol w="1882496">
                  <a:extLst>
                    <a:ext uri="{9D8B030D-6E8A-4147-A177-3AD203B41FA5}">
                      <a16:colId xmlns:a16="http://schemas.microsoft.com/office/drawing/2014/main" val="2806924144"/>
                    </a:ext>
                  </a:extLst>
                </a:gridCol>
              </a:tblGrid>
              <a:tr h="145999">
                <a:tc gridSpan="3">
                  <a:txBody>
                    <a:bodyPr/>
                    <a:lstStyle/>
                    <a:p>
                      <a:endParaRPr lang="en-US" sz="1050" dirty="0">
                        <a:effectLst/>
                      </a:endParaRP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110350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effectLst/>
                      </a:endParaRP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s-ES" sz="1400" b="1" dirty="0"/>
                        <a:t>Precio de venta - Gasohol 90 </a:t>
                      </a:r>
                      <a:r>
                        <a:rPr lang="es-ES" sz="1400" b="1" dirty="0" smtClean="0"/>
                        <a:t>(soles/galón</a:t>
                      </a:r>
                      <a:r>
                        <a:rPr lang="es-ES" sz="1400" b="1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37864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effectLst/>
                      </a:endParaRP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Dic-17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Mar-18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804371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Abanderada Petroperu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0.079 </a:t>
                      </a:r>
                      <a:r>
                        <a:rPr lang="en-US" sz="1100" smtClean="0"/>
                        <a:t>(0.098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0.024 </a:t>
                      </a:r>
                      <a:r>
                        <a:rPr lang="en-US" sz="1100" smtClean="0"/>
                        <a:t>(0.090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398314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effectLst/>
                        </a:rPr>
                        <a:t>Abanderada Pecsa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0.307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(0.112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0.236</a:t>
                      </a:r>
                      <a:r>
                        <a:rPr lang="en-US" sz="1100" b="1" baseline="30000" dirty="0"/>
                        <a:t>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(0.104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92790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 b="1">
                          <a:effectLst/>
                        </a:rPr>
                        <a:t>Abanderada Primax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0.582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(0.084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0.450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(0.078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189036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 b="1">
                          <a:effectLst/>
                        </a:rPr>
                        <a:t>Abanderada Repsol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0.331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(0.093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0.309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(0.085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308424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>
                          <a:effectLst/>
                        </a:rPr>
                        <a:t>Propia</a:t>
                      </a:r>
                      <a:r>
                        <a:rPr lang="en-US" sz="1100" dirty="0">
                          <a:effectLst/>
                        </a:rPr>
                        <a:t> Pecsa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0.080 </a:t>
                      </a:r>
                      <a:r>
                        <a:rPr lang="en-US" sz="1100" smtClean="0"/>
                        <a:t>(0.122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0.158 </a:t>
                      </a:r>
                      <a:r>
                        <a:rPr lang="en-US" sz="1100" smtClean="0"/>
                        <a:t>(0.113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389165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err="1">
                          <a:effectLst/>
                        </a:rPr>
                        <a:t>Propia</a:t>
                      </a:r>
                      <a:r>
                        <a:rPr lang="en-US" sz="1100" b="1" dirty="0">
                          <a:effectLst/>
                        </a:rPr>
                        <a:t> Primax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0.297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(0.109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0.311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(0.101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943789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 b="1">
                          <a:effectLst/>
                        </a:rPr>
                        <a:t>Propia Repsol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0.273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(0.096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0.169</a:t>
                      </a:r>
                      <a:r>
                        <a:rPr lang="en-US" sz="1100" b="1" baseline="30000" dirty="0"/>
                        <a:t>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(0.089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3011130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SC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0.117 </a:t>
                      </a:r>
                      <a:r>
                        <a:rPr lang="en-US" sz="1100" smtClean="0"/>
                        <a:t>(0.191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0.099 </a:t>
                      </a:r>
                      <a:r>
                        <a:rPr lang="en-US" sz="1100" smtClean="0"/>
                        <a:t>(0.106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856400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DPROM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0.175 </a:t>
                      </a:r>
                      <a:r>
                        <a:rPr lang="en-US" sz="1100" smtClean="0"/>
                        <a:t>(0.196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0.124 </a:t>
                      </a:r>
                      <a:r>
                        <a:rPr lang="en-US" sz="1100" smtClean="0"/>
                        <a:t>(0.182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084893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DMIN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0.053 </a:t>
                      </a:r>
                      <a:r>
                        <a:rPr lang="en-US" sz="1100" smtClean="0"/>
                        <a:t>(0.081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0.029 </a:t>
                      </a:r>
                      <a:r>
                        <a:rPr lang="en-US" sz="1100" smtClean="0"/>
                        <a:t>(0.075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3924450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effectLst/>
                        </a:rPr>
                        <a:t>NCERC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-0.030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 dirty="0"/>
                        <a:t> </a:t>
                      </a:r>
                      <a:r>
                        <a:rPr lang="en-US" sz="1100" b="1" dirty="0" smtClean="0"/>
                        <a:t>(0.005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-0.028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(0.004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94059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MECANICO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0.160</a:t>
                      </a:r>
                      <a:r>
                        <a:rPr lang="en-US" sz="1100" baseline="30000" dirty="0"/>
                        <a:t>**</a:t>
                      </a:r>
                      <a:r>
                        <a:rPr lang="en-US" sz="1100"/>
                        <a:t> </a:t>
                      </a:r>
                      <a:r>
                        <a:rPr lang="en-US" sz="1100" smtClean="0"/>
                        <a:t>(0.075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0.061 </a:t>
                      </a:r>
                      <a:r>
                        <a:rPr lang="en-US" sz="1100" smtClean="0"/>
                        <a:t>(0.069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794226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LAVADO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0.129 </a:t>
                      </a:r>
                      <a:r>
                        <a:rPr lang="en-US" sz="1100" smtClean="0"/>
                        <a:t>(0.088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0.108 </a:t>
                      </a:r>
                      <a:r>
                        <a:rPr lang="en-US" sz="1100" smtClean="0"/>
                        <a:t>(0.081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91759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CAJERO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0.036 </a:t>
                      </a:r>
                      <a:r>
                        <a:rPr lang="en-US" sz="1100" smtClean="0"/>
                        <a:t>(0.062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0.048 </a:t>
                      </a:r>
                      <a:r>
                        <a:rPr lang="en-US" sz="1100" smtClean="0"/>
                        <a:t>(0.057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598505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GNV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0.055 </a:t>
                      </a:r>
                      <a:r>
                        <a:rPr lang="en-US" sz="1100" smtClean="0"/>
                        <a:t>(0.064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0.087 </a:t>
                      </a:r>
                      <a:r>
                        <a:rPr lang="en-US" sz="1100" smtClean="0"/>
                        <a:t>(0.059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083839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GLP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0.026 </a:t>
                      </a:r>
                      <a:r>
                        <a:rPr lang="en-US" sz="1100" smtClean="0"/>
                        <a:t>(0.062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0.034 </a:t>
                      </a:r>
                      <a:r>
                        <a:rPr lang="en-US" sz="1100" smtClean="0"/>
                        <a:t>(0.058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160037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INGRESO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0.061 </a:t>
                      </a:r>
                      <a:r>
                        <a:rPr lang="en-US" sz="1100" smtClean="0"/>
                        <a:t>(0.200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0.015 </a:t>
                      </a:r>
                      <a:r>
                        <a:rPr lang="en-US" sz="1100" smtClean="0"/>
                        <a:t>(0.189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36017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DENPOB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0.061 </a:t>
                      </a:r>
                      <a:r>
                        <a:rPr lang="en-US" sz="1100" smtClean="0"/>
                        <a:t>(0.053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-0.083</a:t>
                      </a:r>
                      <a:r>
                        <a:rPr lang="en-US" sz="1100" baseline="30000" dirty="0"/>
                        <a:t>*</a:t>
                      </a:r>
                      <a:r>
                        <a:rPr lang="en-US" sz="1100"/>
                        <a:t> </a:t>
                      </a:r>
                      <a:r>
                        <a:rPr lang="en-US" sz="1100" smtClean="0"/>
                        <a:t>(0.049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7962702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LOGVIAJES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0.018 </a:t>
                      </a:r>
                      <a:r>
                        <a:rPr lang="en-US" sz="1100" smtClean="0"/>
                        <a:t>(0.053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0.011 </a:t>
                      </a:r>
                      <a:r>
                        <a:rPr lang="en-US" sz="1100" dirty="0" smtClean="0"/>
                        <a:t>(0.049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93752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effectLst/>
                        </a:rPr>
                        <a:t>Observaciones</a:t>
                      </a:r>
                      <a:endParaRPr lang="en-US" sz="1100" dirty="0">
                        <a:effectLst/>
                      </a:endParaRP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433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434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147376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effectLst/>
                        </a:rPr>
                        <a:t>R</a:t>
                      </a:r>
                      <a:r>
                        <a:rPr lang="en-US" sz="1100" baseline="30000" dirty="0" smtClean="0">
                          <a:effectLst/>
                        </a:rPr>
                        <a:t>2 </a:t>
                      </a:r>
                      <a:r>
                        <a:rPr lang="en-US" sz="1100" baseline="0" dirty="0" smtClean="0">
                          <a:effectLst/>
                        </a:rPr>
                        <a:t>ajustado</a:t>
                      </a:r>
                      <a:endParaRPr lang="en-US" sz="1100" baseline="0" dirty="0">
                        <a:effectLst/>
                      </a:endParaRP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0.266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0.245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986077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Test LM </a:t>
                      </a:r>
                      <a:r>
                        <a:rPr lang="en-US" sz="1100" dirty="0" err="1" smtClean="0">
                          <a:effectLst/>
                        </a:rPr>
                        <a:t>Robusto</a:t>
                      </a:r>
                      <a:r>
                        <a:rPr lang="en-US" sz="1100" dirty="0" smtClean="0">
                          <a:effectLst/>
                        </a:rPr>
                        <a:t> SEM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3.65 [0.056]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2.29 [0.130]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766961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Test LM </a:t>
                      </a:r>
                      <a:r>
                        <a:rPr lang="en-US" sz="1100" dirty="0" err="1" smtClean="0">
                          <a:effectLst/>
                        </a:rPr>
                        <a:t>Robusto</a:t>
                      </a:r>
                      <a:r>
                        <a:rPr lang="en-US" sz="1100" dirty="0" smtClean="0">
                          <a:effectLst/>
                        </a:rPr>
                        <a:t> SAR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21.48 [0.000]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18.84 [0.000]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4248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Nota: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100" baseline="30000" dirty="0">
                          <a:effectLst/>
                        </a:rPr>
                        <a:t>*</a:t>
                      </a:r>
                      <a:r>
                        <a:rPr lang="en-US" sz="1100" dirty="0">
                          <a:effectLst/>
                        </a:rPr>
                        <a:t>p&lt;0.1; </a:t>
                      </a:r>
                      <a:r>
                        <a:rPr lang="en-US" sz="1100" baseline="30000" dirty="0">
                          <a:effectLst/>
                        </a:rPr>
                        <a:t>**</a:t>
                      </a:r>
                      <a:r>
                        <a:rPr lang="en-US" sz="1100" dirty="0">
                          <a:effectLst/>
                        </a:rPr>
                        <a:t>p&lt;0.05;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r>
                        <a:rPr lang="en-US" sz="1100" dirty="0">
                          <a:effectLst/>
                        </a:rPr>
                        <a:t>p&lt;0.01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146593"/>
                  </a:ext>
                </a:extLst>
              </a:tr>
            </a:tbl>
          </a:graphicData>
        </a:graphic>
      </p:graphicFrame>
      <p:sp>
        <p:nvSpPr>
          <p:cNvPr id="8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dirty="0" smtClean="0"/>
              <a:t>Metodología</a:t>
            </a:r>
            <a:endParaRPr lang="es-ES" dirty="0"/>
          </a:p>
          <a:p>
            <a:r>
              <a:rPr lang="es-ES" u="sng" dirty="0" smtClean="0"/>
              <a:t>Resultados</a:t>
            </a:r>
          </a:p>
          <a:p>
            <a:r>
              <a:rPr lang="es-ES" dirty="0" smtClean="0"/>
              <a:t>Próximos pasos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7016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 txBox="1">
            <a:spLocks/>
          </p:cNvSpPr>
          <p:nvPr/>
        </p:nvSpPr>
        <p:spPr>
          <a:xfrm>
            <a:off x="174340" y="1772816"/>
            <a:ext cx="1661356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u="sng" dirty="0"/>
              <a:t>Fundamento teórico</a:t>
            </a:r>
          </a:p>
          <a:p>
            <a:r>
              <a:rPr lang="es-ES" dirty="0"/>
              <a:t>Materiales y Métodos</a:t>
            </a:r>
          </a:p>
          <a:p>
            <a:r>
              <a:rPr lang="es-ES" dirty="0"/>
              <a:t>Resultados y Discusión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Recomendaciones</a:t>
            </a:r>
          </a:p>
        </p:txBody>
      </p:sp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Dependencia espacial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43969"/>
              </p:ext>
            </p:extLst>
          </p:nvPr>
        </p:nvGraphicFramePr>
        <p:xfrm>
          <a:off x="2429188" y="1224000"/>
          <a:ext cx="6004800" cy="2682240"/>
        </p:xfrm>
        <a:graphic>
          <a:graphicData uri="http://schemas.openxmlformats.org/drawingml/2006/table">
            <a:tbl>
              <a:tblPr/>
              <a:tblGrid>
                <a:gridCol w="1501200">
                  <a:extLst>
                    <a:ext uri="{9D8B030D-6E8A-4147-A177-3AD203B41FA5}">
                      <a16:colId xmlns:a16="http://schemas.microsoft.com/office/drawing/2014/main" val="892727687"/>
                    </a:ext>
                  </a:extLst>
                </a:gridCol>
                <a:gridCol w="1501200">
                  <a:extLst>
                    <a:ext uri="{9D8B030D-6E8A-4147-A177-3AD203B41FA5}">
                      <a16:colId xmlns:a16="http://schemas.microsoft.com/office/drawing/2014/main" val="4215013361"/>
                    </a:ext>
                  </a:extLst>
                </a:gridCol>
                <a:gridCol w="1501200">
                  <a:extLst>
                    <a:ext uri="{9D8B030D-6E8A-4147-A177-3AD203B41FA5}">
                      <a16:colId xmlns:a16="http://schemas.microsoft.com/office/drawing/2014/main" val="3214439867"/>
                    </a:ext>
                  </a:extLst>
                </a:gridCol>
                <a:gridCol w="1501200">
                  <a:extLst>
                    <a:ext uri="{9D8B030D-6E8A-4147-A177-3AD203B41FA5}">
                      <a16:colId xmlns:a16="http://schemas.microsoft.com/office/drawing/2014/main" val="1078548613"/>
                    </a:ext>
                  </a:extLst>
                </a:gridCol>
              </a:tblGrid>
              <a:tr h="304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>
                          <a:solidFill>
                            <a:srgbClr val="444444"/>
                          </a:solidFill>
                          <a:effectLst/>
                        </a:rPr>
                        <a:t>Fecha</a:t>
                      </a:r>
                    </a:p>
                  </a:txBody>
                  <a:tcPr marL="76200" marR="76200" marT="76200" marB="762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dirty="0">
                          <a:solidFill>
                            <a:srgbClr val="444444"/>
                          </a:solidFill>
                          <a:effectLst/>
                        </a:rPr>
                        <a:t>Test [valor p]</a:t>
                      </a:r>
                    </a:p>
                  </a:txBody>
                  <a:tcPr marL="76200" marR="76200" marT="76200" marB="762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>
                          <a:solidFill>
                            <a:srgbClr val="444444"/>
                          </a:solidFill>
                          <a:effectLst/>
                        </a:rPr>
                        <a:t>Diésel</a:t>
                      </a:r>
                    </a:p>
                  </a:txBody>
                  <a:tcPr marL="76200" marR="76200" marT="76200" marB="762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>
                          <a:solidFill>
                            <a:srgbClr val="444444"/>
                          </a:solidFill>
                          <a:effectLst/>
                        </a:rPr>
                        <a:t>Gasohol 90</a:t>
                      </a:r>
                    </a:p>
                  </a:txBody>
                  <a:tcPr marL="76200" marR="76200" marT="76200" marB="762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5378843"/>
                  </a:ext>
                </a:extLst>
              </a:tr>
              <a:tr h="50041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Mar-18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Test LM </a:t>
                      </a:r>
                      <a:r>
                        <a:rPr lang="en-US" sz="1400" dirty="0" err="1">
                          <a:effectLst/>
                        </a:rPr>
                        <a:t>Robusto</a:t>
                      </a:r>
                      <a:r>
                        <a:rPr lang="en-US" sz="1400" dirty="0">
                          <a:effectLst/>
                        </a:rPr>
                        <a:t> SEM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0.005 [0.944]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2.29 [0.130]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320239"/>
                  </a:ext>
                </a:extLst>
              </a:tr>
              <a:tr h="50041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Mar-18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Test LM </a:t>
                      </a:r>
                      <a:r>
                        <a:rPr lang="en-US" sz="1400" dirty="0" err="1">
                          <a:effectLst/>
                        </a:rPr>
                        <a:t>Robusto</a:t>
                      </a:r>
                      <a:r>
                        <a:rPr lang="en-US" sz="1400" dirty="0">
                          <a:effectLst/>
                        </a:rPr>
                        <a:t> SAR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30.003 [0.000]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18.84 [0.000]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7342280"/>
                  </a:ext>
                </a:extLst>
              </a:tr>
              <a:tr h="50041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Dic-17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Test LM </a:t>
                      </a:r>
                      <a:r>
                        <a:rPr lang="en-US" sz="1400" dirty="0" err="1">
                          <a:effectLst/>
                        </a:rPr>
                        <a:t>Robusto</a:t>
                      </a:r>
                      <a:r>
                        <a:rPr lang="en-US" sz="1400" dirty="0">
                          <a:effectLst/>
                        </a:rPr>
                        <a:t> SEM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0.545 [0.460]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3.65 [0.056]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85943"/>
                  </a:ext>
                </a:extLst>
              </a:tr>
              <a:tr h="50041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Dic-17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Test LM </a:t>
                      </a:r>
                      <a:r>
                        <a:rPr lang="en-US" sz="1400" dirty="0" err="1">
                          <a:effectLst/>
                        </a:rPr>
                        <a:t>Robusto</a:t>
                      </a:r>
                      <a:r>
                        <a:rPr lang="en-US" sz="1400" dirty="0">
                          <a:effectLst/>
                        </a:rPr>
                        <a:t> SAR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21.013 [0.000]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21.48 [0.000]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2817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561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 txBox="1">
            <a:spLocks/>
          </p:cNvSpPr>
          <p:nvPr/>
        </p:nvSpPr>
        <p:spPr>
          <a:xfrm>
            <a:off x="174340" y="1772816"/>
            <a:ext cx="1661356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u="sng" dirty="0"/>
              <a:t>Fundamento teórico</a:t>
            </a:r>
          </a:p>
          <a:p>
            <a:r>
              <a:rPr lang="es-ES" dirty="0"/>
              <a:t>Materiales y Métodos</a:t>
            </a:r>
          </a:p>
          <a:p>
            <a:r>
              <a:rPr lang="es-ES" dirty="0"/>
              <a:t>Resultados y Discusión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Recomendaciones</a:t>
            </a:r>
          </a:p>
        </p:txBody>
      </p:sp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modelo espacial de </a:t>
            </a:r>
            <a:r>
              <a:rPr lang="es-ES" sz="2000" b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Durbin (LR</a:t>
            </a:r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995623"/>
              </p:ext>
            </p:extLst>
          </p:nvPr>
        </p:nvGraphicFramePr>
        <p:xfrm>
          <a:off x="2430353" y="1233038"/>
          <a:ext cx="5309999" cy="3271266"/>
        </p:xfrm>
        <a:graphic>
          <a:graphicData uri="http://schemas.openxmlformats.org/drawingml/2006/table">
            <a:tbl>
              <a:tblPr firstRow="1" firstCol="1" bandRow="1"/>
              <a:tblGrid>
                <a:gridCol w="2831999">
                  <a:extLst>
                    <a:ext uri="{9D8B030D-6E8A-4147-A177-3AD203B41FA5}">
                      <a16:colId xmlns:a16="http://schemas.microsoft.com/office/drawing/2014/main" val="1743622837"/>
                    </a:ext>
                  </a:extLst>
                </a:gridCol>
                <a:gridCol w="1239000">
                  <a:extLst>
                    <a:ext uri="{9D8B030D-6E8A-4147-A177-3AD203B41FA5}">
                      <a16:colId xmlns:a16="http://schemas.microsoft.com/office/drawing/2014/main" val="778967966"/>
                    </a:ext>
                  </a:extLst>
                </a:gridCol>
                <a:gridCol w="1239000">
                  <a:extLst>
                    <a:ext uri="{9D8B030D-6E8A-4147-A177-3AD203B41FA5}">
                      <a16:colId xmlns:a16="http://schemas.microsoft.com/office/drawing/2014/main" val="11901163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 b="1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Estadístico [valor p]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76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9077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 b="1" dirty="0" err="1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Hipótesis</a:t>
                      </a:r>
                      <a:r>
                        <a:rPr lang="en-US" sz="1100" b="1" dirty="0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Nula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 b="1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Dic-17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 b="1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Mar-18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028424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 b="1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Diésel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494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 dirty="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θ = -</a:t>
                      </a:r>
                      <a:r>
                        <a:rPr lang="en-US" sz="110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ρβ </a:t>
                      </a:r>
                      <a:r>
                        <a:rPr lang="en-US" sz="1100" smtClean="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(SEM</a:t>
                      </a:r>
                      <a:r>
                        <a:rPr lang="en-US" sz="1100" dirty="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)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48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 dirty="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27.1 [0.1030]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29.0 [0.0660]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77429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 dirty="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θ = </a:t>
                      </a:r>
                      <a:r>
                        <a:rPr lang="en-US" sz="110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 </a:t>
                      </a:r>
                      <a:r>
                        <a:rPr lang="en-US" sz="1100" smtClean="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(SAR</a:t>
                      </a:r>
                      <a:r>
                        <a:rPr lang="en-US" sz="1100" dirty="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)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48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14.9 [0.7260]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12.9 [0.8450]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628145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 b="1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Gasohol 90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91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 dirty="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θ = -</a:t>
                      </a:r>
                      <a:r>
                        <a:rPr lang="en-US" sz="110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ρβ </a:t>
                      </a:r>
                      <a:r>
                        <a:rPr lang="en-US" sz="1100" smtClean="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(SEM</a:t>
                      </a:r>
                      <a:r>
                        <a:rPr lang="en-US" sz="1100" dirty="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)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48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40.9 [0.0020]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45.0 [0.0010]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8768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 dirty="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θ = </a:t>
                      </a:r>
                      <a:r>
                        <a:rPr lang="en-US" sz="110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 </a:t>
                      </a:r>
                      <a:r>
                        <a:rPr lang="en-US" sz="1100" smtClean="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(SAR</a:t>
                      </a:r>
                      <a:r>
                        <a:rPr lang="en-US" sz="1100" dirty="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)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48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30.6 [0.0450]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39.4 [0.0040]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5876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 i="1" dirty="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Nota: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9370804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s-ES" sz="1100" dirty="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N. grados de libertad igual a 19 para todos las pruebas.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016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646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 estimación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883273"/>
              </p:ext>
            </p:extLst>
          </p:nvPr>
        </p:nvGraphicFramePr>
        <p:xfrm>
          <a:off x="2412000" y="580556"/>
          <a:ext cx="5400000" cy="5806084"/>
        </p:xfrm>
        <a:graphic>
          <a:graphicData uri="http://schemas.openxmlformats.org/drawingml/2006/table">
            <a:tbl>
              <a:tblPr/>
              <a:tblGrid>
                <a:gridCol w="1800000">
                  <a:extLst>
                    <a:ext uri="{9D8B030D-6E8A-4147-A177-3AD203B41FA5}">
                      <a16:colId xmlns:a16="http://schemas.microsoft.com/office/drawing/2014/main" val="11426749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078609755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215691839"/>
                    </a:ext>
                  </a:extLst>
                </a:gridCol>
              </a:tblGrid>
              <a:tr h="181417">
                <a:tc gridSpan="3">
                  <a:txBody>
                    <a:bodyPr/>
                    <a:lstStyle/>
                    <a:p>
                      <a:endParaRPr lang="en-US" sz="1050" dirty="0">
                        <a:effectLst/>
                      </a:endParaRP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044824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 err="1"/>
                        <a:t>Precio</a:t>
                      </a:r>
                      <a:r>
                        <a:rPr lang="en-US" sz="1200" b="1" dirty="0"/>
                        <a:t> de </a:t>
                      </a:r>
                      <a:r>
                        <a:rPr lang="en-US" sz="1200" b="1" err="1"/>
                        <a:t>venta</a:t>
                      </a:r>
                      <a:r>
                        <a:rPr lang="en-US" sz="1200" b="1"/>
                        <a:t> </a:t>
                      </a:r>
                      <a:r>
                        <a:rPr lang="en-US" sz="1200" b="1" smtClean="0"/>
                        <a:t>(soles/galón</a:t>
                      </a:r>
                      <a:r>
                        <a:rPr lang="en-US" sz="1200" b="1" dirty="0" smtClean="0"/>
                        <a:t>) – </a:t>
                      </a:r>
                      <a:r>
                        <a:rPr lang="en-US" sz="1200" b="1" dirty="0" err="1" smtClean="0"/>
                        <a:t>Marzo</a:t>
                      </a:r>
                      <a:r>
                        <a:rPr lang="en-US" sz="1200" b="1" dirty="0" smtClean="0"/>
                        <a:t> 2018</a:t>
                      </a:r>
                      <a:endParaRPr lang="en-US" sz="1200" b="1" dirty="0"/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497463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err="1" smtClean="0"/>
                        <a:t>Diésel</a:t>
                      </a:r>
                      <a:r>
                        <a:rPr lang="en-US" sz="1050" smtClean="0"/>
                        <a:t> (SAR</a:t>
                      </a:r>
                      <a:r>
                        <a:rPr lang="en-US" sz="1050" dirty="0" smtClean="0"/>
                        <a:t>)</a:t>
                      </a:r>
                      <a:endParaRPr lang="en-US" sz="1050" dirty="0"/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Gasohol </a:t>
                      </a:r>
                      <a:r>
                        <a:rPr lang="en-US" sz="1050" smtClean="0"/>
                        <a:t>90 (SDM</a:t>
                      </a:r>
                      <a:r>
                        <a:rPr lang="en-US" sz="1050" dirty="0" smtClean="0"/>
                        <a:t>)</a:t>
                      </a:r>
                      <a:endParaRPr lang="en-US" sz="1050" dirty="0"/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122821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Abanderada Petroperu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0.056 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(0.063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0.003 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(0.079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8291193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Abanderada Pecsa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0.152**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(0.072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0.159*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(0.091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6947231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Abanderada Primax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0.295***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(0.054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0.402***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(0.068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0282265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Abanderada Repsol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0.253***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(0.060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0.302***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(0.075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369716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Propia Pecsa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0.018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(0.079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0.061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(0.103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8021615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Propia Primax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0.531***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(0.071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0.294***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(0.088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5250795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Propia Repsol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0.343***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(0.062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0.152*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(0.079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730897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0.117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(0.074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0.127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(0.134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1234557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DPROM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0.190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(0.127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0.086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(0.176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8181196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DMIN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0.078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(0.052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0.003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(0.068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8537463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NCERC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-0.007**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(0.003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0.017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(0.011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389586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MECANICO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0.074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(0.048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0.028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(0.063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699239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LAVADO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0.063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(0.056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0.055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(0.070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8159099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CAJERO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0.074*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(0.040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0.042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(0.050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5023913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GNV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-0.086**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(0.041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-0.082 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(0.053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2133004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GLP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0.013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(0.040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-0.012 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(0.050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569601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INGRESO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0.549***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(0.143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0.039 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(0.336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5970762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DENPOB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-0.028 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(0.034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-0.135* 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(0.075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093744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LOGVIAJES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0.044 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(0.035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-0.129* 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(0.072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7219470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algn="l"/>
                      <a:r>
                        <a:rPr lang="en-US" sz="1050" dirty="0">
                          <a:effectLst/>
                        </a:rPr>
                        <a:t>rho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0.512</a:t>
                      </a:r>
                      <a:r>
                        <a:rPr lang="en-US" sz="1050" baseline="30000" dirty="0"/>
                        <a:t>***</a:t>
                      </a:r>
                      <a:r>
                        <a:rPr lang="en-US" sz="1050" dirty="0"/>
                        <a:t> </a:t>
                      </a:r>
                      <a:r>
                        <a:rPr lang="en-US" sz="1050" dirty="0" smtClean="0"/>
                        <a:t>(0.051</a:t>
                      </a:r>
                      <a:r>
                        <a:rPr lang="en-US" sz="1050" dirty="0"/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0.452</a:t>
                      </a:r>
                      <a:r>
                        <a:rPr lang="en-US" sz="1050" baseline="30000" dirty="0"/>
                        <a:t>***</a:t>
                      </a:r>
                      <a:r>
                        <a:rPr lang="en-US" sz="1050" dirty="0"/>
                        <a:t> </a:t>
                      </a:r>
                      <a:r>
                        <a:rPr lang="en-US" sz="1050" dirty="0" smtClean="0"/>
                        <a:t>(0.061</a:t>
                      </a:r>
                      <a:r>
                        <a:rPr lang="en-US" sz="1050" dirty="0"/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2512231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Log.Lik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-154.1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-236.1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075946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algn="l"/>
                      <a:r>
                        <a:rPr lang="el-GR" sz="1050">
                          <a:effectLst/>
                        </a:rPr>
                        <a:t>σ</a:t>
                      </a:r>
                      <a:r>
                        <a:rPr lang="el-GR" sz="1050" baseline="30000">
                          <a:effectLst/>
                        </a:rPr>
                        <a:t>2</a:t>
                      </a:r>
                      <a:endParaRPr lang="el-GR" sz="1050">
                        <a:effectLst/>
                      </a:endParaRP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0.113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0.167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4012125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Observations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434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434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043049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algn="l"/>
                      <a:r>
                        <a:rPr lang="en-US" sz="1050" dirty="0" err="1">
                          <a:effectLst/>
                        </a:rPr>
                        <a:t>Notas</a:t>
                      </a:r>
                      <a:r>
                        <a:rPr lang="en-US" sz="1050" dirty="0">
                          <a:effectLst/>
                        </a:rPr>
                        <a:t>: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050" baseline="30000">
                          <a:effectLst/>
                        </a:rPr>
                        <a:t>*</a:t>
                      </a:r>
                      <a:r>
                        <a:rPr lang="en-US" sz="1050">
                          <a:effectLst/>
                        </a:rPr>
                        <a:t>p&lt;0.1; </a:t>
                      </a:r>
                      <a:r>
                        <a:rPr lang="en-US" sz="1050" baseline="30000">
                          <a:effectLst/>
                        </a:rPr>
                        <a:t>**</a:t>
                      </a:r>
                      <a:r>
                        <a:rPr lang="en-US" sz="1050">
                          <a:effectLst/>
                        </a:rPr>
                        <a:t>p&lt;0.05; </a:t>
                      </a:r>
                      <a:r>
                        <a:rPr lang="en-US" sz="1050" baseline="30000">
                          <a:effectLst/>
                        </a:rPr>
                        <a:t>***</a:t>
                      </a:r>
                      <a:r>
                        <a:rPr lang="en-US" sz="1050">
                          <a:effectLst/>
                        </a:rPr>
                        <a:t>p&lt;0.01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057957"/>
                  </a:ext>
                </a:extLst>
              </a:tr>
              <a:tr h="317481">
                <a:tc>
                  <a:txBody>
                    <a:bodyPr/>
                    <a:lstStyle/>
                    <a:p>
                      <a:pPr algn="l"/>
                      <a:endParaRPr lang="en-US" sz="1050" dirty="0">
                        <a:effectLst/>
                      </a:endParaRP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s-ES" sz="1050" dirty="0">
                          <a:effectLst/>
                        </a:rPr>
                        <a:t>Se omiten rezagos espaciales de variables dependientes </a:t>
                      </a:r>
                      <a:r>
                        <a:rPr lang="es-ES" sz="1050" dirty="0" smtClean="0">
                          <a:effectLst/>
                        </a:rPr>
                        <a:t>(para </a:t>
                      </a:r>
                      <a:r>
                        <a:rPr lang="es-ES" sz="1050" dirty="0">
                          <a:effectLst/>
                        </a:rPr>
                        <a:t>SDM)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739861"/>
                  </a:ext>
                </a:extLst>
              </a:tr>
            </a:tbl>
          </a:graphicData>
        </a:graphic>
      </p:graphicFrame>
      <p:sp>
        <p:nvSpPr>
          <p:cNvPr id="8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dirty="0" smtClean="0"/>
              <a:t>Metodología</a:t>
            </a:r>
            <a:endParaRPr lang="es-ES" dirty="0"/>
          </a:p>
          <a:p>
            <a:r>
              <a:rPr lang="es-ES" u="sng" dirty="0" smtClean="0"/>
              <a:t>Resultados</a:t>
            </a:r>
          </a:p>
          <a:p>
            <a:r>
              <a:rPr lang="es-ES" dirty="0" smtClean="0"/>
              <a:t>Próximos pasos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4483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Impactos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43018"/>
              </p:ext>
            </p:extLst>
          </p:nvPr>
        </p:nvGraphicFramePr>
        <p:xfrm>
          <a:off x="2411413" y="864000"/>
          <a:ext cx="5673251" cy="5396882"/>
        </p:xfrm>
        <a:graphic>
          <a:graphicData uri="http://schemas.openxmlformats.org/drawingml/2006/table">
            <a:tbl>
              <a:tblPr/>
              <a:tblGrid>
                <a:gridCol w="1395587">
                  <a:extLst>
                    <a:ext uri="{9D8B030D-6E8A-4147-A177-3AD203B41FA5}">
                      <a16:colId xmlns:a16="http://schemas.microsoft.com/office/drawing/2014/main" val="3791615190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243920133"/>
                    </a:ext>
                  </a:extLst>
                </a:gridCol>
                <a:gridCol w="1170000">
                  <a:extLst>
                    <a:ext uri="{9D8B030D-6E8A-4147-A177-3AD203B41FA5}">
                      <a16:colId xmlns:a16="http://schemas.microsoft.com/office/drawing/2014/main" val="2482093179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2748461734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842109054"/>
                    </a:ext>
                  </a:extLst>
                </a:gridCol>
                <a:gridCol w="857664">
                  <a:extLst>
                    <a:ext uri="{9D8B030D-6E8A-4147-A177-3AD203B41FA5}">
                      <a16:colId xmlns:a16="http://schemas.microsoft.com/office/drawing/2014/main" val="1368835411"/>
                    </a:ext>
                  </a:extLst>
                </a:gridCol>
              </a:tblGrid>
              <a:tr h="249832">
                <a:tc gridSpan="6">
                  <a:txBody>
                    <a:bodyPr/>
                    <a:lstStyle/>
                    <a:p>
                      <a:r>
                        <a:rPr lang="en-US" sz="1400" dirty="0" err="1"/>
                        <a:t>Comparación</a:t>
                      </a:r>
                      <a:r>
                        <a:rPr lang="en-US" sz="1400" dirty="0"/>
                        <a:t> para </a:t>
                      </a:r>
                      <a:r>
                        <a:rPr lang="en-US" sz="1400" err="1"/>
                        <a:t>Diésel</a:t>
                      </a:r>
                      <a:r>
                        <a:rPr lang="en-US" sz="1400"/>
                        <a:t> </a:t>
                      </a:r>
                      <a:r>
                        <a:rPr lang="en-US" sz="1400" smtClean="0"/>
                        <a:t>(Mar-18</a:t>
                      </a:r>
                      <a:r>
                        <a:rPr lang="en-US" sz="1400" dirty="0"/>
                        <a:t>)</a:t>
                      </a:r>
                    </a:p>
                  </a:txBody>
                  <a:tcPr marL="39701" marR="39701" marT="19851" marB="198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197756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fontAlgn="b"/>
                      <a:endParaRPr lang="en-US" sz="1100" dirty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3085" marR="33085" marT="33085" marB="33085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dirty="0">
                          <a:solidFill>
                            <a:srgbClr val="444444"/>
                          </a:solidFill>
                          <a:effectLst/>
                        </a:rPr>
                        <a:t>OLS</a:t>
                      </a:r>
                    </a:p>
                  </a:txBody>
                  <a:tcPr marL="12407" marR="12407" marT="33085" marB="1985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1" dirty="0" err="1">
                          <a:solidFill>
                            <a:srgbClr val="444444"/>
                          </a:solidFill>
                          <a:effectLst/>
                        </a:rPr>
                        <a:t>Modelo</a:t>
                      </a:r>
                      <a:r>
                        <a:rPr lang="en-US" sz="1100" b="1" dirty="0">
                          <a:solidFill>
                            <a:srgbClr val="444444"/>
                          </a:solidFill>
                          <a:effectLst/>
                        </a:rPr>
                        <a:t> Espacial Autoregresivo </a:t>
                      </a:r>
                      <a:r>
                        <a:rPr lang="en-US" sz="1100" b="1" dirty="0" smtClean="0">
                          <a:solidFill>
                            <a:srgbClr val="444444"/>
                          </a:solidFill>
                          <a:effectLst/>
                        </a:rPr>
                        <a:t>(SAR</a:t>
                      </a:r>
                      <a:r>
                        <a:rPr lang="en-US" sz="1100" b="1" dirty="0">
                          <a:solidFill>
                            <a:srgbClr val="444444"/>
                          </a:solidFill>
                          <a:effectLst/>
                        </a:rPr>
                        <a:t>)</a:t>
                      </a:r>
                    </a:p>
                  </a:txBody>
                  <a:tcPr marL="12407" marR="12407" marT="33085" marB="1985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dirty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2407" marR="12407" marT="33085" marB="1985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483740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>
                          <a:solidFill>
                            <a:srgbClr val="444444"/>
                          </a:solidFill>
                          <a:effectLst/>
                        </a:rPr>
                        <a:t>Variable</a:t>
                      </a:r>
                    </a:p>
                  </a:txBody>
                  <a:tcPr marL="33085" marR="33085" marT="33085" marB="33085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dirty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3085" marR="33085" marT="33085" marB="33085" anchor="b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dirty="0" smtClean="0">
                          <a:solidFill>
                            <a:srgbClr val="444444"/>
                          </a:solidFill>
                          <a:effectLst/>
                        </a:rPr>
                        <a:t>Estimados</a:t>
                      </a:r>
                      <a:endParaRPr lang="en-US" sz="1100" dirty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3085" marR="33085" marT="33085" marB="33085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 err="1">
                          <a:solidFill>
                            <a:srgbClr val="444444"/>
                          </a:solidFill>
                          <a:effectLst/>
                        </a:rPr>
                        <a:t>Directo</a:t>
                      </a:r>
                      <a:endParaRPr lang="en-US" sz="1100" dirty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3085" marR="33085" marT="33085" marB="33085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solidFill>
                            <a:srgbClr val="444444"/>
                          </a:solidFill>
                          <a:effectLst/>
                        </a:rPr>
                        <a:t>Indirecto</a:t>
                      </a:r>
                    </a:p>
                  </a:txBody>
                  <a:tcPr marL="33085" marR="33085" marT="33085" marB="33085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solidFill>
                            <a:srgbClr val="444444"/>
                          </a:solidFill>
                          <a:effectLst/>
                        </a:rPr>
                        <a:t>Total</a:t>
                      </a:r>
                    </a:p>
                  </a:txBody>
                  <a:tcPr marL="33085" marR="33085" marT="33085" marB="33085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8740484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Abanderada Petroperu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0.094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0.056 (0.063)</a:t>
                      </a:r>
                      <a:endParaRPr 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0.06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0.056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0.115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679981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Abanderada Pecsa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0.162 </a:t>
                      </a:r>
                      <a:r>
                        <a:rPr lang="en-US" sz="1100" baseline="30000" dirty="0">
                          <a:effectLst/>
                        </a:rPr>
                        <a:t>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0.152</a:t>
                      </a:r>
                      <a:r>
                        <a:rPr lang="en-US" sz="1100" kern="1200" baseline="30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(0.072)</a:t>
                      </a:r>
                      <a:endParaRPr 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0.161 </a:t>
                      </a:r>
                      <a:r>
                        <a:rPr lang="en-US" sz="1100" baseline="30000" dirty="0">
                          <a:effectLst/>
                        </a:rPr>
                        <a:t>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 smtClean="0">
                          <a:effectLst/>
                        </a:rPr>
                        <a:t>0.15</a:t>
                      </a:r>
                      <a:r>
                        <a:rPr lang="en-US" sz="1100" baseline="30000" dirty="0" smtClean="0">
                          <a:effectLst/>
                        </a:rPr>
                        <a:t>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0.311 </a:t>
                      </a:r>
                      <a:r>
                        <a:rPr lang="en-US" sz="1100" baseline="30000">
                          <a:effectLst/>
                        </a:rPr>
                        <a:t>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9987349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Abanderada Primax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0.341 </a:t>
                      </a:r>
                      <a:r>
                        <a:rPr lang="en-US" sz="1100" baseline="30000">
                          <a:effectLst/>
                        </a:rPr>
                        <a:t>***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0.295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*** (0.054)</a:t>
                      </a:r>
                      <a:endParaRPr 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0.313 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 smtClean="0">
                          <a:effectLst/>
                        </a:rPr>
                        <a:t>0.292</a:t>
                      </a:r>
                      <a:r>
                        <a:rPr lang="en-US" sz="1100" baseline="30000" dirty="0" smtClean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0.605 </a:t>
                      </a:r>
                      <a:r>
                        <a:rPr lang="en-US" sz="1100" baseline="30000">
                          <a:effectLst/>
                        </a:rPr>
                        <a:t>***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437004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Abanderada Repsol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0.303 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0.253*** 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(0.060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0.268 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 smtClean="0">
                          <a:effectLst/>
                        </a:rPr>
                        <a:t>0.25</a:t>
                      </a:r>
                      <a:r>
                        <a:rPr lang="en-US" sz="1100" baseline="30000" dirty="0" smtClean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0.518 </a:t>
                      </a:r>
                      <a:r>
                        <a:rPr lang="en-US" sz="1100" baseline="30000">
                          <a:effectLst/>
                        </a:rPr>
                        <a:t>***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363672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Propia Pecsa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0.006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-0.018 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(0.079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</a:t>
                      </a:r>
                      <a:r>
                        <a:rPr lang="en-US" sz="1100" dirty="0" smtClean="0">
                          <a:effectLst/>
                        </a:rPr>
                        <a:t>0.019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-0.018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-0.037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681398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Propia Primax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0.618 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0.531*** 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(0.071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0.562 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 smtClean="0">
                          <a:effectLst/>
                        </a:rPr>
                        <a:t>0.526</a:t>
                      </a:r>
                      <a:r>
                        <a:rPr lang="en-US" sz="1100" baseline="30000" dirty="0" smtClean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1.088 </a:t>
                      </a:r>
                      <a:r>
                        <a:rPr lang="en-US" sz="1100" baseline="30000">
                          <a:effectLst/>
                        </a:rPr>
                        <a:t>***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0111932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Propia Repsol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0.405 </a:t>
                      </a:r>
                      <a:r>
                        <a:rPr lang="en-US" sz="1100" baseline="30000">
                          <a:effectLst/>
                        </a:rPr>
                        <a:t>***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0.343***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(0.062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0.364 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 smtClean="0">
                          <a:effectLst/>
                        </a:rPr>
                        <a:t>0.34</a:t>
                      </a:r>
                      <a:r>
                        <a:rPr lang="en-US" sz="1100" baseline="30000" dirty="0" smtClean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0.704 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191054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SC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-0.061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-0.117 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(0.074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</a:t>
                      </a:r>
                      <a:r>
                        <a:rPr lang="en-US" sz="1100" dirty="0" smtClean="0">
                          <a:effectLst/>
                        </a:rPr>
                        <a:t>0.124              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-0.116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-0.24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7857143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DPROM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0.189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0.190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(0.127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0.201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0.188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0.389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2106767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DMIN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-0.085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0.078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(0.052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-0.082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-0.077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-0.159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5687641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NCER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-0.014 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-0.007** 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(0.003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-0.007 </a:t>
                      </a:r>
                      <a:r>
                        <a:rPr lang="en-US" sz="1100" baseline="30000" dirty="0">
                          <a:effectLst/>
                        </a:rPr>
                        <a:t>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</a:t>
                      </a:r>
                      <a:r>
                        <a:rPr lang="en-US" sz="1100" dirty="0" smtClean="0">
                          <a:effectLst/>
                        </a:rPr>
                        <a:t>0.007</a:t>
                      </a:r>
                      <a:r>
                        <a:rPr lang="en-US" sz="1100" baseline="30000" dirty="0" smtClean="0">
                          <a:effectLst/>
                        </a:rPr>
                        <a:t>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-0.014 </a:t>
                      </a:r>
                      <a:r>
                        <a:rPr lang="en-US" sz="1100" baseline="30000" dirty="0">
                          <a:effectLst/>
                        </a:rPr>
                        <a:t>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076390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MECANICO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0.074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0.074 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(0.048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0.079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0.074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0.152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0277173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LAVADO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-0.066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0.063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(0.056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-0.066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-0.062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-0.128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054605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CAJERO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0.073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0.074* 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(0.040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0.078 </a:t>
                      </a:r>
                      <a:r>
                        <a:rPr lang="en-US" sz="1100" baseline="30000" dirty="0">
                          <a:effectLst/>
                        </a:rPr>
                        <a:t>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 smtClean="0">
                          <a:effectLst/>
                        </a:rPr>
                        <a:t>0.073</a:t>
                      </a:r>
                      <a:r>
                        <a:rPr lang="en-US" sz="1100" baseline="30000" dirty="0" smtClean="0">
                          <a:effectLst/>
                        </a:rPr>
                        <a:t>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0.151 </a:t>
                      </a:r>
                      <a:r>
                        <a:rPr lang="en-US" sz="1100" baseline="30000" dirty="0">
                          <a:effectLst/>
                        </a:rPr>
                        <a:t>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431114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GNV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-0.074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-0.086** 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(0.041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-0.091 </a:t>
                      </a:r>
                      <a:r>
                        <a:rPr lang="en-US" sz="1100" baseline="30000" dirty="0">
                          <a:effectLst/>
                        </a:rPr>
                        <a:t>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</a:t>
                      </a:r>
                      <a:r>
                        <a:rPr lang="en-US" sz="1100" dirty="0" smtClean="0">
                          <a:effectLst/>
                        </a:rPr>
                        <a:t>0.085</a:t>
                      </a:r>
                      <a:r>
                        <a:rPr lang="en-US" sz="1100" baseline="30000" dirty="0" smtClean="0">
                          <a:effectLst/>
                        </a:rPr>
                        <a:t>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-0.177 </a:t>
                      </a:r>
                      <a:r>
                        <a:rPr lang="en-US" sz="1100" baseline="30000" dirty="0">
                          <a:effectLst/>
                        </a:rPr>
                        <a:t>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95173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GLP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-0.028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-0.013 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(0.040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-0.014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-0.013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-0.026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8710702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INGRESO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1.167 </a:t>
                      </a:r>
                      <a:r>
                        <a:rPr lang="en-US" sz="1100" baseline="30000">
                          <a:effectLst/>
                        </a:rPr>
                        <a:t>***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0.549*** 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(0.143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0.582 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 smtClean="0">
                          <a:effectLst/>
                        </a:rPr>
                        <a:t>0.544</a:t>
                      </a:r>
                      <a:r>
                        <a:rPr lang="en-US" sz="1100" baseline="30000" dirty="0" smtClean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1.126 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196758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DENPOB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-0.065 </a:t>
                      </a:r>
                      <a:r>
                        <a:rPr lang="en-US" sz="1100" baseline="30000">
                          <a:effectLst/>
                        </a:rPr>
                        <a:t>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-0.028 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(0.034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-0.03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-0.028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-0.058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6638219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LOGVIAJES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0.079 </a:t>
                      </a:r>
                      <a:r>
                        <a:rPr lang="en-US" sz="1100" baseline="30000" dirty="0">
                          <a:effectLst/>
                        </a:rPr>
                        <a:t>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0.044 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(0.035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0.047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0.044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0.09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567538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dirty="0" smtClean="0">
                          <a:effectLst/>
                        </a:rPr>
                        <a:t>ρ 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dirty="0" smtClean="0">
                          <a:effectLst/>
                        </a:rPr>
                        <a:t>-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0.512</a:t>
                      </a:r>
                      <a:r>
                        <a:rPr lang="en-US" sz="1100" baseline="30000" dirty="0" smtClean="0"/>
                        <a:t>***</a:t>
                      </a:r>
                      <a:r>
                        <a:rPr lang="en-US" sz="1100" dirty="0" smtClean="0"/>
                        <a:t> (0.051)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100" dirty="0" smtClean="0">
                          <a:effectLst/>
                        </a:rPr>
                        <a:t>-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100" dirty="0" smtClean="0">
                          <a:effectLst/>
                        </a:rPr>
                        <a:t>-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100" dirty="0" smtClean="0">
                          <a:effectLst/>
                        </a:rPr>
                        <a:t>-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353781"/>
                  </a:ext>
                </a:extLst>
              </a:tr>
            </a:tbl>
          </a:graphicData>
        </a:graphic>
      </p:graphicFrame>
      <p:sp>
        <p:nvSpPr>
          <p:cNvPr id="5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dirty="0" smtClean="0"/>
              <a:t>Metodología</a:t>
            </a:r>
            <a:endParaRPr lang="es-ES" dirty="0"/>
          </a:p>
          <a:p>
            <a:r>
              <a:rPr lang="es-ES" u="sng" dirty="0" smtClean="0"/>
              <a:t>Resultados</a:t>
            </a:r>
          </a:p>
          <a:p>
            <a:r>
              <a:rPr lang="es-ES" dirty="0" smtClean="0"/>
              <a:t>Próximos pasos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3824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3852000" y="5589000"/>
            <a:ext cx="5805000" cy="7473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4000" dirty="0" smtClean="0"/>
              <a:t>1. INTRODUCCIÓN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4262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Impactos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301069"/>
              </p:ext>
            </p:extLst>
          </p:nvPr>
        </p:nvGraphicFramePr>
        <p:xfrm>
          <a:off x="2411413" y="867118"/>
          <a:ext cx="5673251" cy="5396882"/>
        </p:xfrm>
        <a:graphic>
          <a:graphicData uri="http://schemas.openxmlformats.org/drawingml/2006/table">
            <a:tbl>
              <a:tblPr/>
              <a:tblGrid>
                <a:gridCol w="1395587">
                  <a:extLst>
                    <a:ext uri="{9D8B030D-6E8A-4147-A177-3AD203B41FA5}">
                      <a16:colId xmlns:a16="http://schemas.microsoft.com/office/drawing/2014/main" val="3791615190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243920133"/>
                    </a:ext>
                  </a:extLst>
                </a:gridCol>
                <a:gridCol w="1170000">
                  <a:extLst>
                    <a:ext uri="{9D8B030D-6E8A-4147-A177-3AD203B41FA5}">
                      <a16:colId xmlns:a16="http://schemas.microsoft.com/office/drawing/2014/main" val="2482093179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2748461734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842109054"/>
                    </a:ext>
                  </a:extLst>
                </a:gridCol>
                <a:gridCol w="857664">
                  <a:extLst>
                    <a:ext uri="{9D8B030D-6E8A-4147-A177-3AD203B41FA5}">
                      <a16:colId xmlns:a16="http://schemas.microsoft.com/office/drawing/2014/main" val="1368835411"/>
                    </a:ext>
                  </a:extLst>
                </a:gridCol>
              </a:tblGrid>
              <a:tr h="249832">
                <a:tc gridSpan="6">
                  <a:txBody>
                    <a:bodyPr/>
                    <a:lstStyle/>
                    <a:p>
                      <a:r>
                        <a:rPr lang="en-US" sz="1400" dirty="0" err="1"/>
                        <a:t>Comparación</a:t>
                      </a:r>
                      <a:r>
                        <a:rPr lang="en-US" sz="1400" dirty="0"/>
                        <a:t> para </a:t>
                      </a:r>
                      <a:r>
                        <a:rPr lang="en-US" sz="1400" dirty="0" smtClean="0"/>
                        <a:t>Gasohol (Mar-18</a:t>
                      </a:r>
                      <a:r>
                        <a:rPr lang="en-US" sz="1400" dirty="0"/>
                        <a:t>)</a:t>
                      </a:r>
                    </a:p>
                  </a:txBody>
                  <a:tcPr marL="39701" marR="39701" marT="19851" marB="198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197756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fontAlgn="b"/>
                      <a:endParaRPr lang="en-US" sz="110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3085" marR="33085" marT="33085" marB="33085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dirty="0">
                          <a:solidFill>
                            <a:srgbClr val="444444"/>
                          </a:solidFill>
                          <a:effectLst/>
                        </a:rPr>
                        <a:t>OLS</a:t>
                      </a:r>
                    </a:p>
                  </a:txBody>
                  <a:tcPr marL="12407" marR="12407" marT="33085" marB="1985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1" dirty="0" err="1">
                          <a:solidFill>
                            <a:srgbClr val="444444"/>
                          </a:solidFill>
                          <a:effectLst/>
                        </a:rPr>
                        <a:t>Modelo</a:t>
                      </a:r>
                      <a:r>
                        <a:rPr lang="en-US" sz="1100" b="1" dirty="0">
                          <a:solidFill>
                            <a:srgbClr val="444444"/>
                          </a:solidFill>
                          <a:effectLst/>
                        </a:rPr>
                        <a:t> Espacial Autoregresivo </a:t>
                      </a:r>
                      <a:r>
                        <a:rPr lang="en-US" sz="1100" b="1" dirty="0" smtClean="0">
                          <a:solidFill>
                            <a:srgbClr val="444444"/>
                          </a:solidFill>
                          <a:effectLst/>
                        </a:rPr>
                        <a:t>(SAR</a:t>
                      </a:r>
                      <a:r>
                        <a:rPr lang="en-US" sz="1100" b="1" dirty="0">
                          <a:solidFill>
                            <a:srgbClr val="444444"/>
                          </a:solidFill>
                          <a:effectLst/>
                        </a:rPr>
                        <a:t>)</a:t>
                      </a:r>
                    </a:p>
                  </a:txBody>
                  <a:tcPr marL="12407" marR="12407" marT="33085" marB="1985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dirty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2407" marR="12407" marT="33085" marB="1985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483740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>
                          <a:solidFill>
                            <a:srgbClr val="444444"/>
                          </a:solidFill>
                          <a:effectLst/>
                        </a:rPr>
                        <a:t>Variable</a:t>
                      </a:r>
                    </a:p>
                  </a:txBody>
                  <a:tcPr marL="33085" marR="33085" marT="33085" marB="33085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dirty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3085" marR="33085" marT="33085" marB="33085" anchor="b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dirty="0" smtClean="0">
                          <a:solidFill>
                            <a:srgbClr val="444444"/>
                          </a:solidFill>
                          <a:effectLst/>
                        </a:rPr>
                        <a:t>Estimados</a:t>
                      </a:r>
                      <a:endParaRPr lang="en-US" sz="1100" dirty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3085" marR="33085" marT="33085" marB="33085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 err="1">
                          <a:solidFill>
                            <a:srgbClr val="444444"/>
                          </a:solidFill>
                          <a:effectLst/>
                        </a:rPr>
                        <a:t>Directo</a:t>
                      </a:r>
                      <a:endParaRPr lang="en-US" sz="1100" dirty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3085" marR="33085" marT="33085" marB="33085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solidFill>
                            <a:srgbClr val="444444"/>
                          </a:solidFill>
                          <a:effectLst/>
                        </a:rPr>
                        <a:t>Indirecto</a:t>
                      </a:r>
                    </a:p>
                  </a:txBody>
                  <a:tcPr marL="33085" marR="33085" marT="33085" marB="33085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solidFill>
                            <a:srgbClr val="444444"/>
                          </a:solidFill>
                          <a:effectLst/>
                        </a:rPr>
                        <a:t>Total</a:t>
                      </a:r>
                    </a:p>
                  </a:txBody>
                  <a:tcPr marL="33085" marR="33085" marT="33085" marB="33085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8740484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Abanderada Petroperu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0.024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0.003 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(0.079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0.005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0.03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0.035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679981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Abanderada Pecsa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0.236 </a:t>
                      </a:r>
                      <a:r>
                        <a:rPr lang="en-US" sz="1100" baseline="30000">
                          <a:effectLst/>
                        </a:rPr>
                        <a:t>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0.159*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(0.091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0.146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-0.232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-0.086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9987349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Abanderada Primax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0.45 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0.402***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(0.068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0.411 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0.164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0.575 </a:t>
                      </a:r>
                      <a:r>
                        <a:rPr lang="en-US" sz="1100" baseline="30000">
                          <a:effectLst/>
                        </a:rPr>
                        <a:t>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437004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Abanderada Repsol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0.309 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0.302***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(0.075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0.309 </a:t>
                      </a:r>
                      <a:r>
                        <a:rPr lang="en-US" sz="1100" baseline="30000">
                          <a:effectLst/>
                        </a:rPr>
                        <a:t>***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0.122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0.431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363672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Propia Pecsa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0.158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0.061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(0.103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0.032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-0.526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-0.494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681398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Propia Primax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0.311 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0.294***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(0.088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0.29 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-0.086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0.204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0111932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Propia Repsol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0.169 </a:t>
                      </a:r>
                      <a:r>
                        <a:rPr lang="en-US" sz="1100" baseline="30000" dirty="0">
                          <a:effectLst/>
                        </a:rPr>
                        <a:t>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0.152*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(0.079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0.144 </a:t>
                      </a:r>
                      <a:r>
                        <a:rPr lang="en-US" sz="1100" baseline="30000" dirty="0">
                          <a:effectLst/>
                        </a:rPr>
                        <a:t>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-0.142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0.002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191054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SC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-0.099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0.127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(0.134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-0.096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0.552 </a:t>
                      </a:r>
                      <a:r>
                        <a:rPr lang="en-US" sz="1100" baseline="30000">
                          <a:effectLst/>
                        </a:rPr>
                        <a:t>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0.456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7857143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DPROM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-0.124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0.086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(0.176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0.035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-0.92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-0.885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2106767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DMIN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0.029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0.003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(0.068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0.007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0.075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0.082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5687641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NCER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-0.028 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0.017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(0.011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0.014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-0.044 </a:t>
                      </a:r>
                      <a:r>
                        <a:rPr lang="en-US" sz="1100" baseline="30000">
                          <a:effectLst/>
                        </a:rPr>
                        <a:t>***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-0.03 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076390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MECANICO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0.061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0.028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(0.063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0.051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0.419 </a:t>
                      </a:r>
                      <a:r>
                        <a:rPr lang="en-US" sz="1100" baseline="30000" dirty="0">
                          <a:effectLst/>
                        </a:rPr>
                        <a:t>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0.47 </a:t>
                      </a:r>
                      <a:r>
                        <a:rPr lang="en-US" sz="1100" baseline="30000" dirty="0">
                          <a:effectLst/>
                        </a:rPr>
                        <a:t>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0277173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LAVADO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-0.108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0.055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(0.070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-0.101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-0.812 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-0.912 </a:t>
                      </a:r>
                      <a:r>
                        <a:rPr lang="en-US" sz="1100" baseline="30000">
                          <a:effectLst/>
                        </a:rPr>
                        <a:t>***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054605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CAJERO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0.048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0.042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(0.050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0.05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0.142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0.192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431114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GNV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-0.087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-0.082 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(0.053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-0.067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0.271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0.204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95173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GLP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-0.034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-0.012 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(0.050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-0.036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-0.427 </a:t>
                      </a:r>
                      <a:r>
                        <a:rPr lang="en-US" sz="1100" baseline="30000">
                          <a:effectLst/>
                        </a:rPr>
                        <a:t>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-0.463 </a:t>
                      </a:r>
                      <a:r>
                        <a:rPr lang="en-US" sz="1100" baseline="30000" dirty="0">
                          <a:effectLst/>
                        </a:rPr>
                        <a:t>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8710702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INGRESO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-0.015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0.039 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(0.336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0.033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-0.113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-0.081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196758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DENPOB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-0.083 </a:t>
                      </a:r>
                      <a:r>
                        <a:rPr lang="en-US" sz="1100" baseline="30000" dirty="0">
                          <a:effectLst/>
                        </a:rPr>
                        <a:t>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-0.135* 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(0.075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-0.128 </a:t>
                      </a:r>
                      <a:r>
                        <a:rPr lang="en-US" sz="1100" baseline="30000">
                          <a:effectLst/>
                        </a:rPr>
                        <a:t>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0.127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-0.001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6638219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LOGVIAJES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0.011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-0.129* 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(0.072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-0.114 </a:t>
                      </a:r>
                      <a:r>
                        <a:rPr lang="en-US" sz="1100" baseline="30000">
                          <a:effectLst/>
                        </a:rPr>
                        <a:t>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0.26 </a:t>
                      </a:r>
                      <a:r>
                        <a:rPr lang="en-US" sz="1100" baseline="30000">
                          <a:effectLst/>
                        </a:rPr>
                        <a:t>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0.146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567538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dirty="0" smtClean="0">
                          <a:effectLst/>
                        </a:rPr>
                        <a:t>ρ 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dirty="0" smtClean="0">
                          <a:effectLst/>
                        </a:rPr>
                        <a:t>-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0.452</a:t>
                      </a:r>
                      <a:r>
                        <a:rPr lang="en-US" sz="1100" baseline="30000" dirty="0" smtClean="0"/>
                        <a:t>***</a:t>
                      </a:r>
                      <a:r>
                        <a:rPr lang="en-US" sz="1100" dirty="0" smtClean="0"/>
                        <a:t> (0.061)</a:t>
                      </a:r>
                      <a:endParaRPr lang="en-US" sz="1100" dirty="0"/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100" dirty="0" smtClean="0">
                          <a:effectLst/>
                        </a:rPr>
                        <a:t>-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100" dirty="0" smtClean="0">
                          <a:effectLst/>
                        </a:rPr>
                        <a:t>-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100" dirty="0" smtClean="0">
                          <a:effectLst/>
                        </a:rPr>
                        <a:t>-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353781"/>
                  </a:ext>
                </a:extLst>
              </a:tr>
            </a:tbl>
          </a:graphicData>
        </a:graphic>
      </p:graphicFrame>
      <p:sp>
        <p:nvSpPr>
          <p:cNvPr id="5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dirty="0" smtClean="0"/>
              <a:t>Metodología</a:t>
            </a:r>
            <a:endParaRPr lang="es-ES" dirty="0"/>
          </a:p>
          <a:p>
            <a:r>
              <a:rPr lang="es-ES" u="sng" dirty="0" smtClean="0"/>
              <a:t>Resultados</a:t>
            </a:r>
          </a:p>
          <a:p>
            <a:r>
              <a:rPr lang="es-ES" dirty="0" smtClean="0"/>
              <a:t>Próximos pasos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30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237740"/>
              </p:ext>
            </p:extLst>
          </p:nvPr>
        </p:nvGraphicFramePr>
        <p:xfrm>
          <a:off x="2412000" y="939834"/>
          <a:ext cx="5895000" cy="5293836"/>
        </p:xfrm>
        <a:graphic>
          <a:graphicData uri="http://schemas.openxmlformats.org/drawingml/2006/table">
            <a:tbl>
              <a:tblPr/>
              <a:tblGrid>
                <a:gridCol w="1179000">
                  <a:extLst>
                    <a:ext uri="{9D8B030D-6E8A-4147-A177-3AD203B41FA5}">
                      <a16:colId xmlns:a16="http://schemas.microsoft.com/office/drawing/2014/main" val="342287415"/>
                    </a:ext>
                  </a:extLst>
                </a:gridCol>
                <a:gridCol w="1179000">
                  <a:extLst>
                    <a:ext uri="{9D8B030D-6E8A-4147-A177-3AD203B41FA5}">
                      <a16:colId xmlns:a16="http://schemas.microsoft.com/office/drawing/2014/main" val="998087057"/>
                    </a:ext>
                  </a:extLst>
                </a:gridCol>
                <a:gridCol w="1179000">
                  <a:extLst>
                    <a:ext uri="{9D8B030D-6E8A-4147-A177-3AD203B41FA5}">
                      <a16:colId xmlns:a16="http://schemas.microsoft.com/office/drawing/2014/main" val="3536390368"/>
                    </a:ext>
                  </a:extLst>
                </a:gridCol>
                <a:gridCol w="1179000">
                  <a:extLst>
                    <a:ext uri="{9D8B030D-6E8A-4147-A177-3AD203B41FA5}">
                      <a16:colId xmlns:a16="http://schemas.microsoft.com/office/drawing/2014/main" val="2362518998"/>
                    </a:ext>
                  </a:extLst>
                </a:gridCol>
                <a:gridCol w="1179000">
                  <a:extLst>
                    <a:ext uri="{9D8B030D-6E8A-4147-A177-3AD203B41FA5}">
                      <a16:colId xmlns:a16="http://schemas.microsoft.com/office/drawing/2014/main" val="3594728006"/>
                    </a:ext>
                  </a:extLst>
                </a:gridCol>
              </a:tblGrid>
              <a:tr h="289688">
                <a:tc gridSpan="3"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9300343"/>
                  </a:ext>
                </a:extLst>
              </a:tr>
              <a:tr h="289688"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effectLst/>
                      </a:endParaRP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s-ES" sz="1200" smtClean="0"/>
                        <a:t>Diésel (soles/galón</a:t>
                      </a:r>
                      <a:r>
                        <a:rPr lang="es-ES" sz="1200" dirty="0"/>
                        <a:t>)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 smtClean="0"/>
                        <a:t>Gasohol </a:t>
                      </a:r>
                      <a:r>
                        <a:rPr lang="es-ES" sz="1200" smtClean="0"/>
                        <a:t>90 (soles/galón</a:t>
                      </a:r>
                      <a:r>
                        <a:rPr lang="es-ES" sz="1200" dirty="0" smtClean="0"/>
                        <a:t>)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 sz="1200" dirty="0"/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9170670"/>
                  </a:ext>
                </a:extLst>
              </a:tr>
              <a:tr h="289688"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effectLst/>
                      </a:endParaRP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18 </a:t>
                      </a:r>
                      <a:r>
                        <a:rPr lang="en-US" sz="1200" dirty="0" err="1"/>
                        <a:t>meses</a:t>
                      </a:r>
                      <a:endParaRPr lang="en-US" sz="1200" dirty="0"/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 </a:t>
                      </a:r>
                      <a:r>
                        <a:rPr lang="en-US" sz="1200" dirty="0" err="1"/>
                        <a:t>meses</a:t>
                      </a:r>
                      <a:endParaRPr lang="en-US" sz="1200" dirty="0"/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18 </a:t>
                      </a:r>
                      <a:r>
                        <a:rPr lang="en-US" sz="1200" dirty="0" err="1"/>
                        <a:t>meses</a:t>
                      </a:r>
                      <a:endParaRPr lang="en-US" sz="1200" dirty="0"/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 </a:t>
                      </a:r>
                      <a:r>
                        <a:rPr lang="en-US" sz="1200" dirty="0" err="1"/>
                        <a:t>meses</a:t>
                      </a:r>
                      <a:endParaRPr lang="en-US" sz="1200" dirty="0"/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063442"/>
                  </a:ext>
                </a:extLst>
              </a:tr>
              <a:tr h="289688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PRIMAX</a:t>
                      </a:r>
                      <a:endParaRPr lang="en-US" sz="1200" dirty="0">
                        <a:effectLst/>
                      </a:endParaRP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0.093</a:t>
                      </a:r>
                      <a:r>
                        <a:rPr lang="en-US" sz="1200" baseline="30000" dirty="0"/>
                        <a:t>***</a:t>
                      </a:r>
                      <a:r>
                        <a:rPr lang="en-US" sz="1200"/>
                        <a:t> </a:t>
                      </a:r>
                      <a:r>
                        <a:rPr lang="en-US" sz="1200" smtClean="0"/>
                        <a:t>(0.023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-0.025 </a:t>
                      </a:r>
                      <a:r>
                        <a:rPr lang="en-US" sz="1200" dirty="0" smtClean="0"/>
                        <a:t>(0.022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0.123</a:t>
                      </a:r>
                      <a:r>
                        <a:rPr lang="en-US" sz="1200" baseline="30000" dirty="0"/>
                        <a:t>***</a:t>
                      </a:r>
                      <a:r>
                        <a:rPr lang="en-US" sz="1200"/>
                        <a:t> </a:t>
                      </a:r>
                      <a:r>
                        <a:rPr lang="en-US" sz="1200" smtClean="0"/>
                        <a:t>(0.045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0.093</a:t>
                      </a:r>
                      <a:r>
                        <a:rPr lang="en-US" sz="1200" baseline="30000" dirty="0"/>
                        <a:t>**</a:t>
                      </a:r>
                      <a:r>
                        <a:rPr lang="en-US" sz="1200"/>
                        <a:t> </a:t>
                      </a:r>
                      <a:r>
                        <a:rPr lang="en-US" sz="1200" smtClean="0"/>
                        <a:t>(0.047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788844"/>
                  </a:ext>
                </a:extLst>
              </a:tr>
              <a:tr h="289688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CONTRATO</a:t>
                      </a:r>
                      <a:endParaRPr lang="en-US" sz="1200" dirty="0">
                        <a:effectLst/>
                      </a:endParaRP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0.013 </a:t>
                      </a:r>
                      <a:r>
                        <a:rPr lang="en-US" sz="1200" smtClean="0"/>
                        <a:t>(0.055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0.004 </a:t>
                      </a:r>
                      <a:r>
                        <a:rPr lang="en-US" sz="1200" dirty="0" smtClean="0"/>
                        <a:t>(0.028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  <a:r>
                        <a:rPr lang="en-US" sz="1200"/>
                        <a:t>0.064 </a:t>
                      </a:r>
                      <a:r>
                        <a:rPr lang="en-US" sz="1200" smtClean="0"/>
                        <a:t>(0.060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  <a:r>
                        <a:rPr lang="en-US" sz="1200"/>
                        <a:t>0.043 </a:t>
                      </a:r>
                      <a:r>
                        <a:rPr lang="en-US" sz="1200" smtClean="0"/>
                        <a:t>(0.040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7324878"/>
                  </a:ext>
                </a:extLst>
              </a:tr>
              <a:tr h="289688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VECINO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  <a:r>
                        <a:rPr lang="en-US" sz="1200"/>
                        <a:t>0.015 </a:t>
                      </a:r>
                      <a:r>
                        <a:rPr lang="en-US" sz="1200" smtClean="0"/>
                        <a:t>(0.028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-0.036</a:t>
                      </a:r>
                      <a:r>
                        <a:rPr lang="en-US" sz="1200" baseline="30000" dirty="0"/>
                        <a:t>**</a:t>
                      </a:r>
                      <a:r>
                        <a:rPr lang="en-US" sz="1200" dirty="0"/>
                        <a:t> </a:t>
                      </a:r>
                      <a:r>
                        <a:rPr lang="en-US" sz="1200" dirty="0" smtClean="0"/>
                        <a:t>(0.017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0.054</a:t>
                      </a:r>
                      <a:r>
                        <a:rPr lang="en-US" sz="1200" baseline="30000" dirty="0"/>
                        <a:t>*</a:t>
                      </a:r>
                      <a:r>
                        <a:rPr lang="en-US" sz="1200" dirty="0"/>
                        <a:t> </a:t>
                      </a:r>
                      <a:r>
                        <a:rPr lang="en-US" sz="1200" dirty="0" smtClean="0"/>
                        <a:t>(0.032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0.027 </a:t>
                      </a:r>
                      <a:r>
                        <a:rPr lang="en-US" sz="1200" smtClean="0"/>
                        <a:t>(0.030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239025"/>
                  </a:ext>
                </a:extLst>
              </a:tr>
              <a:tr h="289688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sc</a:t>
                      </a:r>
                      <a:endParaRPr lang="en-US" sz="1200" dirty="0">
                        <a:effectLst/>
                      </a:endParaRP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0.141</a:t>
                      </a:r>
                      <a:r>
                        <a:rPr lang="en-US" sz="1200" baseline="30000" dirty="0"/>
                        <a:t>**</a:t>
                      </a:r>
                      <a:r>
                        <a:rPr lang="en-US" sz="1200"/>
                        <a:t> </a:t>
                      </a:r>
                      <a:r>
                        <a:rPr lang="en-US" sz="1200" smtClean="0"/>
                        <a:t>(0.065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0.044 </a:t>
                      </a:r>
                      <a:r>
                        <a:rPr lang="en-US" sz="1200" smtClean="0"/>
                        <a:t>(0.047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0.062 </a:t>
                      </a:r>
                      <a:r>
                        <a:rPr lang="en-US" sz="1200" dirty="0" smtClean="0"/>
                        <a:t>(0.079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  <a:r>
                        <a:rPr lang="en-US" sz="1200"/>
                        <a:t>0.007 </a:t>
                      </a:r>
                      <a:r>
                        <a:rPr lang="en-US" sz="1200" smtClean="0"/>
                        <a:t>(0.078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0284723"/>
                  </a:ext>
                </a:extLst>
              </a:tr>
              <a:tr h="289688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¿Dummies </a:t>
                      </a:r>
                      <a:r>
                        <a:rPr lang="en-US" sz="1200" dirty="0" err="1">
                          <a:effectLst/>
                        </a:rPr>
                        <a:t>por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mes</a:t>
                      </a:r>
                      <a:r>
                        <a:rPr lang="en-US" sz="1200" dirty="0">
                          <a:effectLst/>
                        </a:rPr>
                        <a:t>?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Sí</a:t>
                      </a:r>
                      <a:endParaRPr lang="en-US" sz="1200" dirty="0"/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Sí</a:t>
                      </a:r>
                      <a:endParaRPr lang="en-US" sz="1200" dirty="0"/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Sí</a:t>
                      </a:r>
                      <a:endParaRPr lang="en-US" sz="1200" dirty="0"/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Sí</a:t>
                      </a:r>
                      <a:endParaRPr lang="en-US" sz="1200" dirty="0"/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9328918"/>
                  </a:ext>
                </a:extLst>
              </a:tr>
              <a:tr h="289688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Observations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7,722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2,574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7,704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2,568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6582555"/>
                  </a:ext>
                </a:extLst>
              </a:tr>
              <a:tr h="289688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R</a:t>
                      </a:r>
                      <a:r>
                        <a:rPr lang="en-US" sz="1200" baseline="30000">
                          <a:effectLst/>
                        </a:rPr>
                        <a:t>2</a:t>
                      </a:r>
                      <a:endParaRPr lang="en-US" sz="1200">
                        <a:effectLst/>
                      </a:endParaRP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0.935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0.694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0.846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0.413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7423595"/>
                  </a:ext>
                </a:extLst>
              </a:tr>
              <a:tr h="289688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Adjusted R</a:t>
                      </a:r>
                      <a:r>
                        <a:rPr lang="en-US" sz="1200" baseline="30000">
                          <a:effectLst/>
                        </a:rPr>
                        <a:t>2</a:t>
                      </a:r>
                      <a:endParaRPr lang="en-US" sz="1200">
                        <a:effectLst/>
                      </a:endParaRP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0.931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0.632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0.836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0.293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661332"/>
                  </a:ext>
                </a:extLst>
              </a:tr>
              <a:tr h="289688">
                <a:tc>
                  <a:txBody>
                    <a:bodyPr/>
                    <a:lstStyle/>
                    <a:p>
                      <a:pPr algn="l"/>
                      <a:r>
                        <a:rPr lang="es-ES" sz="1200" dirty="0" smtClean="0">
                          <a:effectLst/>
                        </a:rPr>
                        <a:t>LM</a:t>
                      </a:r>
                      <a:r>
                        <a:rPr lang="es-ES" sz="1200" baseline="0" dirty="0" smtClean="0">
                          <a:effectLst/>
                        </a:rPr>
                        <a:t> SAR</a:t>
                      </a:r>
                      <a:endParaRPr lang="en-US" sz="1200" dirty="0">
                        <a:effectLst/>
                      </a:endParaRP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38.94 </a:t>
                      </a:r>
                      <a:r>
                        <a:rPr lang="en-US" sz="1200" dirty="0" smtClean="0">
                          <a:effectLst/>
                        </a:rPr>
                        <a:t>[0.0000]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5.09 </a:t>
                      </a:r>
                      <a:r>
                        <a:rPr lang="en-US" sz="1200" dirty="0" smtClean="0">
                          <a:effectLst/>
                        </a:rPr>
                        <a:t>[0.0240]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2292562"/>
                  </a:ext>
                </a:extLst>
              </a:tr>
              <a:tr h="289688">
                <a:tc>
                  <a:txBody>
                    <a:bodyPr/>
                    <a:lstStyle/>
                    <a:p>
                      <a:pPr algn="l"/>
                      <a:r>
                        <a:rPr lang="es-ES" sz="1200" dirty="0" smtClean="0">
                          <a:effectLst/>
                        </a:rPr>
                        <a:t>LM</a:t>
                      </a:r>
                      <a:r>
                        <a:rPr lang="es-ES" sz="1200" baseline="0" dirty="0" smtClean="0">
                          <a:effectLst/>
                        </a:rPr>
                        <a:t> SEM </a:t>
                      </a:r>
                      <a:endParaRPr lang="en-US" sz="1200" dirty="0">
                        <a:effectLst/>
                      </a:endParaRP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39.26 </a:t>
                      </a:r>
                      <a:r>
                        <a:rPr lang="en-US" sz="1200" dirty="0" smtClean="0">
                          <a:effectLst/>
                        </a:rPr>
                        <a:t>[0.0000]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5.10 </a:t>
                      </a:r>
                      <a:r>
                        <a:rPr lang="en-US" sz="1200" dirty="0" smtClean="0">
                          <a:effectLst/>
                        </a:rPr>
                        <a:t>[0.0240]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9658068"/>
                  </a:ext>
                </a:extLst>
              </a:tr>
              <a:tr h="289688">
                <a:tc>
                  <a:txBody>
                    <a:bodyPr/>
                    <a:lstStyle/>
                    <a:p>
                      <a:pPr algn="l"/>
                      <a:r>
                        <a:rPr lang="es-ES" sz="1200" dirty="0" smtClean="0">
                          <a:effectLst/>
                        </a:rPr>
                        <a:t>LM</a:t>
                      </a:r>
                      <a:r>
                        <a:rPr lang="es-ES" sz="1200" baseline="0" dirty="0" smtClean="0">
                          <a:effectLst/>
                        </a:rPr>
                        <a:t> SAR </a:t>
                      </a:r>
                      <a:r>
                        <a:rPr lang="es-ES" sz="1200" baseline="0" dirty="0" err="1" smtClean="0">
                          <a:effectLst/>
                        </a:rPr>
                        <a:t>Rob</a:t>
                      </a:r>
                      <a:r>
                        <a:rPr lang="es-ES" sz="1200" baseline="0" dirty="0" smtClean="0">
                          <a:effectLst/>
                        </a:rPr>
                        <a:t>.</a:t>
                      </a:r>
                      <a:endParaRPr lang="en-US" sz="1200" dirty="0">
                        <a:effectLst/>
                      </a:endParaRP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0.12 </a:t>
                      </a:r>
                      <a:r>
                        <a:rPr lang="en-US" sz="1200" dirty="0" smtClean="0">
                          <a:effectLst/>
                        </a:rPr>
                        <a:t>[0.7334]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0.00 </a:t>
                      </a:r>
                      <a:r>
                        <a:rPr lang="en-US" sz="1200" dirty="0" smtClean="0">
                          <a:effectLst/>
                        </a:rPr>
                        <a:t>[0.9734]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5687426"/>
                  </a:ext>
                </a:extLst>
              </a:tr>
              <a:tr h="289688">
                <a:tc>
                  <a:txBody>
                    <a:bodyPr/>
                    <a:lstStyle/>
                    <a:p>
                      <a:pPr algn="l"/>
                      <a:r>
                        <a:rPr lang="es-ES" sz="1200" dirty="0" smtClean="0">
                          <a:effectLst/>
                        </a:rPr>
                        <a:t>LM</a:t>
                      </a:r>
                      <a:r>
                        <a:rPr lang="es-ES" sz="1200" baseline="0" dirty="0" smtClean="0">
                          <a:effectLst/>
                        </a:rPr>
                        <a:t> SEM </a:t>
                      </a:r>
                      <a:r>
                        <a:rPr lang="es-ES" sz="1200" baseline="0" dirty="0" err="1" smtClean="0">
                          <a:effectLst/>
                        </a:rPr>
                        <a:t>Rob</a:t>
                      </a:r>
                      <a:r>
                        <a:rPr lang="es-ES" sz="1200" baseline="0" dirty="0" smtClean="0">
                          <a:effectLst/>
                        </a:rPr>
                        <a:t>.</a:t>
                      </a:r>
                      <a:endParaRPr lang="en-US" sz="1200" dirty="0">
                        <a:effectLst/>
                      </a:endParaRP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0.44 </a:t>
                      </a:r>
                      <a:r>
                        <a:rPr lang="en-US" sz="1200" dirty="0" smtClean="0">
                          <a:effectLst/>
                        </a:rPr>
                        <a:t>[0.5093]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0.01 </a:t>
                      </a:r>
                      <a:r>
                        <a:rPr lang="en-US" sz="1200" dirty="0" smtClean="0">
                          <a:effectLst/>
                        </a:rPr>
                        <a:t>[0.9434]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3281094"/>
                  </a:ext>
                </a:extLst>
              </a:tr>
              <a:tr h="289688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Notas</a:t>
                      </a:r>
                      <a:r>
                        <a:rPr lang="en-US" sz="1200" dirty="0">
                          <a:effectLst/>
                        </a:rPr>
                        <a:t>: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r"/>
                      <a:r>
                        <a:rPr lang="en-US" sz="1200" baseline="30000" dirty="0" smtClean="0">
                          <a:effectLst/>
                        </a:rPr>
                        <a:t>*</a:t>
                      </a:r>
                      <a:r>
                        <a:rPr lang="en-US" sz="1200" dirty="0" smtClean="0">
                          <a:effectLst/>
                        </a:rPr>
                        <a:t>p&lt;0.1; </a:t>
                      </a:r>
                      <a:r>
                        <a:rPr lang="en-US" sz="1200" baseline="30000" dirty="0" smtClean="0">
                          <a:effectLst/>
                        </a:rPr>
                        <a:t>**</a:t>
                      </a:r>
                      <a:r>
                        <a:rPr lang="en-US" sz="1200" dirty="0" smtClean="0">
                          <a:effectLst/>
                        </a:rPr>
                        <a:t>p&lt;0.05; </a:t>
                      </a:r>
                      <a:r>
                        <a:rPr lang="en-US" sz="1200" baseline="30000" dirty="0" smtClean="0">
                          <a:effectLst/>
                        </a:rPr>
                        <a:t>***</a:t>
                      </a:r>
                      <a:r>
                        <a:rPr lang="en-US" sz="1200" dirty="0" smtClean="0">
                          <a:effectLst/>
                        </a:rPr>
                        <a:t>p&lt;0.01</a:t>
                      </a:r>
                    </a:p>
                    <a:p>
                      <a:pPr algn="l">
                        <a:tabLst>
                          <a:tab pos="1344613" algn="l"/>
                        </a:tabLst>
                      </a:pPr>
                      <a:r>
                        <a:rPr lang="es-ES" sz="1200" dirty="0" smtClean="0">
                          <a:effectLst/>
                        </a:rPr>
                        <a:t>	Periodo de 6 meses: noviembre 2017 a abril 2018 </a:t>
                      </a:r>
                    </a:p>
                    <a:p>
                      <a:pPr algn="l">
                        <a:tabLst>
                          <a:tab pos="1344613" algn="l"/>
                        </a:tabLst>
                      </a:pPr>
                      <a:r>
                        <a:rPr lang="es-ES" sz="1200" dirty="0" smtClean="0">
                          <a:effectLst/>
                        </a:rPr>
                        <a:t>	Periodo de 18 meses: mayo 2017 a octubre 2018 </a:t>
                      </a:r>
                      <a:endParaRPr lang="en-US" sz="1200" dirty="0">
                        <a:effectLst/>
                      </a:endParaRP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en-US" sz="1200" dirty="0">
                        <a:effectLst/>
                      </a:endParaRP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200" dirty="0">
                        <a:effectLst/>
                      </a:endParaRP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7767731"/>
                  </a:ext>
                </a:extLst>
              </a:tr>
            </a:tbl>
          </a:graphicData>
        </a:graphic>
      </p:graphicFrame>
      <p:sp>
        <p:nvSpPr>
          <p:cNvPr id="5" name="3 Marcador de texto"/>
          <p:cNvSpPr txBox="1">
            <a:spLocks/>
          </p:cNvSpPr>
          <p:nvPr/>
        </p:nvSpPr>
        <p:spPr>
          <a:xfrm>
            <a:off x="174340" y="1752937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dirty="0" smtClean="0"/>
              <a:t>Metodología</a:t>
            </a:r>
            <a:endParaRPr lang="es-ES" dirty="0"/>
          </a:p>
          <a:p>
            <a:r>
              <a:rPr lang="es-ES" u="sng" dirty="0" smtClean="0"/>
              <a:t>Resultados</a:t>
            </a:r>
          </a:p>
          <a:p>
            <a:r>
              <a:rPr lang="es-ES" dirty="0" smtClean="0"/>
              <a:t>Próximos pasos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49846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Próximos pasos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dirty="0" smtClean="0"/>
              <a:t>Metodología</a:t>
            </a:r>
            <a:endParaRPr lang="es-ES" dirty="0"/>
          </a:p>
          <a:p>
            <a:r>
              <a:rPr lang="es-ES" u="sng" dirty="0" smtClean="0"/>
              <a:t>Resultados</a:t>
            </a:r>
          </a:p>
          <a:p>
            <a:r>
              <a:rPr lang="es-ES" dirty="0" smtClean="0"/>
              <a:t>Próximos pasos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5151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u="sng" dirty="0"/>
              <a:t>Introducción</a:t>
            </a:r>
            <a:endParaRPr lang="es-ES" dirty="0"/>
          </a:p>
          <a:p>
            <a:r>
              <a:rPr lang="es-ES" dirty="0"/>
              <a:t>Fundamento teórico</a:t>
            </a:r>
          </a:p>
          <a:p>
            <a:r>
              <a:rPr lang="es-ES" dirty="0" smtClean="0"/>
              <a:t>Metodología</a:t>
            </a:r>
            <a:endParaRPr lang="es-ES" dirty="0"/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Próximos pasos</a:t>
            </a:r>
            <a:endParaRPr lang="es-ES" dirty="0"/>
          </a:p>
          <a:p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Introducción</a:t>
            </a:r>
            <a:endParaRPr lang="es-PE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339752" y="864000"/>
            <a:ext cx="6282248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El mercado de combustibles a nivel minorista presenta particularidades: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Precios observables por consumidores y por competencia.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Bajo costo de información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¿Producto homogéneo? ← Calidad regulada por el Estado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Resultado: Variabilidad de precios</a:t>
            </a:r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000" y="3429000"/>
            <a:ext cx="5040000" cy="340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29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 y Relevancia</a:t>
            </a:r>
            <a:endParaRPr lang="es-PE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266769" y="819000"/>
            <a:ext cx="6408712" cy="243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Identificar las variables que expliquen la variación de precios en las estaciones de combustible de Lima.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Determinar el efecto que tiene una adquisición que consolida el mercado minorista en el precio de los combustibles</a:t>
            </a:r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2502000" y="2759875"/>
            <a:ext cx="5653557" cy="3780000"/>
            <a:chOff x="2187002" y="2471450"/>
            <a:chExt cx="6724046" cy="4476550"/>
          </a:xfrm>
        </p:grpSpPr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79984" y="2471450"/>
              <a:ext cx="3431064" cy="4386550"/>
            </a:xfrm>
            <a:prstGeom prst="rect">
              <a:avLst/>
            </a:prstGeom>
          </p:spPr>
        </p:pic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87002" y="2471450"/>
              <a:ext cx="3143600" cy="4476550"/>
            </a:xfrm>
            <a:prstGeom prst="rect">
              <a:avLst/>
            </a:prstGeom>
          </p:spPr>
        </p:pic>
      </p:grpSp>
      <p:sp>
        <p:nvSpPr>
          <p:cNvPr id="10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u="sng" dirty="0"/>
              <a:t>Introducción</a:t>
            </a:r>
            <a:endParaRPr lang="es-ES" dirty="0"/>
          </a:p>
          <a:p>
            <a:r>
              <a:rPr lang="es-ES" dirty="0"/>
              <a:t>Fundamento teórico</a:t>
            </a:r>
          </a:p>
          <a:p>
            <a:r>
              <a:rPr lang="es-ES" dirty="0" smtClean="0"/>
              <a:t>Metodología</a:t>
            </a:r>
            <a:endParaRPr lang="es-ES" dirty="0"/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Próximos pasos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6979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3852000" y="5589000"/>
            <a:ext cx="5805000" cy="7473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4000" dirty="0"/>
              <a:t>2</a:t>
            </a:r>
            <a:r>
              <a:rPr lang="es-ES" sz="4000" dirty="0" smtClean="0"/>
              <a:t>. MARCO TEÓRICO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3991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612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Revisión de la literatura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339752" y="999000"/>
            <a:ext cx="640871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Influencia de las características observables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Eckert y West </a:t>
            </a: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(2005),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Clemenz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Gugler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(2006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), Pintado y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Contín-Pilart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(2010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P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Influencia de factores espaciales: 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s-PE" dirty="0" err="1">
                <a:latin typeface="Arial" panose="020B0604020202020204" pitchFamily="34" charset="0"/>
                <a:cs typeface="Arial" panose="020B0604020202020204" pitchFamily="34" charset="0"/>
              </a:rPr>
              <a:t>Byrne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(2010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Pennerstorfer (2009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) y </a:t>
            </a:r>
            <a:r>
              <a:rPr lang="es-PE" dirty="0" err="1">
                <a:latin typeface="Arial" panose="020B0604020202020204" pitchFamily="34" charset="0"/>
                <a:cs typeface="Arial" panose="020B0604020202020204" pitchFamily="34" charset="0"/>
              </a:rPr>
              <a:t>Alderighi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 y Baudino </a:t>
            </a: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(2015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P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Modelos estructurales en función de datos de cantidades vendidas a nivel estación o distrital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Slade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(1992),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Manuszak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(2010) y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Houde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(2012) </a:t>
            </a:r>
            <a:endParaRPr lang="es-P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Eventos exógenos para determinar efectos de fusiones o adquisiciones específicas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s-E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Hastings </a:t>
            </a:r>
            <a:r>
              <a:rPr lang="es-E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(2004)</a:t>
            </a: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Taylor y </a:t>
            </a:r>
            <a:r>
              <a:rPr lang="es-ES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Hosken</a:t>
            </a:r>
            <a:r>
              <a:rPr lang="es-E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(2008</a:t>
            </a:r>
            <a:r>
              <a:rPr lang="es-E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Simpson y Taylor </a:t>
            </a:r>
            <a:r>
              <a:rPr lang="es-E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(2008</a:t>
            </a:r>
            <a:r>
              <a:rPr lang="es-E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Pennerstorfer y </a:t>
            </a:r>
            <a:r>
              <a:rPr lang="es-ES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Weiss</a:t>
            </a:r>
            <a:r>
              <a:rPr lang="es-E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(2013)</a:t>
            </a:r>
            <a:endParaRPr lang="es-PE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u="sng" dirty="0"/>
              <a:t>Fundamento teórico</a:t>
            </a:r>
          </a:p>
          <a:p>
            <a:r>
              <a:rPr lang="es-ES" dirty="0" smtClean="0"/>
              <a:t>Metodología</a:t>
            </a:r>
            <a:endParaRPr lang="es-ES" dirty="0"/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Próximos pasos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8537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612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Mercado de combustibles minorista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r="1013"/>
          <a:stretch/>
        </p:blipFill>
        <p:spPr>
          <a:xfrm>
            <a:off x="2394088" y="2574000"/>
            <a:ext cx="6075000" cy="34664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CuadroTexto 6"/>
          <p:cNvSpPr txBox="1"/>
          <p:nvPr/>
        </p:nvSpPr>
        <p:spPr>
          <a:xfrm>
            <a:off x="2412000" y="1046713"/>
            <a:ext cx="576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Precios de la materia prima fijados por mercados altamente líquidos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Cadena de valor de los hidrocarburos.</a:t>
            </a:r>
          </a:p>
        </p:txBody>
      </p:sp>
      <p:sp>
        <p:nvSpPr>
          <p:cNvPr id="6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u="sng" dirty="0"/>
              <a:t>Fundamento teórico</a:t>
            </a:r>
          </a:p>
          <a:p>
            <a:r>
              <a:rPr lang="es-ES" dirty="0" smtClean="0"/>
              <a:t>Metodología</a:t>
            </a:r>
            <a:endParaRPr lang="es-ES" dirty="0"/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Próximos pasos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754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612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Competencia en el mercado minorista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412000" y="864000"/>
            <a:ext cx="6075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Libre mercado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Producto de calidad similar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¿Aditivos?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Solo 3 proveedores importantes en el mercado: Repsol y Petroperú (Productores e importadores), PBF (Importador)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Cuatro mayoristas: Repsol, Petroperú, Primax, Pecsa.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Las estaciones de combustible pueden ser de tres tipos: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smtClean="0"/>
              <a:t>Propias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smtClean="0"/>
              <a:t>Abanderadas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smtClean="0"/>
              <a:t>Independientes</a:t>
            </a:r>
          </a:p>
        </p:txBody>
      </p:sp>
      <p:sp>
        <p:nvSpPr>
          <p:cNvPr id="3" name="AutoShape 2" descr="Resultado de imagen para aditivo prima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upo 1"/>
          <p:cNvGrpSpPr/>
          <p:nvPr/>
        </p:nvGrpSpPr>
        <p:grpSpPr>
          <a:xfrm>
            <a:off x="4257001" y="1480493"/>
            <a:ext cx="3681304" cy="463507"/>
            <a:chOff x="4386641" y="2246987"/>
            <a:chExt cx="4460359" cy="598507"/>
          </a:xfrm>
        </p:grpSpPr>
        <p:pic>
          <p:nvPicPr>
            <p:cNvPr id="1028" name="Picture 4" descr="http://www.primax.com.ec/website/images/supergps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14004"/>
            <a:stretch/>
          </p:blipFill>
          <p:spPr bwMode="auto">
            <a:xfrm>
              <a:off x="4386641" y="2246987"/>
              <a:ext cx="1157207" cy="5985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://www.pecsa.com.pe/wp-content/uploads/2017/07/exelon-nitr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7000" y="2394000"/>
              <a:ext cx="1446425" cy="416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Repsol Efitec 98 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8304" y="2336750"/>
              <a:ext cx="1178696" cy="508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625732"/>
              </p:ext>
            </p:extLst>
          </p:nvPr>
        </p:nvGraphicFramePr>
        <p:xfrm>
          <a:off x="2802789" y="4689000"/>
          <a:ext cx="5219963" cy="192024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758393">
                  <a:extLst>
                    <a:ext uri="{9D8B030D-6E8A-4147-A177-3AD203B41FA5}">
                      <a16:colId xmlns:a16="http://schemas.microsoft.com/office/drawing/2014/main" val="285652208"/>
                    </a:ext>
                  </a:extLst>
                </a:gridCol>
                <a:gridCol w="555282">
                  <a:extLst>
                    <a:ext uri="{9D8B030D-6E8A-4147-A177-3AD203B41FA5}">
                      <a16:colId xmlns:a16="http://schemas.microsoft.com/office/drawing/2014/main" val="2870701216"/>
                    </a:ext>
                  </a:extLst>
                </a:gridCol>
                <a:gridCol w="1018017">
                  <a:extLst>
                    <a:ext uri="{9D8B030D-6E8A-4147-A177-3AD203B41FA5}">
                      <a16:colId xmlns:a16="http://schemas.microsoft.com/office/drawing/2014/main" val="3360498426"/>
                    </a:ext>
                  </a:extLst>
                </a:gridCol>
                <a:gridCol w="1295657">
                  <a:extLst>
                    <a:ext uri="{9D8B030D-6E8A-4147-A177-3AD203B41FA5}">
                      <a16:colId xmlns:a16="http://schemas.microsoft.com/office/drawing/2014/main" val="1726687776"/>
                    </a:ext>
                  </a:extLst>
                </a:gridCol>
                <a:gridCol w="592614">
                  <a:extLst>
                    <a:ext uri="{9D8B030D-6E8A-4147-A177-3AD203B41FA5}">
                      <a16:colId xmlns:a16="http://schemas.microsoft.com/office/drawing/2014/main" val="35010668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b="1" i="0" dirty="0" err="1" smtClean="0">
                          <a:effectLst/>
                        </a:rPr>
                        <a:t>Marca|Tipo</a:t>
                      </a:r>
                      <a:r>
                        <a:rPr lang="es-PE" sz="1200" b="1" i="0" dirty="0" smtClean="0">
                          <a:effectLst/>
                        </a:rPr>
                        <a:t> </a:t>
                      </a:r>
                      <a:r>
                        <a:rPr lang="es-PE" sz="1200" b="1" i="0" dirty="0">
                          <a:effectLst/>
                        </a:rPr>
                        <a:t>de estación</a:t>
                      </a:r>
                      <a:endParaRPr lang="en-US" sz="1200" b="1" i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b="1" i="0" dirty="0">
                          <a:effectLst/>
                        </a:rPr>
                        <a:t>Propia</a:t>
                      </a:r>
                      <a:endParaRPr lang="en-US" sz="1200" b="1" i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b="1" i="0" dirty="0">
                          <a:effectLst/>
                        </a:rPr>
                        <a:t>Abanderada</a:t>
                      </a:r>
                      <a:endParaRPr lang="en-US" sz="1200" b="1" i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b="1" i="0" dirty="0">
                          <a:effectLst/>
                        </a:rPr>
                        <a:t>Independiente</a:t>
                      </a:r>
                      <a:endParaRPr lang="en-US" sz="1200" b="1" i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b="1" i="0" dirty="0">
                          <a:effectLst/>
                        </a:rPr>
                        <a:t>Total</a:t>
                      </a:r>
                      <a:endParaRPr lang="en-US" sz="1200" b="1" i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38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Repsol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72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52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-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124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472801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Primax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41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73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114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6051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Pecsa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28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30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58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2200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Petroperú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42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42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6573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Sin Marca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99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99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02306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Total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141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197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99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437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8380683"/>
                  </a:ext>
                </a:extLst>
              </a:tr>
            </a:tbl>
          </a:graphicData>
        </a:graphic>
      </p:graphicFrame>
      <p:sp>
        <p:nvSpPr>
          <p:cNvPr id="16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u="sng" dirty="0"/>
              <a:t>Fundamento teórico</a:t>
            </a:r>
          </a:p>
          <a:p>
            <a:r>
              <a:rPr lang="es-ES" dirty="0" smtClean="0"/>
              <a:t>Metodología</a:t>
            </a:r>
            <a:endParaRPr lang="es-ES" dirty="0"/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Próximos pasos</a:t>
            </a:r>
            <a:endParaRPr lang="es-ES" dirty="0"/>
          </a:p>
          <a:p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2502000" y="4374000"/>
            <a:ext cx="535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Distribución de estaciones en la muestra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4015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21796</TotalTime>
  <Words>2752</Words>
  <Application>Microsoft Office PowerPoint</Application>
  <PresentationFormat>Presentación en pantalla (4:3)</PresentationFormat>
  <Paragraphs>974</Paragraphs>
  <Slides>32</Slides>
  <Notes>0</Notes>
  <HiddenSlides>2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32</vt:i4>
      </vt:variant>
    </vt:vector>
  </HeadingPairs>
  <TitlesOfParts>
    <vt:vector size="40" baseType="lpstr">
      <vt:lpstr>Arial</vt:lpstr>
      <vt:lpstr>Calibri</vt:lpstr>
      <vt:lpstr>Cambria Math</vt:lpstr>
      <vt:lpstr>Times New Roman</vt:lpstr>
      <vt:lpstr>Wingdings</vt:lpstr>
      <vt:lpstr>Tema de Office</vt:lpstr>
      <vt:lpstr>1_Diseño personalizado</vt:lpstr>
      <vt:lpstr>Diseño personalizado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Lobillo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 Uriarte</dc:creator>
  <cp:lastModifiedBy>Diego Uriarte</cp:lastModifiedBy>
  <cp:revision>228</cp:revision>
  <dcterms:created xsi:type="dcterms:W3CDTF">2017-10-05T16:37:09Z</dcterms:created>
  <dcterms:modified xsi:type="dcterms:W3CDTF">2019-05-07T22:25:48Z</dcterms:modified>
</cp:coreProperties>
</file>