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309" r:id="rId6"/>
    <p:sldId id="311" r:id="rId7"/>
    <p:sldId id="259" r:id="rId8"/>
    <p:sldId id="312" r:id="rId9"/>
    <p:sldId id="310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1" r:id="rId20"/>
    <p:sldId id="323" r:id="rId21"/>
    <p:sldId id="324" r:id="rId22"/>
    <p:sldId id="301" r:id="rId2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5050"/>
    <a:srgbClr val="996600"/>
    <a:srgbClr val="CC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9" autoAdjust="0"/>
    <p:restoredTop sz="94660"/>
  </p:normalViewPr>
  <p:slideViewPr>
    <p:cSldViewPr>
      <p:cViewPr varScale="1">
        <p:scale>
          <a:sx n="54" d="100"/>
          <a:sy n="54" d="100"/>
        </p:scale>
        <p:origin x="6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90AC8-EBAC-471F-A58E-F3BCE81D98CD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F3F62-A092-4667-8E21-EBE904E160C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366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3F62-A092-4667-8E21-EBE904E160C8}" type="slidenum">
              <a:rPr lang="es-PE" smtClean="0"/>
              <a:pPr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860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EB339-1B1B-4720-B789-AB812491E4E8}" type="datetimeFigureOut">
              <a:rPr lang="es-PE" smtClean="0"/>
              <a:pPr/>
              <a:t>30/09/2016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CC2A-FF2E-4891-B4DD-325C6496E30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7504" y="3789040"/>
            <a:ext cx="8928992" cy="156966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Analysis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of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the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influence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of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fouling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factor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on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the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heat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recovery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in a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heat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exchanger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network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of a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crude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distillation</a:t>
            </a:r>
            <a:r>
              <a:rPr lang="es-ES" sz="3200" b="1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 </a:t>
            </a:r>
            <a:r>
              <a:rPr lang="es-ES" sz="3200" b="1" dirty="0" err="1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</a:rPr>
              <a:t>unit</a:t>
            </a:r>
            <a:endParaRPr lang="es-ES" sz="3200" b="1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Calibri" panose="020F0502020204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11300" y="6197242"/>
            <a:ext cx="637381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2000" b="1" dirty="0" smtClean="0">
                <a:latin typeface="+mn-lt"/>
              </a:rPr>
              <a:t>Diego Uriarte Cáceres / Carlos Márquez Quispe</a:t>
            </a:r>
            <a:endParaRPr lang="es-ES" sz="2000" b="1" dirty="0">
              <a:latin typeface="+mn-lt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55576" y="190381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XXVIII </a:t>
            </a:r>
            <a:r>
              <a:rPr lang="en-US" sz="2000" b="1" dirty="0" err="1"/>
              <a:t>Interamerican</a:t>
            </a:r>
            <a:r>
              <a:rPr lang="en-US" sz="2000" b="1" dirty="0"/>
              <a:t> Congress of Chemical Engineering Cuzco Perú </a:t>
            </a:r>
            <a:endParaRPr lang="es-PE" sz="1400" dirty="0">
              <a:solidFill>
                <a:srgbClr val="C00000"/>
              </a:solidFill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10" name="Imagen 9" descr="Logo-CIIQ-Colo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06" y="980728"/>
            <a:ext cx="25200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5373376"/>
            <a:ext cx="9144000" cy="1584016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4868143"/>
            <a:ext cx="9144000" cy="600164"/>
          </a:xfrm>
          <a:prstGeom prst="rect">
            <a:avLst/>
          </a:prstGeom>
          <a:noFill/>
          <a:effectLst>
            <a:reflection stA="45000" endPos="1000" dist="50800" dir="5400000" sy="-100000" algn="bl" rotWithShape="0"/>
          </a:effec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3. CALCULATION METHODOLOGY</a:t>
            </a:r>
            <a:endParaRPr lang="es-ES" sz="2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5373216"/>
            <a:ext cx="9144000" cy="1584325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50000"/>
                </a:schemeClr>
              </a:gs>
              <a:gs pos="50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5400000" scaled="0"/>
          </a:gra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CALCULATION METHODOLOGY – FOULING FACTOR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342484" y="2031231"/>
            <a:ext cx="2549996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Physical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properties</a:t>
            </a:r>
            <a:endParaRPr lang="es-ES" sz="1200" dirty="0">
              <a:latin typeface="Verdana" pitchFamily="34" charset="0"/>
              <a:cs typeface="Arial" charset="0"/>
            </a:endParaRPr>
          </a:p>
          <a:p>
            <a:pPr algn="ctr"/>
            <a:r>
              <a:rPr lang="es-ES" sz="1200" u="sng" dirty="0" smtClean="0">
                <a:latin typeface="Verdana" pitchFamily="34" charset="0"/>
                <a:cs typeface="Arial" charset="0"/>
              </a:rPr>
              <a:t>(API </a:t>
            </a:r>
            <a:r>
              <a:rPr lang="es-ES" sz="1200" u="sng" dirty="0" err="1" smtClean="0">
                <a:latin typeface="Verdana" pitchFamily="34" charset="0"/>
                <a:cs typeface="Arial" charset="0"/>
              </a:rPr>
              <a:t>Technical</a:t>
            </a:r>
            <a:r>
              <a:rPr lang="es-ES" sz="1200" u="sng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u="sng" dirty="0" err="1" smtClean="0">
                <a:latin typeface="Verdana" pitchFamily="34" charset="0"/>
                <a:cs typeface="Arial" charset="0"/>
              </a:rPr>
              <a:t>Databook</a:t>
            </a:r>
            <a:r>
              <a:rPr lang="es-ES" sz="1200" u="sng" dirty="0">
                <a:latin typeface="Verdana" pitchFamily="34" charset="0"/>
                <a:cs typeface="Arial" charset="0"/>
              </a:rPr>
              <a:t>)</a:t>
            </a:r>
            <a:endParaRPr lang="es-ES" sz="1200" u="sng" dirty="0">
              <a:latin typeface="Verdana" pitchFamily="34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3447827" y="6309320"/>
                <a:ext cx="1108380" cy="470450"/>
              </a:xfrm>
              <a:prstGeom prst="rect">
                <a:avLst/>
              </a:prstGeom>
              <a:ln w="3175">
                <a:solidFill>
                  <a:srgbClr val="008000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PE" sz="1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P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s-PE" sz="1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P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1200" dirty="0"/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827" y="6309320"/>
                <a:ext cx="1108380" cy="4704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175">
                <a:solidFill>
                  <a:srgbClr val="008000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771800" y="5960313"/>
            <a:ext cx="2549996" cy="276999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Fouling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factor Rf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/>
              <p:cNvSpPr/>
              <p:nvPr/>
            </p:nvSpPr>
            <p:spPr>
              <a:xfrm>
                <a:off x="897831" y="5439267"/>
                <a:ext cx="1021433" cy="438005"/>
              </a:xfrm>
              <a:prstGeom prst="rect">
                <a:avLst/>
              </a:prstGeom>
              <a:ln w="3175">
                <a:solidFill>
                  <a:srgbClr val="008000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i="1"/>
                          </m:ctrlPr>
                        </m:sSubPr>
                        <m:e>
                          <m:r>
                            <a:rPr lang="en-US" sz="1200" i="1"/>
                            <m:t>𝑈</m:t>
                          </m:r>
                        </m:e>
                        <m:sub>
                          <m:r>
                            <a:rPr lang="en-US" sz="1200" i="1"/>
                            <m:t>𝑑</m:t>
                          </m:r>
                        </m:sub>
                      </m:sSub>
                      <m:r>
                        <a:rPr lang="en-US" sz="1200" i="1"/>
                        <m:t>=</m:t>
                      </m:r>
                      <m:f>
                        <m:fPr>
                          <m:ctrlPr>
                            <a:rPr lang="es-PE" sz="1200" i="1"/>
                          </m:ctrlPr>
                        </m:fPr>
                        <m:num>
                          <m:r>
                            <a:rPr lang="en-US" sz="1200" i="1"/>
                            <m:t>𝑄</m:t>
                          </m:r>
                        </m:num>
                        <m:den>
                          <m:r>
                            <a:rPr lang="en-US" sz="1200" i="1"/>
                            <m:t>𝐴</m:t>
                          </m:r>
                          <m:r>
                            <a:rPr lang="en-US" sz="1200" i="1"/>
                            <m:t>∗∆</m:t>
                          </m:r>
                          <m:r>
                            <a:rPr lang="en-US" sz="1200" i="1"/>
                            <m:t>𝑇</m:t>
                          </m:r>
                        </m:den>
                      </m:f>
                    </m:oMath>
                  </m:oMathPara>
                </a14:m>
                <a:endParaRPr lang="es-PE" sz="1200" dirty="0"/>
              </a:p>
            </p:txBody>
          </p:sp>
        </mc:Choice>
        <mc:Fallback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31" y="5439267"/>
                <a:ext cx="1021433" cy="4380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175">
                <a:solidFill>
                  <a:srgbClr val="008000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7 CuadroTexto"/>
          <p:cNvSpPr txBox="1">
            <a:spLocks noChangeArrowheads="1"/>
          </p:cNvSpPr>
          <p:nvPr/>
        </p:nvSpPr>
        <p:spPr bwMode="auto">
          <a:xfrm>
            <a:off x="323528" y="4911551"/>
            <a:ext cx="2016224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Dirty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overall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transfer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coeff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.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Ud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/>
              <p:cNvSpPr/>
              <p:nvPr/>
            </p:nvSpPr>
            <p:spPr>
              <a:xfrm>
                <a:off x="5436096" y="5301985"/>
                <a:ext cx="2393476" cy="503279"/>
              </a:xfrm>
              <a:prstGeom prst="rect">
                <a:avLst/>
              </a:prstGeom>
              <a:ln w="3175">
                <a:solidFill>
                  <a:srgbClr val="008000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PE" sz="1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s-PE" sz="12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P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sz="12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PE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s-PE" sz="1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func>
                                    <m:funcPr>
                                      <m:ctrlPr>
                                        <a:rPr lang="es-P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PE" sz="120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fName>
                                    <m:e>
                                      <m:r>
                                        <a:rPr lang="es-PE" sz="12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f>
                                    <m:fPr>
                                      <m:type m:val="lin"/>
                                      <m:ctrlPr>
                                        <a:rPr lang="es-P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s-P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s-PE" sz="12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P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PE" sz="1200" dirty="0"/>
              </a:p>
            </p:txBody>
          </p:sp>
        </mc:Choice>
        <mc:Fallback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301985"/>
                <a:ext cx="2393476" cy="503279"/>
              </a:xfrm>
              <a:prstGeom prst="rect">
                <a:avLst/>
              </a:prstGeom>
              <a:blipFill rotWithShape="0">
                <a:blip r:embed="rId4"/>
                <a:stretch>
                  <a:fillRect t="-59036" b="-44578"/>
                </a:stretch>
              </a:blipFill>
              <a:ln w="3175">
                <a:solidFill>
                  <a:srgbClr val="008000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7 CuadroTexto"/>
          <p:cNvSpPr txBox="1">
            <a:spLocks noChangeArrowheads="1"/>
          </p:cNvSpPr>
          <p:nvPr/>
        </p:nvSpPr>
        <p:spPr bwMode="auto">
          <a:xfrm>
            <a:off x="5508104" y="4767535"/>
            <a:ext cx="2160240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Clean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overall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transfer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coeff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.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Uc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3072292" y="3741948"/>
                <a:ext cx="2855845" cy="452303"/>
              </a:xfrm>
              <a:prstGeom prst="rect">
                <a:avLst/>
              </a:prstGeom>
              <a:ln w="3175">
                <a:solidFill>
                  <a:srgbClr val="008000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200" i="1" smtClean="0"/>
                        <m:t>𝑁𝑢</m:t>
                      </m:r>
                      <m:r>
                        <a:rPr lang="es-PE" sz="1200" i="1" smtClean="0"/>
                        <m:t>=</m:t>
                      </m:r>
                      <m:f>
                        <m:fPr>
                          <m:ctrlPr>
                            <a:rPr lang="es-PE" sz="1200" i="1"/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E" sz="1200" i="1"/>
                                  </m:ctrlPr>
                                </m:sSubPr>
                                <m:e>
                                  <m:r>
                                    <a:rPr lang="es-PE" sz="1200" i="1"/>
                                    <m:t>h</m:t>
                                  </m:r>
                                </m:e>
                                <m:sub>
                                  <m:r>
                                    <a:rPr lang="es-PE" sz="1200" i="1"/>
                                    <m:t>𝑖</m:t>
                                  </m:r>
                                </m:sub>
                              </m:sSub>
                              <m:r>
                                <a:rPr lang="es-PE" sz="1200" i="1"/>
                                <m:t>𝐷</m:t>
                              </m:r>
                            </m:e>
                            <m:sub>
                              <m:r>
                                <a:rPr lang="es-PE" sz="1200" i="1"/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PE" sz="1200" i="1"/>
                        <m:t>=0.023</m:t>
                      </m:r>
                      <m:sSup>
                        <m:sSupPr>
                          <m:ctrlPr>
                            <a:rPr lang="es-PE" sz="1200" i="1"/>
                          </m:ctrlPr>
                        </m:sSupPr>
                        <m:e>
                          <m:r>
                            <a:rPr lang="es-PE" sz="1200" i="1"/>
                            <m:t>𝑅𝑒</m:t>
                          </m:r>
                        </m:e>
                        <m:sup>
                          <m:r>
                            <a:rPr lang="es-PE" sz="1200" i="1"/>
                            <m:t>0.8</m:t>
                          </m:r>
                        </m:sup>
                      </m:sSup>
                      <m:sSup>
                        <m:sSupPr>
                          <m:ctrlPr>
                            <a:rPr lang="es-PE" sz="1200" i="1"/>
                          </m:ctrlPr>
                        </m:sSupPr>
                        <m:e>
                          <m:r>
                            <a:rPr lang="es-PE" sz="1200" i="1"/>
                            <m:t>𝑃𝑟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s-PE" sz="1200" i="1"/>
                              </m:ctrlPr>
                            </m:fPr>
                            <m:num>
                              <m:r>
                                <a:rPr lang="es-PE" sz="1200" i="1"/>
                                <m:t>1</m:t>
                              </m:r>
                            </m:num>
                            <m:den>
                              <m:r>
                                <a:rPr lang="es-PE" sz="1200" i="1"/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s-PE" sz="1200" i="1"/>
                          </m:ctrlPr>
                        </m:sSupPr>
                        <m:e>
                          <m:d>
                            <m:dPr>
                              <m:ctrlPr>
                                <a:rPr lang="es-PE" sz="1200" i="1"/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s-PE" sz="1200" i="1"/>
                                  </m:ctrlPr>
                                </m:fPr>
                                <m:num>
                                  <m:r>
                                    <a:rPr lang="es-PE" sz="1200" i="1"/>
                                    <m:t>𝑢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PE" sz="1200" i="1"/>
                                      </m:ctrlPr>
                                    </m:sSubPr>
                                    <m:e>
                                      <m:r>
                                        <a:rPr lang="es-PE" sz="1200" i="1"/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PE" sz="1200" i="1"/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PE" sz="1200" i="1"/>
                            <m:t>0.14</m:t>
                          </m:r>
                        </m:sup>
                      </m:sSup>
                    </m:oMath>
                  </m:oMathPara>
                </a14:m>
                <a:endParaRPr lang="es-PE" sz="1200" i="1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92" y="3741948"/>
                <a:ext cx="2855845" cy="452303"/>
              </a:xfrm>
              <a:prstGeom prst="rect">
                <a:avLst/>
              </a:prstGeom>
              <a:blipFill rotWithShape="0">
                <a:blip r:embed="rId5"/>
                <a:stretch>
                  <a:fillRect t="-32000" b="-74667"/>
                </a:stretch>
              </a:blipFill>
              <a:ln w="3175">
                <a:solidFill>
                  <a:srgbClr val="008000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7020272" y="3771219"/>
                <a:ext cx="1740541" cy="305853"/>
              </a:xfrm>
              <a:prstGeom prst="rect">
                <a:avLst/>
              </a:prstGeom>
              <a:ln w="3175">
                <a:solidFill>
                  <a:srgbClr val="008000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i="1"/>
                          </m:ctrlPr>
                        </m:sSubPr>
                        <m:e>
                          <m:r>
                            <a:rPr lang="es-PE" sz="1200" i="1"/>
                            <m:t>h</m:t>
                          </m:r>
                        </m:e>
                        <m:sub>
                          <m:r>
                            <a:rPr lang="es-PE" sz="1200" i="1"/>
                            <m:t>𝑜</m:t>
                          </m:r>
                        </m:sub>
                      </m:sSub>
                      <m:r>
                        <a:rPr lang="es-PE" sz="1200" i="1"/>
                        <m:t>=</m:t>
                      </m:r>
                      <m:sSub>
                        <m:sSubPr>
                          <m:ctrlPr>
                            <a:rPr lang="es-PE" sz="1200" i="1"/>
                          </m:ctrlPr>
                        </m:sSubPr>
                        <m:e>
                          <m:r>
                            <a:rPr lang="es-PE" sz="1200" i="1"/>
                            <m:t>h</m:t>
                          </m:r>
                        </m:e>
                        <m:sub>
                          <m:r>
                            <a:rPr lang="es-PE" sz="1200" i="1"/>
                            <m:t>𝑖𝑑𝑒𝑎𝑙</m:t>
                          </m:r>
                          <m:r>
                            <a:rPr lang="es-PE" sz="1200" i="1"/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s-PE" sz="1200" i="1"/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r>
                                <a:rPr lang="es-PE" sz="1200" i="1"/>
                                <m:t>𝐽</m:t>
                              </m:r>
                            </m:e>
                            <m:sub>
                              <m:r>
                                <a:rPr lang="es-PE" sz="1200" i="1"/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r>
                                <a:rPr lang="es-PE" sz="1200" i="1"/>
                                <m:t>𝐽</m:t>
                              </m:r>
                            </m:e>
                            <m:sub>
                              <m:r>
                                <a:rPr lang="es-PE" sz="1200" i="1"/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r>
                                <a:rPr lang="es-PE" sz="1200" i="1"/>
                                <m:t>𝐽</m:t>
                              </m:r>
                            </m:e>
                            <m:sub>
                              <m:r>
                                <a:rPr lang="es-PE" sz="1200" i="1"/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r>
                                <a:rPr lang="es-PE" sz="1200" i="1"/>
                                <m:t>𝐽</m:t>
                              </m:r>
                            </m:e>
                            <m:sub>
                              <m:r>
                                <a:rPr lang="es-PE" sz="1200" i="1"/>
                                <m:t>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r>
                                <a:rPr lang="es-PE" sz="1200" i="1"/>
                                <m:t>𝐽</m:t>
                              </m:r>
                            </m:e>
                            <m:sub>
                              <m:r>
                                <a:rPr lang="es-PE" sz="1200" i="1"/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sz="1200" i="1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771219"/>
                <a:ext cx="1740541" cy="3058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175">
                <a:solidFill>
                  <a:srgbClr val="008000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7 CuadroTexto"/>
          <p:cNvSpPr txBox="1">
            <a:spLocks noChangeArrowheads="1"/>
          </p:cNvSpPr>
          <p:nvPr/>
        </p:nvSpPr>
        <p:spPr bwMode="auto">
          <a:xfrm>
            <a:off x="3339516" y="3183358"/>
            <a:ext cx="2024572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Tube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side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transfer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coeff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. hi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sp>
        <p:nvSpPr>
          <p:cNvPr id="43" name="7 CuadroTexto"/>
          <p:cNvSpPr txBox="1">
            <a:spLocks noChangeArrowheads="1"/>
          </p:cNvSpPr>
          <p:nvPr/>
        </p:nvSpPr>
        <p:spPr bwMode="auto">
          <a:xfrm>
            <a:off x="6732240" y="3183359"/>
            <a:ext cx="2088232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smtClean="0">
                <a:latin typeface="Verdana" pitchFamily="34" charset="0"/>
                <a:cs typeface="Arial" charset="0"/>
              </a:rPr>
              <a:t>Shell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side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transfer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coeff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.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ho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sp>
        <p:nvSpPr>
          <p:cNvPr id="44" name="7 CuadroTexto"/>
          <p:cNvSpPr txBox="1">
            <a:spLocks noChangeArrowheads="1"/>
          </p:cNvSpPr>
          <p:nvPr/>
        </p:nvSpPr>
        <p:spPr bwMode="auto">
          <a:xfrm>
            <a:off x="522296" y="1043444"/>
            <a:ext cx="1889464" cy="276999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smtClean="0">
                <a:latin typeface="Verdana" pitchFamily="34" charset="0"/>
                <a:cs typeface="Arial" charset="0"/>
              </a:rPr>
              <a:t>HEN Data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Sheet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sp>
        <p:nvSpPr>
          <p:cNvPr id="45" name="7 CuadroTexto"/>
          <p:cNvSpPr txBox="1">
            <a:spLocks noChangeArrowheads="1"/>
          </p:cNvSpPr>
          <p:nvPr/>
        </p:nvSpPr>
        <p:spPr bwMode="auto">
          <a:xfrm>
            <a:off x="4086506" y="928817"/>
            <a:ext cx="3034128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Operational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Data (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reconciled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temperatures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volumetric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flows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7950" y="606152"/>
            <a:ext cx="8928546" cy="1238672"/>
          </a:xfrm>
          <a:prstGeom prst="rect">
            <a:avLst/>
          </a:prstGeom>
          <a:noFill/>
          <a:ln w="3175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7 CuadroTexto"/>
          <p:cNvSpPr txBox="1">
            <a:spLocks noChangeArrowheads="1"/>
          </p:cNvSpPr>
          <p:nvPr/>
        </p:nvSpPr>
        <p:spPr bwMode="auto">
          <a:xfrm>
            <a:off x="107504" y="631721"/>
            <a:ext cx="1889464" cy="276999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 smtClean="0">
                <a:latin typeface="Verdana" pitchFamily="34" charset="0"/>
                <a:cs typeface="Arial" charset="0"/>
              </a:rPr>
              <a:t>INPUT DATA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07504" y="1916832"/>
            <a:ext cx="8928992" cy="4896000"/>
          </a:xfrm>
          <a:prstGeom prst="rect">
            <a:avLst/>
          </a:prstGeom>
          <a:noFill/>
          <a:ln w="3175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7 CuadroTexto"/>
          <p:cNvSpPr txBox="1">
            <a:spLocks noChangeArrowheads="1"/>
          </p:cNvSpPr>
          <p:nvPr/>
        </p:nvSpPr>
        <p:spPr bwMode="auto">
          <a:xfrm>
            <a:off x="107504" y="1927865"/>
            <a:ext cx="1889464" cy="276999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 smtClean="0">
                <a:latin typeface="Verdana" pitchFamily="34" charset="0"/>
                <a:cs typeface="Arial" charset="0"/>
              </a:rPr>
              <a:t>CALCULATION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cxnSp>
        <p:nvCxnSpPr>
          <p:cNvPr id="14" name="Conector recto de flecha 13"/>
          <p:cNvCxnSpPr>
            <a:stCxn id="45" idx="2"/>
          </p:cNvCxnSpPr>
          <p:nvPr/>
        </p:nvCxnSpPr>
        <p:spPr>
          <a:xfrm>
            <a:off x="5603570" y="1390482"/>
            <a:ext cx="0" cy="1318438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44" idx="2"/>
          </p:cNvCxnSpPr>
          <p:nvPr/>
        </p:nvCxnSpPr>
        <p:spPr>
          <a:xfrm>
            <a:off x="1467028" y="1320443"/>
            <a:ext cx="8628" cy="30835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1475656" y="1628800"/>
            <a:ext cx="4127914" cy="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H="1">
            <a:off x="4355976" y="2708920"/>
            <a:ext cx="339923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4355976" y="2708920"/>
            <a:ext cx="0" cy="474438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>
            <a:off x="7755210" y="2708920"/>
            <a:ext cx="0" cy="474438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8" idx="1"/>
          </p:cNvCxnSpPr>
          <p:nvPr/>
        </p:nvCxnSpPr>
        <p:spPr>
          <a:xfrm flipH="1" flipV="1">
            <a:off x="5603570" y="2262063"/>
            <a:ext cx="738914" cy="1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1373498" y="2492896"/>
            <a:ext cx="0" cy="241865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H="1">
            <a:off x="1373498" y="2492896"/>
            <a:ext cx="423007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>
            <a:off x="4355976" y="4185120"/>
            <a:ext cx="0" cy="32400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7740352" y="4070698"/>
            <a:ext cx="0" cy="43200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>
            <a:off x="4355976" y="4509120"/>
            <a:ext cx="339923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>
            <a:off x="6516216" y="4509120"/>
            <a:ext cx="0" cy="25841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H="1" flipV="1">
            <a:off x="5321796" y="6086086"/>
            <a:ext cx="1194420" cy="6937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1373498" y="6086086"/>
            <a:ext cx="1398302" cy="6938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26" idx="2"/>
          </p:cNvCxnSpPr>
          <p:nvPr/>
        </p:nvCxnSpPr>
        <p:spPr>
          <a:xfrm flipH="1">
            <a:off x="1373498" y="5877272"/>
            <a:ext cx="0" cy="23480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H="1">
            <a:off x="6527639" y="5803497"/>
            <a:ext cx="0" cy="28800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39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7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CALCULATION METHODOLOGY - NFIT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342484" y="2031231"/>
            <a:ext cx="2549996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Physical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properties</a:t>
            </a:r>
            <a:endParaRPr lang="es-ES" sz="1200" dirty="0">
              <a:latin typeface="Verdana" pitchFamily="34" charset="0"/>
              <a:cs typeface="Arial" charset="0"/>
            </a:endParaRPr>
          </a:p>
          <a:p>
            <a:pPr algn="ctr"/>
            <a:r>
              <a:rPr lang="es-ES" sz="1200" u="sng" dirty="0" smtClean="0">
                <a:latin typeface="Verdana" pitchFamily="34" charset="0"/>
                <a:cs typeface="Arial" charset="0"/>
              </a:rPr>
              <a:t>(API </a:t>
            </a:r>
            <a:r>
              <a:rPr lang="es-ES" sz="1200" u="sng" dirty="0" err="1" smtClean="0">
                <a:latin typeface="Verdana" pitchFamily="34" charset="0"/>
                <a:cs typeface="Arial" charset="0"/>
              </a:rPr>
              <a:t>Technical</a:t>
            </a:r>
            <a:r>
              <a:rPr lang="es-ES" sz="1200" u="sng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u="sng" dirty="0" err="1" smtClean="0">
                <a:latin typeface="Verdana" pitchFamily="34" charset="0"/>
                <a:cs typeface="Arial" charset="0"/>
              </a:rPr>
              <a:t>Databook</a:t>
            </a:r>
            <a:r>
              <a:rPr lang="es-ES" sz="1200" u="sng" dirty="0">
                <a:latin typeface="Verdana" pitchFamily="34" charset="0"/>
                <a:cs typeface="Arial" charset="0"/>
              </a:rPr>
              <a:t>)</a:t>
            </a:r>
            <a:endParaRPr lang="es-ES" sz="1200" u="sng" dirty="0">
              <a:latin typeface="Verdana" pitchFamily="34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3447827" y="6309320"/>
                <a:ext cx="1108380" cy="470450"/>
              </a:xfrm>
              <a:prstGeom prst="rect">
                <a:avLst/>
              </a:prstGeom>
              <a:ln w="3175">
                <a:solidFill>
                  <a:srgbClr val="008000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PE" sz="1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P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s-PE" sz="1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P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1200" dirty="0"/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827" y="6309320"/>
                <a:ext cx="1108380" cy="4704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175">
                <a:solidFill>
                  <a:srgbClr val="008000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771800" y="5960313"/>
            <a:ext cx="2549996" cy="276999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Fouling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factor Rf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/>
              <p:cNvSpPr/>
              <p:nvPr/>
            </p:nvSpPr>
            <p:spPr>
              <a:xfrm>
                <a:off x="897831" y="5439267"/>
                <a:ext cx="1021433" cy="438005"/>
              </a:xfrm>
              <a:prstGeom prst="rect">
                <a:avLst/>
              </a:prstGeom>
              <a:ln w="3175">
                <a:solidFill>
                  <a:srgbClr val="008000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i="1"/>
                          </m:ctrlPr>
                        </m:sSubPr>
                        <m:e>
                          <m:r>
                            <a:rPr lang="en-US" sz="1200" i="1"/>
                            <m:t>𝑈</m:t>
                          </m:r>
                        </m:e>
                        <m:sub>
                          <m:r>
                            <a:rPr lang="en-US" sz="1200" i="1"/>
                            <m:t>𝑑</m:t>
                          </m:r>
                        </m:sub>
                      </m:sSub>
                      <m:r>
                        <a:rPr lang="en-US" sz="1200" i="1"/>
                        <m:t>=</m:t>
                      </m:r>
                      <m:f>
                        <m:fPr>
                          <m:ctrlPr>
                            <a:rPr lang="es-PE" sz="1200" i="1"/>
                          </m:ctrlPr>
                        </m:fPr>
                        <m:num>
                          <m:r>
                            <a:rPr lang="en-US" sz="1200" i="1"/>
                            <m:t>𝑄</m:t>
                          </m:r>
                        </m:num>
                        <m:den>
                          <m:r>
                            <a:rPr lang="en-US" sz="1200" i="1"/>
                            <m:t>𝐴</m:t>
                          </m:r>
                          <m:r>
                            <a:rPr lang="en-US" sz="1200" i="1"/>
                            <m:t>∗∆</m:t>
                          </m:r>
                          <m:r>
                            <a:rPr lang="en-US" sz="1200" i="1"/>
                            <m:t>𝑇</m:t>
                          </m:r>
                        </m:den>
                      </m:f>
                    </m:oMath>
                  </m:oMathPara>
                </a14:m>
                <a:endParaRPr lang="es-PE" sz="1200" dirty="0"/>
              </a:p>
            </p:txBody>
          </p:sp>
        </mc:Choice>
        <mc:Fallback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31" y="5439267"/>
                <a:ext cx="1021433" cy="4380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175">
                <a:solidFill>
                  <a:srgbClr val="008000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7 CuadroTexto"/>
          <p:cNvSpPr txBox="1">
            <a:spLocks noChangeArrowheads="1"/>
          </p:cNvSpPr>
          <p:nvPr/>
        </p:nvSpPr>
        <p:spPr bwMode="auto">
          <a:xfrm>
            <a:off x="323528" y="4911551"/>
            <a:ext cx="2016224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Dirty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overall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transfer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coeff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.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Ud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/>
              <p:cNvSpPr/>
              <p:nvPr/>
            </p:nvSpPr>
            <p:spPr>
              <a:xfrm>
                <a:off x="5436096" y="5301985"/>
                <a:ext cx="2393476" cy="503279"/>
              </a:xfrm>
              <a:prstGeom prst="rect">
                <a:avLst/>
              </a:prstGeom>
              <a:ln w="3175">
                <a:solidFill>
                  <a:srgbClr val="008000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PE" sz="1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s-PE" sz="12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P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sz="12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PE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s-PE" sz="1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func>
                                    <m:funcPr>
                                      <m:ctrlPr>
                                        <a:rPr lang="es-P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PE" sz="120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fName>
                                    <m:e>
                                      <m:r>
                                        <a:rPr lang="es-PE" sz="12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f>
                                    <m:fPr>
                                      <m:type m:val="lin"/>
                                      <m:ctrlPr>
                                        <a:rPr lang="es-P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s-P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s-PE" sz="12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P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PE" sz="1200" dirty="0"/>
              </a:p>
            </p:txBody>
          </p:sp>
        </mc:Choice>
        <mc:Fallback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301985"/>
                <a:ext cx="2393476" cy="503279"/>
              </a:xfrm>
              <a:prstGeom prst="rect">
                <a:avLst/>
              </a:prstGeom>
              <a:blipFill rotWithShape="0">
                <a:blip r:embed="rId4"/>
                <a:stretch>
                  <a:fillRect t="-59036" b="-44578"/>
                </a:stretch>
              </a:blipFill>
              <a:ln w="3175">
                <a:solidFill>
                  <a:srgbClr val="008000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7 CuadroTexto"/>
          <p:cNvSpPr txBox="1">
            <a:spLocks noChangeArrowheads="1"/>
          </p:cNvSpPr>
          <p:nvPr/>
        </p:nvSpPr>
        <p:spPr bwMode="auto">
          <a:xfrm>
            <a:off x="5508104" y="4767535"/>
            <a:ext cx="2160240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Clean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overall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transfer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coeff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.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Uc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3072292" y="3741948"/>
                <a:ext cx="2855845" cy="452303"/>
              </a:xfrm>
              <a:prstGeom prst="rect">
                <a:avLst/>
              </a:prstGeom>
              <a:ln w="3175">
                <a:solidFill>
                  <a:srgbClr val="008000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200" i="1" smtClean="0"/>
                        <m:t>𝑁𝑢</m:t>
                      </m:r>
                      <m:r>
                        <a:rPr lang="es-PE" sz="1200" i="1" smtClean="0"/>
                        <m:t>=</m:t>
                      </m:r>
                      <m:f>
                        <m:fPr>
                          <m:ctrlPr>
                            <a:rPr lang="es-PE" sz="1200" i="1"/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E" sz="1200" i="1"/>
                                  </m:ctrlPr>
                                </m:sSubPr>
                                <m:e>
                                  <m:r>
                                    <a:rPr lang="es-PE" sz="1200" i="1"/>
                                    <m:t>h</m:t>
                                  </m:r>
                                </m:e>
                                <m:sub>
                                  <m:r>
                                    <a:rPr lang="es-PE" sz="1200" i="1"/>
                                    <m:t>𝑖</m:t>
                                  </m:r>
                                </m:sub>
                              </m:sSub>
                              <m:r>
                                <a:rPr lang="es-PE" sz="1200" i="1"/>
                                <m:t>𝐷</m:t>
                              </m:r>
                            </m:e>
                            <m:sub>
                              <m:r>
                                <a:rPr lang="es-PE" sz="1200" i="1"/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PE" sz="1200" i="1"/>
                        <m:t>=0.023</m:t>
                      </m:r>
                      <m:sSup>
                        <m:sSupPr>
                          <m:ctrlPr>
                            <a:rPr lang="es-PE" sz="1200" i="1"/>
                          </m:ctrlPr>
                        </m:sSupPr>
                        <m:e>
                          <m:r>
                            <a:rPr lang="es-PE" sz="1200" i="1"/>
                            <m:t>𝑅𝑒</m:t>
                          </m:r>
                        </m:e>
                        <m:sup>
                          <m:r>
                            <a:rPr lang="es-PE" sz="1200" i="1"/>
                            <m:t>0.8</m:t>
                          </m:r>
                        </m:sup>
                      </m:sSup>
                      <m:sSup>
                        <m:sSupPr>
                          <m:ctrlPr>
                            <a:rPr lang="es-PE" sz="1200" i="1"/>
                          </m:ctrlPr>
                        </m:sSupPr>
                        <m:e>
                          <m:r>
                            <a:rPr lang="es-PE" sz="1200" i="1"/>
                            <m:t>𝑃𝑟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s-PE" sz="1200" i="1"/>
                              </m:ctrlPr>
                            </m:fPr>
                            <m:num>
                              <m:r>
                                <a:rPr lang="es-PE" sz="1200" i="1"/>
                                <m:t>1</m:t>
                              </m:r>
                            </m:num>
                            <m:den>
                              <m:r>
                                <a:rPr lang="es-PE" sz="1200" i="1"/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s-PE" sz="1200" i="1"/>
                          </m:ctrlPr>
                        </m:sSupPr>
                        <m:e>
                          <m:d>
                            <m:dPr>
                              <m:ctrlPr>
                                <a:rPr lang="es-PE" sz="1200" i="1"/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s-PE" sz="1200" i="1"/>
                                  </m:ctrlPr>
                                </m:fPr>
                                <m:num>
                                  <m:r>
                                    <a:rPr lang="es-PE" sz="1200" i="1"/>
                                    <m:t>𝑢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PE" sz="1200" i="1"/>
                                      </m:ctrlPr>
                                    </m:sSubPr>
                                    <m:e>
                                      <m:r>
                                        <a:rPr lang="es-PE" sz="1200" i="1"/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PE" sz="1200" i="1"/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PE" sz="1200" i="1"/>
                            <m:t>0.14</m:t>
                          </m:r>
                        </m:sup>
                      </m:sSup>
                    </m:oMath>
                  </m:oMathPara>
                </a14:m>
                <a:endParaRPr lang="es-PE" sz="1200" i="1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92" y="3741948"/>
                <a:ext cx="2855845" cy="452303"/>
              </a:xfrm>
              <a:prstGeom prst="rect">
                <a:avLst/>
              </a:prstGeom>
              <a:blipFill rotWithShape="0">
                <a:blip r:embed="rId5"/>
                <a:stretch>
                  <a:fillRect t="-32000" b="-74667"/>
                </a:stretch>
              </a:blipFill>
              <a:ln w="3175">
                <a:solidFill>
                  <a:srgbClr val="008000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7020272" y="3771219"/>
                <a:ext cx="1740541" cy="305853"/>
              </a:xfrm>
              <a:prstGeom prst="rect">
                <a:avLst/>
              </a:prstGeom>
              <a:ln w="3175">
                <a:solidFill>
                  <a:srgbClr val="008000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i="1"/>
                          </m:ctrlPr>
                        </m:sSubPr>
                        <m:e>
                          <m:r>
                            <a:rPr lang="es-PE" sz="1200" i="1"/>
                            <m:t>h</m:t>
                          </m:r>
                        </m:e>
                        <m:sub>
                          <m:r>
                            <a:rPr lang="es-PE" sz="1200" i="1"/>
                            <m:t>𝑜</m:t>
                          </m:r>
                        </m:sub>
                      </m:sSub>
                      <m:r>
                        <a:rPr lang="es-PE" sz="1200" i="1"/>
                        <m:t>=</m:t>
                      </m:r>
                      <m:sSub>
                        <m:sSubPr>
                          <m:ctrlPr>
                            <a:rPr lang="es-PE" sz="1200" i="1"/>
                          </m:ctrlPr>
                        </m:sSubPr>
                        <m:e>
                          <m:r>
                            <a:rPr lang="es-PE" sz="1200" i="1"/>
                            <m:t>h</m:t>
                          </m:r>
                        </m:e>
                        <m:sub>
                          <m:r>
                            <a:rPr lang="es-PE" sz="1200" i="1"/>
                            <m:t>𝑖𝑑𝑒𝑎𝑙</m:t>
                          </m:r>
                          <m:r>
                            <a:rPr lang="es-PE" sz="1200" i="1"/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s-PE" sz="1200" i="1"/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r>
                                <a:rPr lang="es-PE" sz="1200" i="1"/>
                                <m:t>𝐽</m:t>
                              </m:r>
                            </m:e>
                            <m:sub>
                              <m:r>
                                <a:rPr lang="es-PE" sz="1200" i="1"/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r>
                                <a:rPr lang="es-PE" sz="1200" i="1"/>
                                <m:t>𝐽</m:t>
                              </m:r>
                            </m:e>
                            <m:sub>
                              <m:r>
                                <a:rPr lang="es-PE" sz="1200" i="1"/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r>
                                <a:rPr lang="es-PE" sz="1200" i="1"/>
                                <m:t>𝐽</m:t>
                              </m:r>
                            </m:e>
                            <m:sub>
                              <m:r>
                                <a:rPr lang="es-PE" sz="1200" i="1"/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r>
                                <a:rPr lang="es-PE" sz="1200" i="1"/>
                                <m:t>𝐽</m:t>
                              </m:r>
                            </m:e>
                            <m:sub>
                              <m:r>
                                <a:rPr lang="es-PE" sz="1200" i="1"/>
                                <m:t>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i="1"/>
                              </m:ctrlPr>
                            </m:sSubPr>
                            <m:e>
                              <m:r>
                                <a:rPr lang="es-PE" sz="1200" i="1"/>
                                <m:t>𝐽</m:t>
                              </m:r>
                            </m:e>
                            <m:sub>
                              <m:r>
                                <a:rPr lang="es-PE" sz="1200" i="1"/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sz="1200" i="1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771219"/>
                <a:ext cx="1740541" cy="3058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175">
                <a:solidFill>
                  <a:srgbClr val="008000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7 CuadroTexto"/>
          <p:cNvSpPr txBox="1">
            <a:spLocks noChangeArrowheads="1"/>
          </p:cNvSpPr>
          <p:nvPr/>
        </p:nvSpPr>
        <p:spPr bwMode="auto">
          <a:xfrm>
            <a:off x="3339516" y="3183358"/>
            <a:ext cx="2024572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Tube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side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transfer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coeff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. hi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sp>
        <p:nvSpPr>
          <p:cNvPr id="43" name="7 CuadroTexto"/>
          <p:cNvSpPr txBox="1">
            <a:spLocks noChangeArrowheads="1"/>
          </p:cNvSpPr>
          <p:nvPr/>
        </p:nvSpPr>
        <p:spPr bwMode="auto">
          <a:xfrm>
            <a:off x="6732240" y="3183359"/>
            <a:ext cx="2088232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smtClean="0">
                <a:latin typeface="Verdana" pitchFamily="34" charset="0"/>
                <a:cs typeface="Arial" charset="0"/>
              </a:rPr>
              <a:t>Shell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side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transfer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coeff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.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ho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sp>
        <p:nvSpPr>
          <p:cNvPr id="44" name="7 CuadroTexto"/>
          <p:cNvSpPr txBox="1">
            <a:spLocks noChangeArrowheads="1"/>
          </p:cNvSpPr>
          <p:nvPr/>
        </p:nvSpPr>
        <p:spPr bwMode="auto">
          <a:xfrm>
            <a:off x="522296" y="1043444"/>
            <a:ext cx="1889464" cy="276999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smtClean="0">
                <a:latin typeface="Verdana" pitchFamily="34" charset="0"/>
                <a:cs typeface="Arial" charset="0"/>
              </a:rPr>
              <a:t>HEN Data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Sheet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sp>
        <p:nvSpPr>
          <p:cNvPr id="45" name="7 CuadroTexto"/>
          <p:cNvSpPr txBox="1">
            <a:spLocks noChangeArrowheads="1"/>
          </p:cNvSpPr>
          <p:nvPr/>
        </p:nvSpPr>
        <p:spPr bwMode="auto">
          <a:xfrm>
            <a:off x="4086506" y="928817"/>
            <a:ext cx="3034128" cy="461665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>
                <a:latin typeface="Verdana" pitchFamily="34" charset="0"/>
                <a:cs typeface="Arial" charset="0"/>
              </a:rPr>
              <a:t>Operational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Data (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reconciled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temperatures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volumetric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flows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7950" y="606152"/>
            <a:ext cx="8928546" cy="1238672"/>
          </a:xfrm>
          <a:prstGeom prst="rect">
            <a:avLst/>
          </a:prstGeom>
          <a:noFill/>
          <a:ln w="3175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7 CuadroTexto"/>
          <p:cNvSpPr txBox="1">
            <a:spLocks noChangeArrowheads="1"/>
          </p:cNvSpPr>
          <p:nvPr/>
        </p:nvSpPr>
        <p:spPr bwMode="auto">
          <a:xfrm>
            <a:off x="107504" y="631721"/>
            <a:ext cx="1889464" cy="276999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 smtClean="0">
                <a:latin typeface="Verdana" pitchFamily="34" charset="0"/>
                <a:cs typeface="Arial" charset="0"/>
              </a:rPr>
              <a:t>INPUT DATA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07504" y="1916832"/>
            <a:ext cx="8928992" cy="4896000"/>
          </a:xfrm>
          <a:prstGeom prst="rect">
            <a:avLst/>
          </a:prstGeom>
          <a:noFill/>
          <a:ln w="3175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7 CuadroTexto"/>
          <p:cNvSpPr txBox="1">
            <a:spLocks noChangeArrowheads="1"/>
          </p:cNvSpPr>
          <p:nvPr/>
        </p:nvSpPr>
        <p:spPr bwMode="auto">
          <a:xfrm>
            <a:off x="107504" y="1927865"/>
            <a:ext cx="1889464" cy="276999"/>
          </a:xfrm>
          <a:prstGeom prst="rect">
            <a:avLst/>
          </a:prstGeom>
          <a:noFill/>
          <a:ln w="31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 smtClean="0">
                <a:latin typeface="Verdana" pitchFamily="34" charset="0"/>
                <a:cs typeface="Arial" charset="0"/>
              </a:rPr>
              <a:t>CALCULATION</a:t>
            </a:r>
            <a:endParaRPr lang="es-ES" sz="1200" b="1" u="sng" dirty="0">
              <a:latin typeface="Verdana" pitchFamily="34" charset="0"/>
              <a:cs typeface="Arial" charset="0"/>
            </a:endParaRPr>
          </a:p>
        </p:txBody>
      </p:sp>
      <p:cxnSp>
        <p:nvCxnSpPr>
          <p:cNvPr id="14" name="Conector recto de flecha 13"/>
          <p:cNvCxnSpPr>
            <a:stCxn id="45" idx="2"/>
          </p:cNvCxnSpPr>
          <p:nvPr/>
        </p:nvCxnSpPr>
        <p:spPr>
          <a:xfrm>
            <a:off x="5603570" y="1390482"/>
            <a:ext cx="0" cy="1318438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44" idx="2"/>
          </p:cNvCxnSpPr>
          <p:nvPr/>
        </p:nvCxnSpPr>
        <p:spPr>
          <a:xfrm>
            <a:off x="1467028" y="1320443"/>
            <a:ext cx="8628" cy="30835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1475656" y="1628800"/>
            <a:ext cx="4127914" cy="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H="1">
            <a:off x="4355976" y="2708920"/>
            <a:ext cx="339923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4355976" y="2708920"/>
            <a:ext cx="0" cy="474438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>
            <a:off x="7755210" y="2708920"/>
            <a:ext cx="0" cy="474438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8" idx="1"/>
          </p:cNvCxnSpPr>
          <p:nvPr/>
        </p:nvCxnSpPr>
        <p:spPr>
          <a:xfrm flipH="1" flipV="1">
            <a:off x="5603570" y="2262063"/>
            <a:ext cx="738914" cy="1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1373498" y="2492896"/>
            <a:ext cx="0" cy="241865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H="1">
            <a:off x="1373498" y="2492896"/>
            <a:ext cx="423007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>
            <a:off x="4355976" y="4185120"/>
            <a:ext cx="0" cy="32400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7740352" y="4070698"/>
            <a:ext cx="0" cy="43200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>
            <a:off x="4355976" y="4509120"/>
            <a:ext cx="339923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>
            <a:off x="6516216" y="4509120"/>
            <a:ext cx="0" cy="25841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H="1" flipV="1">
            <a:off x="5321796" y="6086086"/>
            <a:ext cx="1194420" cy="6937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1373498" y="6086086"/>
            <a:ext cx="1398302" cy="6938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26" idx="2"/>
          </p:cNvCxnSpPr>
          <p:nvPr/>
        </p:nvCxnSpPr>
        <p:spPr>
          <a:xfrm flipH="1">
            <a:off x="1373498" y="5877272"/>
            <a:ext cx="0" cy="23480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H="1">
            <a:off x="6527639" y="5803497"/>
            <a:ext cx="0" cy="28800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8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7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5373376"/>
            <a:ext cx="9144000" cy="1584016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4894368"/>
            <a:ext cx="9144000" cy="547714"/>
          </a:xfrm>
          <a:prstGeom prst="rect">
            <a:avLst/>
          </a:prstGeom>
          <a:noFill/>
          <a:effectLst>
            <a:reflection stA="45000" endPos="1000" dist="50800" dir="5400000" sy="-100000" algn="bl" rotWithShape="0"/>
          </a:effec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4</a:t>
            </a:r>
            <a:r>
              <a:rPr lang="es-ES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. CASE STUDY: CDU, LA PAMPILLA REFINERY</a:t>
            </a:r>
            <a:endParaRPr lang="es-ES" sz="2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5373216"/>
            <a:ext cx="9144000" cy="1584325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50000"/>
                </a:schemeClr>
              </a:gs>
              <a:gs pos="50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5400000" scaled="0"/>
          </a:gra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7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CASE STUDY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2" name="9 CuadroTexto"/>
          <p:cNvSpPr txBox="1">
            <a:spLocks noChangeArrowheads="1"/>
          </p:cNvSpPr>
          <p:nvPr/>
        </p:nvSpPr>
        <p:spPr bwMode="auto">
          <a:xfrm>
            <a:off x="13727" y="2636913"/>
            <a:ext cx="887875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ctr"/>
            <a:r>
              <a:rPr lang="es-ES" sz="1400" dirty="0" smtClean="0">
                <a:latin typeface="Verdana" pitchFamily="34" charset="0"/>
                <a:cs typeface="Arial" charset="0"/>
              </a:rPr>
              <a:t>HEN of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main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CDU at La Pampilla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Refinery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, Callao, Perú.</a:t>
            </a:r>
            <a:endParaRPr lang="es-ES" sz="1400" dirty="0">
              <a:latin typeface="Verdana" pitchFamily="34" charset="0"/>
              <a:cs typeface="Arial" charset="0"/>
            </a:endParaRPr>
          </a:p>
        </p:txBody>
      </p:sp>
      <p:sp>
        <p:nvSpPr>
          <p:cNvPr id="44" name="9 CuadroTexto"/>
          <p:cNvSpPr txBox="1">
            <a:spLocks noChangeArrowheads="1"/>
          </p:cNvSpPr>
          <p:nvPr/>
        </p:nvSpPr>
        <p:spPr bwMode="auto">
          <a:xfrm>
            <a:off x="35496" y="3284984"/>
            <a:ext cx="8856984" cy="17851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95325" indent="-342900" algn="just">
              <a:buAutoNum type="alphaUcPeriod"/>
            </a:pPr>
            <a:r>
              <a:rPr lang="es-ES" sz="1700" dirty="0" smtClean="0">
                <a:latin typeface="Verdana" pitchFamily="34" charset="0"/>
                <a:cs typeface="Arial" charset="0"/>
              </a:rPr>
              <a:t>Data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retrieval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from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Plant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Information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System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every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15 minutes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since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unit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startup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after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general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maintenance</a:t>
            </a:r>
            <a:r>
              <a:rPr lang="es-ES" sz="1700" dirty="0">
                <a:latin typeface="Verdana" pitchFamily="34" charset="0"/>
                <a:cs typeface="Arial" charset="0"/>
              </a:rPr>
              <a:t> 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(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October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2015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to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August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2016).</a:t>
            </a:r>
            <a:endParaRPr lang="es-ES" sz="1700" dirty="0" smtClean="0">
              <a:latin typeface="Verdana" pitchFamily="34" charset="0"/>
              <a:cs typeface="Arial" charset="0"/>
            </a:endParaRPr>
          </a:p>
          <a:p>
            <a:pPr marL="720725" algn="just"/>
            <a:r>
              <a:rPr lang="es-ES" sz="1400" dirty="0" smtClean="0">
                <a:latin typeface="Verdana" pitchFamily="34" charset="0"/>
                <a:cs typeface="Arial" charset="0"/>
              </a:rPr>
              <a:t>(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inlet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outlet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temperatures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for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each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exchanger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,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standar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volumetric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flows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 of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most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products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that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enter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HEN and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specific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gravities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)</a:t>
            </a:r>
            <a:endParaRPr lang="es-ES" sz="1600" dirty="0">
              <a:latin typeface="Verdana" pitchFamily="34" charset="0"/>
              <a:cs typeface="Arial" charset="0"/>
            </a:endParaRPr>
          </a:p>
          <a:p>
            <a:pPr marL="720725" algn="just"/>
            <a:endParaRPr lang="es-ES" sz="1600" dirty="0" smtClean="0">
              <a:latin typeface="Verdana" pitchFamily="34" charset="0"/>
              <a:cs typeface="Arial" charset="0"/>
            </a:endParaRPr>
          </a:p>
          <a:p>
            <a:pPr marL="720725" algn="just"/>
            <a:r>
              <a:rPr lang="es-ES" sz="1600" dirty="0" err="1" smtClean="0">
                <a:latin typeface="Verdana" pitchFamily="34" charset="0"/>
                <a:cs typeface="Arial" charset="0"/>
              </a:rPr>
              <a:t>From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36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values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needed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to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close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mass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energy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balance in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HEN,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three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were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not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know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had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to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be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calculated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in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reconciliation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600" dirty="0" err="1" smtClean="0">
                <a:latin typeface="Verdana" pitchFamily="34" charset="0"/>
                <a:cs typeface="Arial" charset="0"/>
              </a:rPr>
              <a:t>step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.</a:t>
            </a:r>
          </a:p>
        </p:txBody>
      </p:sp>
      <p:pic>
        <p:nvPicPr>
          <p:cNvPr id="20" name="Imagen 1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72" y="654882"/>
            <a:ext cx="5937885" cy="1995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5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CASE STUDY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4" name="9 CuadroTexto"/>
          <p:cNvSpPr txBox="1">
            <a:spLocks noChangeArrowheads="1"/>
          </p:cNvSpPr>
          <p:nvPr/>
        </p:nvSpPr>
        <p:spPr bwMode="auto">
          <a:xfrm>
            <a:off x="35496" y="692696"/>
            <a:ext cx="8856984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95325" indent="-342900" algn="just">
              <a:buFont typeface="+mj-lt"/>
              <a:buAutoNum type="alphaUcPeriod" startAt="2"/>
            </a:pPr>
            <a:r>
              <a:rPr lang="es-ES" sz="1700" dirty="0" err="1" smtClean="0">
                <a:latin typeface="Verdana" pitchFamily="34" charset="0"/>
                <a:cs typeface="Arial" charset="0"/>
              </a:rPr>
              <a:t>Steady-state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detection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</a:p>
        </p:txBody>
      </p:sp>
      <p:pic>
        <p:nvPicPr>
          <p:cNvPr id="8" name="Imagen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06460"/>
            <a:ext cx="8064896" cy="445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85735" y="5785519"/>
            <a:ext cx="887875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ctr"/>
            <a:r>
              <a:rPr lang="es-ES" sz="1400" dirty="0" err="1" smtClean="0">
                <a:latin typeface="Verdana" pitchFamily="34" charset="0"/>
                <a:cs typeface="Arial" charset="0"/>
              </a:rPr>
              <a:t>Steady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state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selected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by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python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program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.</a:t>
            </a:r>
            <a:endParaRPr lang="es-ES" sz="1400" dirty="0"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CASE STUDY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4" name="9 CuadroTexto"/>
          <p:cNvSpPr txBox="1">
            <a:spLocks noChangeArrowheads="1"/>
          </p:cNvSpPr>
          <p:nvPr/>
        </p:nvSpPr>
        <p:spPr bwMode="auto">
          <a:xfrm>
            <a:off x="35496" y="692696"/>
            <a:ext cx="8856984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95325" indent="-342900" algn="just">
              <a:buFont typeface="+mj-lt"/>
              <a:buAutoNum type="alphaUcPeriod" startAt="3"/>
            </a:pPr>
            <a:r>
              <a:rPr lang="es-ES" sz="1700" dirty="0" smtClean="0">
                <a:latin typeface="Verdana" pitchFamily="34" charset="0"/>
                <a:cs typeface="Arial" charset="0"/>
              </a:rPr>
              <a:t>Data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reconciliation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5496" y="4509120"/>
            <a:ext cx="887875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ctr"/>
            <a:r>
              <a:rPr lang="es-ES" sz="1400" dirty="0" err="1" smtClean="0">
                <a:latin typeface="Verdana" pitchFamily="34" charset="0"/>
                <a:cs typeface="Arial" charset="0"/>
              </a:rPr>
              <a:t>Measured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reconciled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temperatures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for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a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portion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HEN.</a:t>
            </a:r>
            <a:endParaRPr lang="es-ES" sz="1400" dirty="0">
              <a:latin typeface="Verdana" pitchFamily="34" charset="0"/>
              <a:cs typeface="Arial" charset="0"/>
            </a:endParaRPr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26232"/>
            <a:ext cx="7992888" cy="31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859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CASE STUDY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4" name="9 CuadroTexto"/>
          <p:cNvSpPr txBox="1">
            <a:spLocks noChangeArrowheads="1"/>
          </p:cNvSpPr>
          <p:nvPr/>
        </p:nvSpPr>
        <p:spPr bwMode="auto">
          <a:xfrm>
            <a:off x="35496" y="692696"/>
            <a:ext cx="8856984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95325" indent="-342900" algn="just">
              <a:buFont typeface="+mj-lt"/>
              <a:buAutoNum type="alphaUcPeriod" startAt="4"/>
            </a:pPr>
            <a:r>
              <a:rPr lang="es-ES" sz="1700" dirty="0" err="1" smtClean="0">
                <a:latin typeface="Verdana" pitchFamily="34" charset="0"/>
                <a:cs typeface="Arial" charset="0"/>
              </a:rPr>
              <a:t>Fouling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and NFIT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reconciliation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157743" y="5209455"/>
            <a:ext cx="887875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ctr"/>
            <a:r>
              <a:rPr lang="es-ES" sz="1400" dirty="0" err="1" smtClean="0">
                <a:latin typeface="Verdana" pitchFamily="34" charset="0"/>
                <a:cs typeface="Arial" charset="0"/>
              </a:rPr>
              <a:t>Comparison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of NFIT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values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calculated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using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Aspen EDR and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Python</a:t>
            </a:r>
            <a:endParaRPr lang="es-ES" sz="1400" dirty="0">
              <a:latin typeface="Verdana" pitchFamily="34" charset="0"/>
              <a:cs typeface="Arial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5677"/>
            <a:ext cx="7776864" cy="365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328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CASE STUDY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4" name="9 CuadroTexto"/>
          <p:cNvSpPr txBox="1">
            <a:spLocks noChangeArrowheads="1"/>
          </p:cNvSpPr>
          <p:nvPr/>
        </p:nvSpPr>
        <p:spPr bwMode="auto">
          <a:xfrm>
            <a:off x="35496" y="692696"/>
            <a:ext cx="8856984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95325" indent="-342900" algn="just">
              <a:buFont typeface="+mj-lt"/>
              <a:buAutoNum type="alphaUcPeriod" startAt="4"/>
            </a:pPr>
            <a:r>
              <a:rPr lang="es-ES" sz="1700" dirty="0" err="1" smtClean="0">
                <a:latin typeface="Verdana" pitchFamily="34" charset="0"/>
                <a:cs typeface="Arial" charset="0"/>
              </a:rPr>
              <a:t>Fouling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and NFIT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reconciliation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157743" y="4869160"/>
            <a:ext cx="887875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ctr"/>
            <a:r>
              <a:rPr lang="es-ES" sz="1400" dirty="0" err="1" smtClean="0">
                <a:latin typeface="Verdana" pitchFamily="34" charset="0"/>
                <a:cs typeface="Arial" charset="0"/>
              </a:rPr>
              <a:t>Comparison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fouling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values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for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HX02E5C</a:t>
            </a:r>
            <a:endParaRPr lang="es-ES" sz="1400" dirty="0">
              <a:latin typeface="Verdana" pitchFamily="34" charset="0"/>
              <a:cs typeface="Arial" charset="0"/>
            </a:endParaRPr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18136"/>
            <a:ext cx="7776864" cy="349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lamada rectangular redondeada 11"/>
          <p:cNvSpPr/>
          <p:nvPr/>
        </p:nvSpPr>
        <p:spPr>
          <a:xfrm flipH="1">
            <a:off x="5220072" y="1059325"/>
            <a:ext cx="3260092" cy="730093"/>
          </a:xfrm>
          <a:prstGeom prst="wedgeRoundRectCallout">
            <a:avLst>
              <a:gd name="adj1" fmla="val 13153"/>
              <a:gd name="adj2" fmla="val 104034"/>
              <a:gd name="adj3" fmla="val 16667"/>
            </a:avLst>
          </a:prstGeom>
          <a:solidFill>
            <a:schemeClr val="bg1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1200" dirty="0" err="1" smtClean="0">
                <a:solidFill>
                  <a:schemeClr val="tx1"/>
                </a:solidFill>
              </a:rPr>
              <a:t>Fouling</a:t>
            </a:r>
            <a:r>
              <a:rPr lang="es-PE" sz="1200" dirty="0" smtClean="0">
                <a:solidFill>
                  <a:schemeClr val="tx1"/>
                </a:solidFill>
              </a:rPr>
              <a:t> factor </a:t>
            </a:r>
            <a:r>
              <a:rPr lang="es-PE" sz="1200" dirty="0" err="1" smtClean="0">
                <a:solidFill>
                  <a:schemeClr val="tx1"/>
                </a:solidFill>
              </a:rPr>
              <a:t>decrease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since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the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flow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to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heat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exchanger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increased</a:t>
            </a:r>
            <a:r>
              <a:rPr lang="es-PE" sz="1200" dirty="0" smtClean="0">
                <a:solidFill>
                  <a:schemeClr val="tx1"/>
                </a:solidFill>
              </a:rPr>
              <a:t> and </a:t>
            </a:r>
            <a:r>
              <a:rPr lang="es-PE" sz="1200" dirty="0" err="1" smtClean="0">
                <a:solidFill>
                  <a:schemeClr val="tx1"/>
                </a:solidFill>
              </a:rPr>
              <a:t>helped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to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clean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the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unit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by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removing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deposits</a:t>
            </a:r>
            <a:r>
              <a:rPr lang="es-PE" sz="1200" dirty="0" smtClean="0">
                <a:solidFill>
                  <a:schemeClr val="tx1"/>
                </a:solidFill>
              </a:rPr>
              <a:t>.</a:t>
            </a:r>
            <a:endParaRPr lang="es-P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9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CASE STUDY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4" name="9 CuadroTexto"/>
          <p:cNvSpPr txBox="1">
            <a:spLocks noChangeArrowheads="1"/>
          </p:cNvSpPr>
          <p:nvPr/>
        </p:nvSpPr>
        <p:spPr bwMode="auto">
          <a:xfrm>
            <a:off x="35496" y="692696"/>
            <a:ext cx="8856984" cy="244682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95325" indent="-342900" algn="just">
              <a:buFont typeface="+mj-lt"/>
              <a:buAutoNum type="alphaUcPeriod" startAt="5"/>
            </a:pPr>
            <a:r>
              <a:rPr lang="es-ES" sz="1700" dirty="0" err="1" smtClean="0">
                <a:latin typeface="Verdana" pitchFamily="34" charset="0"/>
                <a:cs typeface="Arial" charset="0"/>
              </a:rPr>
              <a:t>Economic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impact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cleaning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group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exchangers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</a:p>
          <a:p>
            <a:pPr marL="720725" algn="just"/>
            <a:r>
              <a:rPr lang="es-ES" sz="1700" dirty="0" smtClean="0">
                <a:latin typeface="Verdana" pitchFamily="34" charset="0"/>
                <a:cs typeface="Arial" charset="0"/>
              </a:rPr>
              <a:t>A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subroutine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in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Python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was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written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to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determine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which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clean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exchanger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provided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greatest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increase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in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NFIT. </a:t>
            </a:r>
          </a:p>
          <a:p>
            <a:pPr marL="720725" algn="just"/>
            <a:endParaRPr lang="es-ES" sz="1700" dirty="0">
              <a:latin typeface="Verdana" pitchFamily="34" charset="0"/>
              <a:cs typeface="Arial" charset="0"/>
            </a:endParaRPr>
          </a:p>
          <a:p>
            <a:pPr marL="720725" algn="just"/>
            <a:r>
              <a:rPr lang="es-ES" sz="1700" dirty="0" smtClean="0">
                <a:latin typeface="Verdana" pitchFamily="34" charset="0"/>
                <a:cs typeface="Arial" charset="0"/>
              </a:rPr>
              <a:t>In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addition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,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program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calculated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economic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savings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in fuel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oil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not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burned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in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fired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heater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over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month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period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after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cleaning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</a:p>
          <a:p>
            <a:pPr marL="720725" algn="just"/>
            <a:endParaRPr lang="es-ES" sz="1700" dirty="0">
              <a:latin typeface="Verdana" pitchFamily="34" charset="0"/>
              <a:cs typeface="Arial" charset="0"/>
            </a:endParaRPr>
          </a:p>
          <a:p>
            <a:pPr marL="720725" algn="just"/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expected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savings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when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cleaning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HX E9C/B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were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6.8 KUS$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after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first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moth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for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next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three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motnhs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were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u="sng" dirty="0" smtClean="0">
                <a:latin typeface="Verdana" pitchFamily="34" charset="0"/>
                <a:cs typeface="Arial" charset="0"/>
              </a:rPr>
              <a:t>194 KUS$.</a:t>
            </a:r>
            <a:endParaRPr lang="es-ES" sz="1700" b="1" u="sng" dirty="0" smtClean="0"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972000" y="2525511"/>
            <a:ext cx="7200000" cy="576000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s-PE"/>
            </a:defPPr>
            <a:lvl1pPr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s-PE" dirty="0"/>
              <a:t>  2. Data </a:t>
            </a:r>
            <a:r>
              <a:rPr lang="es-PE" dirty="0" err="1"/>
              <a:t>processing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972000" y="3311012"/>
            <a:ext cx="7200000" cy="576000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s-PE"/>
            </a:defPPr>
            <a:lvl1pPr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s-PE" dirty="0"/>
              <a:t>  3. </a:t>
            </a:r>
            <a:r>
              <a:rPr lang="es-PE" dirty="0" err="1"/>
              <a:t>Calculation</a:t>
            </a:r>
            <a:r>
              <a:rPr lang="es-PE" dirty="0"/>
              <a:t> </a:t>
            </a:r>
            <a:r>
              <a:rPr lang="es-PE" dirty="0" err="1"/>
              <a:t>methodology</a:t>
            </a:r>
            <a:endParaRPr lang="es-PE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764704"/>
            <a:ext cx="91440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ES" sz="2800" b="1" u="sng" dirty="0" smtClean="0">
                <a:latin typeface="Tahoma" pitchFamily="34" charset="0"/>
              </a:rPr>
              <a:t>CONTENT</a:t>
            </a:r>
            <a:endParaRPr lang="es-ES" sz="2800" b="1" u="sng" dirty="0">
              <a:latin typeface="Tahoma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2400" y="1700808"/>
            <a:ext cx="7200000" cy="576000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s-PE"/>
            </a:defPPr>
            <a:lvl1pPr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s-PE" dirty="0"/>
              <a:t>  1. </a:t>
            </a:r>
            <a:r>
              <a:rPr lang="es-PE" dirty="0" err="1"/>
              <a:t>Introduction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971600" y="4109751"/>
            <a:ext cx="7200000" cy="576000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s-PE"/>
            </a:defPPr>
            <a:lvl1pPr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s-PE" dirty="0"/>
              <a:t>  4. Case </a:t>
            </a:r>
            <a:r>
              <a:rPr lang="es-PE" dirty="0" err="1"/>
              <a:t>study</a:t>
            </a:r>
            <a:r>
              <a:rPr lang="es-PE" dirty="0"/>
              <a:t>: CDU, La Pampilla </a:t>
            </a:r>
            <a:r>
              <a:rPr lang="es-PE" dirty="0" err="1"/>
              <a:t>Refinery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971600" y="4941232"/>
            <a:ext cx="7200000" cy="576000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s-PE"/>
            </a:defPPr>
            <a:lvl1pPr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s-PE" dirty="0"/>
              <a:t>  5. </a:t>
            </a:r>
            <a:r>
              <a:rPr lang="es-PE" dirty="0" err="1"/>
              <a:t>Conclusion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5373376"/>
            <a:ext cx="9144000" cy="1584016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4894368"/>
            <a:ext cx="9144000" cy="547714"/>
          </a:xfrm>
          <a:prstGeom prst="rect">
            <a:avLst/>
          </a:prstGeom>
          <a:noFill/>
          <a:effectLst>
            <a:reflection stA="45000" endPos="1000" dist="50800" dir="5400000" sy="-100000" algn="bl" rotWithShape="0"/>
          </a:effec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5. </a:t>
            </a:r>
            <a:r>
              <a:rPr lang="es-ES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conclusions</a:t>
            </a:r>
            <a:endParaRPr lang="es-ES" sz="2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5373216"/>
            <a:ext cx="9144000" cy="1584325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50000"/>
                </a:schemeClr>
              </a:gs>
              <a:gs pos="50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5400000" scaled="0"/>
          </a:gra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5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CONCLUSIONS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4" name="9 CuadroTexto"/>
          <p:cNvSpPr txBox="1">
            <a:spLocks noChangeArrowheads="1"/>
          </p:cNvSpPr>
          <p:nvPr/>
        </p:nvSpPr>
        <p:spPr bwMode="auto">
          <a:xfrm>
            <a:off x="35496" y="692696"/>
            <a:ext cx="8856984" cy="427809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52475" indent="-400050" algn="just">
              <a:buFont typeface="+mj-lt"/>
              <a:buAutoNum type="romanUcPeriod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present work showed that the monitoring of the overall fouling of a Heat Exchange Network can be done with a procedure written in the Python Programming Language since it returns similar results to the values calculated by commercial software (Aspen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Hysys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EDR</a:t>
            </a:r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352425" algn="just"/>
            <a:endParaRPr lang="en-US" sz="17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52475" indent="-400050" algn="just">
              <a:buFont typeface="+mj-lt"/>
              <a:buAutoNum type="romanUcPeriod"/>
            </a:pPr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 has also advantages over commercial fouling monitor software since it can accommodate the particular configuration of a given plant, automatically retrieve data from the Plant Information System and can be implemented using Open Source software without cost to the end user</a:t>
            </a:r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52475" indent="-400050" algn="just">
              <a:buFont typeface="+mj-lt"/>
              <a:buAutoNum type="romanUcPeriod"/>
            </a:pPr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52475" indent="-400050" algn="just">
              <a:buFont typeface="+mj-lt"/>
              <a:buAutoNum type="romanUcPeriod"/>
            </a:pPr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addition, the proposed methodology helps to select the heat exchanger with the greatest effect in the HEN and to timely propose a cleaning schedule that can provide a significant return of investment and help to reduce CO</a:t>
            </a:r>
            <a:r>
              <a:rPr lang="en-US" sz="17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emissions. </a:t>
            </a:r>
            <a:endParaRPr lang="es-PE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52475" indent="-400050" algn="just">
              <a:buFont typeface="+mj-lt"/>
              <a:buAutoNum type="romanUcPeriod"/>
            </a:pPr>
            <a:endParaRPr lang="es-ES" sz="1700" b="1" u="sng" dirty="0" smtClean="0"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5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0" y="5518973"/>
            <a:ext cx="9144000" cy="646331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THANKS!</a:t>
            </a:r>
            <a:endParaRPr lang="es-ES" sz="3600" b="1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122" name="Picture 2" descr="Resultado de imagen para LA PAMPILLA REFINE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99" y="1484784"/>
            <a:ext cx="5418601" cy="3612402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5373376"/>
            <a:ext cx="9144000" cy="1584016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4894368"/>
            <a:ext cx="9144000" cy="547714"/>
          </a:xfrm>
          <a:prstGeom prst="rect">
            <a:avLst/>
          </a:prstGeom>
          <a:noFill/>
          <a:effectLst>
            <a:reflection stA="45000" endPos="1000" dist="50800" dir="5400000" sy="-100000" algn="bl" rotWithShape="0"/>
          </a:effec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1. </a:t>
            </a:r>
            <a:r>
              <a:rPr lang="es-ES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INTRODUCTION</a:t>
            </a:r>
            <a:endParaRPr lang="es-E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5373067"/>
            <a:ext cx="9144000" cy="1584325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50000"/>
                </a:schemeClr>
              </a:gs>
              <a:gs pos="50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5400000" scaled="0"/>
          </a:gradFill>
          <a:ln>
            <a:solidFill>
              <a:srgbClr val="008000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FOULING IN PRE-HEAT TRAINS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77788" y="968374"/>
            <a:ext cx="5502324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700" b="1" dirty="0" err="1" smtClean="0">
                <a:latin typeface="Verdana" pitchFamily="34" charset="0"/>
                <a:cs typeface="Arial" charset="0"/>
              </a:rPr>
              <a:t>Fouling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:</a:t>
            </a:r>
            <a:endParaRPr lang="es-ES" sz="17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5495" y="1340768"/>
            <a:ext cx="9022769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700" dirty="0" err="1" smtClean="0">
                <a:latin typeface="Verdana" pitchFamily="34" charset="0"/>
                <a:cs typeface="Arial" charset="0"/>
              </a:rPr>
              <a:t>Deposition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any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undesired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material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transfer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surface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 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5496" y="2204864"/>
            <a:ext cx="6336704" cy="61555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3525" indent="-263525">
              <a:buFont typeface="Wingdings" pitchFamily="2" charset="2"/>
              <a:buChar char="ü"/>
            </a:pPr>
            <a:r>
              <a:rPr lang="es-ES" sz="1700" dirty="0" smtClean="0">
                <a:latin typeface="Verdana" pitchFamily="34" charset="0"/>
                <a:cs typeface="Arial" charset="0"/>
              </a:rPr>
              <a:t> Reduces termal and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hydraulic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performance of a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exchangers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5496" y="2767861"/>
            <a:ext cx="6336704" cy="8771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9875" indent="-269875">
              <a:buFont typeface="Wingdings" pitchFamily="2" charset="2"/>
              <a:buChar char="ü"/>
            </a:pPr>
            <a:r>
              <a:rPr lang="es-ES" sz="1700" dirty="0" err="1" smtClean="0">
                <a:latin typeface="Verdana" pitchFamily="34" charset="0"/>
                <a:cs typeface="Arial" charset="0"/>
              </a:rPr>
              <a:t>Increases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overall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termal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resistance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lowers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overall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transfer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coefficient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exchangers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p:sp>
        <p:nvSpPr>
          <p:cNvPr id="13" name="12 Flecha derecha"/>
          <p:cNvSpPr/>
          <p:nvPr/>
        </p:nvSpPr>
        <p:spPr>
          <a:xfrm rot="5400000">
            <a:off x="4244036" y="1614614"/>
            <a:ext cx="439902" cy="61229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5496" y="5379313"/>
            <a:ext cx="6336704" cy="61555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9875" indent="-269875">
              <a:buFont typeface="Wingdings" pitchFamily="2" charset="2"/>
              <a:buChar char="ü"/>
            </a:pPr>
            <a:r>
              <a:rPr lang="es-ES" sz="1700" dirty="0" err="1" smtClean="0">
                <a:latin typeface="Verdana" pitchFamily="34" charset="0"/>
                <a:cs typeface="Arial" charset="0"/>
              </a:rPr>
              <a:t>Increase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emission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greenhouse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gases and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other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pollutants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35496" y="4757663"/>
            <a:ext cx="6336704" cy="61555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9875" indent="-269875">
              <a:buFont typeface="Wingdings" pitchFamily="2" charset="2"/>
              <a:buChar char="ü"/>
            </a:pPr>
            <a:r>
              <a:rPr lang="es-ES" sz="1700" dirty="0" err="1" smtClean="0">
                <a:latin typeface="Verdana" pitchFamily="34" charset="0"/>
                <a:cs typeface="Arial" charset="0"/>
              </a:rPr>
              <a:t>Increase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operating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costs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since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more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energy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must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be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provided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by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fired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heater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p:sp>
        <p:nvSpPr>
          <p:cNvPr id="15" name="12 Flecha derecha"/>
          <p:cNvSpPr/>
          <p:nvPr/>
        </p:nvSpPr>
        <p:spPr>
          <a:xfrm rot="5400000">
            <a:off x="1273819" y="3774854"/>
            <a:ext cx="439902" cy="61229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7 CuadroTexto"/>
          <p:cNvSpPr txBox="1">
            <a:spLocks noChangeArrowheads="1"/>
          </p:cNvSpPr>
          <p:nvPr/>
        </p:nvSpPr>
        <p:spPr bwMode="auto">
          <a:xfrm>
            <a:off x="323528" y="1858776"/>
            <a:ext cx="5502324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700" u="sng" dirty="0" err="1" smtClean="0">
                <a:latin typeface="Verdana" pitchFamily="34" charset="0"/>
                <a:cs typeface="Arial" charset="0"/>
              </a:rPr>
              <a:t>Theory</a:t>
            </a:r>
            <a:r>
              <a:rPr lang="es-ES" sz="1700" u="sng" dirty="0" smtClean="0">
                <a:latin typeface="Verdana" pitchFamily="34" charset="0"/>
                <a:cs typeface="Arial" charset="0"/>
              </a:rPr>
              <a:t>:</a:t>
            </a:r>
            <a:endParaRPr lang="es-ES" sz="1700" u="sng" dirty="0">
              <a:latin typeface="Verdana" pitchFamily="34" charset="0"/>
              <a:cs typeface="Arial" charset="0"/>
            </a:endParaRPr>
          </a:p>
        </p:txBody>
      </p:sp>
      <p:sp>
        <p:nvSpPr>
          <p:cNvPr id="20" name="7 CuadroTexto"/>
          <p:cNvSpPr txBox="1">
            <a:spLocks noChangeArrowheads="1"/>
          </p:cNvSpPr>
          <p:nvPr/>
        </p:nvSpPr>
        <p:spPr bwMode="auto">
          <a:xfrm>
            <a:off x="323528" y="4371201"/>
            <a:ext cx="5502324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700" u="sng" dirty="0" err="1" smtClean="0">
                <a:latin typeface="Verdana" pitchFamily="34" charset="0"/>
                <a:cs typeface="Arial" charset="0"/>
              </a:rPr>
              <a:t>Operative</a:t>
            </a:r>
            <a:r>
              <a:rPr lang="es-ES" sz="1700" u="sng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u="sng" dirty="0" err="1" smtClean="0">
                <a:latin typeface="Verdana" pitchFamily="34" charset="0"/>
                <a:cs typeface="Arial" charset="0"/>
              </a:rPr>
              <a:t>consequences</a:t>
            </a:r>
            <a:r>
              <a:rPr lang="es-ES" sz="1700" u="sng" dirty="0" smtClean="0">
                <a:latin typeface="Verdana" pitchFamily="34" charset="0"/>
                <a:cs typeface="Arial" charset="0"/>
              </a:rPr>
              <a:t>:</a:t>
            </a:r>
            <a:endParaRPr lang="es-ES" sz="1700" u="sng" dirty="0">
              <a:latin typeface="Verdana" pitchFamily="34" charset="0"/>
              <a:cs typeface="Arial" charset="0"/>
            </a:endParaRPr>
          </a:p>
        </p:txBody>
      </p:sp>
      <p:pic>
        <p:nvPicPr>
          <p:cNvPr id="1026" name="Picture 2" descr="chemical polymerization foul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5" b="9080"/>
          <a:stretch/>
        </p:blipFill>
        <p:spPr bwMode="auto">
          <a:xfrm>
            <a:off x="6732241" y="1937630"/>
            <a:ext cx="1997255" cy="1620000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finery greenhouse emiss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8" r="19227"/>
          <a:stretch/>
        </p:blipFill>
        <p:spPr bwMode="auto">
          <a:xfrm>
            <a:off x="6732240" y="4371201"/>
            <a:ext cx="1997255" cy="1620000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 animBg="1"/>
      <p:bldP spid="18" grpId="0"/>
      <p:bldP spid="14" grpId="0"/>
      <p:bldP spid="15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noProof="0" dirty="0" smtClean="0">
                <a:solidFill>
                  <a:srgbClr val="000000"/>
                </a:solidFill>
                <a:latin typeface="Verdana"/>
              </a:rPr>
              <a:t>ACTUAL ANALYSIS OF FOULING IN A HEN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77788" y="968374"/>
            <a:ext cx="8980476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700" b="1" dirty="0" smtClean="0">
                <a:latin typeface="Verdana" pitchFamily="34" charset="0"/>
                <a:cs typeface="Arial" charset="0"/>
              </a:rPr>
              <a:t>1.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Collection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raw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data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from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Plant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Information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System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.</a:t>
            </a:r>
            <a:endParaRPr lang="es-ES" sz="17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5495" y="1340768"/>
            <a:ext cx="7052121" cy="61555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700" dirty="0" err="1" smtClean="0">
                <a:latin typeface="Verdana" pitchFamily="34" charset="0"/>
                <a:cs typeface="Arial" charset="0"/>
              </a:rPr>
              <a:t>Measured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temperatures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,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volumetric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flowrates and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crude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oil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API°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streams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HEN*.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p:sp>
        <p:nvSpPr>
          <p:cNvPr id="21" name="15 CuadroTexto"/>
          <p:cNvSpPr txBox="1">
            <a:spLocks noChangeArrowheads="1"/>
          </p:cNvSpPr>
          <p:nvPr/>
        </p:nvSpPr>
        <p:spPr bwMode="auto">
          <a:xfrm>
            <a:off x="35496" y="6381328"/>
            <a:ext cx="885698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900" dirty="0" smtClean="0">
                <a:latin typeface="Verdana" pitchFamily="34" charset="0"/>
                <a:cs typeface="Arial" charset="0"/>
              </a:rPr>
              <a:t>*   HEN: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Exchanger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 Network.</a:t>
            </a:r>
          </a:p>
          <a:p>
            <a:pPr algn="just"/>
            <a:r>
              <a:rPr lang="es-ES" sz="900" dirty="0" smtClean="0">
                <a:latin typeface="Verdana" pitchFamily="34" charset="0"/>
                <a:cs typeface="Arial" charset="0"/>
              </a:rPr>
              <a:t>** NFIT: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Normalized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Furnace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Inlet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Temeprature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.</a:t>
            </a:r>
            <a:endParaRPr lang="es-ES" sz="900" dirty="0">
              <a:latin typeface="Verdana" pitchFamily="34" charset="0"/>
              <a:cs typeface="Arial" charset="0"/>
            </a:endParaRPr>
          </a:p>
        </p:txBody>
      </p:sp>
      <p:sp>
        <p:nvSpPr>
          <p:cNvPr id="22" name="7 CuadroTexto"/>
          <p:cNvSpPr txBox="1">
            <a:spLocks noChangeArrowheads="1"/>
          </p:cNvSpPr>
          <p:nvPr/>
        </p:nvSpPr>
        <p:spPr bwMode="auto">
          <a:xfrm>
            <a:off x="56020" y="2153021"/>
            <a:ext cx="8980476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700" b="1" dirty="0" smtClean="0">
                <a:latin typeface="Verdana" pitchFamily="34" charset="0"/>
                <a:cs typeface="Arial" charset="0"/>
              </a:rPr>
              <a:t>2.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Steady-state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detection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.</a:t>
            </a:r>
            <a:endParaRPr lang="es-ES" sz="1700" b="1" dirty="0">
              <a:latin typeface="Verdana" pitchFamily="34" charset="0"/>
              <a:cs typeface="Arial" charset="0"/>
            </a:endParaRPr>
          </a:p>
        </p:txBody>
      </p:sp>
      <p:sp>
        <p:nvSpPr>
          <p:cNvPr id="23" name="9 CuadroTexto"/>
          <p:cNvSpPr txBox="1">
            <a:spLocks noChangeArrowheads="1"/>
          </p:cNvSpPr>
          <p:nvPr/>
        </p:nvSpPr>
        <p:spPr bwMode="auto">
          <a:xfrm>
            <a:off x="13727" y="2525415"/>
            <a:ext cx="8325125" cy="61555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700" dirty="0" err="1" smtClean="0">
                <a:latin typeface="Verdana" pitchFamily="34" charset="0"/>
                <a:cs typeface="Arial" charset="0"/>
              </a:rPr>
              <a:t>Calculation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average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values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most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stable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periods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in a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day</a:t>
            </a:r>
            <a:r>
              <a:rPr lang="es-ES" sz="1700" dirty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using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algorithm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in Excel VBA.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56020" y="3305149"/>
            <a:ext cx="8980476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700" b="1" dirty="0" smtClean="0">
                <a:latin typeface="Verdana" pitchFamily="34" charset="0"/>
                <a:cs typeface="Arial" charset="0"/>
              </a:rPr>
              <a:t>3. Data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reconciliation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.</a:t>
            </a:r>
            <a:endParaRPr lang="es-ES" sz="1700" b="1" dirty="0">
              <a:latin typeface="Verdana" pitchFamily="34" charset="0"/>
              <a:cs typeface="Arial" charset="0"/>
            </a:endParaRPr>
          </a:p>
        </p:txBody>
      </p:sp>
      <p:sp>
        <p:nvSpPr>
          <p:cNvPr id="25" name="9 CuadroTexto"/>
          <p:cNvSpPr txBox="1">
            <a:spLocks noChangeArrowheads="1"/>
          </p:cNvSpPr>
          <p:nvPr/>
        </p:nvSpPr>
        <p:spPr bwMode="auto">
          <a:xfrm>
            <a:off x="13727" y="3677543"/>
            <a:ext cx="8325125" cy="61555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700" dirty="0" err="1" smtClean="0">
                <a:latin typeface="Verdana" pitchFamily="34" charset="0"/>
                <a:cs typeface="Arial" charset="0"/>
              </a:rPr>
              <a:t>Calculation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reconciled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temperatures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mass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flow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each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stream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across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HEN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using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algorithm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in Excel VBA.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p:sp>
        <p:nvSpPr>
          <p:cNvPr id="26" name="7 CuadroTexto"/>
          <p:cNvSpPr txBox="1">
            <a:spLocks noChangeArrowheads="1"/>
          </p:cNvSpPr>
          <p:nvPr/>
        </p:nvSpPr>
        <p:spPr bwMode="auto">
          <a:xfrm>
            <a:off x="56020" y="4509120"/>
            <a:ext cx="8980476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700" b="1" dirty="0" smtClean="0">
                <a:latin typeface="Verdana" pitchFamily="34" charset="0"/>
                <a:cs typeface="Arial" charset="0"/>
              </a:rPr>
              <a:t>4.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Fouling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Factor and NFIT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calculation</a:t>
            </a:r>
            <a:endParaRPr lang="es-ES" sz="1700" b="1" dirty="0">
              <a:latin typeface="Verdana" pitchFamily="34" charset="0"/>
              <a:cs typeface="Arial" charset="0"/>
            </a:endParaRPr>
          </a:p>
        </p:txBody>
      </p:sp>
      <p:sp>
        <p:nvSpPr>
          <p:cNvPr id="27" name="9 CuadroTexto"/>
          <p:cNvSpPr txBox="1">
            <a:spLocks noChangeArrowheads="1"/>
          </p:cNvSpPr>
          <p:nvPr/>
        </p:nvSpPr>
        <p:spPr bwMode="auto">
          <a:xfrm>
            <a:off x="13727" y="4881514"/>
            <a:ext cx="7582609" cy="8771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700" dirty="0" err="1" smtClean="0">
                <a:latin typeface="Verdana" pitchFamily="34" charset="0"/>
                <a:cs typeface="Arial" charset="0"/>
              </a:rPr>
              <a:t>Manually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input data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to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Hysys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file and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c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alculation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each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fouling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factor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across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HEN and NFIT**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using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Aspen EDR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from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Aspen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Tech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p:sp>
        <p:nvSpPr>
          <p:cNvPr id="28" name="12 Flecha derecha"/>
          <p:cNvSpPr/>
          <p:nvPr/>
        </p:nvSpPr>
        <p:spPr>
          <a:xfrm>
            <a:off x="2115874" y="5769037"/>
            <a:ext cx="439902" cy="61229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 descr="Image result for vba exc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852" y="2425742"/>
            <a:ext cx="620781" cy="6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vba exc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852" y="3605535"/>
            <a:ext cx="621830" cy="62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upo 36"/>
          <p:cNvGrpSpPr/>
          <p:nvPr/>
        </p:nvGrpSpPr>
        <p:grpSpPr>
          <a:xfrm>
            <a:off x="7087618" y="1011194"/>
            <a:ext cx="1979987" cy="1101918"/>
            <a:chOff x="7087618" y="1011194"/>
            <a:chExt cx="1979987" cy="1101918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7618" y="1600186"/>
              <a:ext cx="666804" cy="512926"/>
            </a:xfrm>
            <a:prstGeom prst="rect">
              <a:avLst/>
            </a:prstGeom>
          </p:spPr>
        </p:pic>
        <p:cxnSp>
          <p:nvCxnSpPr>
            <p:cNvPr id="31" name="Conector curvado 30"/>
            <p:cNvCxnSpPr>
              <a:stCxn id="2052" idx="2"/>
              <a:endCxn id="30" idx="3"/>
            </p:cNvCxnSpPr>
            <p:nvPr/>
          </p:nvCxnSpPr>
          <p:spPr>
            <a:xfrm rot="5400000">
              <a:off x="7927399" y="1344064"/>
              <a:ext cx="339609" cy="685561"/>
            </a:xfrm>
            <a:prstGeom prst="curved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>
              <a:off x="7852643" y="1488203"/>
              <a:ext cx="972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200" b="1" dirty="0" smtClean="0">
                  <a:latin typeface="Calibri" panose="020F0502020204030204" pitchFamily="34" charset="0"/>
                </a:rPr>
                <a:t>Data</a:t>
              </a:r>
              <a:endParaRPr lang="es-MX" sz="2800" b="1" dirty="0">
                <a:latin typeface="Calibri" panose="020F0502020204030204" pitchFamily="34" charset="0"/>
              </a:endParaRPr>
            </a:p>
          </p:txBody>
        </p:sp>
        <p:pic>
          <p:nvPicPr>
            <p:cNvPr id="2052" name="Picture 4" descr="Image result for oil refinery clipar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1011194"/>
              <a:ext cx="1255245" cy="5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Image result for aspen hysys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629" y="4935616"/>
            <a:ext cx="1363297" cy="4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7 CuadroTexto"/>
          <p:cNvSpPr txBox="1">
            <a:spLocks noChangeArrowheads="1"/>
          </p:cNvSpPr>
          <p:nvPr/>
        </p:nvSpPr>
        <p:spPr bwMode="auto">
          <a:xfrm>
            <a:off x="2771800" y="5949280"/>
            <a:ext cx="605326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400" b="1" u="sng" dirty="0">
                <a:latin typeface="Verdana" pitchFamily="34" charset="0"/>
                <a:cs typeface="Arial" charset="0"/>
              </a:rPr>
              <a:t>9</a:t>
            </a:r>
            <a:r>
              <a:rPr lang="es-ES" sz="1400" b="1" u="sng" dirty="0" smtClean="0">
                <a:latin typeface="Verdana" pitchFamily="34" charset="0"/>
                <a:cs typeface="Arial" charset="0"/>
              </a:rPr>
              <a:t>0- 120 minutes </a:t>
            </a:r>
            <a:r>
              <a:rPr lang="es-ES" sz="1400" b="1" u="sng" dirty="0" err="1" smtClean="0">
                <a:latin typeface="Verdana" pitchFamily="34" charset="0"/>
                <a:cs typeface="Arial" charset="0"/>
              </a:rPr>
              <a:t>to</a:t>
            </a:r>
            <a:r>
              <a:rPr lang="es-ES" sz="1400" b="1" u="sng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b="1" u="sng" dirty="0" err="1" smtClean="0">
                <a:latin typeface="Verdana" pitchFamily="34" charset="0"/>
                <a:cs typeface="Arial" charset="0"/>
              </a:rPr>
              <a:t>analyze</a:t>
            </a:r>
            <a:r>
              <a:rPr lang="es-ES" sz="1400" b="1" u="sng" dirty="0" smtClean="0">
                <a:latin typeface="Verdana" pitchFamily="34" charset="0"/>
                <a:cs typeface="Arial" charset="0"/>
              </a:rPr>
              <a:t> performance of HEN </a:t>
            </a:r>
            <a:r>
              <a:rPr lang="es-ES" sz="1400" b="1" u="sng" dirty="0" err="1" smtClean="0">
                <a:latin typeface="Verdana" pitchFamily="34" charset="0"/>
                <a:cs typeface="Arial" charset="0"/>
              </a:rPr>
              <a:t>each</a:t>
            </a:r>
            <a:r>
              <a:rPr lang="es-ES" sz="1400" b="1" u="sng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b="1" u="sng" dirty="0" err="1" smtClean="0">
                <a:latin typeface="Verdana" pitchFamily="34" charset="0"/>
                <a:cs typeface="Arial" charset="0"/>
              </a:rPr>
              <a:t>day</a:t>
            </a:r>
            <a:r>
              <a:rPr lang="es-ES" sz="1400" b="1" u="sng" dirty="0">
                <a:latin typeface="Verdana" pitchFamily="34" charset="0"/>
                <a:cs typeface="Arial" charset="0"/>
              </a:rPr>
              <a:t>!</a:t>
            </a:r>
            <a:endParaRPr lang="es-ES" sz="1400" b="1" u="sng" dirty="0"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noProof="0" dirty="0" smtClean="0">
                <a:solidFill>
                  <a:srgbClr val="000000"/>
                </a:solidFill>
                <a:latin typeface="Verdana"/>
              </a:rPr>
              <a:t>OBJECTIVE OF THIS PAPER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77788" y="968374"/>
            <a:ext cx="8980476" cy="8771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700" b="1" dirty="0" err="1" smtClean="0">
                <a:latin typeface="Verdana" pitchFamily="34" charset="0"/>
                <a:cs typeface="Arial" charset="0"/>
              </a:rPr>
              <a:t>Develop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implement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a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methodology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to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monitor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t</a:t>
            </a:r>
            <a:r>
              <a:rPr lang="en-US" sz="1700" b="1" dirty="0" err="1" smtClean="0">
                <a:latin typeface="Verdana" pitchFamily="34" charset="0"/>
                <a:cs typeface="Arial" charset="0"/>
              </a:rPr>
              <a:t>hermal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efficiency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each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exchanger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HEN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with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u="sng" dirty="0" err="1" smtClean="0">
                <a:latin typeface="Verdana" pitchFamily="34" charset="0"/>
                <a:cs typeface="Arial" charset="0"/>
              </a:rPr>
              <a:t>minimum</a:t>
            </a:r>
            <a:r>
              <a:rPr lang="es-ES" sz="1700" b="1" u="sng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u="sng" dirty="0" err="1" smtClean="0">
                <a:latin typeface="Verdana" pitchFamily="34" charset="0"/>
                <a:cs typeface="Arial" charset="0"/>
              </a:rPr>
              <a:t>user</a:t>
            </a:r>
            <a:r>
              <a:rPr lang="es-ES" sz="1700" b="1" u="sng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u="sng" dirty="0" err="1" smtClean="0">
                <a:latin typeface="Verdana" pitchFamily="34" charset="0"/>
                <a:cs typeface="Arial" charset="0"/>
              </a:rPr>
              <a:t>interaction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.</a:t>
            </a:r>
            <a:endParaRPr lang="es-ES" sz="1700" b="1" dirty="0">
              <a:latin typeface="Verdana" pitchFamily="34" charset="0"/>
              <a:cs typeface="Arial" charset="0"/>
            </a:endParaRPr>
          </a:p>
        </p:txBody>
      </p:sp>
      <p:sp>
        <p:nvSpPr>
          <p:cNvPr id="28" name="12 Flecha derecha"/>
          <p:cNvSpPr/>
          <p:nvPr/>
        </p:nvSpPr>
        <p:spPr>
          <a:xfrm>
            <a:off x="683568" y="5438113"/>
            <a:ext cx="439902" cy="61229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686" y="3310518"/>
            <a:ext cx="1265915" cy="973780"/>
          </a:xfrm>
          <a:prstGeom prst="rect">
            <a:avLst/>
          </a:prstGeom>
        </p:spPr>
      </p:pic>
      <p:cxnSp>
        <p:nvCxnSpPr>
          <p:cNvPr id="31" name="Conector curvado 30"/>
          <p:cNvCxnSpPr>
            <a:stCxn id="2052" idx="2"/>
            <a:endCxn id="30" idx="1"/>
          </p:cNvCxnSpPr>
          <p:nvPr/>
        </p:nvCxnSpPr>
        <p:spPr>
          <a:xfrm rot="16200000" flipH="1">
            <a:off x="1935058" y="2848780"/>
            <a:ext cx="575542" cy="1321714"/>
          </a:xfrm>
          <a:prstGeom prst="curvedConnector2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2267744" y="3393987"/>
            <a:ext cx="97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b="1" dirty="0" smtClean="0">
                <a:latin typeface="Calibri" panose="020F0502020204030204" pitchFamily="34" charset="0"/>
              </a:rPr>
              <a:t>Data</a:t>
            </a:r>
            <a:endParaRPr lang="es-MX" sz="2800" b="1" dirty="0">
              <a:latin typeface="Calibri" panose="020F0502020204030204" pitchFamily="34" charset="0"/>
            </a:endParaRPr>
          </a:p>
        </p:txBody>
      </p:sp>
      <p:pic>
        <p:nvPicPr>
          <p:cNvPr id="2052" name="Picture 4" descr="Image result for oil refiner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7" y="2420888"/>
            <a:ext cx="1987609" cy="80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7 CuadroTexto"/>
          <p:cNvSpPr txBox="1">
            <a:spLocks noChangeArrowheads="1"/>
          </p:cNvSpPr>
          <p:nvPr/>
        </p:nvSpPr>
        <p:spPr bwMode="auto">
          <a:xfrm>
            <a:off x="1331640" y="5374927"/>
            <a:ext cx="7848872" cy="7386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400" dirty="0" err="1" smtClean="0">
                <a:latin typeface="Verdana" pitchFamily="34" charset="0"/>
                <a:cs typeface="Arial" charset="0"/>
              </a:rPr>
              <a:t>This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program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using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Python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can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help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to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ES" sz="1400" dirty="0" err="1" smtClean="0">
                <a:latin typeface="Verdana" pitchFamily="34" charset="0"/>
                <a:cs typeface="Arial" charset="0"/>
              </a:rPr>
              <a:t>Select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which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exchanger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HEN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should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be removed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for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cleaning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. </a:t>
            </a:r>
          </a:p>
          <a:p>
            <a:pPr marL="285750" indent="-285750" algn="just">
              <a:buFontTx/>
              <a:buChar char="-"/>
            </a:pPr>
            <a:r>
              <a:rPr lang="es-ES" sz="1400" dirty="0" err="1" smtClean="0">
                <a:latin typeface="Verdana" pitchFamily="34" charset="0"/>
                <a:cs typeface="Arial" charset="0"/>
              </a:rPr>
              <a:t>Program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a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exchanger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cleaning</a:t>
            </a:r>
            <a:r>
              <a:rPr lang="es-ES" sz="14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400" dirty="0" err="1" smtClean="0">
                <a:latin typeface="Verdana" pitchFamily="34" charset="0"/>
                <a:cs typeface="Arial" charset="0"/>
              </a:rPr>
              <a:t>schedule</a:t>
            </a:r>
            <a:endParaRPr lang="es-ES" sz="1400" dirty="0">
              <a:latin typeface="Verdana" pitchFamily="34" charset="0"/>
              <a:cs typeface="Arial" charset="0"/>
            </a:endParaRPr>
          </a:p>
        </p:txBody>
      </p:sp>
      <p:pic>
        <p:nvPicPr>
          <p:cNvPr id="3074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38" y="3615305"/>
            <a:ext cx="793608" cy="33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ector curvado 32"/>
          <p:cNvCxnSpPr>
            <a:stCxn id="30" idx="3"/>
            <a:endCxn id="38" idx="1"/>
          </p:cNvCxnSpPr>
          <p:nvPr/>
        </p:nvCxnSpPr>
        <p:spPr>
          <a:xfrm>
            <a:off x="4149601" y="3797408"/>
            <a:ext cx="1790551" cy="61257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3944119"/>
            <a:ext cx="2448272" cy="93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Llamada rectangular redondeada 43"/>
          <p:cNvSpPr/>
          <p:nvPr/>
        </p:nvSpPr>
        <p:spPr>
          <a:xfrm flipH="1">
            <a:off x="5564968" y="2658650"/>
            <a:ext cx="3260092" cy="1104669"/>
          </a:xfrm>
          <a:prstGeom prst="wedgeRoundRectCallout">
            <a:avLst>
              <a:gd name="adj1" fmla="val 55765"/>
              <a:gd name="adj2" fmla="val 40969"/>
              <a:gd name="adj3" fmla="val 16667"/>
            </a:avLst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1200" dirty="0" err="1">
                <a:solidFill>
                  <a:schemeClr val="tx1"/>
                </a:solidFill>
              </a:rPr>
              <a:t>O</a:t>
            </a:r>
            <a:r>
              <a:rPr lang="es-PE" sz="1200" dirty="0" err="1" smtClean="0">
                <a:solidFill>
                  <a:schemeClr val="tx1"/>
                </a:solidFill>
              </a:rPr>
              <a:t>nly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one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algorithm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for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the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whole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procedure</a:t>
            </a:r>
            <a:r>
              <a:rPr lang="es-PE" sz="12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 algn="just">
              <a:buFontTx/>
              <a:buChar char="-"/>
            </a:pPr>
            <a:r>
              <a:rPr lang="es-PE" sz="1200" dirty="0" err="1" smtClean="0">
                <a:solidFill>
                  <a:schemeClr val="tx1"/>
                </a:solidFill>
              </a:rPr>
              <a:t>Steady-state</a:t>
            </a:r>
            <a:r>
              <a:rPr lang="es-PE" sz="1200" dirty="0" smtClean="0">
                <a:solidFill>
                  <a:schemeClr val="tx1"/>
                </a:solidFill>
              </a:rPr>
              <a:t> </a:t>
            </a:r>
            <a:r>
              <a:rPr lang="es-PE" sz="1200" dirty="0" err="1" smtClean="0">
                <a:solidFill>
                  <a:schemeClr val="tx1"/>
                </a:solidFill>
              </a:rPr>
              <a:t>detection</a:t>
            </a:r>
            <a:r>
              <a:rPr lang="es-PE" sz="12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es-PE" sz="1200" dirty="0" smtClean="0">
                <a:solidFill>
                  <a:schemeClr val="tx1"/>
                </a:solidFill>
              </a:rPr>
              <a:t>Data </a:t>
            </a:r>
            <a:r>
              <a:rPr lang="es-PE" sz="1200" dirty="0" err="1" smtClean="0">
                <a:solidFill>
                  <a:schemeClr val="tx1"/>
                </a:solidFill>
              </a:rPr>
              <a:t>reconciliation</a:t>
            </a:r>
            <a:r>
              <a:rPr lang="es-PE" sz="12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es-PE" sz="1200" dirty="0" err="1" smtClean="0">
                <a:solidFill>
                  <a:schemeClr val="tx1"/>
                </a:solidFill>
              </a:rPr>
              <a:t>Fouling</a:t>
            </a:r>
            <a:r>
              <a:rPr lang="es-PE" sz="1200" dirty="0" smtClean="0">
                <a:solidFill>
                  <a:schemeClr val="tx1"/>
                </a:solidFill>
              </a:rPr>
              <a:t> and NFIT </a:t>
            </a:r>
            <a:r>
              <a:rPr lang="es-PE" sz="1200" dirty="0" err="1" smtClean="0">
                <a:solidFill>
                  <a:schemeClr val="tx1"/>
                </a:solidFill>
              </a:rPr>
              <a:t>calculation</a:t>
            </a:r>
            <a:r>
              <a:rPr lang="es-PE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7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 animBg="1"/>
      <p:bldP spid="32" grpId="0"/>
      <p:bldP spid="43" grpId="0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5373376"/>
            <a:ext cx="9144000" cy="1584016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4868143"/>
            <a:ext cx="9144000" cy="600164"/>
          </a:xfrm>
          <a:prstGeom prst="rect">
            <a:avLst/>
          </a:prstGeom>
          <a:noFill/>
          <a:effectLst>
            <a:reflection stA="45000" endPos="1000" dist="50800" dir="5400000" sy="-100000" algn="bl" rotWithShape="0"/>
          </a:effec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2. </a:t>
            </a:r>
            <a:r>
              <a:rPr lang="es-ES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DATA PROCESSING</a:t>
            </a:r>
            <a:endParaRPr lang="es-ES" sz="2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5373216"/>
            <a:ext cx="9144000" cy="1584325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50000"/>
                </a:schemeClr>
              </a:gs>
              <a:gs pos="50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5400000" scaled="0"/>
          </a:gra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DATA PROCESSING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77788" y="968374"/>
            <a:ext cx="8980476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700" b="1" dirty="0" smtClean="0">
                <a:latin typeface="Verdana" pitchFamily="34" charset="0"/>
                <a:cs typeface="Arial" charset="0"/>
              </a:rPr>
              <a:t>1.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Collect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HEN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operational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data and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indetify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stable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periods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.</a:t>
            </a:r>
            <a:endParaRPr lang="es-ES" sz="17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5495" y="1340768"/>
            <a:ext cx="7052121" cy="8925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700" dirty="0" err="1" smtClean="0">
                <a:latin typeface="Verdana" pitchFamily="34" charset="0"/>
                <a:cs typeface="Arial" charset="0"/>
              </a:rPr>
              <a:t>Information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collected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every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15 minutes.</a:t>
            </a:r>
          </a:p>
          <a:p>
            <a:pPr marL="352425" algn="just"/>
            <a:r>
              <a:rPr lang="es-ES" sz="1700" dirty="0" err="1" smtClean="0">
                <a:latin typeface="Verdana" pitchFamily="34" charset="0"/>
                <a:cs typeface="Arial" charset="0"/>
              </a:rPr>
              <a:t>Period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steadiness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: 3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hours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</a:p>
          <a:p>
            <a:pPr marL="352425" algn="just"/>
            <a:r>
              <a:rPr lang="es-ES" sz="1700" dirty="0" err="1" smtClean="0">
                <a:latin typeface="Verdana" pitchFamily="34" charset="0"/>
                <a:cs typeface="Arial" charset="0"/>
              </a:rPr>
              <a:t>Stability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a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period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: CV</a:t>
            </a:r>
            <a:r>
              <a:rPr lang="es-ES" sz="1700" dirty="0">
                <a:latin typeface="Verdana" pitchFamily="34" charset="0"/>
                <a:cs typeface="Arial" charset="0"/>
              </a:rPr>
              <a:t>* </a:t>
            </a:r>
            <a:r>
              <a:rPr lang="en-US" sz="1700" dirty="0" smtClean="0">
                <a:latin typeface="Verdana" pitchFamily="34" charset="0"/>
                <a:cs typeface="Arial" charset="0"/>
              </a:rPr>
              <a:t>&lt; 1%.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p:sp>
        <p:nvSpPr>
          <p:cNvPr id="21" name="15 CuadroTexto"/>
          <p:cNvSpPr txBox="1">
            <a:spLocks noChangeArrowheads="1"/>
          </p:cNvSpPr>
          <p:nvPr/>
        </p:nvSpPr>
        <p:spPr bwMode="auto">
          <a:xfrm>
            <a:off x="35496" y="6372036"/>
            <a:ext cx="8856984" cy="5078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latin typeface="Verdana" pitchFamily="34" charset="0"/>
                <a:cs typeface="Arial" charset="0"/>
              </a:rPr>
              <a:t> CV: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Coefficient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 of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variation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.</a:t>
            </a:r>
          </a:p>
          <a:p>
            <a:pPr algn="just"/>
            <a:r>
              <a:rPr lang="es-ES" sz="900" dirty="0" smtClean="0">
                <a:latin typeface="Verdana" pitchFamily="34" charset="0"/>
                <a:cs typeface="Arial" charset="0"/>
              </a:rPr>
              <a:t>**  SLSQP: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Sequential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Least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Squares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900" dirty="0" err="1" smtClean="0">
                <a:latin typeface="Verdana" pitchFamily="34" charset="0"/>
                <a:cs typeface="Arial" charset="0"/>
              </a:rPr>
              <a:t>Programming</a:t>
            </a:r>
            <a:r>
              <a:rPr lang="es-ES" sz="900" dirty="0" smtClean="0">
                <a:latin typeface="Verdana" pitchFamily="34" charset="0"/>
                <a:cs typeface="Arial" charset="0"/>
              </a:rPr>
              <a:t>.</a:t>
            </a:r>
            <a:endParaRPr lang="es-ES" sz="900" dirty="0" smtClean="0">
              <a:latin typeface="Verdana" pitchFamily="34" charset="0"/>
              <a:cs typeface="Arial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900" dirty="0">
              <a:latin typeface="Verdana" pitchFamily="34" charset="0"/>
              <a:cs typeface="Arial" charset="0"/>
            </a:endParaRPr>
          </a:p>
        </p:txBody>
      </p:sp>
      <p:sp>
        <p:nvSpPr>
          <p:cNvPr id="22" name="7 CuadroTexto"/>
          <p:cNvSpPr txBox="1">
            <a:spLocks noChangeArrowheads="1"/>
          </p:cNvSpPr>
          <p:nvPr/>
        </p:nvSpPr>
        <p:spPr bwMode="auto">
          <a:xfrm>
            <a:off x="56020" y="2441053"/>
            <a:ext cx="8980476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700" b="1" dirty="0" smtClean="0">
                <a:latin typeface="Verdana" pitchFamily="34" charset="0"/>
                <a:cs typeface="Arial" charset="0"/>
              </a:rPr>
              <a:t>2.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Close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mass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balance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for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each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exchanger</a:t>
            </a:r>
            <a:r>
              <a:rPr lang="es-ES" sz="1700" b="1" dirty="0">
                <a:latin typeface="Verdana" pitchFamily="34" charset="0"/>
                <a:cs typeface="Arial" charset="0"/>
              </a:rPr>
              <a:t> 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of </a:t>
            </a:r>
            <a:r>
              <a:rPr lang="es-ES" sz="1700" b="1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b="1" dirty="0" smtClean="0">
                <a:latin typeface="Verdana" pitchFamily="34" charset="0"/>
                <a:cs typeface="Arial" charset="0"/>
              </a:rPr>
              <a:t> HEN.</a:t>
            </a:r>
            <a:endParaRPr lang="es-ES" sz="1700" b="1" dirty="0">
              <a:latin typeface="Verdana" pitchFamily="34" charset="0"/>
              <a:cs typeface="Arial" charset="0"/>
            </a:endParaRPr>
          </a:p>
        </p:txBody>
      </p:sp>
      <p:sp>
        <p:nvSpPr>
          <p:cNvPr id="23" name="9 CuadroTexto"/>
          <p:cNvSpPr txBox="1">
            <a:spLocks noChangeArrowheads="1"/>
          </p:cNvSpPr>
          <p:nvPr/>
        </p:nvSpPr>
        <p:spPr bwMode="auto">
          <a:xfrm>
            <a:off x="13727" y="2813447"/>
            <a:ext cx="7603447" cy="8771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700" dirty="0" err="1" smtClean="0">
                <a:latin typeface="Verdana" pitchFamily="34" charset="0"/>
                <a:cs typeface="Arial" charset="0"/>
              </a:rPr>
              <a:t>Application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of SLQSP</a:t>
            </a:r>
            <a:r>
              <a:rPr lang="es-ES" sz="1600" dirty="0" smtClean="0">
                <a:latin typeface="Verdana" pitchFamily="34" charset="0"/>
                <a:cs typeface="Arial" charset="0"/>
              </a:rPr>
              <a:t>**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for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whole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HEN.</a:t>
            </a:r>
          </a:p>
          <a:p>
            <a:pPr marL="352425" algn="just"/>
            <a:r>
              <a:rPr lang="es-ES" sz="1700" dirty="0" smtClean="0">
                <a:latin typeface="Verdana" pitchFamily="34" charset="0"/>
                <a:cs typeface="Arial" charset="0"/>
              </a:rPr>
              <a:t>Data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conciliation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to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account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for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errors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expected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on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instruments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.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7087618" y="1011194"/>
            <a:ext cx="1979987" cy="1101918"/>
            <a:chOff x="7087618" y="1011194"/>
            <a:chExt cx="1979987" cy="1101918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7618" y="1600186"/>
              <a:ext cx="666804" cy="512926"/>
            </a:xfrm>
            <a:prstGeom prst="rect">
              <a:avLst/>
            </a:prstGeom>
          </p:spPr>
        </p:pic>
        <p:cxnSp>
          <p:nvCxnSpPr>
            <p:cNvPr id="31" name="Conector curvado 30"/>
            <p:cNvCxnSpPr>
              <a:stCxn id="2052" idx="2"/>
              <a:endCxn id="30" idx="3"/>
            </p:cNvCxnSpPr>
            <p:nvPr/>
          </p:nvCxnSpPr>
          <p:spPr>
            <a:xfrm rot="5400000">
              <a:off x="7927399" y="1344064"/>
              <a:ext cx="339609" cy="685561"/>
            </a:xfrm>
            <a:prstGeom prst="curved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>
              <a:off x="7852643" y="1488203"/>
              <a:ext cx="972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200" b="1" dirty="0" smtClean="0">
                  <a:latin typeface="Calibri" panose="020F0502020204030204" pitchFamily="34" charset="0"/>
                </a:rPr>
                <a:t>Data</a:t>
              </a:r>
              <a:endParaRPr lang="es-MX" sz="2800" b="1" dirty="0">
                <a:latin typeface="Calibri" panose="020F0502020204030204" pitchFamily="34" charset="0"/>
              </a:endParaRPr>
            </a:p>
          </p:txBody>
        </p:sp>
        <p:pic>
          <p:nvPicPr>
            <p:cNvPr id="2052" name="Picture 4" descr="Image result for oil refinery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1011194"/>
              <a:ext cx="1255245" cy="5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143" y="2780928"/>
            <a:ext cx="1347314" cy="57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n 3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r="863"/>
          <a:stretch>
            <a:fillRect/>
          </a:stretch>
        </p:blipFill>
        <p:spPr bwMode="auto">
          <a:xfrm>
            <a:off x="1275647" y="3780778"/>
            <a:ext cx="6584757" cy="14025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3812431" y="5183377"/>
                <a:ext cx="1303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31" y="5183377"/>
                <a:ext cx="130311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9 CuadroTexto"/>
          <p:cNvSpPr txBox="1">
            <a:spLocks noChangeArrowheads="1"/>
          </p:cNvSpPr>
          <p:nvPr/>
        </p:nvSpPr>
        <p:spPr bwMode="auto">
          <a:xfrm>
            <a:off x="2925128" y="5953933"/>
            <a:ext cx="3242259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200" dirty="0" err="1" smtClean="0">
                <a:latin typeface="Verdana" pitchFamily="34" charset="0"/>
                <a:cs typeface="Arial" charset="0"/>
              </a:rPr>
              <a:t>measured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temperature</a:t>
            </a:r>
            <a:endParaRPr lang="es-ES" sz="1200" dirty="0">
              <a:latin typeface="Verdana" pitchFamily="34" charset="0"/>
              <a:cs typeface="Arial" charset="0"/>
            </a:endParaRPr>
          </a:p>
        </p:txBody>
      </p:sp>
      <p:sp>
        <p:nvSpPr>
          <p:cNvPr id="36" name="9 CuadroTexto"/>
          <p:cNvSpPr txBox="1">
            <a:spLocks noChangeArrowheads="1"/>
          </p:cNvSpPr>
          <p:nvPr/>
        </p:nvSpPr>
        <p:spPr bwMode="auto">
          <a:xfrm>
            <a:off x="145688" y="5271591"/>
            <a:ext cx="3014904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200" dirty="0" err="1" smtClean="0">
                <a:latin typeface="Verdana" pitchFamily="34" charset="0"/>
                <a:cs typeface="Arial" charset="0"/>
              </a:rPr>
              <a:t>reconciled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temperature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</a:p>
          <a:p>
            <a:pPr marL="352425" algn="just"/>
            <a:r>
              <a:rPr lang="es-ES" sz="1200" dirty="0" smtClean="0">
                <a:latin typeface="Verdana" pitchFamily="34" charset="0"/>
                <a:cs typeface="Arial" charset="0"/>
              </a:rPr>
              <a:t>(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after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closing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mass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balance)</a:t>
            </a:r>
            <a:endParaRPr lang="es-ES" sz="1200" dirty="0">
              <a:latin typeface="Verdana" pitchFamily="34" charset="0"/>
              <a:cs typeface="Arial" charset="0"/>
            </a:endParaRPr>
          </a:p>
        </p:txBody>
      </p:sp>
      <p:sp>
        <p:nvSpPr>
          <p:cNvPr id="38" name="9 CuadroTexto"/>
          <p:cNvSpPr txBox="1">
            <a:spLocks noChangeArrowheads="1"/>
          </p:cNvSpPr>
          <p:nvPr/>
        </p:nvSpPr>
        <p:spPr bwMode="auto">
          <a:xfrm>
            <a:off x="5267749" y="5405134"/>
            <a:ext cx="3242259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200" dirty="0" smtClean="0">
                <a:latin typeface="Verdana" pitchFamily="34" charset="0"/>
                <a:cs typeface="Arial" charset="0"/>
              </a:rPr>
              <a:t>error in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instrument</a:t>
            </a:r>
            <a:endParaRPr lang="es-ES" sz="1200" dirty="0">
              <a:latin typeface="Verdana" pitchFamily="34" charset="0"/>
              <a:cs typeface="Arial" charset="0"/>
            </a:endParaRPr>
          </a:p>
        </p:txBody>
      </p:sp>
      <p:cxnSp>
        <p:nvCxnSpPr>
          <p:cNvPr id="39" name="Conector curvado 38"/>
          <p:cNvCxnSpPr/>
          <p:nvPr/>
        </p:nvCxnSpPr>
        <p:spPr>
          <a:xfrm flipV="1">
            <a:off x="3160592" y="5347533"/>
            <a:ext cx="660857" cy="20517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curvado 39"/>
          <p:cNvCxnSpPr/>
          <p:nvPr/>
        </p:nvCxnSpPr>
        <p:spPr>
          <a:xfrm rot="5400000" flipH="1" flipV="1">
            <a:off x="4098200" y="5625031"/>
            <a:ext cx="488498" cy="27971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curvado 40"/>
          <p:cNvCxnSpPr/>
          <p:nvPr/>
        </p:nvCxnSpPr>
        <p:spPr>
          <a:xfrm rot="10800000">
            <a:off x="5024643" y="5392637"/>
            <a:ext cx="597072" cy="20054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2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1" grpId="0"/>
      <p:bldP spid="22" grpId="0"/>
      <p:bldP spid="23" grpId="0"/>
      <p:bldP spid="35" grpId="0"/>
      <p:bldP spid="3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107950" y="188640"/>
            <a:ext cx="8784530" cy="417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400" b="1" dirty="0" smtClean="0">
                <a:solidFill>
                  <a:srgbClr val="000000"/>
                </a:solidFill>
                <a:latin typeface="Verdana"/>
              </a:rPr>
              <a:t>DATA PROCESSING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r="863"/>
          <a:stretch>
            <a:fillRect/>
          </a:stretch>
        </p:blipFill>
        <p:spPr bwMode="auto">
          <a:xfrm>
            <a:off x="1275647" y="692696"/>
            <a:ext cx="6584757" cy="14025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3812431" y="2095295"/>
                <a:ext cx="1303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31" y="2095295"/>
                <a:ext cx="130311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9 CuadroTexto"/>
          <p:cNvSpPr txBox="1">
            <a:spLocks noChangeArrowheads="1"/>
          </p:cNvSpPr>
          <p:nvPr/>
        </p:nvSpPr>
        <p:spPr bwMode="auto">
          <a:xfrm>
            <a:off x="2925128" y="2865851"/>
            <a:ext cx="3242259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200" dirty="0" err="1" smtClean="0">
                <a:latin typeface="Verdana" pitchFamily="34" charset="0"/>
                <a:cs typeface="Arial" charset="0"/>
              </a:rPr>
              <a:t>measured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temperature</a:t>
            </a:r>
            <a:endParaRPr lang="es-ES" sz="1200" dirty="0">
              <a:latin typeface="Verdana" pitchFamily="34" charset="0"/>
              <a:cs typeface="Arial" charset="0"/>
            </a:endParaRPr>
          </a:p>
        </p:txBody>
      </p:sp>
      <p:sp>
        <p:nvSpPr>
          <p:cNvPr id="36" name="9 CuadroTexto"/>
          <p:cNvSpPr txBox="1">
            <a:spLocks noChangeArrowheads="1"/>
          </p:cNvSpPr>
          <p:nvPr/>
        </p:nvSpPr>
        <p:spPr bwMode="auto">
          <a:xfrm>
            <a:off x="145688" y="2183509"/>
            <a:ext cx="3014904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200" dirty="0" err="1" smtClean="0">
                <a:latin typeface="Verdana" pitchFamily="34" charset="0"/>
                <a:cs typeface="Arial" charset="0"/>
              </a:rPr>
              <a:t>reconciled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temperature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</a:p>
          <a:p>
            <a:pPr marL="352425" algn="just"/>
            <a:r>
              <a:rPr lang="es-ES" sz="1200" dirty="0" smtClean="0">
                <a:latin typeface="Verdana" pitchFamily="34" charset="0"/>
                <a:cs typeface="Arial" charset="0"/>
              </a:rPr>
              <a:t>(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after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closing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mass</a:t>
            </a:r>
            <a:r>
              <a:rPr lang="es-ES" sz="1200" dirty="0" smtClean="0">
                <a:latin typeface="Verdana" pitchFamily="34" charset="0"/>
                <a:cs typeface="Arial" charset="0"/>
              </a:rPr>
              <a:t> balance)</a:t>
            </a:r>
            <a:endParaRPr lang="es-ES" sz="1200" dirty="0">
              <a:latin typeface="Verdana" pitchFamily="34" charset="0"/>
              <a:cs typeface="Arial" charset="0"/>
            </a:endParaRPr>
          </a:p>
        </p:txBody>
      </p:sp>
      <p:sp>
        <p:nvSpPr>
          <p:cNvPr id="38" name="9 CuadroTexto"/>
          <p:cNvSpPr txBox="1">
            <a:spLocks noChangeArrowheads="1"/>
          </p:cNvSpPr>
          <p:nvPr/>
        </p:nvSpPr>
        <p:spPr bwMode="auto">
          <a:xfrm>
            <a:off x="5267749" y="2317052"/>
            <a:ext cx="3242259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200" dirty="0" smtClean="0">
                <a:latin typeface="Verdana" pitchFamily="34" charset="0"/>
                <a:cs typeface="Arial" charset="0"/>
              </a:rPr>
              <a:t>error in </a:t>
            </a:r>
            <a:r>
              <a:rPr lang="es-ES" sz="1200" dirty="0" err="1" smtClean="0">
                <a:latin typeface="Verdana" pitchFamily="34" charset="0"/>
                <a:cs typeface="Arial" charset="0"/>
              </a:rPr>
              <a:t>instrument</a:t>
            </a:r>
            <a:endParaRPr lang="es-ES" sz="1200" dirty="0">
              <a:latin typeface="Verdana" pitchFamily="34" charset="0"/>
              <a:cs typeface="Arial" charset="0"/>
            </a:endParaRPr>
          </a:p>
        </p:txBody>
      </p:sp>
      <p:cxnSp>
        <p:nvCxnSpPr>
          <p:cNvPr id="39" name="Conector curvado 38"/>
          <p:cNvCxnSpPr/>
          <p:nvPr/>
        </p:nvCxnSpPr>
        <p:spPr>
          <a:xfrm flipV="1">
            <a:off x="3160592" y="2259451"/>
            <a:ext cx="660857" cy="20517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curvado 39"/>
          <p:cNvCxnSpPr/>
          <p:nvPr/>
        </p:nvCxnSpPr>
        <p:spPr>
          <a:xfrm rot="5400000" flipH="1" flipV="1">
            <a:off x="4098200" y="2536949"/>
            <a:ext cx="488498" cy="27971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curvado 40"/>
          <p:cNvCxnSpPr/>
          <p:nvPr/>
        </p:nvCxnSpPr>
        <p:spPr>
          <a:xfrm rot="10800000">
            <a:off x="5024643" y="2304555"/>
            <a:ext cx="597072" cy="20054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9 CuadroTexto"/>
          <p:cNvSpPr txBox="1">
            <a:spLocks noChangeArrowheads="1"/>
          </p:cNvSpPr>
          <p:nvPr/>
        </p:nvSpPr>
        <p:spPr bwMode="auto">
          <a:xfrm>
            <a:off x="13727" y="3363089"/>
            <a:ext cx="7603447" cy="3539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7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balances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around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heat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exchanger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: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2899170" y="3707740"/>
                <a:ext cx="3337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𝐷𝑢𝑡</m:t>
                    </m:r>
                    <m:sSub>
                      <m:sSubPr>
                        <m:ctrlPr>
                          <a:rPr lang="es-P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𝑠h𝑒𝑙𝑙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𝐻𝑋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𝐷𝑢𝑡𝑦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𝑡𝑢𝑏𝑒𝑠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P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𝐻𝑋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P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170" y="3707740"/>
                <a:ext cx="33377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1619672" y="4077072"/>
                <a:ext cx="59975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𝑠h𝑒𝑙𝑙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P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𝑐𝑝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𝑠h𝑒𝑙𝑙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s-P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𝑡𝑢𝑏𝑒𝑠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P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𝑐𝑝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𝑡𝑢𝑏𝑒𝑠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s-P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P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077072"/>
                <a:ext cx="599750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2713029" y="5485073"/>
                <a:ext cx="3709990" cy="388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𝑀𝑖𝑛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P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s-P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s-P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s-P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P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P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PE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PE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PE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P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P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PE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PE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PE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P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029" y="5485073"/>
                <a:ext cx="3709990" cy="388055"/>
              </a:xfrm>
              <a:prstGeom prst="rect">
                <a:avLst/>
              </a:prstGeom>
              <a:blipFill rotWithShape="0">
                <a:blip r:embed="rId6"/>
                <a:stretch>
                  <a:fillRect t="-112698" b="-17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/>
              <p:cNvSpPr/>
              <p:nvPr/>
            </p:nvSpPr>
            <p:spPr>
              <a:xfrm>
                <a:off x="3551880" y="5892237"/>
                <a:ext cx="203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PE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s-PE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PE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,…,</m:t>
                          </m:r>
                          <m:acc>
                            <m:accPr>
                              <m:chr m:val="̅"/>
                              <m:ctrlPr>
                                <a:rPr lang="es-PE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PE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s-P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80" y="5892237"/>
                <a:ext cx="20322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/>
              <p:cNvSpPr/>
              <p:nvPr/>
            </p:nvSpPr>
            <p:spPr>
              <a:xfrm>
                <a:off x="3647546" y="6300028"/>
                <a:ext cx="1840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P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P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s-P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P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,…,</m:t>
                        </m:r>
                        <m:acc>
                          <m:accPr>
                            <m:chr m:val="̅"/>
                            <m:ctrlPr>
                              <a:rPr lang="es-P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P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P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546" y="6300028"/>
                <a:ext cx="1840953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8609" b="-163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9 CuadroTexto"/>
          <p:cNvSpPr txBox="1">
            <a:spLocks noChangeArrowheads="1"/>
          </p:cNvSpPr>
          <p:nvPr/>
        </p:nvSpPr>
        <p:spPr bwMode="auto">
          <a:xfrm>
            <a:off x="35496" y="4653136"/>
            <a:ext cx="8856984" cy="8771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2425" algn="just"/>
            <a:r>
              <a:rPr lang="es-ES" sz="1700" dirty="0" err="1" smtClean="0">
                <a:latin typeface="Verdana" pitchFamily="34" charset="0"/>
                <a:cs typeface="Arial" charset="0"/>
              </a:rPr>
              <a:t>Since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measured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values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do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not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satisfy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above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equations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,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the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differences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between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measured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and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estimated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temperatures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should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be as </a:t>
            </a:r>
            <a:r>
              <a:rPr lang="es-ES" sz="1700" dirty="0" err="1" smtClean="0">
                <a:latin typeface="Verdana" pitchFamily="34" charset="0"/>
                <a:cs typeface="Arial" charset="0"/>
              </a:rPr>
              <a:t>small</a:t>
            </a:r>
            <a:r>
              <a:rPr lang="es-ES" sz="1700" dirty="0" smtClean="0">
                <a:latin typeface="Verdana" pitchFamily="34" charset="0"/>
                <a:cs typeface="Arial" charset="0"/>
              </a:rPr>
              <a:t> as posible:</a:t>
            </a:r>
            <a:endParaRPr lang="es-ES" sz="1700" dirty="0"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6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42" grpId="0"/>
      <p:bldP spid="4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14377</TotalTime>
  <Words>1043</Words>
  <Application>Microsoft Office PowerPoint</Application>
  <PresentationFormat>Presentación en pantalla (4:3)</PresentationFormat>
  <Paragraphs>143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Cambria Math</vt:lpstr>
      <vt:lpstr>Century Gothic</vt:lpstr>
      <vt:lpstr>Tahoma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 MÁRQUEZ</dc:creator>
  <cp:lastModifiedBy>IVAN GONZALES</cp:lastModifiedBy>
  <cp:revision>123</cp:revision>
  <dcterms:created xsi:type="dcterms:W3CDTF">2015-01-17T21:24:15Z</dcterms:created>
  <dcterms:modified xsi:type="dcterms:W3CDTF">2016-10-04T14:09:48Z</dcterms:modified>
</cp:coreProperties>
</file>