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42484675" cy="30243463"/>
  <p:notesSz cx="7099300" cy="10234613"/>
  <p:custDataLst>
    <p:tags r:id="rId4"/>
  </p:custDataLst>
  <p:defaultTextStyle>
    <a:defPPr>
      <a:defRPr lang="pt-BR"/>
    </a:defPPr>
    <a:lvl1pPr marL="0" algn="l" defTabSz="4654376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1pPr>
    <a:lvl2pPr marL="2327190" algn="l" defTabSz="4654376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2pPr>
    <a:lvl3pPr marL="4654376" algn="l" defTabSz="4654376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3pPr>
    <a:lvl4pPr marL="6981565" algn="l" defTabSz="4654376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4pPr>
    <a:lvl5pPr marL="9308751" algn="l" defTabSz="4654376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5pPr>
    <a:lvl6pPr marL="11635941" algn="l" defTabSz="4654376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6pPr>
    <a:lvl7pPr marL="13963131" algn="l" defTabSz="4654376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7pPr>
    <a:lvl8pPr marL="16290312" algn="l" defTabSz="4654376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8pPr>
    <a:lvl9pPr marL="18617502" algn="l" defTabSz="4654376" rtl="0" eaLnBrk="1" latinLnBrk="0" hangingPunct="1">
      <a:defRPr sz="9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EAEAEA"/>
    <a:srgbClr val="C9C9C9"/>
    <a:srgbClr val="008080"/>
    <a:srgbClr val="D4F0ED"/>
    <a:srgbClr val="00DAD5"/>
    <a:srgbClr val="00CDC8"/>
    <a:srgbClr val="F0F8FA"/>
    <a:srgbClr val="F9FCFD"/>
    <a:srgbClr val="E5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645" autoAdjust="0"/>
  </p:normalViewPr>
  <p:slideViewPr>
    <p:cSldViewPr>
      <p:cViewPr>
        <p:scale>
          <a:sx n="20" d="100"/>
          <a:sy n="20" d="100"/>
        </p:scale>
        <p:origin x="-810" y="258"/>
      </p:cViewPr>
      <p:guideLst>
        <p:guide orient="horz" pos="11311"/>
        <p:guide pos="13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06C25-C2E4-4E8D-BD0E-3FD8FC997854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68350"/>
            <a:ext cx="53879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A5A0F-90C0-401B-9DF9-5F9DF283D47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33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92" algn="l" defTabSz="91437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79" algn="l" defTabSz="91437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571" algn="l" defTabSz="91437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758" algn="l" defTabSz="91437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950" algn="l" defTabSz="91437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142" algn="l" defTabSz="91437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329" algn="l" defTabSz="91437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521" algn="l" defTabSz="91437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PARTE DE CIMA</a:t>
            </a:r>
          </a:p>
          <a:p>
            <a:pPr marL="0" marR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. Proposta de Valor</a:t>
            </a:r>
          </a:p>
          <a:p>
            <a:r>
              <a:rPr lang="pt-BR" dirty="0" smtClean="0"/>
              <a:t>. Leis, Normas e Políticas</a:t>
            </a:r>
          </a:p>
          <a:p>
            <a:r>
              <a:rPr lang="pt-BR" dirty="0" smtClean="0"/>
              <a:t>. Indicadores Existentes</a:t>
            </a:r>
          </a:p>
          <a:p>
            <a:endParaRPr lang="pt-BR" dirty="0" smtClean="0"/>
          </a:p>
          <a:p>
            <a:r>
              <a:rPr lang="pt-BR" dirty="0" smtClean="0"/>
              <a:t>MEIO</a:t>
            </a:r>
          </a:p>
          <a:p>
            <a:r>
              <a:rPr lang="pt-BR" dirty="0" smtClean="0"/>
              <a:t>. Processos de Interface (Entrada)</a:t>
            </a:r>
          </a:p>
          <a:p>
            <a:r>
              <a:rPr lang="pt-BR" dirty="0" smtClean="0"/>
              <a:t>. Insumos e Informações de Entrada</a:t>
            </a:r>
          </a:p>
          <a:p>
            <a:r>
              <a:rPr lang="pt-BR" dirty="0" smtClean="0"/>
              <a:t>. Processo</a:t>
            </a:r>
          </a:p>
          <a:p>
            <a:r>
              <a:rPr lang="pt-BR" dirty="0" smtClean="0"/>
              <a:t>.</a:t>
            </a:r>
            <a:r>
              <a:rPr lang="pt-BR" baseline="0" dirty="0" smtClean="0"/>
              <a:t> Processo (Visão do Cliente)</a:t>
            </a:r>
            <a:endParaRPr lang="pt-BR" dirty="0" smtClean="0"/>
          </a:p>
          <a:p>
            <a:r>
              <a:rPr lang="pt-BR" dirty="0" smtClean="0"/>
              <a:t>. Insumos</a:t>
            </a:r>
            <a:r>
              <a:rPr lang="pt-BR" baseline="0" dirty="0" smtClean="0"/>
              <a:t> e Informações de </a:t>
            </a:r>
            <a:r>
              <a:rPr lang="pt-BR" dirty="0" smtClean="0"/>
              <a:t>Saída</a:t>
            </a:r>
          </a:p>
          <a:p>
            <a:pPr marL="0" marR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. Processos de Interface (Saída)</a:t>
            </a:r>
          </a:p>
          <a:p>
            <a:endParaRPr lang="pt-BR" dirty="0" smtClean="0"/>
          </a:p>
          <a:p>
            <a:r>
              <a:rPr lang="pt-BR" dirty="0" smtClean="0"/>
              <a:t>PARTE DE BAIXO</a:t>
            </a:r>
          </a:p>
          <a:p>
            <a:r>
              <a:rPr lang="pt-BR" baseline="0" dirty="0" smtClean="0"/>
              <a:t>. Atores Envolvidos</a:t>
            </a:r>
          </a:p>
          <a:p>
            <a:r>
              <a:rPr lang="pt-BR" baseline="0" dirty="0" smtClean="0"/>
              <a:t>. Sistemas e Instrumentos</a:t>
            </a:r>
          </a:p>
          <a:p>
            <a:r>
              <a:rPr lang="pt-BR" baseline="0" dirty="0" smtClean="0"/>
              <a:t>. Direcionadores de Custo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5A0F-90C0-401B-9DF9-5F9DF283D470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6351" y="9395087"/>
            <a:ext cx="36111974" cy="648274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72701" y="17137962"/>
            <a:ext cx="29739273" cy="77288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2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5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81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0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3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96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90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617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0801389" y="1211147"/>
            <a:ext cx="9559052" cy="2580495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124234" y="1211147"/>
            <a:ext cx="27969078" cy="2580495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5998" y="19434236"/>
            <a:ext cx="36111974" cy="6006688"/>
          </a:xfrm>
        </p:spPr>
        <p:txBody>
          <a:bodyPr anchor="t"/>
          <a:lstStyle>
            <a:lvl1pPr algn="l">
              <a:defRPr sz="204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355998" y="12818474"/>
            <a:ext cx="36111974" cy="6615751"/>
          </a:xfrm>
        </p:spPr>
        <p:txBody>
          <a:bodyPr anchor="b"/>
          <a:lstStyle>
            <a:lvl1pPr marL="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1pPr>
            <a:lvl2pPr marL="232719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2pPr>
            <a:lvl3pPr marL="46543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6981565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30875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63594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96313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629031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61750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124234" y="7056819"/>
            <a:ext cx="18764065" cy="19959288"/>
          </a:xfrm>
        </p:spPr>
        <p:txBody>
          <a:bodyPr/>
          <a:lstStyle>
            <a:lvl1pPr>
              <a:defRPr sz="14300"/>
            </a:lvl1pPr>
            <a:lvl2pPr>
              <a:defRPr sz="12100"/>
            </a:lvl2pPr>
            <a:lvl3pPr>
              <a:defRPr sz="10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1596376" y="7056819"/>
            <a:ext cx="18764065" cy="19959288"/>
          </a:xfrm>
        </p:spPr>
        <p:txBody>
          <a:bodyPr/>
          <a:lstStyle>
            <a:lvl1pPr>
              <a:defRPr sz="14300"/>
            </a:lvl1pPr>
            <a:lvl2pPr>
              <a:defRPr sz="12100"/>
            </a:lvl2pPr>
            <a:lvl3pPr>
              <a:defRPr sz="10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124238" y="6769784"/>
            <a:ext cx="18771441" cy="2821325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27190" indent="0">
              <a:buNone/>
              <a:defRPr sz="10000" b="1"/>
            </a:lvl2pPr>
            <a:lvl3pPr marL="4654376" indent="0">
              <a:buNone/>
              <a:defRPr sz="9100" b="1"/>
            </a:lvl3pPr>
            <a:lvl4pPr marL="6981565" indent="0">
              <a:buNone/>
              <a:defRPr sz="8200" b="1"/>
            </a:lvl4pPr>
            <a:lvl5pPr marL="9308751" indent="0">
              <a:buNone/>
              <a:defRPr sz="8200" b="1"/>
            </a:lvl5pPr>
            <a:lvl6pPr marL="11635941" indent="0">
              <a:buNone/>
              <a:defRPr sz="8200" b="1"/>
            </a:lvl6pPr>
            <a:lvl7pPr marL="13963131" indent="0">
              <a:buNone/>
              <a:defRPr sz="8200" b="1"/>
            </a:lvl7pPr>
            <a:lvl8pPr marL="16290312" indent="0">
              <a:buNone/>
              <a:defRPr sz="8200" b="1"/>
            </a:lvl8pPr>
            <a:lvl9pPr marL="18617502" indent="0">
              <a:buNone/>
              <a:defRPr sz="8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124238" y="9591098"/>
            <a:ext cx="18771441" cy="17424997"/>
          </a:xfrm>
        </p:spPr>
        <p:txBody>
          <a:bodyPr/>
          <a:lstStyle>
            <a:lvl1pPr>
              <a:defRPr sz="121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1581636" y="6769784"/>
            <a:ext cx="18778818" cy="2821325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27190" indent="0">
              <a:buNone/>
              <a:defRPr sz="10000" b="1"/>
            </a:lvl2pPr>
            <a:lvl3pPr marL="4654376" indent="0">
              <a:buNone/>
              <a:defRPr sz="9100" b="1"/>
            </a:lvl3pPr>
            <a:lvl4pPr marL="6981565" indent="0">
              <a:buNone/>
              <a:defRPr sz="8200" b="1"/>
            </a:lvl4pPr>
            <a:lvl5pPr marL="9308751" indent="0">
              <a:buNone/>
              <a:defRPr sz="8200" b="1"/>
            </a:lvl5pPr>
            <a:lvl6pPr marL="11635941" indent="0">
              <a:buNone/>
              <a:defRPr sz="8200" b="1"/>
            </a:lvl6pPr>
            <a:lvl7pPr marL="13963131" indent="0">
              <a:buNone/>
              <a:defRPr sz="8200" b="1"/>
            </a:lvl7pPr>
            <a:lvl8pPr marL="16290312" indent="0">
              <a:buNone/>
              <a:defRPr sz="8200" b="1"/>
            </a:lvl8pPr>
            <a:lvl9pPr marL="18617502" indent="0">
              <a:buNone/>
              <a:defRPr sz="8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1581636" y="9591098"/>
            <a:ext cx="18778818" cy="17424997"/>
          </a:xfrm>
        </p:spPr>
        <p:txBody>
          <a:bodyPr/>
          <a:lstStyle>
            <a:lvl1pPr>
              <a:defRPr sz="121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4245" y="1204140"/>
            <a:ext cx="13977162" cy="5124591"/>
          </a:xfrm>
        </p:spPr>
        <p:txBody>
          <a:bodyPr anchor="b"/>
          <a:lstStyle>
            <a:lvl1pPr algn="l">
              <a:defRPr sz="10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10331" y="1204147"/>
            <a:ext cx="23750113" cy="25811962"/>
          </a:xfrm>
        </p:spPr>
        <p:txBody>
          <a:bodyPr/>
          <a:lstStyle>
            <a:lvl1pPr>
              <a:defRPr sz="16100"/>
            </a:lvl1pPr>
            <a:lvl2pPr>
              <a:defRPr sz="14300"/>
            </a:lvl2pPr>
            <a:lvl3pPr>
              <a:defRPr sz="121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24245" y="6328736"/>
            <a:ext cx="13977162" cy="20687371"/>
          </a:xfrm>
        </p:spPr>
        <p:txBody>
          <a:bodyPr/>
          <a:lstStyle>
            <a:lvl1pPr marL="0" indent="0">
              <a:buNone/>
              <a:defRPr sz="6900"/>
            </a:lvl1pPr>
            <a:lvl2pPr marL="2327190" indent="0">
              <a:buNone/>
              <a:defRPr sz="6100"/>
            </a:lvl2pPr>
            <a:lvl3pPr marL="4654376" indent="0">
              <a:buNone/>
              <a:defRPr sz="5200"/>
            </a:lvl3pPr>
            <a:lvl4pPr marL="6981565" indent="0">
              <a:buNone/>
              <a:defRPr sz="4300"/>
            </a:lvl4pPr>
            <a:lvl5pPr marL="9308751" indent="0">
              <a:buNone/>
              <a:defRPr sz="4300"/>
            </a:lvl5pPr>
            <a:lvl6pPr marL="11635941" indent="0">
              <a:buNone/>
              <a:defRPr sz="4300"/>
            </a:lvl6pPr>
            <a:lvl7pPr marL="13963131" indent="0">
              <a:buNone/>
              <a:defRPr sz="4300"/>
            </a:lvl7pPr>
            <a:lvl8pPr marL="16290312" indent="0">
              <a:buNone/>
              <a:defRPr sz="4300"/>
            </a:lvl8pPr>
            <a:lvl9pPr marL="18617502" indent="0">
              <a:buNone/>
              <a:defRPr sz="4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27292" y="21170426"/>
            <a:ext cx="25490805" cy="2499293"/>
          </a:xfrm>
        </p:spPr>
        <p:txBody>
          <a:bodyPr anchor="b"/>
          <a:lstStyle>
            <a:lvl1pPr algn="l">
              <a:defRPr sz="10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27292" y="2702309"/>
            <a:ext cx="25490805" cy="18146078"/>
          </a:xfrm>
        </p:spPr>
        <p:txBody>
          <a:bodyPr/>
          <a:lstStyle>
            <a:lvl1pPr marL="0" indent="0">
              <a:buNone/>
              <a:defRPr sz="16100"/>
            </a:lvl1pPr>
            <a:lvl2pPr marL="2327190" indent="0">
              <a:buNone/>
              <a:defRPr sz="14300"/>
            </a:lvl2pPr>
            <a:lvl3pPr marL="4654376" indent="0">
              <a:buNone/>
              <a:defRPr sz="12100"/>
            </a:lvl3pPr>
            <a:lvl4pPr marL="6981565" indent="0">
              <a:buNone/>
              <a:defRPr sz="10000"/>
            </a:lvl4pPr>
            <a:lvl5pPr marL="9308751" indent="0">
              <a:buNone/>
              <a:defRPr sz="10000"/>
            </a:lvl5pPr>
            <a:lvl6pPr marL="11635941" indent="0">
              <a:buNone/>
              <a:defRPr sz="10000"/>
            </a:lvl6pPr>
            <a:lvl7pPr marL="13963131" indent="0">
              <a:buNone/>
              <a:defRPr sz="10000"/>
            </a:lvl7pPr>
            <a:lvl8pPr marL="16290312" indent="0">
              <a:buNone/>
              <a:defRPr sz="10000"/>
            </a:lvl8pPr>
            <a:lvl9pPr marL="18617502" indent="0">
              <a:buNone/>
              <a:defRPr sz="10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27292" y="23669715"/>
            <a:ext cx="25490805" cy="3549409"/>
          </a:xfrm>
        </p:spPr>
        <p:txBody>
          <a:bodyPr/>
          <a:lstStyle>
            <a:lvl1pPr marL="0" indent="0">
              <a:buNone/>
              <a:defRPr sz="6900"/>
            </a:lvl1pPr>
            <a:lvl2pPr marL="2327190" indent="0">
              <a:buNone/>
              <a:defRPr sz="6100"/>
            </a:lvl2pPr>
            <a:lvl3pPr marL="4654376" indent="0">
              <a:buNone/>
              <a:defRPr sz="5200"/>
            </a:lvl3pPr>
            <a:lvl4pPr marL="6981565" indent="0">
              <a:buNone/>
              <a:defRPr sz="4300"/>
            </a:lvl4pPr>
            <a:lvl5pPr marL="9308751" indent="0">
              <a:buNone/>
              <a:defRPr sz="4300"/>
            </a:lvl5pPr>
            <a:lvl6pPr marL="11635941" indent="0">
              <a:buNone/>
              <a:defRPr sz="4300"/>
            </a:lvl6pPr>
            <a:lvl7pPr marL="13963131" indent="0">
              <a:buNone/>
              <a:defRPr sz="4300"/>
            </a:lvl7pPr>
            <a:lvl8pPr marL="16290312" indent="0">
              <a:buNone/>
              <a:defRPr sz="4300"/>
            </a:lvl8pPr>
            <a:lvl9pPr marL="18617502" indent="0">
              <a:buNone/>
              <a:defRPr sz="4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124234" y="1211145"/>
            <a:ext cx="38236208" cy="5040577"/>
          </a:xfrm>
          <a:prstGeom prst="rect">
            <a:avLst/>
          </a:prstGeom>
        </p:spPr>
        <p:txBody>
          <a:bodyPr vert="horz" lIns="465439" tIns="232719" rIns="465439" bIns="232719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124234" y="7056819"/>
            <a:ext cx="38236208" cy="19959288"/>
          </a:xfrm>
          <a:prstGeom prst="rect">
            <a:avLst/>
          </a:prstGeom>
        </p:spPr>
        <p:txBody>
          <a:bodyPr vert="horz" lIns="465439" tIns="232719" rIns="465439" bIns="232719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124234" y="28031216"/>
            <a:ext cx="9913091" cy="1610184"/>
          </a:xfrm>
          <a:prstGeom prst="rect">
            <a:avLst/>
          </a:prstGeom>
        </p:spPr>
        <p:txBody>
          <a:bodyPr vert="horz" lIns="465439" tIns="232719" rIns="465439" bIns="232719" rtlCol="0" anchor="ctr"/>
          <a:lstStyle>
            <a:lvl1pPr algn="l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10/07/2015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598" y="28031216"/>
            <a:ext cx="13453480" cy="1610184"/>
          </a:xfrm>
          <a:prstGeom prst="rect">
            <a:avLst/>
          </a:prstGeom>
        </p:spPr>
        <p:txBody>
          <a:bodyPr vert="horz" lIns="465439" tIns="232719" rIns="465439" bIns="232719" rtlCol="0" anchor="ctr"/>
          <a:lstStyle>
            <a:lvl1pPr algn="ct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0447350" y="28031216"/>
            <a:ext cx="9913091" cy="1610184"/>
          </a:xfrm>
          <a:prstGeom prst="rect">
            <a:avLst/>
          </a:prstGeom>
        </p:spPr>
        <p:txBody>
          <a:bodyPr vert="horz" lIns="465439" tIns="232719" rIns="465439" bIns="232719" rtlCol="0" anchor="ctr"/>
          <a:lstStyle>
            <a:lvl1pPr algn="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4376" rtl="0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5389" indent="-1745389" algn="l" defTabSz="4654376" rtl="0" eaLnBrk="1" latinLnBrk="0" hangingPunct="1">
        <a:spcBef>
          <a:spcPct val="20000"/>
        </a:spcBef>
        <a:buFont typeface="Arial" pitchFamily="34" charset="0"/>
        <a:buChar char="•"/>
        <a:defRPr sz="16100" kern="1200">
          <a:solidFill>
            <a:schemeClr val="tx1"/>
          </a:solidFill>
          <a:latin typeface="+mn-lt"/>
          <a:ea typeface="+mn-ea"/>
          <a:cs typeface="+mn-cs"/>
        </a:defRPr>
      </a:lvl1pPr>
      <a:lvl2pPr marL="3781683" indent="-1454493" algn="l" defTabSz="4654376" rtl="0" eaLnBrk="1" latinLnBrk="0" hangingPunct="1">
        <a:spcBef>
          <a:spcPct val="20000"/>
        </a:spcBef>
        <a:buFont typeface="Arial" pitchFamily="34" charset="0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2pPr>
      <a:lvl3pPr marL="5817968" indent="-1163593" algn="l" defTabSz="4654376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3pPr>
      <a:lvl4pPr marL="8145158" indent="-1163593" algn="l" defTabSz="4654376" rtl="0" eaLnBrk="1" latinLnBrk="0" hangingPunct="1">
        <a:spcBef>
          <a:spcPct val="20000"/>
        </a:spcBef>
        <a:buFont typeface="Arial" pitchFamily="34" charset="0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2344" indent="-1163593" algn="l" defTabSz="4654376" rtl="0" eaLnBrk="1" latinLnBrk="0" hangingPunct="1">
        <a:spcBef>
          <a:spcPct val="20000"/>
        </a:spcBef>
        <a:buFont typeface="Arial" pitchFamily="34" charset="0"/>
        <a:buChar char="»"/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99534" indent="-1163593" algn="l" defTabSz="4654376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6719" indent="-1163593" algn="l" defTabSz="4654376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53909" indent="-1163593" algn="l" defTabSz="4654376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81099" indent="-1163593" algn="l" defTabSz="4654376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654376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327190" algn="l" defTabSz="4654376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4654376" algn="l" defTabSz="4654376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981565" algn="l" defTabSz="4654376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08751" algn="l" defTabSz="4654376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635941" algn="l" defTabSz="4654376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3131" algn="l" defTabSz="4654376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312" algn="l" defTabSz="4654376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8617502" algn="l" defTabSz="4654376" rtl="0" eaLnBrk="1" latinLnBrk="0" hangingPunct="1"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de cantos arredondados 71"/>
          <p:cNvSpPr/>
          <p:nvPr/>
        </p:nvSpPr>
        <p:spPr bwMode="auto">
          <a:xfrm>
            <a:off x="554166" y="8709715"/>
            <a:ext cx="41302801" cy="15300000"/>
          </a:xfrm>
          <a:prstGeom prst="roundRect">
            <a:avLst>
              <a:gd name="adj" fmla="val 3255"/>
            </a:avLst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>
              <a:schemeClr val="bg1">
                <a:lumMod val="75000"/>
              </a:schemeClr>
            </a:innerShdw>
          </a:effectLst>
        </p:spPr>
        <p:txBody>
          <a:bodyPr wrap="square" lIns="465439" tIns="232719" rIns="465439" bIns="232719" rtlCol="0">
            <a:noAutofit/>
          </a:bodyPr>
          <a:lstStyle/>
          <a:p>
            <a:pPr algn="ctr"/>
            <a:r>
              <a:rPr lang="pt-BR" sz="3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dos</a:t>
            </a:r>
            <a:endParaRPr lang="pt-BR" sz="3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6263326" y="8709714"/>
            <a:ext cx="15057646" cy="28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1943814" y="13143325"/>
            <a:ext cx="12590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principais ações são realizadas pelo cliente nesse processo?</a:t>
            </a:r>
          </a:p>
        </p:txBody>
      </p:sp>
      <p:sp>
        <p:nvSpPr>
          <p:cNvPr id="57" name="Retângulo de cantos arredondados 56"/>
          <p:cNvSpPr/>
          <p:nvPr/>
        </p:nvSpPr>
        <p:spPr bwMode="auto">
          <a:xfrm>
            <a:off x="550533" y="3481113"/>
            <a:ext cx="41302800" cy="5040000"/>
          </a:xfrm>
          <a:prstGeom prst="roundRect">
            <a:avLst>
              <a:gd name="adj" fmla="val 3255"/>
            </a:avLst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>
              <a:schemeClr val="bg1">
                <a:lumMod val="75000"/>
              </a:schemeClr>
            </a:innerShdw>
          </a:effectLst>
        </p:spPr>
        <p:txBody>
          <a:bodyPr wrap="square" lIns="465439" tIns="232719" rIns="465439" bIns="232719" rtlCol="0">
            <a:noAutofit/>
          </a:bodyPr>
          <a:lstStyle/>
          <a:p>
            <a:pPr algn="ctr"/>
            <a:r>
              <a:rPr lang="pt-BR" sz="3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dos</a:t>
            </a:r>
            <a:endParaRPr lang="pt-BR" sz="3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Conector reto 92"/>
          <p:cNvCxnSpPr/>
          <p:nvPr/>
        </p:nvCxnSpPr>
        <p:spPr>
          <a:xfrm>
            <a:off x="14311567" y="3476947"/>
            <a:ext cx="0" cy="5040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14311567" y="3481114"/>
            <a:ext cx="13788000" cy="14952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MISSÃO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550533" y="3481114"/>
            <a:ext cx="13765914" cy="14952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LEIS, NORMAS &amp; POLÍTICAS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Retângulo 160"/>
          <p:cNvSpPr/>
          <p:nvPr/>
        </p:nvSpPr>
        <p:spPr>
          <a:xfrm>
            <a:off x="610997" y="5013341"/>
            <a:ext cx="91394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legislações regulam 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processo?</a:t>
            </a:r>
          </a:p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normativos e manuais padronizam a maneira como o processo deve ocorrer?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políticas internas ou externas interferem na maneira como o processo ocorre?</a:t>
            </a:r>
          </a:p>
        </p:txBody>
      </p:sp>
      <p:sp>
        <p:nvSpPr>
          <p:cNvPr id="2" name="Retângulo 1"/>
          <p:cNvSpPr/>
          <p:nvPr/>
        </p:nvSpPr>
        <p:spPr>
          <a:xfrm>
            <a:off x="495032" y="104939"/>
            <a:ext cx="11134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Escopo</a:t>
            </a:r>
            <a:endParaRPr lang="pt-BR" sz="9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8066628" y="3481114"/>
            <a:ext cx="13786706" cy="14952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INDICADORES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tângulo de cantos arredondados 52"/>
          <p:cNvSpPr/>
          <p:nvPr/>
        </p:nvSpPr>
        <p:spPr bwMode="auto">
          <a:xfrm>
            <a:off x="533494" y="24152427"/>
            <a:ext cx="41302800" cy="5040000"/>
          </a:xfrm>
          <a:prstGeom prst="roundRect">
            <a:avLst>
              <a:gd name="adj" fmla="val 3255"/>
            </a:avLst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>
              <a:schemeClr val="bg1">
                <a:lumMod val="75000"/>
              </a:schemeClr>
            </a:innerShdw>
          </a:effectLst>
        </p:spPr>
        <p:txBody>
          <a:bodyPr wrap="square" lIns="465439" tIns="232719" rIns="465439" bIns="232719" rtlCol="0">
            <a:noAutofit/>
          </a:bodyPr>
          <a:lstStyle/>
          <a:p>
            <a:pPr algn="ctr"/>
            <a:r>
              <a:rPr lang="pt-BR" sz="3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dos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533494" y="24152428"/>
            <a:ext cx="20651400" cy="14952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ATORES ENVOLVIDOS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1184894" y="24152428"/>
            <a:ext cx="20651400" cy="14952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SISTEMAS, INFRAESTRUTURA &amp; INSTRUMENTOS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9" name="Conector reto 68"/>
          <p:cNvCxnSpPr/>
          <p:nvPr/>
        </p:nvCxnSpPr>
        <p:spPr>
          <a:xfrm>
            <a:off x="28066627" y="3491176"/>
            <a:ext cx="0" cy="5040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21173418" y="24134876"/>
            <a:ext cx="0" cy="505282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554166" y="11581384"/>
            <a:ext cx="5709159" cy="14952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INTERFACES</a:t>
            </a:r>
            <a:b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ENTRADA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6263326" y="11593883"/>
            <a:ext cx="5654492" cy="148272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ENTRADAS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tângulo 74"/>
          <p:cNvSpPr/>
          <p:nvPr/>
        </p:nvSpPr>
        <p:spPr>
          <a:xfrm>
            <a:off x="30527527" y="11581384"/>
            <a:ext cx="5665355" cy="14952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SAÍDAS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36192882" y="11581384"/>
            <a:ext cx="5669250" cy="14952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INTERFACES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SAÍDA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1943814" y="22496283"/>
            <a:ext cx="18583714" cy="151343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 (VISÃO DA ORGANIZAÇÃO)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11917817" y="11593883"/>
            <a:ext cx="18609710" cy="148272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 (VISÃO DO CLIENTE)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5" name="Conector reto 84"/>
          <p:cNvCxnSpPr/>
          <p:nvPr/>
        </p:nvCxnSpPr>
        <p:spPr>
          <a:xfrm flipH="1">
            <a:off x="6253388" y="10179191"/>
            <a:ext cx="5195" cy="13788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30527528" y="11678693"/>
            <a:ext cx="0" cy="12240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flipH="1">
            <a:off x="36174133" y="11710046"/>
            <a:ext cx="18749" cy="1230527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m 9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40137" y="24310492"/>
            <a:ext cx="1582505" cy="1179098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1647382" y="24194181"/>
            <a:ext cx="1051166" cy="1411720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 rotWithShape="1">
          <a:blip r:embed="rId5">
            <a:grayscl/>
          </a:blip>
          <a:srcRect l="94861" t="3189"/>
          <a:stretch/>
        </p:blipFill>
        <p:spPr>
          <a:xfrm rot="1216361">
            <a:off x="29476934" y="3527738"/>
            <a:ext cx="1142918" cy="1235835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 rotWithShape="1">
          <a:blip r:embed="rId5">
            <a:grayscl/>
          </a:blip>
          <a:srcRect t="-9565" r="94050"/>
          <a:stretch/>
        </p:blipFill>
        <p:spPr>
          <a:xfrm rot="1840999">
            <a:off x="1522390" y="3575515"/>
            <a:ext cx="1384456" cy="1339642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 rotWithShape="1">
          <a:blip r:embed="rId6">
            <a:grayscl/>
          </a:blip>
          <a:srcRect l="17275" t="-3515" r="77107"/>
          <a:stretch/>
        </p:blipFill>
        <p:spPr>
          <a:xfrm>
            <a:off x="6157432" y="11571507"/>
            <a:ext cx="1553731" cy="1473752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 rotWithShape="1">
          <a:blip r:embed="rId6">
            <a:grayscl/>
          </a:blip>
          <a:srcRect l="75281" t="-6161" r="18961" b="-1"/>
          <a:stretch/>
        </p:blipFill>
        <p:spPr>
          <a:xfrm rot="949646">
            <a:off x="34765153" y="11642710"/>
            <a:ext cx="1405531" cy="1334089"/>
          </a:xfrm>
          <a:prstGeom prst="rect">
            <a:avLst/>
          </a:prstGeom>
        </p:spPr>
      </p:pic>
      <p:pic>
        <p:nvPicPr>
          <p:cNvPr id="1026" name="Picture 2" descr="http://icons.iconarchive.com/icons/iconshock/real-vista-social/256/gifts-icon.png"/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71" y="3560028"/>
            <a:ext cx="1376413" cy="137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a direita 6"/>
          <p:cNvSpPr/>
          <p:nvPr/>
        </p:nvSpPr>
        <p:spPr>
          <a:xfrm>
            <a:off x="802731" y="12073426"/>
            <a:ext cx="866401" cy="43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Seta para a direita 107"/>
          <p:cNvSpPr/>
          <p:nvPr/>
        </p:nvSpPr>
        <p:spPr>
          <a:xfrm>
            <a:off x="40818456" y="12091219"/>
            <a:ext cx="866401" cy="437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9" name="Imagem 10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195" y="22968348"/>
            <a:ext cx="1683410" cy="623921"/>
          </a:xfrm>
          <a:prstGeom prst="rect">
            <a:avLst/>
          </a:prstGeom>
        </p:spPr>
      </p:pic>
      <p:sp>
        <p:nvSpPr>
          <p:cNvPr id="111" name="Retângulo 110"/>
          <p:cNvSpPr/>
          <p:nvPr/>
        </p:nvSpPr>
        <p:spPr>
          <a:xfrm>
            <a:off x="14316447" y="4995175"/>
            <a:ext cx="86841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Para que o processo existe?</a:t>
            </a:r>
          </a:p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Qual proposta de valor deve ser entregue para os clientes?</a:t>
            </a:r>
          </a:p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necessidades de cada segmento de cliente a organização está atendendo?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28083783" y="5015808"/>
            <a:ext cx="108416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indicadores que existem hoje e são mensurados?</a:t>
            </a:r>
          </a:p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indicadores foram apenas definidos, mas não estão sendo mensurados?</a:t>
            </a:r>
          </a:p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outros possíveis indicadores importantes podem mensurar a eficiência e eficácia do processo?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585042" y="13213227"/>
            <a:ext cx="56544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Quais processos antecedem o processo em análise oferecendo entradas para a sua execução?</a:t>
            </a:r>
          </a:p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Quais clientes ou atores externos oferecem entradas para a execução do processo?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6263326" y="13213227"/>
            <a:ext cx="5654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Quais informações, relatórios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documentos, 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status, demandas 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a serem atendidas e/ou insumos entram no início ou durante a execução do processo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12002464" y="22067112"/>
            <a:ext cx="9529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Quais 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principais ações são realizadas 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pela 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organização nesse processo?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30512751" y="13128831"/>
            <a:ext cx="5654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Quais informações, relatórios, 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documentos, status, demandas atendidas 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e/ou 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produtos saem ao fim </a:t>
            </a:r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ou durante a execução do processo?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36207641" y="13088467"/>
            <a:ext cx="56544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Quais processos 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recebem as saídas do processo em análise? </a:t>
            </a:r>
          </a:p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Quais clientes ou atores externos recebem as saídas do processo?</a:t>
            </a:r>
          </a:p>
        </p:txBody>
      </p:sp>
      <p:sp>
        <p:nvSpPr>
          <p:cNvPr id="131" name="Retângulo 130"/>
          <p:cNvSpPr/>
          <p:nvPr/>
        </p:nvSpPr>
        <p:spPr>
          <a:xfrm>
            <a:off x="626897" y="25684655"/>
            <a:ext cx="8329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unidades internas da organização são envolvidas no processo?</a:t>
            </a:r>
          </a:p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órgãos, fornecedores e parceiros externos são envolvidos no processo?</a:t>
            </a:r>
          </a:p>
        </p:txBody>
      </p:sp>
      <p:sp>
        <p:nvSpPr>
          <p:cNvPr id="134" name="Retângulo 133"/>
          <p:cNvSpPr/>
          <p:nvPr/>
        </p:nvSpPr>
        <p:spPr>
          <a:xfrm>
            <a:off x="21320973" y="25715771"/>
            <a:ext cx="1355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Quais sistemas de informação, equipamentos, ferramentas e outros instrumentos suportam a execução e gestão do processo?</a:t>
            </a:r>
          </a:p>
        </p:txBody>
      </p:sp>
      <p:sp>
        <p:nvSpPr>
          <p:cNvPr id="8" name="Retângulo 7"/>
          <p:cNvSpPr/>
          <p:nvPr/>
        </p:nvSpPr>
        <p:spPr>
          <a:xfrm>
            <a:off x="495032" y="29300409"/>
            <a:ext cx="267940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Depois de preencher o Diagrama de Escopo, sinalize os pontos problemáticos com pequenas esferas em vermelho.</a:t>
            </a:r>
            <a:endParaRPr lang="pt-BR" sz="4400" i="1" dirty="0"/>
          </a:p>
        </p:txBody>
      </p:sp>
      <p:pic>
        <p:nvPicPr>
          <p:cNvPr id="137" name="Imagem 13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736" y="12038219"/>
            <a:ext cx="1683410" cy="623921"/>
          </a:xfrm>
          <a:prstGeom prst="rect">
            <a:avLst/>
          </a:prstGeom>
        </p:spPr>
      </p:pic>
      <p:pic>
        <p:nvPicPr>
          <p:cNvPr id="138" name="Imagem 137"/>
          <p:cNvPicPr>
            <a:picLocks noChangeAspect="1"/>
          </p:cNvPicPr>
          <p:nvPr/>
        </p:nvPicPr>
        <p:blipFill>
          <a:blip r:embed="rId10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278" y="11585590"/>
            <a:ext cx="747357" cy="1434659"/>
          </a:xfrm>
          <a:prstGeom prst="rect">
            <a:avLst/>
          </a:prstGeom>
        </p:spPr>
      </p:pic>
      <p:pic>
        <p:nvPicPr>
          <p:cNvPr id="139" name="Imagem 138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843" y="22550756"/>
            <a:ext cx="707145" cy="1356626"/>
          </a:xfrm>
          <a:prstGeom prst="rect">
            <a:avLst/>
          </a:prstGeom>
        </p:spPr>
      </p:pic>
      <p:cxnSp>
        <p:nvCxnSpPr>
          <p:cNvPr id="79" name="Conector reto 78"/>
          <p:cNvCxnSpPr/>
          <p:nvPr/>
        </p:nvCxnSpPr>
        <p:spPr>
          <a:xfrm flipH="1">
            <a:off x="11917818" y="17642011"/>
            <a:ext cx="185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554168" y="8709714"/>
            <a:ext cx="5709158" cy="28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EVENTO INICIAL (DE):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21218880" y="8709714"/>
            <a:ext cx="5688000" cy="28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/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 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(ATÉ):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6281738" y="8767347"/>
            <a:ext cx="14979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Qual o estímulo que dispara a execução do processo</a:t>
            </a:r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6867962" y="8709714"/>
            <a:ext cx="14985371" cy="28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pt-B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906880" y="8727386"/>
            <a:ext cx="21240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Qual é o resultado esperado do processo?</a:t>
            </a:r>
          </a:p>
        </p:txBody>
      </p:sp>
      <p:cxnSp>
        <p:nvCxnSpPr>
          <p:cNvPr id="62" name="Conector reto 61"/>
          <p:cNvCxnSpPr/>
          <p:nvPr/>
        </p:nvCxnSpPr>
        <p:spPr>
          <a:xfrm>
            <a:off x="11917817" y="11653684"/>
            <a:ext cx="25997" cy="1231350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550532" y="1753120"/>
            <a:ext cx="41311600" cy="149522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NOME DO PROCESSO: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3" name="Picture 2" descr="http://rogeriodrs.files.wordpress.com/2011/07/postit_note.jp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49870" y="12546972"/>
            <a:ext cx="9919002" cy="442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-5547320" y="13874946"/>
            <a:ext cx="4513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err="1" smtClean="0"/>
              <a:t>Xxxxxx</a:t>
            </a:r>
            <a:endParaRPr lang="pt-BR" sz="4400" dirty="0" smtClean="0"/>
          </a:p>
          <a:p>
            <a:pPr algn="ctr"/>
            <a:r>
              <a:rPr lang="pt-BR" sz="4400" dirty="0" err="1" smtClean="0"/>
              <a:t>xxxxxx</a:t>
            </a:r>
            <a:endParaRPr lang="pt-BR" sz="8000" dirty="0"/>
          </a:p>
        </p:txBody>
      </p:sp>
      <p:sp>
        <p:nvSpPr>
          <p:cNvPr id="65" name="Retângulo 64"/>
          <p:cNvSpPr/>
          <p:nvPr/>
        </p:nvSpPr>
        <p:spPr>
          <a:xfrm>
            <a:off x="6401170" y="1895776"/>
            <a:ext cx="35283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1" dirty="0" err="1"/>
              <a:t>xxxxxx</a:t>
            </a:r>
            <a:endParaRPr lang="pt-BR" sz="8000" b="1" i="1" dirty="0"/>
          </a:p>
        </p:txBody>
      </p:sp>
    </p:spTree>
    <p:extLst>
      <p:ext uri="{BB962C8B-B14F-4D97-AF65-F5344CB8AC3E}">
        <p14:creationId xmlns:p14="http://schemas.microsoft.com/office/powerpoint/2010/main" val="24899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1337&quot;&gt;&lt;object type=&quot;3&quot; unique_id=&quot;11338&quot;&gt;&lt;property id=&quot;20148&quot; value=&quot;5&quot;/&gt;&lt;property id=&quot;20300&quot; value=&quot;Slide 1&quot;/&gt;&lt;property id=&quot;20307&quot; value=&quot;257&quot;/&gt;&lt;/object&gt;&lt;/object&gt;&lt;object type=&quot;8&quot; unique_id=&quot;11341&quot;&gt;&lt;/object&gt;&lt;/object&gt;&lt;/database&gt;"/>
  <p:tag name="MMPROD_NEXTUNIQUEID" val="10010"/>
  <p:tag name="SECTOMILLISECCONVERTED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13427</TotalTime>
  <Words>408</Words>
  <Application>Microsoft Office PowerPoint</Application>
  <PresentationFormat>Personalizar</PresentationFormat>
  <Paragraphs>62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</dc:creator>
  <cp:lastModifiedBy>ENIVALDO SOARES BIGÃO</cp:lastModifiedBy>
  <cp:revision>396</cp:revision>
  <dcterms:created xsi:type="dcterms:W3CDTF">2011-03-02T21:35:20Z</dcterms:created>
  <dcterms:modified xsi:type="dcterms:W3CDTF">2015-07-10T17:05:46Z</dcterms:modified>
</cp:coreProperties>
</file>