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985000" cy="9271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2" roundtripDataSignature="AMtx7miCaL5UWde/laX0Vtxny9IMeah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FAD87A-EE8C-4A63-A770-5CB245A5C61F}">
  <a:tblStyle styleId="{BBFAD87A-EE8C-4A63-A770-5CB245A5C6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C85EB6-137A-4D6C-B811-C9EDEB6D423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0" orient="horz"/>
        <p:guide pos="22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1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•"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b="0" i="1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azul</a:t>
            </a: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(diagonal), vemos la varianza de los puntajes para cada prueba. La prueba de arte tiene la mayor variación (720); y la prueba de inglés es menor(360). 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•"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se muestra en negro en los elementos fuera de la diagonal de la matriz </a:t>
            </a:r>
            <a:r>
              <a:rPr b="1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entre matemáticas e inglés es positiva (360), y la covarianza entre matemáticas y arte es positiva (180). Esto significa que las puntuaciones tienden a covariar de forma positiva. A medida que aumentan los puntajes en matemáticas, los puntajes en arte e inglés también tienden a aumentar; y viceversa.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entre el inglés y el arte, sin embargo, es cero. Esto significa que tiende a no haber una relación entre inglés y arte.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type="title"/>
          </p:nvPr>
        </p:nvSpPr>
        <p:spPr>
          <a:xfrm>
            <a:off x="455614" y="204788"/>
            <a:ext cx="82264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455613" y="1198960"/>
            <a:ext cx="4037012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2" type="body"/>
          </p:nvPr>
        </p:nvSpPr>
        <p:spPr>
          <a:xfrm>
            <a:off x="4645026" y="1198960"/>
            <a:ext cx="4037013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0" type="dt"/>
          </p:nvPr>
        </p:nvSpPr>
        <p:spPr>
          <a:xfrm>
            <a:off x="455614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2" type="sldNum"/>
          </p:nvPr>
        </p:nvSpPr>
        <p:spPr>
          <a:xfrm>
            <a:off x="6553201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>
                <a:solidFill>
                  <a:srgbClr val="4D535B"/>
                </a:solidFill>
              </a:defRPr>
            </a:lvl1pPr>
            <a:lvl2pPr indent="-3175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  <a:defRPr sz="1400">
                <a:solidFill>
                  <a:srgbClr val="4D535B"/>
                </a:solidFill>
              </a:defRPr>
            </a:lvl2pPr>
            <a:lvl3pPr indent="-3048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  <a:defRPr sz="1200">
                <a:solidFill>
                  <a:srgbClr val="4D535B"/>
                </a:solidFill>
              </a:defRPr>
            </a:lvl3pPr>
            <a:lvl4pPr indent="-29845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4pPr>
            <a:lvl5pPr indent="-29845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Roboto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2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2" name="Google Shape;62;p30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35496" y="51470"/>
            <a:ext cx="1872208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0" i="0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1835696" y="4840002"/>
            <a:ext cx="54726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descr="C:\Users\Administrador\Desktop\Imagen1.png" id="15" name="Google Shape;15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512" y="123478"/>
            <a:ext cx="1581462" cy="7920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5EB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179512" y="3313316"/>
            <a:ext cx="8784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Gustavo Hurtado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539552" y="2146321"/>
            <a:ext cx="80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Ayudantía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datos </a:t>
            </a:r>
            <a:r>
              <a:rPr lang="es-CL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– PEP 1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1385900" y="2988332"/>
            <a:ext cx="6372200" cy="12347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Análisis de datos</a:t>
            </a:r>
            <a:endParaRPr sz="1200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Administrador\Desktop\diinf_logo.png"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95" r="0" t="-1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 </a:t>
            </a:r>
            <a:endParaRPr/>
          </a:p>
        </p:txBody>
      </p:sp>
      <p:sp>
        <p:nvSpPr>
          <p:cNvPr id="240" name="Google Shape;240;p1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0" t="25626"/>
          <a:stretch/>
        </p:blipFill>
        <p:spPr>
          <a:xfrm>
            <a:off x="4860032" y="1815666"/>
            <a:ext cx="2938080" cy="940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0"/>
          <p:cNvGrpSpPr/>
          <p:nvPr/>
        </p:nvGrpSpPr>
        <p:grpSpPr>
          <a:xfrm>
            <a:off x="5220072" y="1815666"/>
            <a:ext cx="67129" cy="831445"/>
            <a:chOff x="3316739" y="3527626"/>
            <a:chExt cx="67129" cy="831445"/>
          </a:xfrm>
        </p:grpSpPr>
        <p:cxnSp>
          <p:nvCxnSpPr>
            <p:cNvPr id="243" name="Google Shape;243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6" name="Google Shape;246;p10"/>
          <p:cNvGrpSpPr/>
          <p:nvPr/>
        </p:nvGrpSpPr>
        <p:grpSpPr>
          <a:xfrm rot="10800000">
            <a:off x="5976156" y="1815665"/>
            <a:ext cx="67129" cy="831445"/>
            <a:chOff x="3316739" y="3527626"/>
            <a:chExt cx="67129" cy="831445"/>
          </a:xfrm>
        </p:grpSpPr>
        <p:cxnSp>
          <p:nvCxnSpPr>
            <p:cNvPr id="247" name="Google Shape;247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0" name="Google Shape;250;p10"/>
          <p:cNvGrpSpPr/>
          <p:nvPr/>
        </p:nvGrpSpPr>
        <p:grpSpPr>
          <a:xfrm>
            <a:off x="6080237" y="1809519"/>
            <a:ext cx="67129" cy="831445"/>
            <a:chOff x="3316739" y="3527626"/>
            <a:chExt cx="67129" cy="831445"/>
          </a:xfrm>
        </p:grpSpPr>
        <p:cxnSp>
          <p:nvCxnSpPr>
            <p:cNvPr id="251" name="Google Shape;251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4" name="Google Shape;254;p10"/>
          <p:cNvGrpSpPr/>
          <p:nvPr/>
        </p:nvGrpSpPr>
        <p:grpSpPr>
          <a:xfrm rot="10800000">
            <a:off x="6836321" y="1809518"/>
            <a:ext cx="67129" cy="831445"/>
            <a:chOff x="3316739" y="3527626"/>
            <a:chExt cx="67129" cy="831445"/>
          </a:xfrm>
        </p:grpSpPr>
        <p:cxnSp>
          <p:nvCxnSpPr>
            <p:cNvPr id="255" name="Google Shape;255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8" name="Google Shape;258;p10"/>
          <p:cNvGrpSpPr/>
          <p:nvPr/>
        </p:nvGrpSpPr>
        <p:grpSpPr>
          <a:xfrm>
            <a:off x="6942860" y="1803372"/>
            <a:ext cx="67129" cy="831445"/>
            <a:chOff x="3316739" y="3527626"/>
            <a:chExt cx="67129" cy="831445"/>
          </a:xfrm>
        </p:grpSpPr>
        <p:cxnSp>
          <p:nvCxnSpPr>
            <p:cNvPr id="259" name="Google Shape;259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2" name="Google Shape;262;p10"/>
          <p:cNvGrpSpPr/>
          <p:nvPr/>
        </p:nvGrpSpPr>
        <p:grpSpPr>
          <a:xfrm rot="10800000">
            <a:off x="7698944" y="1803371"/>
            <a:ext cx="67129" cy="831445"/>
            <a:chOff x="3316739" y="3527626"/>
            <a:chExt cx="67129" cy="831445"/>
          </a:xfrm>
        </p:grpSpPr>
        <p:cxnSp>
          <p:nvCxnSpPr>
            <p:cNvPr id="263" name="Google Shape;263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6" name="Google Shape;266;p10"/>
          <p:cNvSpPr txBox="1"/>
          <p:nvPr/>
        </p:nvSpPr>
        <p:spPr>
          <a:xfrm>
            <a:off x="5263686" y="1519863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1</a:t>
            </a:r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6141996" y="1513716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2</a:t>
            </a:r>
            <a:endParaRPr/>
          </a:p>
        </p:txBody>
      </p:sp>
      <p:sp>
        <p:nvSpPr>
          <p:cNvPr id="268" name="Google Shape;268;p10"/>
          <p:cNvSpPr txBox="1"/>
          <p:nvPr/>
        </p:nvSpPr>
        <p:spPr>
          <a:xfrm>
            <a:off x="6941418" y="1524943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3</a:t>
            </a:r>
            <a:endParaRPr/>
          </a:p>
        </p:txBody>
      </p:sp>
      <p:pic>
        <p:nvPicPr>
          <p:cNvPr id="269" name="Google Shape;26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769" y="2085196"/>
            <a:ext cx="1252390" cy="6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75" name="Google Shape;275;p1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 b="-1" l="0" r="28926" t="6050"/>
          <a:stretch/>
        </p:blipFill>
        <p:spPr>
          <a:xfrm>
            <a:off x="1226368" y="1283819"/>
            <a:ext cx="2088232" cy="118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7924" y="1450566"/>
            <a:ext cx="4393730" cy="263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0" y="2715766"/>
            <a:ext cx="1877688" cy="178250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 txBox="1"/>
          <p:nvPr/>
        </p:nvSpPr>
        <p:spPr>
          <a:xfrm>
            <a:off x="464583" y="3020292"/>
            <a:ext cx="1037463" cy="142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1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2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3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4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5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1510901" y="911146"/>
            <a:ext cx="17331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transformación</a:t>
            </a:r>
            <a:endParaRPr/>
          </a:p>
        </p:txBody>
      </p:sp>
      <p:sp>
        <p:nvSpPr>
          <p:cNvPr id="281" name="Google Shape;281;p11"/>
          <p:cNvSpPr txBox="1"/>
          <p:nvPr/>
        </p:nvSpPr>
        <p:spPr>
          <a:xfrm>
            <a:off x="3993196" y="1662364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2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7181173" y="2464028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5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5472100" y="2712456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3</a:t>
            </a:r>
            <a:endParaRPr/>
          </a:p>
        </p:txBody>
      </p:sp>
      <p:sp>
        <p:nvSpPr>
          <p:cNvPr id="284" name="Google Shape;284;p11"/>
          <p:cNvSpPr txBox="1"/>
          <p:nvPr/>
        </p:nvSpPr>
        <p:spPr>
          <a:xfrm>
            <a:off x="3916437" y="3492215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1</a:t>
            </a:r>
            <a:endParaRPr/>
          </a:p>
        </p:txBody>
      </p:sp>
      <p:sp>
        <p:nvSpPr>
          <p:cNvPr id="285" name="Google Shape;285;p11"/>
          <p:cNvSpPr txBox="1"/>
          <p:nvPr/>
        </p:nvSpPr>
        <p:spPr>
          <a:xfrm>
            <a:off x="5136306" y="3345099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4</a:t>
            </a:r>
            <a:endParaRPr/>
          </a:p>
        </p:txBody>
      </p:sp>
      <p:sp>
        <p:nvSpPr>
          <p:cNvPr id="286" name="Google Shape;286;p11"/>
          <p:cNvSpPr txBox="1"/>
          <p:nvPr/>
        </p:nvSpPr>
        <p:spPr>
          <a:xfrm>
            <a:off x="5218989" y="1209405"/>
            <a:ext cx="4331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PC2</a:t>
            </a:r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8191289" y="2820178"/>
            <a:ext cx="4331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PC1</a:t>
            </a:r>
            <a:endParaRPr/>
          </a:p>
        </p:txBody>
      </p:sp>
      <p:cxnSp>
        <p:nvCxnSpPr>
          <p:cNvPr id="288" name="Google Shape;288;p11"/>
          <p:cNvCxnSpPr/>
          <p:nvPr/>
        </p:nvCxnSpPr>
        <p:spPr>
          <a:xfrm rot="10800000">
            <a:off x="4676581" y="2943288"/>
            <a:ext cx="758973" cy="0"/>
          </a:xfrm>
          <a:prstGeom prst="straightConnector1">
            <a:avLst/>
          </a:prstGeom>
          <a:noFill/>
          <a:ln cap="flat" cmpd="sng" w="12700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11"/>
          <p:cNvSpPr txBox="1"/>
          <p:nvPr/>
        </p:nvSpPr>
        <p:spPr>
          <a:xfrm>
            <a:off x="4373268" y="2664954"/>
            <a:ext cx="6591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/>
          </a:p>
        </p:txBody>
      </p:sp>
      <p:cxnSp>
        <p:nvCxnSpPr>
          <p:cNvPr id="290" name="Google Shape;290;p11"/>
          <p:cNvCxnSpPr/>
          <p:nvPr/>
        </p:nvCxnSpPr>
        <p:spPr>
          <a:xfrm rot="10800000">
            <a:off x="4932040" y="2679472"/>
            <a:ext cx="503513" cy="263816"/>
          </a:xfrm>
          <a:prstGeom prst="straightConnector1">
            <a:avLst/>
          </a:prstGeom>
          <a:noFill/>
          <a:ln cap="flat" cmpd="sng" w="12700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1" name="Google Shape;291;p11"/>
          <p:cNvSpPr txBox="1"/>
          <p:nvPr/>
        </p:nvSpPr>
        <p:spPr>
          <a:xfrm>
            <a:off x="4301824" y="2448930"/>
            <a:ext cx="7809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Matemática</a:t>
            </a:r>
            <a:endParaRPr/>
          </a:p>
        </p:txBody>
      </p:sp>
      <p:cxnSp>
        <p:nvCxnSpPr>
          <p:cNvPr id="292" name="Google Shape;292;p11"/>
          <p:cNvCxnSpPr/>
          <p:nvPr/>
        </p:nvCxnSpPr>
        <p:spPr>
          <a:xfrm flipH="1">
            <a:off x="5082807" y="2936029"/>
            <a:ext cx="352746" cy="624514"/>
          </a:xfrm>
          <a:prstGeom prst="straightConnector1">
            <a:avLst/>
          </a:prstGeom>
          <a:noFill/>
          <a:ln cap="flat" cmpd="sng" w="12700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11"/>
          <p:cNvSpPr txBox="1"/>
          <p:nvPr/>
        </p:nvSpPr>
        <p:spPr>
          <a:xfrm>
            <a:off x="4716016" y="3403440"/>
            <a:ext cx="3962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99" name="Google Shape;299;p1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descr="A Step-by-Step Explanation of Principal Component Analysis (PCA) | Built In" id="300" name="Google Shape;300;p12"/>
          <p:cNvPicPr preferRelativeResize="0"/>
          <p:nvPr/>
        </p:nvPicPr>
        <p:blipFill rotWithShape="1">
          <a:blip r:embed="rId3">
            <a:alphaModFix/>
          </a:blip>
          <a:srcRect b="8034" l="4045" r="0" t="6140"/>
          <a:stretch/>
        </p:blipFill>
        <p:spPr>
          <a:xfrm>
            <a:off x="2136411" y="1289370"/>
            <a:ext cx="4871178" cy="300633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 txBox="1"/>
          <p:nvPr/>
        </p:nvSpPr>
        <p:spPr>
          <a:xfrm>
            <a:off x="3759919" y="4295706"/>
            <a:ext cx="16241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Componentes principales</a:t>
            </a:r>
            <a:endParaRPr/>
          </a:p>
        </p:txBody>
      </p:sp>
      <p:sp>
        <p:nvSpPr>
          <p:cNvPr id="302" name="Google Shape;302;p12"/>
          <p:cNvSpPr txBox="1"/>
          <p:nvPr/>
        </p:nvSpPr>
        <p:spPr>
          <a:xfrm rot="-5400000">
            <a:off x="792532" y="2570806"/>
            <a:ext cx="22605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Porcentajes de la varianza explicada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08" name="Google Shape;308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CL" sz="1300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Para caracterizar billetes falsos, los bancos suizos realizaron un análisis que consistía en tomar medidas de los billetes. Para el análisis se disponía de tres grupos diferentes de billetes. </a:t>
            </a:r>
            <a:r>
              <a:rPr i="1" lang="es-CL" sz="1300">
                <a:latin typeface="Arial"/>
                <a:ea typeface="Arial"/>
                <a:cs typeface="Arial"/>
                <a:sym typeface="Arial"/>
              </a:rPr>
              <a:t>Originales de papel, originales de plástico y billetes falsos</a:t>
            </a:r>
            <a:r>
              <a:rPr lang="es-CL" sz="1300">
                <a:latin typeface="Arial"/>
                <a:ea typeface="Arial"/>
                <a:cs typeface="Arial"/>
                <a:sym typeface="Arial"/>
              </a:rPr>
              <a:t>. Cada billete fue caracterizado por las siguientes variables: 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LON	:	Longitud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LD	:	Largo de la Diagonal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AI	:	Ancho Izquierdo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AD	:	Ancho Derecho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AMI	:	Ancho Margen Inferior del billete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AMS	:	Ancho Margen Superior del billete.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15" name="Google Shape;315;p14"/>
          <p:cNvSpPr txBox="1"/>
          <p:nvPr>
            <p:ph idx="1" type="body"/>
          </p:nvPr>
        </p:nvSpPr>
        <p:spPr>
          <a:xfrm>
            <a:off x="457200" y="1200151"/>
            <a:ext cx="391023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1400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A continuación, se realizó un análisis de componentes principales con los siguientes resultados: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- Valores propios: 2,58; 1,34; 0,76; 0,56; 0,50; 0,26.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- Vectores propios para las dos primeras componentes:</a:t>
            </a:r>
            <a:endParaRPr/>
          </a:p>
        </p:txBody>
      </p:sp>
      <p:sp>
        <p:nvSpPr>
          <p:cNvPr id="316" name="Google Shape;316;p1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17" name="Google Shape;317;p14"/>
          <p:cNvGraphicFramePr/>
          <p:nvPr/>
        </p:nvGraphicFramePr>
        <p:xfrm>
          <a:off x="935596" y="278995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{9AC85EB6-137A-4D6C-B811-C9EDEB6D423D}</a:tableStyleId>
              </a:tblPr>
              <a:tblGrid>
                <a:gridCol w="698650"/>
                <a:gridCol w="1260100"/>
                <a:gridCol w="12607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0,395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0,799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0,207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0,345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AI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0,445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-0,263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0,411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-0,375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AMI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0,347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-0,072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0,560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-0,163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8" name="Google Shape;318;p14"/>
          <p:cNvGrpSpPr/>
          <p:nvPr/>
        </p:nvGrpSpPr>
        <p:grpSpPr>
          <a:xfrm>
            <a:off x="4649534" y="1812034"/>
            <a:ext cx="3910239" cy="2592989"/>
            <a:chOff x="4968044" y="2319107"/>
            <a:chExt cx="3431488" cy="2275516"/>
          </a:xfrm>
        </p:grpSpPr>
        <p:pic>
          <p:nvPicPr>
            <p:cNvPr id="319" name="Google Shape;31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68044" y="2385344"/>
              <a:ext cx="3363955" cy="220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14"/>
            <p:cNvSpPr txBox="1"/>
            <p:nvPr/>
          </p:nvSpPr>
          <p:spPr>
            <a:xfrm>
              <a:off x="7071304" y="2319107"/>
              <a:ext cx="105028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Originales papel </a:t>
              </a:r>
              <a:endParaRPr/>
            </a:p>
          </p:txBody>
        </p:sp>
        <p:sp>
          <p:nvSpPr>
            <p:cNvPr id="321" name="Google Shape;321;p14"/>
            <p:cNvSpPr txBox="1"/>
            <p:nvPr/>
          </p:nvSpPr>
          <p:spPr>
            <a:xfrm>
              <a:off x="7272300" y="4185492"/>
              <a:ext cx="11272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Originales plástico</a:t>
              </a:r>
              <a:endParaRPr/>
            </a:p>
          </p:txBody>
        </p:sp>
        <p:sp>
          <p:nvSpPr>
            <p:cNvPr id="322" name="Google Shape;322;p14"/>
            <p:cNvSpPr txBox="1"/>
            <p:nvPr/>
          </p:nvSpPr>
          <p:spPr>
            <a:xfrm>
              <a:off x="5215961" y="2941719"/>
              <a:ext cx="5245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Falsos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28" name="Google Shape;328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1400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Se realizó un trabajo similar con monedas midiendo 6 variables de tamaño de éstas y los valores propios del análisis fueron los siguientes: 1,96; 1,54; 1,09; 0,73; 0,40; 0,28.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a)	Determine el porcentaje de validez del análisis.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b)	Interprete cada una de las componentes.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c)	Identifique las principales características de los billetes originales.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d)	Determine si existen diferencias entre las falsificaciones.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e)	Para el análisis de las monedas, ¿se logrará tener una precisión similar a la de los billetes?</a:t>
            </a:r>
            <a:endParaRPr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329" name="Google Shape;329;p1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35" name="Google Shape;335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Agrupamientos jerárquicos y no jerárquicos.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Similaridad en espacios n-dimensionales como concepto de distancia.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Comprender la estructuración de un agrupamiento jerárquico.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Medidas de similaridad y su aplicación a la agrupación.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Algoritmos básicos de los agrupamientos.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Medidas de calidad para evaluar agrupamientos.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42" name="Google Shape;342;p16"/>
          <p:cNvSpPr txBox="1"/>
          <p:nvPr>
            <p:ph idx="1" type="body"/>
          </p:nvPr>
        </p:nvSpPr>
        <p:spPr>
          <a:xfrm>
            <a:off x="395536" y="905470"/>
            <a:ext cx="439248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CL" sz="1300"/>
              <a:t>Pregunta 1. Agrupamiento de genes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/>
              <a:t>En una gran variedad de problemas de bioinformática, se requiere determinar grupos de genes que intervienen en una determinada enfermedad. Los genes están formados por un alfabeto básico que contiene 4 letras (bases) A, G, C, T. Muchas veces con un trozo de gen (aproximadamente 8 bases “letras”) es posible caracterizar un gen.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/>
              <a:t>Para la siguiente tabla 1 determine: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Un método para medir distancia entre genes.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Construya una matriz de distancia entre los genes.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Determine el dendograma que caracteriza este conjunto de genes.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Determine 2, 3 o 4 grupos según corresponda.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44" name="Google Shape;344;p16"/>
          <p:cNvGraphicFramePr/>
          <p:nvPr/>
        </p:nvGraphicFramePr>
        <p:xfrm>
          <a:off x="5040050" y="181566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{9AC85EB6-137A-4D6C-B811-C9EDEB6D423D}</a:tableStyleId>
              </a:tblPr>
              <a:tblGrid>
                <a:gridCol w="1007475"/>
                <a:gridCol w="335575"/>
                <a:gridCol w="336350"/>
                <a:gridCol w="296075"/>
                <a:gridCol w="296075"/>
                <a:gridCol w="322150"/>
                <a:gridCol w="335575"/>
                <a:gridCol w="335575"/>
                <a:gridCol w="335575"/>
              </a:tblGrid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5" name="Google Shape;345;p16"/>
          <p:cNvSpPr txBox="1"/>
          <p:nvPr/>
        </p:nvSpPr>
        <p:spPr>
          <a:xfrm>
            <a:off x="6512276" y="1483349"/>
            <a:ext cx="6559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51" name="Google Shape;351;p1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52" name="Google Shape;352;p18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{9AC85EB6-137A-4D6C-B811-C9EDEB6D423D}</a:tableStyleId>
              </a:tblPr>
              <a:tblGrid>
                <a:gridCol w="539525"/>
                <a:gridCol w="539950"/>
                <a:gridCol w="539950"/>
                <a:gridCol w="539950"/>
                <a:gridCol w="539950"/>
                <a:gridCol w="540400"/>
                <a:gridCol w="540400"/>
                <a:gridCol w="5404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p18"/>
          <p:cNvGraphicFramePr/>
          <p:nvPr/>
        </p:nvGraphicFramePr>
        <p:xfrm>
          <a:off x="395536" y="11315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{9AC85EB6-137A-4D6C-B811-C9EDEB6D423D}</a:tableStyleId>
              </a:tblPr>
              <a:tblGrid>
                <a:gridCol w="1007475"/>
                <a:gridCol w="335575"/>
                <a:gridCol w="336350"/>
                <a:gridCol w="296075"/>
                <a:gridCol w="296075"/>
                <a:gridCol w="322150"/>
                <a:gridCol w="335575"/>
                <a:gridCol w="335575"/>
                <a:gridCol w="335575"/>
              </a:tblGrid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18"/>
          <p:cNvSpPr txBox="1"/>
          <p:nvPr/>
        </p:nvSpPr>
        <p:spPr>
          <a:xfrm>
            <a:off x="5760132" y="896816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60" name="Google Shape;360;p1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61" name="Google Shape;361;p19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{9AC85EB6-137A-4D6C-B811-C9EDEB6D423D}</a:tableStyleId>
              </a:tblPr>
              <a:tblGrid>
                <a:gridCol w="539525"/>
                <a:gridCol w="539950"/>
                <a:gridCol w="539950"/>
                <a:gridCol w="539950"/>
                <a:gridCol w="539950"/>
                <a:gridCol w="540400"/>
                <a:gridCol w="540400"/>
                <a:gridCol w="5404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19"/>
          <p:cNvSpPr txBox="1"/>
          <p:nvPr/>
        </p:nvSpPr>
        <p:spPr>
          <a:xfrm>
            <a:off x="5710832" y="891187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/>
          </a:p>
        </p:txBody>
      </p:sp>
      <p:pic>
        <p:nvPicPr>
          <p:cNvPr id="363" name="Google Shape;3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19" y="1888184"/>
            <a:ext cx="3734610" cy="24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Contenido incluido en la PEP 1</a:t>
            </a:r>
            <a:endParaRPr i="1"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rtl="0" algn="just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 – Introducción. 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II – Análisis de Componentes Principales (ACP).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III – Análisis de Agrupamientos.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IV - Análisis Discriminante.</a:t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Análisis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69" name="Google Shape;369;p2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70" name="Google Shape;370;p20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{9AC85EB6-137A-4D6C-B811-C9EDEB6D423D}</a:tableStyleId>
              </a:tblPr>
              <a:tblGrid>
                <a:gridCol w="539525"/>
                <a:gridCol w="539950"/>
                <a:gridCol w="539950"/>
                <a:gridCol w="539950"/>
                <a:gridCol w="539950"/>
                <a:gridCol w="540400"/>
                <a:gridCol w="540400"/>
                <a:gridCol w="5404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0"/>
          <p:cNvSpPr txBox="1"/>
          <p:nvPr/>
        </p:nvSpPr>
        <p:spPr>
          <a:xfrm>
            <a:off x="5710832" y="891187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/>
          </a:p>
        </p:txBody>
      </p:sp>
      <p:pic>
        <p:nvPicPr>
          <p:cNvPr id="372" name="Google Shape;3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32" y="1887673"/>
            <a:ext cx="3736184" cy="242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IV - Análisis Discriminante</a:t>
            </a:r>
            <a:endParaRPr/>
          </a:p>
        </p:txBody>
      </p:sp>
      <p:sp>
        <p:nvSpPr>
          <p:cNvPr id="378" name="Google Shape;378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basados en razón de probabilidades (logística).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paramétricos y no paramétricos.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basados en discriminación lineal.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 no paramétrico de discriminación (clasificación y regresión).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Metodología de evaluación de la clasificación binaria.</a:t>
            </a:r>
            <a:endParaRPr/>
          </a:p>
        </p:txBody>
      </p:sp>
      <p:sp>
        <p:nvSpPr>
          <p:cNvPr id="379" name="Google Shape;379;p2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Análisis de Datos y Minería de Datos.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Obtención de conocimiento en Bases de Datos (proceso KDD).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Modelos lineales de regresión y aprendizaje no lineal.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Hipótesis de los modelos basados en aprendizaje.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Bases de datos operacionales y analíticas.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Datawarehouse.</a:t>
            </a:r>
            <a:endParaRPr/>
          </a:p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31" name="Google Shape;131;p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6" y="1105808"/>
            <a:ext cx="4315346" cy="3590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4"/>
          <p:cNvGraphicFramePr/>
          <p:nvPr/>
        </p:nvGraphicFramePr>
        <p:xfrm>
          <a:off x="755576" y="2023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{BBFAD87A-EE8C-4A63-A770-5CB245A5C61F}</a:tableStyleId>
              </a:tblPr>
              <a:tblGrid>
                <a:gridCol w="814550"/>
                <a:gridCol w="813775"/>
                <a:gridCol w="955775"/>
                <a:gridCol w="848875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Lugar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 Compra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Unidades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Libro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Linares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Revista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Temuco1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4"/>
          <p:cNvSpPr txBox="1"/>
          <p:nvPr/>
        </p:nvSpPr>
        <p:spPr>
          <a:xfrm>
            <a:off x="706875" y="1195650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Datawarehouse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719572" y="1500906"/>
            <a:ext cx="3468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Ej: Análisis de una librería con tiendas a nivel nacional.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345716" y="1267658"/>
            <a:ext cx="5100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Lugar</a:t>
            </a:r>
            <a:endParaRPr/>
          </a:p>
        </p:txBody>
      </p:sp>
      <p:grpSp>
        <p:nvGrpSpPr>
          <p:cNvPr id="137" name="Google Shape;137;p4"/>
          <p:cNvGrpSpPr/>
          <p:nvPr/>
        </p:nvGrpSpPr>
        <p:grpSpPr>
          <a:xfrm>
            <a:off x="7272300" y="943622"/>
            <a:ext cx="671600" cy="493618"/>
            <a:chOff x="7272300" y="943622"/>
            <a:chExt cx="671600" cy="493618"/>
          </a:xfrm>
        </p:grpSpPr>
        <p:sp>
          <p:nvSpPr>
            <p:cNvPr id="138" name="Google Shape;138;p4"/>
            <p:cNvSpPr txBox="1"/>
            <p:nvPr/>
          </p:nvSpPr>
          <p:spPr>
            <a:xfrm>
              <a:off x="7459472" y="943622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1</a:t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61111" y="1091039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2</a:t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7272300" y="1221796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3</a:t>
              </a:r>
              <a:endParaRPr/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7297959" y="1957541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6242851" y="2671814"/>
            <a:ext cx="10294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 Compra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4788024" y="2137561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4535996" y="4396710"/>
            <a:ext cx="688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140693" y="4399887"/>
            <a:ext cx="7809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Financiera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7565763" y="4396709"/>
            <a:ext cx="8226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CL" sz="1600"/>
              <a:t>Pregunta 3. Datawarehouse – Visitadores médicos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Se requiere construir un Datawarehouse para un laboratorio de medicamentos que lleve la información de sus visitadores médicos.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Considerando que el Datawarehouse es de interés para </a:t>
            </a:r>
            <a:r>
              <a:rPr lang="es-CL">
                <a:highlight>
                  <a:srgbClr val="EAEC9C"/>
                </a:highlight>
              </a:rPr>
              <a:t>conocer la penetración territorial y de productos</a:t>
            </a:r>
            <a:r>
              <a:rPr lang="es-CL"/>
              <a:t>, </a:t>
            </a:r>
            <a:r>
              <a:rPr lang="es-CL" u="sng"/>
              <a:t>tome como elemento de evaluación las visitas realizadas a los médicos y las muestras entregadas a cada facultativo</a:t>
            </a:r>
            <a:r>
              <a:rPr lang="es-CL"/>
              <a:t>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Identifique dimensiones y las medidas, realice un esquema gráfico y presente un ejemplo de dato atómico.</a:t>
            </a:r>
            <a:endParaRPr/>
          </a:p>
        </p:txBody>
      </p:sp>
      <p:sp>
        <p:nvSpPr>
          <p:cNvPr id="153" name="Google Shape;153;p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59" name="Google Shape;159;p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52" y="1343347"/>
            <a:ext cx="3718375" cy="30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5544108" y="1482808"/>
            <a:ext cx="7954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7380312" y="1156195"/>
            <a:ext cx="910648" cy="539451"/>
            <a:chOff x="7071956" y="888609"/>
            <a:chExt cx="1056849" cy="626058"/>
          </a:xfrm>
        </p:grpSpPr>
        <p:sp>
          <p:nvSpPr>
            <p:cNvPr id="163" name="Google Shape;163;p6"/>
            <p:cNvSpPr txBox="1"/>
            <p:nvPr/>
          </p:nvSpPr>
          <p:spPr>
            <a:xfrm>
              <a:off x="7440100" y="888609"/>
              <a:ext cx="688705" cy="25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Santiago</a:t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071956" y="1062418"/>
              <a:ext cx="839395" cy="25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Providencia</a:t>
              </a: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244576" y="1264634"/>
              <a:ext cx="539877" cy="25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Maipú</a:t>
              </a:r>
              <a:endParaRPr/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7517418" y="2077254"/>
            <a:ext cx="10150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Medicamentos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6746389" y="2692717"/>
            <a:ext cx="464376" cy="21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5292080" y="2232371"/>
            <a:ext cx="8082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Categorías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5118729" y="4174160"/>
            <a:ext cx="7457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644887" y="4174160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7652727" y="4174160"/>
            <a:ext cx="10150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Medicamentos</a:t>
            </a:r>
            <a:endParaRPr/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264881" y="16287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{BBFAD87A-EE8C-4A63-A770-5CB245A5C61F}</a:tableStyleId>
              </a:tblPr>
              <a:tblGrid>
                <a:gridCol w="712500"/>
                <a:gridCol w="635300"/>
                <a:gridCol w="901725"/>
                <a:gridCol w="725450"/>
                <a:gridCol w="828100"/>
                <a:gridCol w="766275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Visitadores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Médicos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Especialidades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Ubicación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 visita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Muestras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2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1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2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3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2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Cirugía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Maipú 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3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1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1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Oftalmología 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Providencia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1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1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3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Cirugía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Maipú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3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6"/>
          <p:cNvSpPr txBox="1"/>
          <p:nvPr/>
        </p:nvSpPr>
        <p:spPr>
          <a:xfrm>
            <a:off x="181646" y="1260281"/>
            <a:ext cx="40684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 3. Datawarehouse – Visitadores médicos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3546892" y="4174160"/>
            <a:ext cx="15969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dimensiones: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Fundamentos matemáticos del modelo Análisis de Componentes Principales.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Aplicar el modelo PCA en un conjunto de datos perteneciente a un problema específico.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Sea el siguiente conjunto de datos de notas de estudiantes: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s-CL" sz="1400"/>
              <a:t>Calcular la media para cada dimensión del conjunto de datos.</a:t>
            </a:r>
            <a:endParaRPr/>
          </a:p>
        </p:txBody>
      </p:sp>
      <p:sp>
        <p:nvSpPr>
          <p:cNvPr id="188" name="Google Shape;188;p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67" y="1876592"/>
            <a:ext cx="2628293" cy="164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8427" y="2079689"/>
            <a:ext cx="1296144" cy="124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1600083" y="1569939"/>
            <a:ext cx="7857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2378973" y="1559666"/>
            <a:ext cx="7168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Matemat.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3059832" y="1559665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3845036" y="1559665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1600083" y="1569939"/>
            <a:ext cx="2763033" cy="201337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>
            <a:off x="1600083" y="1819113"/>
            <a:ext cx="276303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8"/>
          <p:cNvCxnSpPr/>
          <p:nvPr/>
        </p:nvCxnSpPr>
        <p:spPr>
          <a:xfrm>
            <a:off x="2385875" y="1569939"/>
            <a:ext cx="0" cy="201337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8"/>
          <p:cNvCxnSpPr/>
          <p:nvPr/>
        </p:nvCxnSpPr>
        <p:spPr>
          <a:xfrm>
            <a:off x="3059832" y="1569939"/>
            <a:ext cx="0" cy="201337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"/>
          <p:cNvCxnSpPr/>
          <p:nvPr/>
        </p:nvCxnSpPr>
        <p:spPr>
          <a:xfrm>
            <a:off x="3760272" y="1569939"/>
            <a:ext cx="0" cy="201337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0" name="Google Shape;20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5911" y="4200384"/>
            <a:ext cx="1423554" cy="31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 startAt="2"/>
            </a:pPr>
            <a:r>
              <a:rPr lang="es-CL" sz="1400"/>
              <a:t>Centrar los datos (con respecto a la media).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s-CL" sz="1400"/>
              <a:t>Calcular matriz de covarianza.</a:t>
            </a:r>
            <a:endParaRPr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s-CL" sz="1400"/>
              <a:t>Calcular matriz de correlación.</a:t>
            </a:r>
            <a:endParaRPr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08" name="Google Shape;208;p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188" y="1538117"/>
            <a:ext cx="4001401" cy="38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 txBox="1"/>
          <p:nvPr/>
        </p:nvSpPr>
        <p:spPr>
          <a:xfrm>
            <a:off x="3123106" y="2100345"/>
            <a:ext cx="9444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4162078" y="2100344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5249192" y="2100344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/>
          </a:p>
        </p:txBody>
      </p:sp>
      <p:grpSp>
        <p:nvGrpSpPr>
          <p:cNvPr id="213" name="Google Shape;213;p9"/>
          <p:cNvGrpSpPr/>
          <p:nvPr/>
        </p:nvGrpSpPr>
        <p:grpSpPr>
          <a:xfrm>
            <a:off x="3316739" y="3860896"/>
            <a:ext cx="67129" cy="831445"/>
            <a:chOff x="3316739" y="3527626"/>
            <a:chExt cx="67129" cy="831445"/>
          </a:xfrm>
        </p:grpSpPr>
        <p:cxnSp>
          <p:nvCxnSpPr>
            <p:cNvPr id="214" name="Google Shape;214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7" name="Google Shape;217;p9"/>
          <p:cNvGrpSpPr/>
          <p:nvPr/>
        </p:nvGrpSpPr>
        <p:grpSpPr>
          <a:xfrm flipH="1">
            <a:off x="5572791" y="3860895"/>
            <a:ext cx="67129" cy="831445"/>
            <a:chOff x="3316739" y="3527626"/>
            <a:chExt cx="67129" cy="831445"/>
          </a:xfrm>
        </p:grpSpPr>
        <p:cxnSp>
          <p:nvCxnSpPr>
            <p:cNvPr id="218" name="Google Shape;218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9679" y="2384782"/>
            <a:ext cx="2079920" cy="774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9"/>
          <p:cNvGrpSpPr/>
          <p:nvPr/>
        </p:nvGrpSpPr>
        <p:grpSpPr>
          <a:xfrm>
            <a:off x="3328939" y="2352373"/>
            <a:ext cx="67129" cy="831445"/>
            <a:chOff x="3316739" y="3527626"/>
            <a:chExt cx="67129" cy="831445"/>
          </a:xfrm>
        </p:grpSpPr>
        <p:cxnSp>
          <p:nvCxnSpPr>
            <p:cNvPr id="223" name="Google Shape;223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6" name="Google Shape;226;p9"/>
          <p:cNvGrpSpPr/>
          <p:nvPr/>
        </p:nvGrpSpPr>
        <p:grpSpPr>
          <a:xfrm flipH="1">
            <a:off x="5584991" y="2352372"/>
            <a:ext cx="67129" cy="831445"/>
            <a:chOff x="3316739" y="3527626"/>
            <a:chExt cx="67129" cy="831445"/>
          </a:xfrm>
        </p:grpSpPr>
        <p:cxnSp>
          <p:nvCxnSpPr>
            <p:cNvPr id="227" name="Google Shape;227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" name="Google Shape;230;p9"/>
          <p:cNvSpPr txBox="1"/>
          <p:nvPr/>
        </p:nvSpPr>
        <p:spPr>
          <a:xfrm>
            <a:off x="2355883" y="2364865"/>
            <a:ext cx="9444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2593128" y="2638271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753429" y="2913267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9872" y="3903898"/>
            <a:ext cx="2079921" cy="77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2002-11-14T15:07:16Z</dcterms:created>
  <dc:creator>cristopherblanco</dc:creator>
</cp:coreProperties>
</file>