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985000" cy="9271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3" roundtripDataSignature="AMtx7mhS7ROTPVbduMlIKNHmBlKw1pST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1ADFC9-E187-4A70-B9FB-1A3541D30F51}">
  <a:tblStyle styleId="{151ADFC9-E187-4A70-B9FB-1A3541D30F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C3A998D-2E73-4CB1-9116-0D84D82DDA7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0" orient="horz"/>
        <p:guide pos="22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1" y="0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b="0" i="1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 (diagonal), vemos la varianza de los puntajes para cada prueba. La prueba de arte tiene la mayor variación (720); y la prueba de inglés es menor(360).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•"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se muestra en negro en los elementos fuera de la diagonal de la matriz </a:t>
            </a:r>
            <a:r>
              <a:rPr b="1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matemáticas e inglés es positiva (360), y la covarianza entre matemáticas y arte es positiva (180). Esto significa que las puntuaciones tienden a covariar de forma positiva. A medida que aumentan los puntajes en matemáticas, los puntajes en arte e inglés también tienden a aumentar; y viceversa.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CL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La covarianza entre el inglés y el arte, sin embargo, es cero. Esto significa que tiende a no haber una relación entre inglés y arte.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956051" y="8805863"/>
            <a:ext cx="30273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cf9c8a62_1_0:notes"/>
          <p:cNvSpPr/>
          <p:nvPr>
            <p:ph idx="2" type="sldImg"/>
          </p:nvPr>
        </p:nvSpPr>
        <p:spPr>
          <a:xfrm>
            <a:off x="403225" y="695325"/>
            <a:ext cx="6178500" cy="347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0cf9c8a62_1_0:notes"/>
          <p:cNvSpPr txBox="1"/>
          <p:nvPr>
            <p:ph idx="1" type="body"/>
          </p:nvPr>
        </p:nvSpPr>
        <p:spPr>
          <a:xfrm>
            <a:off x="698500" y="4403726"/>
            <a:ext cx="5588100" cy="41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40cf9c8a62_1_0:notes"/>
          <p:cNvSpPr txBox="1"/>
          <p:nvPr>
            <p:ph idx="12" type="sldNum"/>
          </p:nvPr>
        </p:nvSpPr>
        <p:spPr>
          <a:xfrm>
            <a:off x="3956051" y="8805863"/>
            <a:ext cx="3027300" cy="46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98500" y="4403726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403225" y="695325"/>
            <a:ext cx="617855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3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4" name="Google Shape;94;p3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texto y objetos" type="txAndObj">
  <p:cSld name="TEXT_AND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type="title"/>
          </p:nvPr>
        </p:nvSpPr>
        <p:spPr>
          <a:xfrm>
            <a:off x="455614" y="204788"/>
            <a:ext cx="82264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" type="body"/>
          </p:nvPr>
        </p:nvSpPr>
        <p:spPr>
          <a:xfrm>
            <a:off x="455613" y="1198960"/>
            <a:ext cx="4037012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2" type="body"/>
          </p:nvPr>
        </p:nvSpPr>
        <p:spPr>
          <a:xfrm>
            <a:off x="4645026" y="1198960"/>
            <a:ext cx="4037013" cy="337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0" type="dt"/>
          </p:nvPr>
        </p:nvSpPr>
        <p:spPr>
          <a:xfrm>
            <a:off x="455614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idx="12" type="sldNum"/>
          </p:nvPr>
        </p:nvSpPr>
        <p:spPr>
          <a:xfrm>
            <a:off x="6553201" y="4681538"/>
            <a:ext cx="2130425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  <a:defRPr sz="1600">
                <a:solidFill>
                  <a:srgbClr val="4D535B"/>
                </a:solidFill>
              </a:defRPr>
            </a:lvl1pPr>
            <a:lvl2pPr indent="-317500" lvl="1" marL="914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Char char="▪"/>
              <a:defRPr sz="1400">
                <a:solidFill>
                  <a:srgbClr val="4D535B"/>
                </a:solidFill>
              </a:defRPr>
            </a:lvl2pPr>
            <a:lvl3pPr indent="-304800" lvl="2" marL="1371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200"/>
              <a:buFont typeface="Noto Sans Symbols"/>
              <a:buChar char="▪"/>
              <a:defRPr sz="1200">
                <a:solidFill>
                  <a:srgbClr val="4D535B"/>
                </a:solidFill>
              </a:defRPr>
            </a:lvl3pPr>
            <a:lvl4pPr indent="-298450" lvl="3" marL="18288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4pPr>
            <a:lvl5pPr indent="-298450" lvl="4" marL="2286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100"/>
              <a:buFont typeface="Noto Sans Symbols"/>
              <a:buChar char="▪"/>
              <a:defRPr sz="1100">
                <a:solidFill>
                  <a:srgbClr val="4D535B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29" name="Google Shape;29;p25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Roboto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bg>
      <p:bgPr>
        <a:solidFill>
          <a:srgbClr val="F2F2F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2" name="Google Shape;62;p30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35496" y="51470"/>
            <a:ext cx="1872208" cy="936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  <a:defRPr b="0" i="0" sz="20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1835696" y="4840002"/>
            <a:ext cx="54726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descr="C:\Users\Administrador\Desktop\Imagen1.png" id="15" name="Google Shape;15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512" y="123478"/>
            <a:ext cx="1581462" cy="7920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5EB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179512" y="3313316"/>
            <a:ext cx="87849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Ayudante Gustavo Hurtado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539552" y="2146321"/>
            <a:ext cx="806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Ayudantía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Análisis de datos – PEP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385900" y="2988332"/>
            <a:ext cx="6372200" cy="12347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23479"/>
            <a:ext cx="2016224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339752" y="4779027"/>
            <a:ext cx="6547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72B1F6"/>
                </a:solidFill>
                <a:latin typeface="Roboto"/>
                <a:ea typeface="Roboto"/>
                <a:cs typeface="Roboto"/>
                <a:sym typeface="Roboto"/>
              </a:rPr>
              <a:t>Análisis de datos</a:t>
            </a:r>
            <a:endParaRPr b="0" i="0" sz="1200" u="none" cap="none" strike="noStrike">
              <a:solidFill>
                <a:srgbClr val="72B1F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:\Users\Administrador\Desktop\diinf_logo.pn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8384" y="311437"/>
            <a:ext cx="726534" cy="71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 startAt="2"/>
            </a:pPr>
            <a:r>
              <a:rPr lang="es-CL" sz="1400"/>
              <a:t>Centrar los datos (con respecto a la media).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covarianza.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s-CL" sz="1400"/>
              <a:t>Calcular matriz de correlación.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15" name="Google Shape;215;p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88" y="1538117"/>
            <a:ext cx="4001401" cy="38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3123106" y="210034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4162078" y="2100344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5249192" y="2100344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9"/>
          <p:cNvGrpSpPr/>
          <p:nvPr/>
        </p:nvGrpSpPr>
        <p:grpSpPr>
          <a:xfrm>
            <a:off x="3316739" y="3860896"/>
            <a:ext cx="67129" cy="831445"/>
            <a:chOff x="3316739" y="3527626"/>
            <a:chExt cx="67129" cy="831445"/>
          </a:xfrm>
        </p:grpSpPr>
        <p:cxnSp>
          <p:nvCxnSpPr>
            <p:cNvPr id="221" name="Google Shape;221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4" name="Google Shape;224;p9"/>
          <p:cNvGrpSpPr/>
          <p:nvPr/>
        </p:nvGrpSpPr>
        <p:grpSpPr>
          <a:xfrm flipH="1">
            <a:off x="5572791" y="3860895"/>
            <a:ext cx="67129" cy="831445"/>
            <a:chOff x="3316739" y="3527626"/>
            <a:chExt cx="67129" cy="831445"/>
          </a:xfrm>
        </p:grpSpPr>
        <p:cxnSp>
          <p:nvCxnSpPr>
            <p:cNvPr id="225" name="Google Shape;225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9679" y="2384782"/>
            <a:ext cx="2079920" cy="7747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9"/>
          <p:cNvGrpSpPr/>
          <p:nvPr/>
        </p:nvGrpSpPr>
        <p:grpSpPr>
          <a:xfrm>
            <a:off x="3328939" y="2352373"/>
            <a:ext cx="67129" cy="831445"/>
            <a:chOff x="3316739" y="3527626"/>
            <a:chExt cx="67129" cy="831445"/>
          </a:xfrm>
        </p:grpSpPr>
        <p:cxnSp>
          <p:nvCxnSpPr>
            <p:cNvPr id="230" name="Google Shape;230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3" name="Google Shape;233;p9"/>
          <p:cNvGrpSpPr/>
          <p:nvPr/>
        </p:nvGrpSpPr>
        <p:grpSpPr>
          <a:xfrm flipH="1">
            <a:off x="5584991" y="2352372"/>
            <a:ext cx="67129" cy="831445"/>
            <a:chOff x="3316739" y="3527626"/>
            <a:chExt cx="67129" cy="831445"/>
          </a:xfrm>
        </p:grpSpPr>
        <p:cxnSp>
          <p:nvCxnSpPr>
            <p:cNvPr id="234" name="Google Shape;234;p9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9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9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7" name="Google Shape;237;p9"/>
          <p:cNvSpPr txBox="1"/>
          <p:nvPr/>
        </p:nvSpPr>
        <p:spPr>
          <a:xfrm>
            <a:off x="2355883" y="2364865"/>
            <a:ext cx="9444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Matemáticas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2593128" y="2638271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2753429" y="2913267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9872" y="3903898"/>
            <a:ext cx="2079921" cy="774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94" r="0" t="-1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 </a:t>
            </a:r>
            <a:endParaRPr/>
          </a:p>
        </p:txBody>
      </p:sp>
      <p:sp>
        <p:nvSpPr>
          <p:cNvPr id="247" name="Google Shape;247;p1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25626"/>
          <a:stretch/>
        </p:blipFill>
        <p:spPr>
          <a:xfrm>
            <a:off x="4860032" y="1815666"/>
            <a:ext cx="2938080" cy="940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0"/>
          <p:cNvGrpSpPr/>
          <p:nvPr/>
        </p:nvGrpSpPr>
        <p:grpSpPr>
          <a:xfrm>
            <a:off x="5220072" y="1815666"/>
            <a:ext cx="67129" cy="831445"/>
            <a:chOff x="3316739" y="3527626"/>
            <a:chExt cx="67129" cy="831445"/>
          </a:xfrm>
        </p:grpSpPr>
        <p:cxnSp>
          <p:nvCxnSpPr>
            <p:cNvPr id="250" name="Google Shape;250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3" name="Google Shape;253;p10"/>
          <p:cNvGrpSpPr/>
          <p:nvPr/>
        </p:nvGrpSpPr>
        <p:grpSpPr>
          <a:xfrm rot="10800000">
            <a:off x="5976156" y="1815665"/>
            <a:ext cx="67129" cy="831445"/>
            <a:chOff x="3316739" y="3527626"/>
            <a:chExt cx="67129" cy="831445"/>
          </a:xfrm>
        </p:grpSpPr>
        <p:cxnSp>
          <p:nvCxnSpPr>
            <p:cNvPr id="254" name="Google Shape;254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7" name="Google Shape;257;p10"/>
          <p:cNvGrpSpPr/>
          <p:nvPr/>
        </p:nvGrpSpPr>
        <p:grpSpPr>
          <a:xfrm>
            <a:off x="6080237" y="1809519"/>
            <a:ext cx="67129" cy="831445"/>
            <a:chOff x="3316739" y="3527626"/>
            <a:chExt cx="67129" cy="831445"/>
          </a:xfrm>
        </p:grpSpPr>
        <p:cxnSp>
          <p:nvCxnSpPr>
            <p:cNvPr id="258" name="Google Shape;258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10"/>
          <p:cNvGrpSpPr/>
          <p:nvPr/>
        </p:nvGrpSpPr>
        <p:grpSpPr>
          <a:xfrm rot="10800000">
            <a:off x="6836321" y="1809518"/>
            <a:ext cx="67129" cy="831445"/>
            <a:chOff x="3316739" y="3527626"/>
            <a:chExt cx="67129" cy="831445"/>
          </a:xfrm>
        </p:grpSpPr>
        <p:cxnSp>
          <p:nvCxnSpPr>
            <p:cNvPr id="262" name="Google Shape;262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5" name="Google Shape;265;p10"/>
          <p:cNvGrpSpPr/>
          <p:nvPr/>
        </p:nvGrpSpPr>
        <p:grpSpPr>
          <a:xfrm>
            <a:off x="6942860" y="1803372"/>
            <a:ext cx="67129" cy="831445"/>
            <a:chOff x="3316739" y="3527626"/>
            <a:chExt cx="67129" cy="831445"/>
          </a:xfrm>
        </p:grpSpPr>
        <p:cxnSp>
          <p:nvCxnSpPr>
            <p:cNvPr id="266" name="Google Shape;266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9" name="Google Shape;269;p10"/>
          <p:cNvGrpSpPr/>
          <p:nvPr/>
        </p:nvGrpSpPr>
        <p:grpSpPr>
          <a:xfrm rot="10800000">
            <a:off x="7698944" y="1803371"/>
            <a:ext cx="67129" cy="831445"/>
            <a:chOff x="3316739" y="3527626"/>
            <a:chExt cx="67129" cy="831445"/>
          </a:xfrm>
        </p:grpSpPr>
        <p:cxnSp>
          <p:nvCxnSpPr>
            <p:cNvPr id="270" name="Google Shape;270;p10"/>
            <p:cNvCxnSpPr/>
            <p:nvPr/>
          </p:nvCxnSpPr>
          <p:spPr>
            <a:xfrm>
              <a:off x="3321619" y="3527626"/>
              <a:ext cx="0" cy="8314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10"/>
            <p:cNvCxnSpPr/>
            <p:nvPr/>
          </p:nvCxnSpPr>
          <p:spPr>
            <a:xfrm rot="10800000">
              <a:off x="3321619" y="4359071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10"/>
            <p:cNvCxnSpPr/>
            <p:nvPr/>
          </p:nvCxnSpPr>
          <p:spPr>
            <a:xfrm rot="10800000">
              <a:off x="3316739" y="3533772"/>
              <a:ext cx="62249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3" name="Google Shape;273;p10"/>
          <p:cNvSpPr txBox="1"/>
          <p:nvPr/>
        </p:nvSpPr>
        <p:spPr>
          <a:xfrm>
            <a:off x="5263686" y="151986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141996" y="1513716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6941418" y="1524943"/>
            <a:ext cx="7484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8769" y="2085196"/>
            <a:ext cx="1252390" cy="6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282" name="Google Shape;282;p1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283" name="Google Shape;283;p11"/>
          <p:cNvPicPr preferRelativeResize="0"/>
          <p:nvPr/>
        </p:nvPicPr>
        <p:blipFill rotWithShape="1">
          <a:blip r:embed="rId3">
            <a:alphaModFix/>
          </a:blip>
          <a:srcRect b="0" l="0" r="28926" t="6049"/>
          <a:stretch/>
        </p:blipFill>
        <p:spPr>
          <a:xfrm>
            <a:off x="1226368" y="1283819"/>
            <a:ext cx="2088232" cy="118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924" y="1450566"/>
            <a:ext cx="4393730" cy="263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640" y="2715766"/>
            <a:ext cx="1877688" cy="17825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"/>
          <p:cNvSpPr txBox="1"/>
          <p:nvPr/>
        </p:nvSpPr>
        <p:spPr>
          <a:xfrm>
            <a:off x="464583" y="3020292"/>
            <a:ext cx="1037463" cy="142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510901" y="911146"/>
            <a:ext cx="17331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transformación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3993196" y="1662364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7181173" y="2464028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5472100" y="2712456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3916437" y="3492215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5136306" y="3345099"/>
            <a:ext cx="76014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Estudiante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 txBox="1"/>
          <p:nvPr/>
        </p:nvSpPr>
        <p:spPr>
          <a:xfrm>
            <a:off x="5218989" y="1209405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 txBox="1"/>
          <p:nvPr/>
        </p:nvSpPr>
        <p:spPr>
          <a:xfrm>
            <a:off x="8191289" y="2820178"/>
            <a:ext cx="43313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11"/>
          <p:cNvCxnSpPr/>
          <p:nvPr/>
        </p:nvCxnSpPr>
        <p:spPr>
          <a:xfrm rot="10800000">
            <a:off x="4676581" y="2943288"/>
            <a:ext cx="758973" cy="0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6" name="Google Shape;296;p11"/>
          <p:cNvSpPr txBox="1"/>
          <p:nvPr/>
        </p:nvSpPr>
        <p:spPr>
          <a:xfrm>
            <a:off x="4373268" y="2664954"/>
            <a:ext cx="65915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1"/>
          <p:cNvCxnSpPr/>
          <p:nvPr/>
        </p:nvCxnSpPr>
        <p:spPr>
          <a:xfrm rot="10800000">
            <a:off x="4932040" y="2679472"/>
            <a:ext cx="503513" cy="263816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8" name="Google Shape;298;p11"/>
          <p:cNvSpPr txBox="1"/>
          <p:nvPr/>
        </p:nvSpPr>
        <p:spPr>
          <a:xfrm>
            <a:off x="4301824" y="2448930"/>
            <a:ext cx="7809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Matemática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flipH="1">
            <a:off x="5082807" y="2936029"/>
            <a:ext cx="352746" cy="624514"/>
          </a:xfrm>
          <a:prstGeom prst="straightConnector1">
            <a:avLst/>
          </a:prstGeom>
          <a:noFill/>
          <a:ln cap="flat" cmpd="sng" w="12700">
            <a:solidFill>
              <a:srgbClr val="BD4B4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0" name="Google Shape;300;p11"/>
          <p:cNvSpPr txBox="1"/>
          <p:nvPr/>
        </p:nvSpPr>
        <p:spPr>
          <a:xfrm>
            <a:off x="4716016" y="3403440"/>
            <a:ext cx="39626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06" name="Google Shape;306;p1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descr="A Step-by-Step Explanation of Principal Component Analysis (PCA) | Built In" id="307" name="Google Shape;307;p12"/>
          <p:cNvPicPr preferRelativeResize="0"/>
          <p:nvPr/>
        </p:nvPicPr>
        <p:blipFill rotWithShape="1">
          <a:blip r:embed="rId3">
            <a:alphaModFix/>
          </a:blip>
          <a:srcRect b="8034" l="4045" r="0" t="6140"/>
          <a:stretch/>
        </p:blipFill>
        <p:spPr>
          <a:xfrm>
            <a:off x="2136411" y="1289370"/>
            <a:ext cx="4871178" cy="300633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3759919" y="4295706"/>
            <a:ext cx="16241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Componentes principales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 rot="-5400000">
            <a:off x="792532" y="2570806"/>
            <a:ext cx="22605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Porcentajes de la varianza explicada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15" name="Google Shape;315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CL" sz="13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Para caracterizar billetes falsos, los bancos suizos realizaron un análisis que consistía en tomar medidas de los billetes. Para el análisis se disponía de tres grupos diferentes de billetes. </a:t>
            </a:r>
            <a:r>
              <a:rPr i="1" lang="es-CL" sz="1300">
                <a:latin typeface="Arial"/>
                <a:ea typeface="Arial"/>
                <a:cs typeface="Arial"/>
                <a:sym typeface="Arial"/>
              </a:rPr>
              <a:t>Originales de papel, originales de plástico y billetes falsos</a:t>
            </a:r>
            <a:r>
              <a:rPr lang="es-CL" sz="1300">
                <a:latin typeface="Arial"/>
                <a:ea typeface="Arial"/>
                <a:cs typeface="Arial"/>
                <a:sym typeface="Arial"/>
              </a:rPr>
              <a:t>. Cada billete fue caracterizado por las siguientes variables: 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LON	:	Longitud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LD	:	Largo de la Diagonal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AI	:	Ancho Izquierdo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AD	:	Ancho Derecho del billete.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AMI	:	Ancho Margen Inferior del billete</a:t>
            </a:r>
            <a:endParaRPr/>
          </a:p>
          <a:p>
            <a:pPr indent="0" lvl="1" marL="40005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AMS	:	Ancho Margen Superior del billete.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22" name="Google Shape;322;p14"/>
          <p:cNvSpPr txBox="1"/>
          <p:nvPr>
            <p:ph idx="1" type="body"/>
          </p:nvPr>
        </p:nvSpPr>
        <p:spPr>
          <a:xfrm>
            <a:off x="457200" y="1200151"/>
            <a:ext cx="391023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14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A continuación, se realizó un análisis de componentes principales con los siguientes resultados: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Valores propios: 2,58; 1,34; 0,76; 0,56; 0,50; 0,26.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rPr lang="es-CL" sz="1200">
                <a:latin typeface="Arial"/>
                <a:ea typeface="Arial"/>
                <a:cs typeface="Arial"/>
                <a:sym typeface="Arial"/>
              </a:rPr>
              <a:t>- Vectores propios para las dos primeras componentes:</a:t>
            </a:r>
            <a:endParaRPr/>
          </a:p>
        </p:txBody>
      </p:sp>
      <p:sp>
        <p:nvSpPr>
          <p:cNvPr id="323" name="Google Shape;323;p1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24" name="Google Shape;324;p14"/>
          <p:cNvGraphicFramePr/>
          <p:nvPr/>
        </p:nvGraphicFramePr>
        <p:xfrm>
          <a:off x="935596" y="278995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{FC3A998D-2E73-4CB1-9116-0D84D82DDA7E}</a:tableStyleId>
              </a:tblPr>
              <a:tblGrid>
                <a:gridCol w="698650"/>
                <a:gridCol w="1260100"/>
                <a:gridCol w="12607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0,395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0,799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0,207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0,345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0,445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-0,263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0,411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-0,375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0,347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-0,072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AMS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0,560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L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-0,163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25" name="Google Shape;325;p14"/>
          <p:cNvGrpSpPr/>
          <p:nvPr/>
        </p:nvGrpSpPr>
        <p:grpSpPr>
          <a:xfrm>
            <a:off x="4649534" y="1812034"/>
            <a:ext cx="3910239" cy="2592989"/>
            <a:chOff x="4968044" y="2319107"/>
            <a:chExt cx="3431488" cy="2275516"/>
          </a:xfrm>
        </p:grpSpPr>
        <p:pic>
          <p:nvPicPr>
            <p:cNvPr id="326" name="Google Shape;32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68044" y="2385344"/>
              <a:ext cx="3363955" cy="220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4"/>
            <p:cNvSpPr txBox="1"/>
            <p:nvPr/>
          </p:nvSpPr>
          <p:spPr>
            <a:xfrm>
              <a:off x="7071304" y="2319107"/>
              <a:ext cx="105028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CL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papel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 txBox="1"/>
            <p:nvPr/>
          </p:nvSpPr>
          <p:spPr>
            <a:xfrm>
              <a:off x="7272300" y="4185492"/>
              <a:ext cx="11272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CL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Originales plástico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 txBox="1"/>
            <p:nvPr/>
          </p:nvSpPr>
          <p:spPr>
            <a:xfrm>
              <a:off x="5215961" y="2941719"/>
              <a:ext cx="5245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CL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Falsos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335" name="Google Shape;335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1400">
                <a:latin typeface="Arial"/>
                <a:ea typeface="Arial"/>
                <a:cs typeface="Arial"/>
                <a:sym typeface="Arial"/>
              </a:rPr>
              <a:t>Pregunta 2. Caracterización billetes falsos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 realizó un trabajo similar con monedas midiendo 6 variables de tamaño de éstas y los valores propios del análisis fueron los siguientes: 1,96; 1,54; 1,09; 0,73; 0,40; 0,28.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a)	Determine el porcentaje de validez del análisis.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b)	Interprete cada una de las componentes.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c)	Identifique las principales características de los billetes originales.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d)	Determine si existen diferencias entre las falsificaciones.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e)	Para el análisis de las monedas, ¿se logrará tener una precisión similar a la de los billetes?</a:t>
            </a:r>
            <a:endParaRPr/>
          </a:p>
          <a:p>
            <a:pPr indent="-2540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336" name="Google Shape;336;p1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42" name="Google Shape;342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Agrupamientos jerárquicos y no jerárquicos.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Similaridad en espacios n-dimensionales como concepto de distancia.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Comprender la estructuración de un agrupamiento jerárquico.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similaridad y su aplicación a la agrupación.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Algoritmos básicos de los agrupamientos.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Medidas de calidad para evaluar agrupamientos.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3" name="Google Shape;343;p1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49" name="Google Shape;349;p16"/>
          <p:cNvSpPr txBox="1"/>
          <p:nvPr>
            <p:ph idx="1" type="body"/>
          </p:nvPr>
        </p:nvSpPr>
        <p:spPr>
          <a:xfrm>
            <a:off x="395536" y="905470"/>
            <a:ext cx="43924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CL" sz="1300"/>
              <a:t>Pregunta 1. Agrupamiento de genes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En una gran variedad de problemas de bioinformática, se requiere determinar grupos de genes que intervienen en una determinada enfermedad. Los genes están formados por un alfabeto básico que contiene 4 letras (bases) A, G, C, T. Muchas veces con un trozo de gen (aproximadamente 8 bases “letras”) es posible caracterizar un gen.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-CL" sz="1300"/>
              <a:t>Para la siguiente tabla 1 determine: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Un método para medir distancia entre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Construya una matriz de distancia entre los genes.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el dendograma que caracteriza este conjunto de genes.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Calibri"/>
              <a:buAutoNum type="alphaLcParenR"/>
            </a:pPr>
            <a:r>
              <a:rPr lang="es-CL" sz="1300">
                <a:latin typeface="Arial"/>
                <a:ea typeface="Arial"/>
                <a:cs typeface="Arial"/>
                <a:sym typeface="Arial"/>
              </a:rPr>
              <a:t>Determine 2, 3 o 4 grupos según corresponda.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51" name="Google Shape;351;p16"/>
          <p:cNvGraphicFramePr/>
          <p:nvPr/>
        </p:nvGraphicFramePr>
        <p:xfrm>
          <a:off x="5040050" y="1815664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{FC3A998D-2E73-4CB1-9116-0D84D82DDA7E}</a:tableStyleId>
              </a:tblPr>
              <a:tblGrid>
                <a:gridCol w="1007475"/>
                <a:gridCol w="335575"/>
                <a:gridCol w="336350"/>
                <a:gridCol w="296075"/>
                <a:gridCol w="296075"/>
                <a:gridCol w="322150"/>
                <a:gridCol w="335575"/>
                <a:gridCol w="335575"/>
                <a:gridCol w="335575"/>
              </a:tblGrid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16"/>
          <p:cNvSpPr txBox="1"/>
          <p:nvPr/>
        </p:nvSpPr>
        <p:spPr>
          <a:xfrm>
            <a:off x="6512276" y="1483349"/>
            <a:ext cx="65595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58" name="Google Shape;358;p1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59" name="Google Shape;359;p18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{FC3A998D-2E73-4CB1-9116-0D84D82DDA7E}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18"/>
          <p:cNvGraphicFramePr/>
          <p:nvPr/>
        </p:nvGraphicFramePr>
        <p:xfrm>
          <a:off x="395536" y="1131587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{FC3A998D-2E73-4CB1-9116-0D84D82DDA7E}</a:tableStyleId>
              </a:tblPr>
              <a:tblGrid>
                <a:gridCol w="1007475"/>
                <a:gridCol w="335575"/>
                <a:gridCol w="336350"/>
                <a:gridCol w="296075"/>
                <a:gridCol w="296075"/>
                <a:gridCol w="322150"/>
                <a:gridCol w="335575"/>
                <a:gridCol w="335575"/>
                <a:gridCol w="335575"/>
              </a:tblGrid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775" marB="17775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18"/>
          <p:cNvSpPr txBox="1"/>
          <p:nvPr/>
        </p:nvSpPr>
        <p:spPr>
          <a:xfrm>
            <a:off x="5760132" y="896816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Contenido incluido en la PEP 1</a:t>
            </a:r>
            <a:endParaRPr i="1"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rtl="0" algn="just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 – Introducción. 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 – Análisis de Componentes Principales (ACP).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III – Análisis de Agrupamientos.</a:t>
            </a:r>
            <a:endParaRPr/>
          </a:p>
          <a:p>
            <a:pPr indent="-1778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s-CL"/>
              <a:t>Capítulo IV - Análisis Discriminante.</a:t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76200" lvl="0" marL="177800" rtl="0" algn="just">
              <a:lnSpc>
                <a:spcPct val="134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Análisis de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67" name="Google Shape;367;p19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68" name="Google Shape;368;p19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{FC3A998D-2E73-4CB1-9116-0D84D82DDA7E}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9" name="Google Shape;369;p19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19" y="1888184"/>
            <a:ext cx="3734610" cy="24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III – Análisis de Agrupamientos</a:t>
            </a:r>
            <a:endParaRPr/>
          </a:p>
        </p:txBody>
      </p:sp>
      <p:sp>
        <p:nvSpPr>
          <p:cNvPr id="376" name="Google Shape;376;p20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graphicFrame>
        <p:nvGraphicFramePr>
          <p:cNvPr id="377" name="Google Shape;377;p20"/>
          <p:cNvGraphicFramePr/>
          <p:nvPr/>
        </p:nvGraphicFramePr>
        <p:xfrm>
          <a:off x="4355976" y="127560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{FC3A998D-2E73-4CB1-9116-0D84D82DDA7E}</a:tableStyleId>
              </a:tblPr>
              <a:tblGrid>
                <a:gridCol w="539525"/>
                <a:gridCol w="539950"/>
                <a:gridCol w="539950"/>
                <a:gridCol w="539950"/>
                <a:gridCol w="539950"/>
                <a:gridCol w="540400"/>
                <a:gridCol w="540400"/>
                <a:gridCol w="5404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2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3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4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5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6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 7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3620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20"/>
          <p:cNvSpPr txBox="1"/>
          <p:nvPr/>
        </p:nvSpPr>
        <p:spPr>
          <a:xfrm>
            <a:off x="5710832" y="891187"/>
            <a:ext cx="135966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distancia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32" y="1887673"/>
            <a:ext cx="3736184" cy="242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 sz="2000"/>
              <a:t>Capítulo IV - Análisis Discriminante</a:t>
            </a:r>
            <a:endParaRPr/>
          </a:p>
        </p:txBody>
      </p:sp>
      <p:sp>
        <p:nvSpPr>
          <p:cNvPr id="385" name="Google Shape;385;p2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razón de probabilidades (logística).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paramétricos y no paramétricos.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Métodos de clasificación basados en discriminación lineal.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Método no paramétrico de discriminación (clasificación y regresión).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Metodología de evaluación de la clasificación binaria.</a:t>
            </a:r>
            <a:endParaRPr/>
          </a:p>
        </p:txBody>
      </p:sp>
      <p:sp>
        <p:nvSpPr>
          <p:cNvPr id="386" name="Google Shape;386;p21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Análisis de Datos y Minería de Datos.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Obtención de conocimiento en Bases de Datos (proceso KDD).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Modelos lineales de regresión y aprendizaje no lineal.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Hipótesis de los modelos basados en aprendizaje.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Bases de datos operacionales y analíticas.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Datawarehouse.</a:t>
            </a:r>
            <a:endParaRPr/>
          </a:p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31" name="Google Shape;131;p4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1105808"/>
            <a:ext cx="4315346" cy="35901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4"/>
          <p:cNvGraphicFramePr/>
          <p:nvPr/>
        </p:nvGraphicFramePr>
        <p:xfrm>
          <a:off x="755576" y="202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{151ADFC9-E187-4A70-B9FB-1A3541D30F51}</a:tableStyleId>
              </a:tblPr>
              <a:tblGrid>
                <a:gridCol w="814550"/>
                <a:gridCol w="813775"/>
                <a:gridCol w="955775"/>
                <a:gridCol w="848875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Lugar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Compra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Unidades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Libro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Linares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Temuco1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 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s-CL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4"/>
          <p:cNvSpPr txBox="1"/>
          <p:nvPr/>
        </p:nvSpPr>
        <p:spPr>
          <a:xfrm>
            <a:off x="706875" y="1195650"/>
            <a:ext cx="13195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Datawarehouse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19572" y="1500906"/>
            <a:ext cx="34689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Ej: Análisis de una librería con tiendas a nivel nacional.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345716" y="1267658"/>
            <a:ext cx="5100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Lugar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7272300" y="943622"/>
            <a:ext cx="671600" cy="493618"/>
            <a:chOff x="7272300" y="943622"/>
            <a:chExt cx="671600" cy="493618"/>
          </a:xfrm>
        </p:grpSpPr>
        <p:sp>
          <p:nvSpPr>
            <p:cNvPr id="138" name="Google Shape;138;p4"/>
            <p:cNvSpPr txBox="1"/>
            <p:nvPr/>
          </p:nvSpPr>
          <p:spPr>
            <a:xfrm>
              <a:off x="7459472" y="943622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361111" y="1091039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7272300" y="1221796"/>
              <a:ext cx="4844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Stgo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7297959" y="1957541"/>
            <a:ext cx="6944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242851" y="2671814"/>
            <a:ext cx="10294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 Compra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788024" y="2137561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535996" y="4396710"/>
            <a:ext cx="68801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6140693" y="4399887"/>
            <a:ext cx="78098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Financiera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7565763" y="4396709"/>
            <a:ext cx="8226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-CL" sz="1600"/>
              <a:t>Pregunta 3. Datawarehouse – Visitadores médicos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Se requiere construir un Datawarehouse para un laboratorio de medicamentos que lleve la información de sus visitadores médicos.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Considerando que el Datawarehouse es de interés para </a:t>
            </a:r>
            <a:r>
              <a:rPr lang="es-CL">
                <a:highlight>
                  <a:srgbClr val="EAEC9C"/>
                </a:highlight>
              </a:rPr>
              <a:t>conocer la penetración territorial y de productos</a:t>
            </a:r>
            <a:r>
              <a:rPr lang="es-CL"/>
              <a:t>, </a:t>
            </a:r>
            <a:r>
              <a:rPr lang="es-CL" u="sng"/>
              <a:t>tome como elemento de evaluación las visitas realizadas a los médicos y las muestras entregadas a cada facultativo</a:t>
            </a:r>
            <a:r>
              <a:rPr lang="es-CL"/>
              <a:t>.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s-CL"/>
              <a:t>Identifique dimensiones y las medidas, realice un esquema gráfico y presente un ejemplo de dato atómico.</a:t>
            </a:r>
            <a:endParaRPr/>
          </a:p>
        </p:txBody>
      </p:sp>
      <p:sp>
        <p:nvSpPr>
          <p:cNvPr id="153" name="Google Shape;153;p5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1763688" y="205979"/>
            <a:ext cx="7149480" cy="6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 – Introducción</a:t>
            </a:r>
            <a:endParaRPr/>
          </a:p>
        </p:txBody>
      </p:sp>
      <p:sp>
        <p:nvSpPr>
          <p:cNvPr id="159" name="Google Shape;159;p6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52" y="1343347"/>
            <a:ext cx="3718375" cy="30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5544108" y="1482808"/>
            <a:ext cx="7954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"/>
          <p:cNvGrpSpPr/>
          <p:nvPr/>
        </p:nvGrpSpPr>
        <p:grpSpPr>
          <a:xfrm>
            <a:off x="7380312" y="1156195"/>
            <a:ext cx="910648" cy="539451"/>
            <a:chOff x="7071956" y="888609"/>
            <a:chExt cx="1056849" cy="626058"/>
          </a:xfrm>
        </p:grpSpPr>
        <p:sp>
          <p:nvSpPr>
            <p:cNvPr id="163" name="Google Shape;163;p6"/>
            <p:cNvSpPr txBox="1"/>
            <p:nvPr/>
          </p:nvSpPr>
          <p:spPr>
            <a:xfrm>
              <a:off x="7440100" y="888609"/>
              <a:ext cx="688705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Santiago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7071956" y="1062418"/>
              <a:ext cx="839395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Providencia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244576" y="1264634"/>
              <a:ext cx="539877" cy="250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CL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Maipú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>
            <a:off x="7517418" y="2077254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6746389" y="2692717"/>
            <a:ext cx="464376" cy="21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292080" y="2232371"/>
            <a:ext cx="8082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5118729" y="4174160"/>
            <a:ext cx="7457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Ubicación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644887" y="4174160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7652727" y="4174160"/>
            <a:ext cx="10150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Medicamentos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6"/>
          <p:cNvGraphicFramePr/>
          <p:nvPr/>
        </p:nvGraphicFramePr>
        <p:xfrm>
          <a:off x="264881" y="1628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{151ADFC9-E187-4A70-B9FB-1A3541D30F51}</a:tableStyleId>
              </a:tblPr>
              <a:tblGrid>
                <a:gridCol w="712500"/>
                <a:gridCol w="635300"/>
                <a:gridCol w="901725"/>
                <a:gridCol w="725450"/>
                <a:gridCol w="828100"/>
                <a:gridCol w="766275"/>
              </a:tblGrid>
              <a:tr h="38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Visitadores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Médicos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Especialidades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Ubicación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Fecha visita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Muestras</a:t>
                      </a:r>
                      <a:endParaRPr sz="1400" u="none" cap="none" strike="noStrike"/>
                    </a:p>
                  </a:txBody>
                  <a:tcPr marT="36000" marB="36000" marR="36000" marL="360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2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Santiago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2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3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2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 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1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Oftalmología 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Providencia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1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Visitador 1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Médico 3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Cirugía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Maipú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dd/MM/aaaa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es-C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Medicamento 3</a:t>
                      </a:r>
                      <a:endParaRPr sz="1400" u="none" cap="none" strike="noStrike"/>
                    </a:p>
                  </a:txBody>
                  <a:tcPr marT="36000" marB="36000" marR="36000" marL="360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6"/>
          <p:cNvSpPr txBox="1"/>
          <p:nvPr/>
        </p:nvSpPr>
        <p:spPr>
          <a:xfrm>
            <a:off x="181646" y="1260281"/>
            <a:ext cx="40684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 3. Datawarehouse – Visitadores médicos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546892" y="4174160"/>
            <a:ext cx="15969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dimensiones: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Fundamentos matemáticos del modelo Análisis de Componentes Principales. 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Char char="▪"/>
            </a:pPr>
            <a:r>
              <a:rPr lang="es-CL"/>
              <a:t>Aplicar el modelo PCA en un conjunto de datos perteneciente a un problema específico.</a:t>
            </a:r>
            <a:endParaRPr/>
          </a:p>
          <a:p>
            <a:pPr indent="-2413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0cf9c8a62_1_0"/>
          <p:cNvSpPr txBox="1"/>
          <p:nvPr>
            <p:ph type="title"/>
          </p:nvPr>
        </p:nvSpPr>
        <p:spPr>
          <a:xfrm>
            <a:off x="1907704" y="267494"/>
            <a:ext cx="6995100" cy="56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40cf9c8a62_1_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1907704" y="267494"/>
            <a:ext cx="6995120" cy="5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Roboto"/>
              <a:buNone/>
            </a:pPr>
            <a:r>
              <a:rPr lang="es-CL"/>
              <a:t>Capítulo II – Análisis de Componentes Principales (ACP)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457200" y="113159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Sea el siguiente conjunto de datos de notas de estudiantes: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42900" lvl="0" marL="3429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s-CL" sz="1400"/>
              <a:t>Calcular la media para cada dimensión del conjunto de datos.</a:t>
            </a:r>
            <a:endParaRPr/>
          </a:p>
        </p:txBody>
      </p:sp>
      <p:sp>
        <p:nvSpPr>
          <p:cNvPr id="195" name="Google Shape;195;p8"/>
          <p:cNvSpPr txBox="1"/>
          <p:nvPr>
            <p:ph idx="11" type="ftr"/>
          </p:nvPr>
        </p:nvSpPr>
        <p:spPr>
          <a:xfrm>
            <a:off x="1871700" y="4736033"/>
            <a:ext cx="5184576" cy="35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Ayudantía Inteligencia Computacional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667" y="1876592"/>
            <a:ext cx="2628293" cy="1647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427" y="2079689"/>
            <a:ext cx="1296144" cy="1240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1600083" y="1569939"/>
            <a:ext cx="7857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2378973" y="1559666"/>
            <a:ext cx="7168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Matemat.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3059832" y="1559665"/>
            <a:ext cx="7072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845036" y="1559665"/>
            <a:ext cx="4187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1600083" y="1569939"/>
            <a:ext cx="2763033" cy="201337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8"/>
          <p:cNvCxnSpPr/>
          <p:nvPr/>
        </p:nvCxnSpPr>
        <p:spPr>
          <a:xfrm>
            <a:off x="1600083" y="1819113"/>
            <a:ext cx="2763033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2385875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>
            <a:off x="3059832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8"/>
          <p:cNvCxnSpPr/>
          <p:nvPr/>
        </p:nvCxnSpPr>
        <p:spPr>
          <a:xfrm>
            <a:off x="3760272" y="1569939"/>
            <a:ext cx="0" cy="201337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7" name="Google Shape;2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15911" y="4200384"/>
            <a:ext cx="1423554" cy="31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2002-11-14T15:07:16Z</dcterms:created>
  <dc:creator>cristopherblanco</dc:creator>
</cp:coreProperties>
</file>