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985000" cy="9271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3" roundtripDataSignature="AMtx7mjdzLAAC3fSvclGlq7pfNpa+O90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AD8462-A53A-4977-9735-6FA353A6F656}">
  <a:tblStyle styleId="{CCAD8462-A53A-4977-9735-6FA353A6F6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6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0" orient="horz"/>
        <p:guide pos="22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1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ad8b0f239_0_0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ad8b0f239_0_0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3ad8b0f239_0_0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d8b0f239_0_33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d8b0f239_0_33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3ad8b0f239_0_33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ad8b0f3e4_1_35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ad8b0f3e4_1_35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3ad8b0f3e4_1_35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ad8b0f3e4_1_3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ad8b0f3e4_1_3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3ad8b0f3e4_1_3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ad8b0f3e4_1_14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ad8b0f3e4_1_14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3ad8b0f3e4_1_14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ad8b0f3e4_1_92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ad8b0f3e4_1_92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ad8b0f3e4_1_92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ad8b0f3e4_1_85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ad8b0f3e4_1_85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ad8b0f3e4_1_85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ad8b0f3e4_1_47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ad8b0f3e4_1_47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3ad8b0f3e4_1_47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d8b0f3e4_1_57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d8b0f3e4_1_57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3ad8b0f3e4_1_57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aec759df2_0_2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aec759df2_0_2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3aec759df2_0_2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aec759df2_0_14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aec759df2_0_14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aec759df2_0_14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aec759df2_0_29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aec759df2_0_29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3aec759df2_0_29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d0eb4884_0_7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5d0eb4884_0_7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d0eb4884_0_21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35d0eb4884_0_21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d0eb4884_0_35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5d0eb4884_0_35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5d0eb4884_0_51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35d0eb4884_0_51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d0eb4884_0_69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35d0eb4884_0_69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ad8b0f239_0_11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ad8b0f239_0_11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ad8b0f239_0_11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" name="Google Shape;19;p10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" name="Google Shape;75;p11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" name="Google Shape;82;p11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p11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8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8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11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9"/>
          <p:cNvSpPr txBox="1"/>
          <p:nvPr>
            <p:ph type="title"/>
          </p:nvPr>
        </p:nvSpPr>
        <p:spPr>
          <a:xfrm>
            <a:off x="455614" y="204788"/>
            <a:ext cx="822642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9"/>
          <p:cNvSpPr txBox="1"/>
          <p:nvPr>
            <p:ph idx="1" type="body"/>
          </p:nvPr>
        </p:nvSpPr>
        <p:spPr>
          <a:xfrm>
            <a:off x="455613" y="1198960"/>
            <a:ext cx="4037012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19"/>
          <p:cNvSpPr txBox="1"/>
          <p:nvPr>
            <p:ph idx="2" type="body"/>
          </p:nvPr>
        </p:nvSpPr>
        <p:spPr>
          <a:xfrm>
            <a:off x="4645026" y="1198960"/>
            <a:ext cx="4037013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19"/>
          <p:cNvSpPr txBox="1"/>
          <p:nvPr>
            <p:ph idx="10" type="dt"/>
          </p:nvPr>
        </p:nvSpPr>
        <p:spPr>
          <a:xfrm>
            <a:off x="455614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9"/>
          <p:cNvSpPr txBox="1"/>
          <p:nvPr>
            <p:ph idx="12" type="sldNum"/>
          </p:nvPr>
        </p:nvSpPr>
        <p:spPr>
          <a:xfrm>
            <a:off x="6553201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  <a:defRPr sz="1600">
                <a:solidFill>
                  <a:srgbClr val="4D535B"/>
                </a:solidFill>
              </a:defRPr>
            </a:lvl1pPr>
            <a:lvl2pPr indent="-3175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  <a:defRPr sz="1400">
                <a:solidFill>
                  <a:srgbClr val="4D535B"/>
                </a:solidFill>
              </a:defRPr>
            </a:lvl2pPr>
            <a:lvl3pPr indent="-3048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  <a:defRPr sz="1200">
                <a:solidFill>
                  <a:srgbClr val="4D535B"/>
                </a:solidFill>
              </a:defRPr>
            </a:lvl3pPr>
            <a:lvl4pPr indent="-29845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4pPr>
            <a:lvl5pPr indent="-29845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" name="Google Shape;25;p10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108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" name="Google Shape;36;p10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Roboto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" name="Google Shape;42;p11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1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111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1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" name="Google Shape;49;p11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1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1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8" name="Google Shape;58;p11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lo el título">
  <p:cSld name="1_Sólo el título">
    <p:bg>
      <p:bgPr>
        <a:solidFill>
          <a:srgbClr val="F2F2F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2" name="Google Shape;62;p113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" name="Google Shape;67;p114"/>
          <p:cNvSpPr/>
          <p:nvPr/>
        </p:nvSpPr>
        <p:spPr>
          <a:xfrm>
            <a:off x="35496" y="51470"/>
            <a:ext cx="1872208" cy="936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0" i="0" sz="20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5"/>
          <p:cNvSpPr txBox="1"/>
          <p:nvPr>
            <p:ph idx="11" type="ftr"/>
          </p:nvPr>
        </p:nvSpPr>
        <p:spPr>
          <a:xfrm>
            <a:off x="1835696" y="4840002"/>
            <a:ext cx="54726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Users\Administrador\Desktop\Imagen1.png" id="15" name="Google Shape;15;p10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512" y="123478"/>
            <a:ext cx="1581462" cy="7920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://www.youtube.com/watch?v=6i57udsPKms" TargetMode="External"/><Relationship Id="rId5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5EB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179512" y="3313316"/>
            <a:ext cx="87849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Ayudante </a:t>
            </a:r>
            <a:r>
              <a:rPr lang="es-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Gustavo Hurtado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539552" y="2146321"/>
            <a:ext cx="80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Ayudantía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Inteligencia Computacional – PEP 3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1385900" y="2988332"/>
            <a:ext cx="6372200" cy="12347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23479"/>
            <a:ext cx="20162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2339752" y="4779027"/>
            <a:ext cx="6547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Análisis de Datos</a:t>
            </a:r>
            <a:endParaRPr sz="1200">
              <a:solidFill>
                <a:srgbClr val="72B1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Administrador\Desktop\diinf_logo.png" id="111" name="Google Shape;1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384" y="311437"/>
            <a:ext cx="726534" cy="7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3ad8b0f2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88" y="882819"/>
            <a:ext cx="6435835" cy="400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3ad8b0f239_0_0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ad8b0f239_0_33"/>
          <p:cNvSpPr txBox="1"/>
          <p:nvPr>
            <p:ph idx="1" type="body"/>
          </p:nvPr>
        </p:nvSpPr>
        <p:spPr>
          <a:xfrm>
            <a:off x="457200" y="1049475"/>
            <a:ext cx="40710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Teorema del muestreo (Nyquist)</a:t>
            </a:r>
            <a:endParaRPr/>
          </a:p>
          <a:p>
            <a:pPr indent="-32004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s-ES"/>
              <a:t>Explica la relación entre la velocidad de muestreo y la frecuencia de la señal medida. </a:t>
            </a:r>
            <a:endParaRPr/>
          </a:p>
          <a:p>
            <a:pPr indent="-320040" lvl="0" marL="342900" rtl="0" algn="just"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s-ES"/>
              <a:t>Afirma que la velocidad de muestreo f_s debe ser mayor que el doble del componente de interés de frecuencia más alto en la señal medida.</a:t>
            </a:r>
            <a:endParaRPr/>
          </a:p>
          <a:p>
            <a:pPr indent="-320040" lvl="0" marL="342900" rtl="0" algn="just"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s-ES"/>
              <a:t>Esta frecuencia por lo general se conoce como la frecuencia Nyquist, f_N.</a:t>
            </a:r>
            <a:endParaRPr/>
          </a:p>
          <a:p>
            <a:pPr indent="-320040" lvl="0" marL="342900" rtl="0" algn="just"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b="1" lang="es-ES"/>
              <a:t>Importante: Si se tiene más de 1 sin o cos dentro de la señal, para el muestreo se considera la máxima frecuencia.</a:t>
            </a:r>
            <a:endParaRPr b="1"/>
          </a:p>
        </p:txBody>
      </p:sp>
      <p:pic>
        <p:nvPicPr>
          <p:cNvPr id="205" name="Google Shape;205;g13ad8b0f23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888" y="4248250"/>
            <a:ext cx="1362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3ad8b0f239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1398075"/>
            <a:ext cx="3539976" cy="27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3ad8b0f239_0_33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d8b0f3e4_1_35"/>
          <p:cNvSpPr txBox="1"/>
          <p:nvPr>
            <p:ph idx="1" type="body"/>
          </p:nvPr>
        </p:nvSpPr>
        <p:spPr>
          <a:xfrm>
            <a:off x="457200" y="1049475"/>
            <a:ext cx="81471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Señal periódica discreta </a:t>
            </a:r>
            <a:endParaRPr/>
          </a:p>
        </p:txBody>
      </p:sp>
      <p:pic>
        <p:nvPicPr>
          <p:cNvPr id="214" name="Google Shape;214;g13ad8b0f3e4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875" y="1779100"/>
            <a:ext cx="4141899" cy="2764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g13ad8b0f3e4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50" y="1830138"/>
            <a:ext cx="3158592" cy="163672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g13ad8b0f3e4_1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275" y="3620875"/>
            <a:ext cx="1877175" cy="9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3ad8b0f3e4_1_35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3ad8b0f3e4_1_3"/>
          <p:cNvPicPr preferRelativeResize="0"/>
          <p:nvPr/>
        </p:nvPicPr>
        <p:blipFill rotWithShape="1">
          <a:blip r:embed="rId3">
            <a:alphaModFix/>
          </a:blip>
          <a:srcRect b="28764" l="0" r="0" t="0"/>
          <a:stretch/>
        </p:blipFill>
        <p:spPr>
          <a:xfrm>
            <a:off x="993900" y="1287325"/>
            <a:ext cx="6618751" cy="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3ad8b0f3e4_1_3"/>
          <p:cNvSpPr txBox="1"/>
          <p:nvPr/>
        </p:nvSpPr>
        <p:spPr>
          <a:xfrm>
            <a:off x="805950" y="2659650"/>
            <a:ext cx="52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g13ad8b0f3e4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725" y="2659650"/>
            <a:ext cx="4555047" cy="17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3ad8b0f3e4_1_3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13ad8b0f3e4_1_14"/>
          <p:cNvPicPr preferRelativeResize="0"/>
          <p:nvPr/>
        </p:nvPicPr>
        <p:blipFill rotWithShape="1">
          <a:blip r:embed="rId3">
            <a:alphaModFix/>
          </a:blip>
          <a:srcRect b="28279" l="0" r="0" t="0"/>
          <a:stretch/>
        </p:blipFill>
        <p:spPr>
          <a:xfrm>
            <a:off x="993900" y="1287325"/>
            <a:ext cx="6618751" cy="7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3ad8b0f3e4_1_14"/>
          <p:cNvSpPr txBox="1"/>
          <p:nvPr/>
        </p:nvSpPr>
        <p:spPr>
          <a:xfrm>
            <a:off x="7312825" y="2527775"/>
            <a:ext cx="1487400" cy="400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Fs = </a:t>
            </a:r>
            <a:r>
              <a:rPr lang="es-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2403 [Hz]</a:t>
            </a:r>
            <a:endParaRPr/>
          </a:p>
        </p:txBody>
      </p:sp>
      <p:sp>
        <p:nvSpPr>
          <p:cNvPr id="234" name="Google Shape;234;g13ad8b0f3e4_1_14"/>
          <p:cNvSpPr txBox="1"/>
          <p:nvPr/>
        </p:nvSpPr>
        <p:spPr>
          <a:xfrm>
            <a:off x="410275" y="252777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b)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g13ad8b0f3e4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050" y="2608400"/>
            <a:ext cx="48482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3ad8b0f3e4_1_14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13ad8b0f3e4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890144"/>
            <a:ext cx="7381695" cy="400570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3ad8b0f3e4_1_92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13ad8b0f3e4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196" y="1034079"/>
            <a:ext cx="4904276" cy="36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3ad8b0f3e4_1_85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  <p:sp>
        <p:nvSpPr>
          <p:cNvPr id="251" name="Google Shape;251;g13ad8b0f3e4_1_85"/>
          <p:cNvSpPr txBox="1"/>
          <p:nvPr>
            <p:ph idx="1" type="body"/>
          </p:nvPr>
        </p:nvSpPr>
        <p:spPr>
          <a:xfrm>
            <a:off x="596425" y="1892075"/>
            <a:ext cx="29499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Señales elementales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13ad8b0f3e4_1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75" y="1234263"/>
            <a:ext cx="7518674" cy="9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3ad8b0f3e4_1_47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13ad8b0f3e4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00" y="1193950"/>
            <a:ext cx="8638449" cy="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3ad8b0f3e4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987" y="2571750"/>
            <a:ext cx="3277099" cy="11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3ad8b0f3e4_1_57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  <p:sp>
        <p:nvSpPr>
          <p:cNvPr id="267" name="Google Shape;267;g13ad8b0f3e4_1_57"/>
          <p:cNvSpPr txBox="1"/>
          <p:nvPr/>
        </p:nvSpPr>
        <p:spPr>
          <a:xfrm>
            <a:off x="439625" y="2410575"/>
            <a:ext cx="422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y(n) = x^2(n)sen(wn)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y(n) = f(y(n-k), x(n-m))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f = </a:t>
            </a:r>
            <a:r>
              <a:rPr b="1" lang="es-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combinación lineal</a:t>
            </a:r>
            <a:r>
              <a:rPr lang="es-ES">
                <a:latin typeface="Roboto"/>
                <a:ea typeface="Roboto"/>
                <a:cs typeface="Roboto"/>
                <a:sym typeface="Roboto"/>
              </a:rPr>
              <a:t> de constantes y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3aec759df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00" y="1193950"/>
            <a:ext cx="8638449" cy="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3aec759df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025" y="2430551"/>
            <a:ext cx="3277101" cy="114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3aec759df2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100" y="3575121"/>
            <a:ext cx="3221026" cy="4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3aec759df2_0_2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  <p:sp>
        <p:nvSpPr>
          <p:cNvPr id="277" name="Google Shape;277;g13aec759df2_0_2"/>
          <p:cNvSpPr txBox="1"/>
          <p:nvPr/>
        </p:nvSpPr>
        <p:spPr>
          <a:xfrm>
            <a:off x="439625" y="2410575"/>
            <a:ext cx="422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y(n) = x^2(n)sen(wn) =&gt; </a:t>
            </a:r>
            <a:r>
              <a:rPr lang="es-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CAUSAL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y(n) = x(n+1) - 7y(n)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y(n) = x(n-1) + 8y(n+2)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EJEMPLOS DE NO CAUSALES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Contenido incluido en la PEP 3</a:t>
            </a:r>
            <a:endParaRPr i="1"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7800" rtl="0" algn="just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Capítulo VIII – Series temporales</a:t>
            </a:r>
            <a:endParaRPr/>
          </a:p>
          <a:p>
            <a:pPr indent="-762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13aec759df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00" y="1193950"/>
            <a:ext cx="8638449" cy="7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3aec759df2_0_14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  <p:sp>
        <p:nvSpPr>
          <p:cNvPr id="285" name="Google Shape;285;g13aec759df2_0_14"/>
          <p:cNvSpPr txBox="1"/>
          <p:nvPr/>
        </p:nvSpPr>
        <p:spPr>
          <a:xfrm>
            <a:off x="439625" y="2410575"/>
            <a:ext cx="4220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y(n) = x^2(n)sen(wn)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Los coeficientes de la ecuación no pueden depender de n (tiempo).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En este caso, no hay ningún n multiplicando a x</a:t>
            </a:r>
            <a:r>
              <a:rPr lang="es-ES">
                <a:latin typeface="Roboto"/>
                <a:ea typeface="Roboto"/>
                <a:cs typeface="Roboto"/>
                <a:sym typeface="Roboto"/>
              </a:rPr>
              <a:t>^2 o a sen(wn).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Contra ejemplo: y(n) = (n+1)</a:t>
            </a:r>
            <a:r>
              <a:rPr lang="es-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x^2(n)nsen(wn)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3aec759df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101225"/>
            <a:ext cx="84010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3aec759df2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298" y="2648650"/>
            <a:ext cx="3383324" cy="22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3aec759df2_0_29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5EB8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4"/>
          <p:cNvSpPr txBox="1"/>
          <p:nvPr/>
        </p:nvSpPr>
        <p:spPr>
          <a:xfrm>
            <a:off x="539552" y="2427734"/>
            <a:ext cx="80648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Consultas</a:t>
            </a:r>
            <a:endParaRPr/>
          </a:p>
        </p:txBody>
      </p:sp>
      <p:pic>
        <p:nvPicPr>
          <p:cNvPr id="299" name="Google Shape;299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23479"/>
            <a:ext cx="20162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04"/>
          <p:cNvSpPr txBox="1"/>
          <p:nvPr/>
        </p:nvSpPr>
        <p:spPr>
          <a:xfrm>
            <a:off x="2339752" y="4779027"/>
            <a:ext cx="6547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Inteligencia Computacional</a:t>
            </a:r>
            <a:endParaRPr sz="1200">
              <a:solidFill>
                <a:srgbClr val="72B1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Administrador\Desktop\diinf_logo.png" id="301" name="Google Shape;301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384" y="311437"/>
            <a:ext cx="726534" cy="7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57200" y="1063625"/>
            <a:ext cx="6239036" cy="35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Señales</a:t>
            </a:r>
            <a:endParaRPr/>
          </a:p>
        </p:txBody>
      </p:sp>
      <p:sp>
        <p:nvSpPr>
          <p:cNvPr id="125" name="Google Shape;125;p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Análisis de datos</a:t>
            </a:r>
            <a:endParaRPr/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534135" y="1595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{CCAD8462-A53A-4977-9735-6FA353A6F656}</a:tableStyleId>
              </a:tblPr>
              <a:tblGrid>
                <a:gridCol w="3620250"/>
                <a:gridCol w="4455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4A7DB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Señal:</a:t>
                      </a:r>
                      <a:r>
                        <a:rPr lang="es-ES" sz="1600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0" lang="es-ES" sz="1600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Variación de una cantidad </a:t>
                      </a:r>
                      <a:r>
                        <a:rPr b="0" lang="es-ES" sz="1600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mensurable que posee información relativa a un sistema o su entorno</a:t>
                      </a:r>
                      <a:endParaRPr b="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D9EE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Una señal se caracteriza por usar como parámetro el tiempo, pero es la representación de un fenómeno o sistema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5" y="2848112"/>
            <a:ext cx="2411450" cy="14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075" y="2676912"/>
            <a:ext cx="2761377" cy="17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000" y="2732926"/>
            <a:ext cx="3049751" cy="162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-1750" y="4412425"/>
            <a:ext cx="270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000">
                <a:latin typeface="Roboto"/>
                <a:ea typeface="Roboto"/>
                <a:cs typeface="Roboto"/>
                <a:sym typeface="Roboto"/>
              </a:rPr>
              <a:t>Representación en el tiempo t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994200" y="4412425"/>
            <a:ext cx="270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000">
                <a:latin typeface="Roboto"/>
                <a:ea typeface="Roboto"/>
                <a:cs typeface="Roboto"/>
                <a:sym typeface="Roboto"/>
              </a:rPr>
              <a:t>Representación en la frecuencia (Fourier)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183325" y="4412425"/>
            <a:ext cx="270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000">
                <a:latin typeface="Roboto"/>
                <a:ea typeface="Roboto"/>
                <a:cs typeface="Roboto"/>
                <a:sym typeface="Roboto"/>
              </a:rPr>
              <a:t>Representación en densidad de probabilidad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d0eb4884_0_7"/>
          <p:cNvSpPr txBox="1"/>
          <p:nvPr>
            <p:ph idx="1" type="body"/>
          </p:nvPr>
        </p:nvSpPr>
        <p:spPr>
          <a:xfrm>
            <a:off x="457200" y="1049483"/>
            <a:ext cx="81471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Complejidad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Un </a:t>
            </a:r>
            <a:r>
              <a:rPr b="1" lang="es-ES"/>
              <a:t>sistema complejo</a:t>
            </a:r>
            <a:r>
              <a:rPr lang="es-ES"/>
              <a:t> posee varias características de difícil tratamiento matemático</a:t>
            </a:r>
            <a:endParaRPr/>
          </a:p>
        </p:txBody>
      </p:sp>
      <p:sp>
        <p:nvSpPr>
          <p:cNvPr id="138" name="Google Shape;138;g135d0eb4884_0_7"/>
          <p:cNvSpPr/>
          <p:nvPr/>
        </p:nvSpPr>
        <p:spPr>
          <a:xfrm>
            <a:off x="2130300" y="2063350"/>
            <a:ext cx="4667400" cy="1597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35d0eb4884_0_7"/>
          <p:cNvSpPr txBox="1"/>
          <p:nvPr>
            <p:ph idx="11" type="ftr"/>
          </p:nvPr>
        </p:nvSpPr>
        <p:spPr>
          <a:xfrm>
            <a:off x="1871700" y="4736033"/>
            <a:ext cx="5184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140" name="Google Shape;140;g135d0eb488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125" y="2178375"/>
            <a:ext cx="2263824" cy="3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35d0eb488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525" y="2663426"/>
            <a:ext cx="3593019" cy="3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35d0eb4884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550" y="3148475"/>
            <a:ext cx="4295603" cy="3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35d0eb4884_0_7"/>
          <p:cNvSpPr txBox="1"/>
          <p:nvPr/>
        </p:nvSpPr>
        <p:spPr>
          <a:xfrm>
            <a:off x="3195488" y="3664450"/>
            <a:ext cx="270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000">
                <a:latin typeface="Roboto"/>
                <a:ea typeface="Roboto"/>
                <a:cs typeface="Roboto"/>
                <a:sym typeface="Roboto"/>
              </a:rPr>
              <a:t>Representaciones diferentes para sistemas complejos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135d0eb4884_0_7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d0eb4884_0_21"/>
          <p:cNvSpPr txBox="1"/>
          <p:nvPr>
            <p:ph idx="1" type="body"/>
          </p:nvPr>
        </p:nvSpPr>
        <p:spPr>
          <a:xfrm>
            <a:off x="457200" y="1049470"/>
            <a:ext cx="81471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Sistemas discretos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Dispositivo o algoritmo que desarrolla alguna operación sobre señales discretas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Conjunto de operaciones aplicadas a una entrada x(n), que produce una salida y(n)</a:t>
            </a:r>
            <a:endParaRPr/>
          </a:p>
        </p:txBody>
      </p:sp>
      <p:sp>
        <p:nvSpPr>
          <p:cNvPr id="150" name="Google Shape;150;g135d0eb4884_0_21"/>
          <p:cNvSpPr txBox="1"/>
          <p:nvPr>
            <p:ph idx="11" type="ftr"/>
          </p:nvPr>
        </p:nvSpPr>
        <p:spPr>
          <a:xfrm>
            <a:off x="1871700" y="4736033"/>
            <a:ext cx="5184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151" name="Google Shape;151;g135d0eb488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25" y="2571749"/>
            <a:ext cx="6749549" cy="15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35d0eb4884_0_21"/>
          <p:cNvSpPr txBox="1"/>
          <p:nvPr/>
        </p:nvSpPr>
        <p:spPr>
          <a:xfrm>
            <a:off x="3219438" y="4008825"/>
            <a:ext cx="270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000">
                <a:latin typeface="Roboto"/>
                <a:ea typeface="Roboto"/>
                <a:cs typeface="Roboto"/>
                <a:sym typeface="Roboto"/>
              </a:rPr>
              <a:t>Efecto de un sistema discreto en X(n)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135d0eb4884_0_21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5d0eb4884_0_35"/>
          <p:cNvSpPr txBox="1"/>
          <p:nvPr>
            <p:ph idx="1" type="body"/>
          </p:nvPr>
        </p:nvSpPr>
        <p:spPr>
          <a:xfrm>
            <a:off x="457200" y="1049475"/>
            <a:ext cx="81471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Sistemas Discretos Lineales Invariantes (SDLI)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Existen dos formas de analizar un </a:t>
            </a:r>
            <a:r>
              <a:rPr b="1" lang="es-ES"/>
              <a:t>sistema o señal en el tiempo</a:t>
            </a:r>
            <a:r>
              <a:rPr lang="es-ES"/>
              <a:t>:</a:t>
            </a:r>
            <a:endParaRPr/>
          </a:p>
        </p:txBody>
      </p:sp>
      <p:sp>
        <p:nvSpPr>
          <p:cNvPr id="159" name="Google Shape;159;g135d0eb4884_0_35"/>
          <p:cNvSpPr txBox="1"/>
          <p:nvPr>
            <p:ph idx="11" type="ftr"/>
          </p:nvPr>
        </p:nvSpPr>
        <p:spPr>
          <a:xfrm>
            <a:off x="1871700" y="4736033"/>
            <a:ext cx="5184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60" name="Google Shape;160;g135d0eb4884_0_35"/>
          <p:cNvSpPr txBox="1"/>
          <p:nvPr/>
        </p:nvSpPr>
        <p:spPr>
          <a:xfrm>
            <a:off x="816225" y="2134725"/>
            <a:ext cx="3000000" cy="6588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Resolver la ecuación </a:t>
            </a:r>
            <a:br>
              <a:rPr lang="es-ES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ES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diferencial 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1" name="Google Shape;161;g135d0eb4884_0_35"/>
          <p:cNvSpPr txBox="1"/>
          <p:nvPr/>
        </p:nvSpPr>
        <p:spPr>
          <a:xfrm>
            <a:off x="4923700" y="2134725"/>
            <a:ext cx="3000000" cy="658800"/>
          </a:xfrm>
          <a:prstGeom prst="rect">
            <a:avLst/>
          </a:prstGeom>
          <a:noFill/>
          <a:ln cap="flat" cmpd="sng" w="9525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9933"/>
                </a:solidFill>
                <a:latin typeface="Roboto"/>
                <a:ea typeface="Roboto"/>
                <a:cs typeface="Roboto"/>
                <a:sym typeface="Roboto"/>
              </a:rPr>
              <a:t>Analizar el comportamiento del sistema dada una entrada.</a:t>
            </a:r>
            <a:endParaRPr>
              <a:solidFill>
                <a:srgbClr val="FF99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135d0eb4884_0_35"/>
          <p:cNvSpPr/>
          <p:nvPr/>
        </p:nvSpPr>
        <p:spPr>
          <a:xfrm rot="5400000">
            <a:off x="2080125" y="2886075"/>
            <a:ext cx="472200" cy="65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3" name="Google Shape;163;g135d0eb4884_0_35"/>
          <p:cNvSpPr/>
          <p:nvPr/>
        </p:nvSpPr>
        <p:spPr>
          <a:xfrm rot="5400000">
            <a:off x="6187600" y="2886075"/>
            <a:ext cx="472200" cy="65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33"/>
          </a:solidFill>
          <a:ln cap="flat" cmpd="sng" w="9525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35d0eb4884_0_35"/>
          <p:cNvSpPr txBox="1"/>
          <p:nvPr/>
        </p:nvSpPr>
        <p:spPr>
          <a:xfrm>
            <a:off x="791300" y="3575550"/>
            <a:ext cx="326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Muchas veces es difícil de hacer cuando se tienen sistemas complejos: </a:t>
            </a:r>
            <a:r>
              <a:rPr b="1" lang="es-ES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Es aburrido, buu.</a:t>
            </a:r>
            <a:endParaRPr b="1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135d0eb4884_0_35"/>
          <p:cNvSpPr txBox="1"/>
          <p:nvPr/>
        </p:nvSpPr>
        <p:spPr>
          <a:xfrm>
            <a:off x="4793500" y="3684000"/>
            <a:ext cx="326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Es más intuitivo y funciona similar al concepto de caja negra: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So much fun!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135d0eb4884_0_35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5d0eb4884_0_51"/>
          <p:cNvSpPr txBox="1"/>
          <p:nvPr>
            <p:ph idx="1" type="body"/>
          </p:nvPr>
        </p:nvSpPr>
        <p:spPr>
          <a:xfrm>
            <a:off x="457200" y="1049475"/>
            <a:ext cx="81471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Teorema de Takens</a:t>
            </a:r>
            <a:endParaRPr/>
          </a:p>
          <a:p>
            <a:pPr indent="-32004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s-ES"/>
              <a:t>En 1980 Takens mostro que señal producida por un sistema dinámico multidimensional, puede ser representado por un conjunto de señales en el tiempo, que se despenden de la propia señal original.</a:t>
            </a:r>
            <a:endParaRPr/>
          </a:p>
        </p:txBody>
      </p:sp>
      <p:sp>
        <p:nvSpPr>
          <p:cNvPr id="172" name="Google Shape;172;g135d0eb4884_0_51"/>
          <p:cNvSpPr txBox="1"/>
          <p:nvPr>
            <p:ph idx="11" type="ftr"/>
          </p:nvPr>
        </p:nvSpPr>
        <p:spPr>
          <a:xfrm>
            <a:off x="1871700" y="4736033"/>
            <a:ext cx="5184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173" name="Google Shape;173;g135d0eb488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101275"/>
            <a:ext cx="3301006" cy="2482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vies from the supplementary info of the paper &quot;Detecting Causality in Complex Ecosystems,&quot; authored by George Sugihara, Robert May, Hao Ye, Chih-hao Hsieh, Ethan Deyle, Michael Fogarty, and Stephan Munch. Published Online September 20 2012 in Science Express: http://dx.doi.org/10.1126/science.1227079&#10;&#10;Movie S1&#10;This movie demonstrates the relationship between time series and dynamic attractors (manifolds, M).&#10;&#10;Movie S2&#10;This movie illustrates how Takens' Theorem (19) can be used to reconstruct a shadow manifold MX from a single time series, and illustrates the 1:1 mapping between M and MX.&#10;&#10;Movie S3&#10;This movie explains how convergent cross mapping (CCM) estimates states across variables." id="174" name="Google Shape;174;g135d0eb4884_0_51" title="Takens' theorem in action for the Lorenz chaotic attracto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106" y="2101275"/>
            <a:ext cx="3309811" cy="24823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35d0eb4884_0_51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d0eb4884_0_69"/>
          <p:cNvSpPr txBox="1"/>
          <p:nvPr>
            <p:ph idx="1" type="body"/>
          </p:nvPr>
        </p:nvSpPr>
        <p:spPr>
          <a:xfrm>
            <a:off x="457200" y="1049475"/>
            <a:ext cx="81471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Teorema de Takens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Con una señal en t, intentaremos representar el fenómeno. Por el teorema de Takens es posible probar que </a:t>
            </a:r>
            <a:r>
              <a:rPr b="1" lang="es-ES">
                <a:solidFill>
                  <a:schemeClr val="accent1"/>
                </a:solidFill>
              </a:rPr>
              <a:t>es</a:t>
            </a:r>
            <a:r>
              <a:rPr lang="es-ES">
                <a:solidFill>
                  <a:schemeClr val="accent1"/>
                </a:solidFill>
              </a:rPr>
              <a:t> </a:t>
            </a:r>
            <a:r>
              <a:rPr b="1" lang="es-ES">
                <a:solidFill>
                  <a:schemeClr val="accent1"/>
                </a:solidFill>
              </a:rPr>
              <a:t>posible realizar predicción de la señal, en tiempos futuros</a:t>
            </a:r>
            <a:r>
              <a:rPr lang="es-ES">
                <a:solidFill>
                  <a:schemeClr val="accent1"/>
                </a:solidFill>
              </a:rPr>
              <a:t>.</a:t>
            </a:r>
            <a:r>
              <a:rPr lang="es-ES"/>
              <a:t>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El problema que se desea resolver ahora es </a:t>
            </a:r>
            <a:r>
              <a:rPr b="1" lang="es-ES">
                <a:solidFill>
                  <a:schemeClr val="accent1"/>
                </a:solidFill>
              </a:rPr>
              <a:t>determinar la complejidad de esta señal</a:t>
            </a:r>
            <a:r>
              <a:rPr b="1" lang="es-ES"/>
              <a:t> </a:t>
            </a:r>
            <a:r>
              <a:rPr lang="es-ES"/>
              <a:t>sin conocer todas las propiedades fenomenológicas de la señal, a pesar que esta señal esté contaminada con ruido.</a:t>
            </a:r>
            <a:endParaRPr/>
          </a:p>
        </p:txBody>
      </p:sp>
      <p:sp>
        <p:nvSpPr>
          <p:cNvPr id="181" name="Google Shape;181;g135d0eb4884_0_69"/>
          <p:cNvSpPr txBox="1"/>
          <p:nvPr>
            <p:ph idx="11" type="ftr"/>
          </p:nvPr>
        </p:nvSpPr>
        <p:spPr>
          <a:xfrm>
            <a:off x="1871700" y="4736033"/>
            <a:ext cx="5184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82" name="Google Shape;182;g135d0eb4884_0_69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13ad8b0f23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425" y="1912325"/>
            <a:ext cx="4409999" cy="263915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g13ad8b0f239_0_11"/>
          <p:cNvSpPr txBox="1"/>
          <p:nvPr>
            <p:ph idx="1" type="body"/>
          </p:nvPr>
        </p:nvSpPr>
        <p:spPr>
          <a:xfrm>
            <a:off x="457200" y="1049475"/>
            <a:ext cx="81471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Definiciones básicas: </a:t>
            </a:r>
            <a:r>
              <a:rPr b="1" lang="es-ES">
                <a:solidFill>
                  <a:srgbClr val="FF6600"/>
                </a:solidFill>
              </a:rPr>
              <a:t>Señal periódica contínua </a:t>
            </a:r>
            <a:endParaRPr/>
          </a:p>
        </p:txBody>
      </p:sp>
      <p:pic>
        <p:nvPicPr>
          <p:cNvPr id="190" name="Google Shape;190;g13ad8b0f239_0_11"/>
          <p:cNvPicPr preferRelativeResize="0"/>
          <p:nvPr/>
        </p:nvPicPr>
        <p:blipFill rotWithShape="1">
          <a:blip r:embed="rId4">
            <a:alphaModFix/>
          </a:blip>
          <a:srcRect b="0" l="2733" r="0" t="0"/>
          <a:stretch/>
        </p:blipFill>
        <p:spPr>
          <a:xfrm>
            <a:off x="227113" y="2450150"/>
            <a:ext cx="3914775" cy="1790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g13ad8b0f239_0_11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Series temporales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2002-11-14T15:07:16Z</dcterms:created>
  <dc:creator>cristopherblanco</dc:creator>
</cp:coreProperties>
</file>