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985000" cy="9271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S7ROTPVbduMlIKNHmBlKw1pS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1ADFC9-E187-4A70-B9FB-1A3541D30F51}">
  <a:tblStyle styleId="{151ADFC9-E187-4A70-B9FB-1A3541D30F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3A998D-2E73-4CB1-9116-0D84D82DDA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lang="es-CL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CL" b="0" i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lang="es-CL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(diagonal), vemos la varianza de los puntajes para cada prueba. La prueba de arte tiene la mayor variación (720); y la prueba de inglés es menor(360).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lang="es-CL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se muestra en negro en los elementos fuera de la diagonal de la matriz </a:t>
            </a:r>
            <a:r>
              <a:rPr lang="es-CL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matemáticas e inglés es positiva (360), y la covarianza entre matemáticas y arte es positiva (180). Esto significa que las puntuaciones tienden a covariar de forma positiva. A medida que aumentan los puntajes en matemáticas, los puntajes en arte e inglés también tienden a aumentar; y viceversa.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el inglés y el arte, sin embargo, es cero. Esto significa que tiende a no haber una relación entre inglés y arte.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9:notes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y objetos" type="txAndObj">
  <p:cSld name="TEXT_AND_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>
            <a:spLocks noGrp="1"/>
          </p:cNvSpPr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body" idx="1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2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dt" idx="10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sldNum" idx="12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marL="914400" lvl="1" indent="-3175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marL="1371600" lvl="2" indent="-304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marL="1828800" lvl="3" indent="-2984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marL="2286000" lvl="4" indent="-2984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ólo el título">
  <p:cSld name="1_Sólo el título"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>
  <p:cSld name="1_En blanc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5" name="Google Shape;15;p22" descr="C:\Users\Administrador\Desktop\Imagen1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EB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01860" y="3320243"/>
            <a:ext cx="87849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0" i="0" u="none" strike="sng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</a:t>
            </a:r>
            <a:r>
              <a:rPr lang="es-CL" sz="1400" strike="sng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Gustavo Hurtado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Daniel Calderón</a:t>
            </a:r>
            <a:endParaRPr sz="14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datos – PEP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Análisis de datos</a:t>
            </a:r>
            <a:endParaRPr sz="1200" b="0" i="0" u="none" strike="noStrike" cap="none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" descr="C:\Users\Administrador\Desktop\diinf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4" t="-1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 </a:t>
            </a:r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t="25626"/>
          <a:stretch/>
        </p:blipFill>
        <p:spPr>
          <a:xfrm>
            <a:off x="4860032" y="1815666"/>
            <a:ext cx="2938080" cy="940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0"/>
          <p:cNvGrpSpPr/>
          <p:nvPr/>
        </p:nvGrpSpPr>
        <p:grpSpPr>
          <a:xfrm>
            <a:off x="5220072" y="1815666"/>
            <a:ext cx="67129" cy="831445"/>
            <a:chOff x="3316739" y="3527626"/>
            <a:chExt cx="67129" cy="831445"/>
          </a:xfrm>
        </p:grpSpPr>
        <p:cxnSp>
          <p:nvCxnSpPr>
            <p:cNvPr id="250" name="Google Shape;250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3" name="Google Shape;253;p10"/>
          <p:cNvGrpSpPr/>
          <p:nvPr/>
        </p:nvGrpSpPr>
        <p:grpSpPr>
          <a:xfrm rot="10800000">
            <a:off x="5976156" y="1815665"/>
            <a:ext cx="67129" cy="831445"/>
            <a:chOff x="3316739" y="3527626"/>
            <a:chExt cx="67129" cy="831445"/>
          </a:xfrm>
        </p:grpSpPr>
        <p:cxnSp>
          <p:nvCxnSpPr>
            <p:cNvPr id="254" name="Google Shape;254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7" name="Google Shape;257;p10"/>
          <p:cNvGrpSpPr/>
          <p:nvPr/>
        </p:nvGrpSpPr>
        <p:grpSpPr>
          <a:xfrm>
            <a:off x="6080237" y="1809519"/>
            <a:ext cx="67129" cy="831445"/>
            <a:chOff x="3316739" y="3527626"/>
            <a:chExt cx="67129" cy="831445"/>
          </a:xfrm>
        </p:grpSpPr>
        <p:cxnSp>
          <p:nvCxnSpPr>
            <p:cNvPr id="258" name="Google Shape;258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1" name="Google Shape;261;p10"/>
          <p:cNvGrpSpPr/>
          <p:nvPr/>
        </p:nvGrpSpPr>
        <p:grpSpPr>
          <a:xfrm rot="10800000">
            <a:off x="6836321" y="1809518"/>
            <a:ext cx="67129" cy="831445"/>
            <a:chOff x="3316739" y="3527626"/>
            <a:chExt cx="67129" cy="831445"/>
          </a:xfrm>
        </p:grpSpPr>
        <p:cxnSp>
          <p:nvCxnSpPr>
            <p:cNvPr id="262" name="Google Shape;262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5" name="Google Shape;265;p10"/>
          <p:cNvGrpSpPr/>
          <p:nvPr/>
        </p:nvGrpSpPr>
        <p:grpSpPr>
          <a:xfrm>
            <a:off x="6942860" y="1803372"/>
            <a:ext cx="67129" cy="831445"/>
            <a:chOff x="3316739" y="3527626"/>
            <a:chExt cx="67129" cy="831445"/>
          </a:xfrm>
        </p:grpSpPr>
        <p:cxnSp>
          <p:nvCxnSpPr>
            <p:cNvPr id="266" name="Google Shape;266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9" name="Google Shape;269;p10"/>
          <p:cNvGrpSpPr/>
          <p:nvPr/>
        </p:nvGrpSpPr>
        <p:grpSpPr>
          <a:xfrm rot="10800000">
            <a:off x="7698944" y="1803371"/>
            <a:ext cx="67129" cy="831445"/>
            <a:chOff x="3316739" y="3527626"/>
            <a:chExt cx="67129" cy="831445"/>
          </a:xfrm>
        </p:grpSpPr>
        <p:cxnSp>
          <p:nvCxnSpPr>
            <p:cNvPr id="270" name="Google Shape;270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3" name="Google Shape;273;p10"/>
          <p:cNvSpPr txBox="1"/>
          <p:nvPr/>
        </p:nvSpPr>
        <p:spPr>
          <a:xfrm>
            <a:off x="5263686" y="151986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141996" y="1513716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6941418" y="152494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8769" y="2085196"/>
            <a:ext cx="1252390" cy="6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/>
          </a:blip>
          <a:srcRect t="6049" r="28926"/>
          <a:stretch/>
        </p:blipFill>
        <p:spPr>
          <a:xfrm>
            <a:off x="1226368" y="1283819"/>
            <a:ext cx="2088232" cy="118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7924" y="1450566"/>
            <a:ext cx="4393730" cy="263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1640" y="2715766"/>
            <a:ext cx="1877688" cy="178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464583" y="3020292"/>
            <a:ext cx="1037463" cy="142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510901" y="911146"/>
            <a:ext cx="173316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transformación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3993196" y="1662364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L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7181173" y="2464028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L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5472100" y="2712456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L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3916437" y="3492215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L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5136306" y="3345099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L"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5218989" y="1209405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8191289" y="2820178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1"/>
          <p:cNvCxnSpPr/>
          <p:nvPr/>
        </p:nvCxnSpPr>
        <p:spPr>
          <a:xfrm rot="10800000">
            <a:off x="4676581" y="2943288"/>
            <a:ext cx="758973" cy="0"/>
          </a:xfrm>
          <a:prstGeom prst="straightConnector1">
            <a:avLst/>
          </a:prstGeom>
          <a:noFill/>
          <a:ln w="12700" cap="flat" cmpd="sng">
            <a:solidFill>
              <a:srgbClr val="BD4B4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6" name="Google Shape;296;p11"/>
          <p:cNvSpPr txBox="1"/>
          <p:nvPr/>
        </p:nvSpPr>
        <p:spPr>
          <a:xfrm>
            <a:off x="4373268" y="2664954"/>
            <a:ext cx="65915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L" sz="9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1"/>
          <p:cNvCxnSpPr/>
          <p:nvPr/>
        </p:nvCxnSpPr>
        <p:spPr>
          <a:xfrm rot="10800000">
            <a:off x="4932040" y="2679472"/>
            <a:ext cx="503513" cy="263816"/>
          </a:xfrm>
          <a:prstGeom prst="straightConnector1">
            <a:avLst/>
          </a:prstGeom>
          <a:noFill/>
          <a:ln w="12700" cap="flat" cmpd="sng">
            <a:solidFill>
              <a:srgbClr val="BD4B4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8" name="Google Shape;298;p11"/>
          <p:cNvSpPr txBox="1"/>
          <p:nvPr/>
        </p:nvSpPr>
        <p:spPr>
          <a:xfrm>
            <a:off x="4301824" y="2448930"/>
            <a:ext cx="78098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L" sz="9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flipH="1">
            <a:off x="5082807" y="2936029"/>
            <a:ext cx="352746" cy="624514"/>
          </a:xfrm>
          <a:prstGeom prst="straightConnector1">
            <a:avLst/>
          </a:prstGeom>
          <a:noFill/>
          <a:ln w="12700" cap="flat" cmpd="sng">
            <a:solidFill>
              <a:srgbClr val="BD4B4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0" name="Google Shape;300;p11"/>
          <p:cNvSpPr txBox="1"/>
          <p:nvPr/>
        </p:nvSpPr>
        <p:spPr>
          <a:xfrm>
            <a:off x="4716016" y="3403440"/>
            <a:ext cx="3962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L" sz="9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307" name="Google Shape;307;p12" descr="A Step-by-Step Explanation of Principal Component Analysis (PCA) | Built In"/>
          <p:cNvPicPr preferRelativeResize="0"/>
          <p:nvPr/>
        </p:nvPicPr>
        <p:blipFill rotWithShape="1">
          <a:blip r:embed="rId3">
            <a:alphaModFix/>
          </a:blip>
          <a:srcRect l="4045" t="6140" b="8034"/>
          <a:stretch/>
        </p:blipFill>
        <p:spPr>
          <a:xfrm>
            <a:off x="2136411" y="1289370"/>
            <a:ext cx="4871178" cy="3006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759919" y="4295706"/>
            <a:ext cx="16241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Componentes principales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 rot="-5400000">
            <a:off x="792532" y="2570806"/>
            <a:ext cx="22605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Porcentajes de la varianza explicada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L" sz="1300" b="1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Para caracterizar billetes falsos, los bancos suizos realizaron un análisis que consistía en tomar medidas de los billetes. Para el análisis se disponía de tres grupos diferentes de billetes. </a:t>
            </a:r>
            <a:r>
              <a:rPr lang="es-CL" sz="1300" i="1">
                <a:latin typeface="Arial"/>
                <a:ea typeface="Arial"/>
                <a:cs typeface="Arial"/>
                <a:sym typeface="Arial"/>
              </a:rPr>
              <a:t>Originales de papel, originales de plástico y billetes falsos</a:t>
            </a:r>
            <a:r>
              <a:rPr lang="es-CL" sz="1300">
                <a:latin typeface="Arial"/>
                <a:ea typeface="Arial"/>
                <a:cs typeface="Arial"/>
                <a:sym typeface="Arial"/>
              </a:rPr>
              <a:t>. Cada billete fue caracterizado por las siguientes variables: 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LON	:	Longitud del billete.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LD	:	Largo de la Diagonal del billete.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AI	:	Ancho Izquierdo del billete.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AD	:	Ancho Derecho del billete.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AMI	:	Ancho Margen Inferior del billete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AMS	:	Ancho Margen Superior del billete.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91023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400" b="1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A continuación, se realizó un análisis de componentes principales con los siguientes resultados: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Valores propios: 2,58; 1,34; 0,76; 0,56; 0,50; 0,26.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Vectores propios para las dos primeras componentes: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24" name="Google Shape;324;p14"/>
          <p:cNvGraphicFramePr/>
          <p:nvPr/>
        </p:nvGraphicFramePr>
        <p:xfrm>
          <a:off x="935596" y="27899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{FC3A998D-2E73-4CB1-9116-0D84D82DDA7E}</a:tableStyleId>
              </a:tblPr>
              <a:tblGrid>
                <a:gridCol w="6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LON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0,395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0,799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0,207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0,345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AI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0,445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-0,263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0,411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-0,375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AMI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0,347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-0,072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0,560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-0,163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25" name="Google Shape;325;p14"/>
          <p:cNvGrpSpPr/>
          <p:nvPr/>
        </p:nvGrpSpPr>
        <p:grpSpPr>
          <a:xfrm>
            <a:off x="4649534" y="1812034"/>
            <a:ext cx="3910239" cy="2592989"/>
            <a:chOff x="4968044" y="2319107"/>
            <a:chExt cx="3431488" cy="2275516"/>
          </a:xfrm>
        </p:grpSpPr>
        <p:pic>
          <p:nvPicPr>
            <p:cNvPr id="326" name="Google Shape;32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68044" y="2385344"/>
              <a:ext cx="3363955" cy="220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4"/>
            <p:cNvSpPr txBox="1"/>
            <p:nvPr/>
          </p:nvSpPr>
          <p:spPr>
            <a:xfrm>
              <a:off x="7071304" y="2319107"/>
              <a:ext cx="1050288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CL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papel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 txBox="1"/>
            <p:nvPr/>
          </p:nvSpPr>
          <p:spPr>
            <a:xfrm>
              <a:off x="7272300" y="4185492"/>
              <a:ext cx="11272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CL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plástico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 txBox="1"/>
            <p:nvPr/>
          </p:nvSpPr>
          <p:spPr>
            <a:xfrm>
              <a:off x="5215961" y="2941719"/>
              <a:ext cx="5245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CL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400" b="1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 realizó un trabajo similar con monedas midiendo 6 variables de tamaño de éstas y los valores propios del análisis fueron los siguientes: 1,96; 1,54; 1,09; 0,73; 0,40; 0,28.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a)	Determine el porcentaje de validez del análisis.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b)	Interprete cada una de las componentes.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c)	Identifique las principales características de los billetes originales.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d)	Determine si existen diferencias entre las falsificaciones.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e)	Para el análisis de las monedas, ¿se logrará tener una precisión similar a la de los billetes?</a:t>
            </a:r>
            <a:endParaRPr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sp>
        <p:nvSpPr>
          <p:cNvPr id="336" name="Google Shape;336;p1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Agrupamientos jerárquicos y no jerárquicos.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Similaridad en espacios n-dimensionales como concepto de distancia.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Comprender la estructuración de un agrupamiento jerárquico.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similaridad y su aplicación a la agrupación.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Algoritmos básicos de los agrupamientos.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calidad para evaluar agrupamientos.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395536" y="905470"/>
            <a:ext cx="4392488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L" sz="1300" b="1"/>
              <a:t>Pregunta 1. Agrupamiento de genes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En una gran variedad de problemas de bioinformática, se requiere determinar grupos de genes que intervienen en una determinada enfermedad. Los genes están formados por un alfabeto básico que contiene 4 letras (bases) A, G, C, T. Muchas veces con un trozo de gen (aproximadamente 8 bases “letras”) es posible caracterizar un gen.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Para la siguiente tabla 1 determine: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Un método para medir distancia entre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Construya una matriz de distancia entre los genes.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el dendograma que caracteriza este conjunto de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2, 3 o 4 grupos según corresponda.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51" name="Google Shape;351;p16"/>
          <p:cNvGraphicFramePr/>
          <p:nvPr/>
        </p:nvGraphicFramePr>
        <p:xfrm>
          <a:off x="5040050" y="1815664"/>
          <a:ext cx="3000000" cy="3000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{FC3A998D-2E73-4CB1-9116-0D84D82DDA7E}</a:tableStyleId>
              </a:tblPr>
              <a:tblGrid>
                <a:gridCol w="10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2" name="Google Shape;352;p16"/>
          <p:cNvSpPr txBox="1"/>
          <p:nvPr/>
        </p:nvSpPr>
        <p:spPr>
          <a:xfrm>
            <a:off x="6512276" y="1483349"/>
            <a:ext cx="6559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59" name="Google Shape;359;p18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{FC3A998D-2E73-4CB1-9116-0D84D82DDA7E}</a:tableStyleId>
              </a:tblPr>
              <a:tblGrid>
                <a:gridCol w="5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0" name="Google Shape;360;p18"/>
          <p:cNvGraphicFramePr/>
          <p:nvPr/>
        </p:nvGraphicFramePr>
        <p:xfrm>
          <a:off x="395536" y="1131587"/>
          <a:ext cx="3000000" cy="3000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{FC3A998D-2E73-4CB1-9116-0D84D82DDA7E}</a:tableStyleId>
              </a:tblPr>
              <a:tblGrid>
                <a:gridCol w="10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17775" marB="177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61" name="Google Shape;361;p18"/>
          <p:cNvSpPr txBox="1"/>
          <p:nvPr/>
        </p:nvSpPr>
        <p:spPr>
          <a:xfrm>
            <a:off x="5760132" y="896816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68" name="Google Shape;368;p19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{FC3A998D-2E73-4CB1-9116-0D84D82DDA7E}</a:tableStyleId>
              </a:tblPr>
              <a:tblGrid>
                <a:gridCol w="5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" name="Google Shape;369;p19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19" y="1888184"/>
            <a:ext cx="3734610" cy="24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Contenido incluido en la PEP 1</a:t>
            </a:r>
            <a:endParaRPr i="1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just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 – Introducción. </a:t>
            </a:r>
            <a:endParaRPr/>
          </a:p>
          <a:p>
            <a:pPr marL="177800" lvl="0" indent="-1778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 – Análisis de Componentes Principales (ACP).</a:t>
            </a:r>
            <a:endParaRPr/>
          </a:p>
          <a:p>
            <a:pPr marL="177800" lvl="0" indent="-1778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III – Análisis de Agrupamientos.</a:t>
            </a:r>
            <a:endParaRPr/>
          </a:p>
          <a:p>
            <a:pPr marL="177800" lvl="0" indent="-1778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IV - Análisis Discriminante.</a:t>
            </a:r>
            <a:endParaRPr/>
          </a:p>
          <a:p>
            <a:pPr marL="177800" lvl="0" indent="-762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77800" lvl="0" indent="-762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Análisis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77" name="Google Shape;377;p20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{FC3A998D-2E73-4CB1-9116-0D84D82DDA7E}</a:tableStyleId>
              </a:tblPr>
              <a:tblGrid>
                <a:gridCol w="53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0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L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32" y="1887673"/>
            <a:ext cx="3736184" cy="242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IV - Análisis Discriminante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razón de probabilidades (logística).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paramétricos y no paramétricos.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discriminación lineal.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 no paramétrico de discriminación (clasificación y regresión).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Metodología de evaluación de la clasificación binaria.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Análisis de Datos y Minería de Datos.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Obtención de conocimiento en Bases de Datos (proceso KDD).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Modelos lineales de regresión y aprendizaje no lineal.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Hipótesis de los modelos basados en aprendizaje.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Bases de datos operacionales y analíticas.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Datawarehouse.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76" y="1105808"/>
            <a:ext cx="4315346" cy="3590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4"/>
          <p:cNvGraphicFramePr/>
          <p:nvPr/>
        </p:nvGraphicFramePr>
        <p:xfrm>
          <a:off x="755576" y="2023742"/>
          <a:ext cx="3432975" cy="1615500"/>
        </p:xfrm>
        <a:graphic>
          <a:graphicData uri="http://schemas.openxmlformats.org/drawingml/2006/table">
            <a:tbl>
              <a:tblPr>
                <a:noFill/>
                <a:tableStyleId>{151ADFC9-E187-4A70-B9FB-1A3541D30F51}</a:tableStyleId>
              </a:tblPr>
              <a:tblGrid>
                <a:gridCol w="8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Lugar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Compra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Unidades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Libro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Linares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Revista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Temuco1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" name="Google Shape;134;p4"/>
          <p:cNvSpPr txBox="1"/>
          <p:nvPr/>
        </p:nvSpPr>
        <p:spPr>
          <a:xfrm>
            <a:off x="706875" y="1195650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Datawarehouse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19572" y="1500906"/>
            <a:ext cx="3468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Ej: Análisis de una librería con tiendas a nivel nacional.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345716" y="1267658"/>
            <a:ext cx="51007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7272300" y="943622"/>
            <a:ext cx="671600" cy="493618"/>
            <a:chOff x="7272300" y="943622"/>
            <a:chExt cx="671600" cy="493618"/>
          </a:xfrm>
        </p:grpSpPr>
        <p:sp>
          <p:nvSpPr>
            <p:cNvPr id="138" name="Google Shape;138;p4"/>
            <p:cNvSpPr txBox="1"/>
            <p:nvPr/>
          </p:nvSpPr>
          <p:spPr>
            <a:xfrm>
              <a:off x="7459472" y="943622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61111" y="1091039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7272300" y="1221796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7297959" y="1957541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242851" y="2671814"/>
            <a:ext cx="10294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 Compra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788024" y="2137561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535996" y="4396710"/>
            <a:ext cx="6880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140693" y="4399887"/>
            <a:ext cx="7809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Financiera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565763" y="4396709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 sz="1600" b="1"/>
              <a:t>Pregunta 3. Datawarehouse – Visitadores médicos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Se requiere construir un Datawarehouse para un laboratorio de medicamentos que lleve la información de sus visitadores médicos.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Considerando que el Datawarehouse es de interés para </a:t>
            </a:r>
            <a:r>
              <a:rPr lang="es-CL">
                <a:highlight>
                  <a:srgbClr val="EAEC9C"/>
                </a:highlight>
              </a:rPr>
              <a:t>conocer la penetración territorial y de productos</a:t>
            </a:r>
            <a:r>
              <a:rPr lang="es-CL"/>
              <a:t>, </a:t>
            </a:r>
            <a:r>
              <a:rPr lang="es-CL" u="sng"/>
              <a:t>tome como elemento de evaluación las visitas realizadas a los médicos y las muestras entregadas a cada facultativo</a:t>
            </a:r>
            <a:r>
              <a:rPr lang="es-CL"/>
              <a:t>.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Identifique dimensiones y las medidas, realice un esquema gráfico y presente un ejemplo de dato atómico.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52" y="1343347"/>
            <a:ext cx="3718375" cy="30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5544108" y="1482808"/>
            <a:ext cx="7954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7380312" y="1156195"/>
            <a:ext cx="910648" cy="539451"/>
            <a:chOff x="7071956" y="888609"/>
            <a:chExt cx="1056849" cy="626058"/>
          </a:xfrm>
        </p:grpSpPr>
        <p:sp>
          <p:nvSpPr>
            <p:cNvPr id="163" name="Google Shape;163;p6"/>
            <p:cNvSpPr txBox="1"/>
            <p:nvPr/>
          </p:nvSpPr>
          <p:spPr>
            <a:xfrm>
              <a:off x="7440100" y="888609"/>
              <a:ext cx="688705" cy="250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Santiago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71956" y="1062418"/>
              <a:ext cx="839395" cy="250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Providencia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244576" y="1264634"/>
              <a:ext cx="539877" cy="250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CL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Maipú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7517418" y="2077254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746389" y="2692717"/>
            <a:ext cx="464376" cy="21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292080" y="2232371"/>
            <a:ext cx="8082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Categorías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5118729" y="4174160"/>
            <a:ext cx="7457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644887" y="4174160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7652727" y="4174160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264881" y="1628724"/>
          <a:ext cx="4569350" cy="2012580"/>
        </p:xfrm>
        <a:graphic>
          <a:graphicData uri="http://schemas.openxmlformats.org/drawingml/2006/table">
            <a:tbl>
              <a:tblPr>
                <a:noFill/>
                <a:tableStyleId>{151ADFC9-E187-4A70-B9FB-1A3541D30F51}</a:tableStyleId>
              </a:tblPr>
              <a:tblGrid>
                <a:gridCol w="7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Visitadores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Médicos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Especialidades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Ubicación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visita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Muestras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2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2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3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2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 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Oftalmología 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Providencia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3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 sz="1400" u="none" strike="noStrike" cap="none"/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Google Shape;173;p6"/>
          <p:cNvSpPr txBox="1"/>
          <p:nvPr/>
        </p:nvSpPr>
        <p:spPr>
          <a:xfrm>
            <a:off x="181646" y="1260281"/>
            <a:ext cx="40684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 3. Datawarehouse – Visitadores médicos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546892" y="4174160"/>
            <a:ext cx="1596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dimensiones: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Fundamentos matemáticos del modelo Análisis de Componentes Principales.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Aplicar el modelo PCA en un conjunto de datos perteneciente a un problema específico.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Sea el siguiente conjunto de datos de notas de estudiantes: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s-CL" sz="1400"/>
              <a:t>Calcular la media para cada dimensión del conjunto de datos.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667" y="1876592"/>
            <a:ext cx="2628293" cy="164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427" y="2079689"/>
            <a:ext cx="1296144" cy="124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1600083" y="1569939"/>
            <a:ext cx="7857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2378973" y="1559666"/>
            <a:ext cx="7168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Matemat.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3059832" y="1559665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45036" y="1559665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600083" y="1569939"/>
            <a:ext cx="2763033" cy="201337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>
            <a:off x="1600083" y="1819113"/>
            <a:ext cx="276303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8"/>
          <p:cNvCxnSpPr/>
          <p:nvPr/>
        </p:nvCxnSpPr>
        <p:spPr>
          <a:xfrm>
            <a:off x="2385875" y="1569939"/>
            <a:ext cx="0" cy="20133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8"/>
          <p:cNvCxnSpPr/>
          <p:nvPr/>
        </p:nvCxnSpPr>
        <p:spPr>
          <a:xfrm>
            <a:off x="3059832" y="1569939"/>
            <a:ext cx="0" cy="20133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8"/>
          <p:cNvCxnSpPr/>
          <p:nvPr/>
        </p:nvCxnSpPr>
        <p:spPr>
          <a:xfrm>
            <a:off x="3760272" y="1569939"/>
            <a:ext cx="0" cy="20133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" name="Google Shape;20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5911" y="4200384"/>
            <a:ext cx="1423554" cy="31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 startAt="2"/>
            </a:pPr>
            <a:r>
              <a:rPr lang="es-CL" sz="1400"/>
              <a:t>Centrar los datos (con respecto a la media).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covarianza.</a:t>
            </a:r>
            <a:endParaRPr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correlación.</a:t>
            </a:r>
            <a:endParaRPr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215" name="Google Shape;215;p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1188" y="1538117"/>
            <a:ext cx="4001401" cy="38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3123106" y="210034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4162078" y="2100344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249192" y="2100344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9"/>
          <p:cNvGrpSpPr/>
          <p:nvPr/>
        </p:nvGrpSpPr>
        <p:grpSpPr>
          <a:xfrm>
            <a:off x="3316739" y="3860896"/>
            <a:ext cx="67129" cy="831445"/>
            <a:chOff x="3316739" y="3527626"/>
            <a:chExt cx="67129" cy="831445"/>
          </a:xfrm>
        </p:grpSpPr>
        <p:cxnSp>
          <p:nvCxnSpPr>
            <p:cNvPr id="221" name="Google Shape;221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4" name="Google Shape;224;p9"/>
          <p:cNvGrpSpPr/>
          <p:nvPr/>
        </p:nvGrpSpPr>
        <p:grpSpPr>
          <a:xfrm flipH="1">
            <a:off x="5572791" y="3860895"/>
            <a:ext cx="67129" cy="831445"/>
            <a:chOff x="3316739" y="3527626"/>
            <a:chExt cx="67129" cy="831445"/>
          </a:xfrm>
        </p:grpSpPr>
        <p:cxnSp>
          <p:nvCxnSpPr>
            <p:cNvPr id="225" name="Google Shape;225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679" y="2384782"/>
            <a:ext cx="2079920" cy="774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9"/>
          <p:cNvGrpSpPr/>
          <p:nvPr/>
        </p:nvGrpSpPr>
        <p:grpSpPr>
          <a:xfrm>
            <a:off x="3328939" y="2352373"/>
            <a:ext cx="67129" cy="831445"/>
            <a:chOff x="3316739" y="3527626"/>
            <a:chExt cx="67129" cy="831445"/>
          </a:xfrm>
        </p:grpSpPr>
        <p:cxnSp>
          <p:nvCxnSpPr>
            <p:cNvPr id="230" name="Google Shape;230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3" name="Google Shape;233;p9"/>
          <p:cNvGrpSpPr/>
          <p:nvPr/>
        </p:nvGrpSpPr>
        <p:grpSpPr>
          <a:xfrm flipH="1">
            <a:off x="5584991" y="2352372"/>
            <a:ext cx="67129" cy="831445"/>
            <a:chOff x="3316739" y="3527626"/>
            <a:chExt cx="67129" cy="831445"/>
          </a:xfrm>
        </p:grpSpPr>
        <p:cxnSp>
          <p:nvCxnSpPr>
            <p:cNvPr id="234" name="Google Shape;234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7" name="Google Shape;237;p9"/>
          <p:cNvSpPr txBox="1"/>
          <p:nvPr/>
        </p:nvSpPr>
        <p:spPr>
          <a:xfrm>
            <a:off x="2355883" y="236486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2593128" y="2638271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2753429" y="2913267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9872" y="3903898"/>
            <a:ext cx="2079921" cy="77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Microsoft Office PowerPoint</Application>
  <PresentationFormat>Presentación en pantalla (16:9)</PresentationFormat>
  <Paragraphs>585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Noto Sans Symbols</vt:lpstr>
      <vt:lpstr>Arial</vt:lpstr>
      <vt:lpstr>Roboto</vt:lpstr>
      <vt:lpstr>Calibri</vt:lpstr>
      <vt:lpstr>Tema de Office</vt:lpstr>
      <vt:lpstr>Presentación de PowerPoint</vt:lpstr>
      <vt:lpstr>Contenido incluido en la PEP 1</vt:lpstr>
      <vt:lpstr>Capítulo I – Introducción</vt:lpstr>
      <vt:lpstr>Capítulo I – Introducción</vt:lpstr>
      <vt:lpstr>Capítulo I – Introducción</vt:lpstr>
      <vt:lpstr>Capítulo I – Introducción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 – Análisis de Componentes Principales (ACP)</vt:lpstr>
      <vt:lpstr>Capítulo III – Análisis de Agrupamientos</vt:lpstr>
      <vt:lpstr>Capítulo III – Análisis de Agrupamientos</vt:lpstr>
      <vt:lpstr>Capítulo III – Análisis de Agrupamientos</vt:lpstr>
      <vt:lpstr>Capítulo III – Análisis de Agrupamientos</vt:lpstr>
      <vt:lpstr>Capítulo III – Análisis de Agrupamientos</vt:lpstr>
      <vt:lpstr>Capítulo IV - Análisis Discriminante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cristopherblanco</dc:creator>
  <cp:lastModifiedBy>Daniel Calderón Rivas</cp:lastModifiedBy>
  <cp:revision>1</cp:revision>
  <dcterms:created xsi:type="dcterms:W3CDTF">2002-11-14T15:07:16Z</dcterms:created>
  <dcterms:modified xsi:type="dcterms:W3CDTF">2023-03-31T04:32:52Z</dcterms:modified>
</cp:coreProperties>
</file>