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5143500" type="screen16x9"/>
  <p:notesSz cx="6985000" cy="9271000"/>
  <p:embeddedFontLst>
    <p:embeddedFont>
      <p:font typeface="Calibri" panose="020F0502020204030204" pitchFamily="34" charset="0"/>
      <p:regular r:id="rId107"/>
      <p:bold r:id="rId108"/>
      <p:italic r:id="rId109"/>
      <p:boldItalic r:id="rId110"/>
    </p:embeddedFont>
    <p:embeddedFont>
      <p:font typeface="Cambria Math" panose="02040503050406030204" pitchFamily="18" charset="0"/>
      <p:regular r:id="rId111"/>
    </p:embeddedFont>
    <p:embeddedFont>
      <p:font typeface="Helvetica Neue" panose="020B0604020202020204" charset="0"/>
      <p:regular r:id="rId112"/>
      <p:bold r:id="rId113"/>
      <p:italic r:id="rId114"/>
      <p:boldItalic r:id="rId115"/>
    </p:embeddedFont>
    <p:embeddedFont>
      <p:font typeface="Roboto" panose="02000000000000000000" pitchFamily="2" charset="0"/>
      <p:regular r:id="rId116"/>
      <p:bold r:id="rId117"/>
      <p:italic r:id="rId118"/>
      <p:boldItalic r:id="rId1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0" roundtripDataSignature="AMtx7mirHkwy9lyqcltbUxRURqoRpLY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98C0A5-760E-4BC4-A6B0-BC54849D1D46}">
  <a:tblStyle styleId="{9798C0A5-760E-4BC4-A6B0-BC54849D1D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3A2C60-22AA-400E-ABBB-6A7272219A8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5DD870-B425-429B-B239-FDA5882F1ED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28" y="120"/>
      </p:cViewPr>
      <p:guideLst>
        <p:guide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1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6.fntdata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7.fntdata"/><Relationship Id="rId118" Type="http://schemas.openxmlformats.org/officeDocument/2006/relationships/font" Target="fonts/font12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8.fntdata"/><Relationship Id="rId119" Type="http://schemas.openxmlformats.org/officeDocument/2006/relationships/font" Target="fonts/font13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6051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0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0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0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0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p3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>
                <a:latin typeface="Cambria Math"/>
                <a:ea typeface="Cambria Math"/>
                <a:cs typeface="Cambria Math"/>
                <a:sym typeface="Cambria Math"/>
              </a:rPr>
              <a:t>Ω</a:t>
            </a:r>
            <a:r>
              <a:rPr lang="es-ES"/>
              <a:t> espacio muestral </a:t>
            </a:r>
            <a:endParaRPr/>
          </a:p>
        </p:txBody>
      </p:sp>
      <p:sp>
        <p:nvSpPr>
          <p:cNvPr id="605" name="Google Shape;605;p39:notes"/>
          <p:cNvSpPr txBox="1">
            <a:spLocks noGrp="1"/>
          </p:cNvSpPr>
          <p:nvPr>
            <p:ph type="sldNum" idx="12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4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 = conjunto de sucesos mutuamente excluyentes y exhaustivos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 = Todo conjunto numerable, particular, y finito en los reales, es un conjunto de Borel o Boreliano.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Espacio probabilístico donde se define la función que describe la característica numérica de interés.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Verosimilitud o la probabilidad del conjunto de entrenamiento en la hipótesis de A (a priori).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0:notes"/>
          <p:cNvSpPr txBox="1">
            <a:spLocks noGrp="1"/>
          </p:cNvSpPr>
          <p:nvPr>
            <p:ph type="sldNum" idx="12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4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4:notes"/>
          <p:cNvSpPr txBox="1">
            <a:spLocks noGrp="1"/>
          </p:cNvSpPr>
          <p:nvPr>
            <p:ph type="sldNum" idx="12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1" name="Google Shape;721;p5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Problema de optimización Ln máximo de una función x*</a:t>
            </a:r>
            <a:endParaRPr/>
          </a:p>
        </p:txBody>
      </p:sp>
      <p:sp>
        <p:nvSpPr>
          <p:cNvPr id="722" name="Google Shape;722;p51:notes"/>
          <p:cNvSpPr txBox="1">
            <a:spLocks noGrp="1"/>
          </p:cNvSpPr>
          <p:nvPr>
            <p:ph type="sldNum" idx="12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57" name="Google Shape;95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7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8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8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8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8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8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8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8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8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0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1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92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93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4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95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96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97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6" name="Google Shape;122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8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99:notes"/>
          <p:cNvSpPr txBox="1">
            <a:spLocks noGrp="1"/>
          </p:cNvSpPr>
          <p:nvPr>
            <p:ph type="body" idx="1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9" name="Google Shape;19;p10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5" name="Google Shape;75;p11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2" name="Google Shape;82;p11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8" name="Google Shape;88;p11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8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8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4" name="Google Shape;94;p11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y objetos" type="txAndObj">
  <p:cSld name="TEXT_AND_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9"/>
          <p:cNvSpPr txBox="1">
            <a:spLocks noGrp="1"/>
          </p:cNvSpPr>
          <p:nvPr>
            <p:ph type="title"/>
          </p:nvPr>
        </p:nvSpPr>
        <p:spPr>
          <a:xfrm>
            <a:off x="455614" y="204788"/>
            <a:ext cx="82264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9"/>
          <p:cNvSpPr txBox="1">
            <a:spLocks noGrp="1"/>
          </p:cNvSpPr>
          <p:nvPr>
            <p:ph type="body" idx="1"/>
          </p:nvPr>
        </p:nvSpPr>
        <p:spPr>
          <a:xfrm>
            <a:off x="455613" y="1198960"/>
            <a:ext cx="4037012" cy="337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19"/>
          <p:cNvSpPr txBox="1">
            <a:spLocks noGrp="1"/>
          </p:cNvSpPr>
          <p:nvPr>
            <p:ph type="body" idx="2"/>
          </p:nvPr>
        </p:nvSpPr>
        <p:spPr>
          <a:xfrm>
            <a:off x="4645026" y="1198960"/>
            <a:ext cx="4037013" cy="337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19"/>
          <p:cNvSpPr txBox="1">
            <a:spLocks noGrp="1"/>
          </p:cNvSpPr>
          <p:nvPr>
            <p:ph type="dt" idx="10"/>
          </p:nvPr>
        </p:nvSpPr>
        <p:spPr>
          <a:xfrm>
            <a:off x="455614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9"/>
          <p:cNvSpPr txBox="1">
            <a:spLocks noGrp="1"/>
          </p:cNvSpPr>
          <p:nvPr>
            <p:ph type="sldNum" idx="12"/>
          </p:nvPr>
        </p:nvSpPr>
        <p:spPr>
          <a:xfrm>
            <a:off x="6553201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  <a:defRPr sz="1600">
                <a:solidFill>
                  <a:srgbClr val="4D535B"/>
                </a:solidFill>
              </a:defRPr>
            </a:lvl1pPr>
            <a:lvl2pPr marL="914400" lvl="1" indent="-3175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  <a:defRPr sz="1400">
                <a:solidFill>
                  <a:srgbClr val="4D535B"/>
                </a:solidFill>
              </a:defRPr>
            </a:lvl2pPr>
            <a:lvl3pPr marL="1371600" lvl="2" indent="-304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  <a:defRPr sz="1200">
                <a:solidFill>
                  <a:srgbClr val="4D535B"/>
                </a:solidFill>
              </a:defRPr>
            </a:lvl3pPr>
            <a:lvl4pPr marL="1828800" lvl="3" indent="-29845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4pPr>
            <a:lvl5pPr marL="2286000" lvl="4" indent="-29845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5" name="Google Shape;25;p10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9" name="Google Shape;29;p108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6" name="Google Shape;36;p10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Roboto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2" name="Google Shape;42;p11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1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111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9" name="Google Shape;49;p11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1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11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1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1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8" name="Google Shape;58;p11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ólo el título">
  <p:cSld name="1_Sólo el título">
    <p:bg>
      <p:bgPr>
        <a:solidFill>
          <a:srgbClr val="F2F2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2" name="Google Shape;62;p113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 blanco">
  <p:cSld name="1_En blanc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7" name="Google Shape;67;p114"/>
          <p:cNvSpPr/>
          <p:nvPr/>
        </p:nvSpPr>
        <p:spPr>
          <a:xfrm>
            <a:off x="35496" y="51470"/>
            <a:ext cx="1872208" cy="93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5"/>
          <p:cNvSpPr txBox="1">
            <a:spLocks noGrp="1"/>
          </p:cNvSpPr>
          <p:nvPr>
            <p:ph type="ftr" idx="11"/>
          </p:nvPr>
        </p:nvSpPr>
        <p:spPr>
          <a:xfrm>
            <a:off x="1835696" y="4840002"/>
            <a:ext cx="54726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5" name="Google Shape;15;p105" descr="C:\Users\Administrador\Desktop\Imagen1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79512" y="123478"/>
            <a:ext cx="1581462" cy="7920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3.png"/><Relationship Id="rId5" Type="http://schemas.openxmlformats.org/officeDocument/2006/relationships/image" Target="../media/image31.png"/><Relationship Id="rId10" Type="http://schemas.openxmlformats.org/officeDocument/2006/relationships/image" Target="../media/image42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3.png"/><Relationship Id="rId5" Type="http://schemas.openxmlformats.org/officeDocument/2006/relationships/image" Target="../media/image31.png"/><Relationship Id="rId10" Type="http://schemas.openxmlformats.org/officeDocument/2006/relationships/image" Target="../media/image42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74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EB8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179512" y="3313316"/>
            <a:ext cx="87849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Ayudante Daniel Calderón</a:t>
            </a:r>
            <a:endParaRPr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539552" y="2146321"/>
            <a:ext cx="8064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Ayudantía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Análisis de datos – PEP 2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1385900" y="2988332"/>
            <a:ext cx="6372200" cy="12347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Inteligencia Computacional</a:t>
            </a:r>
            <a:endParaRPr sz="1200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" descr="C:\Users\Administrador\Desktop\diinf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457200" y="102357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Transacción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Por consiguiente se dice que cada transacción  </a:t>
            </a:r>
            <a:r>
              <a:rPr lang="es-ES" sz="1800"/>
              <a:t>𝑠</a:t>
            </a:r>
            <a:r>
              <a:rPr lang="es-ES" sz="1800" baseline="-25000"/>
              <a:t>𝑖</a:t>
            </a:r>
            <a:r>
              <a:rPr lang="es-ES"/>
              <a:t>  contiene un conjunto  𝐴  de productos  𝑞  en  𝑉 , si  𝐴 ⊆ </a:t>
            </a:r>
            <a:r>
              <a:rPr lang="es-ES" i="1">
                <a:latin typeface="Cambria Math"/>
                <a:ea typeface="Cambria Math"/>
                <a:cs typeface="Cambria Math"/>
                <a:sym typeface="Cambria Math"/>
              </a:rPr>
              <a:t>SI</a:t>
            </a:r>
            <a:r>
              <a:rPr lang="es-ES"/>
              <a:t> .</a:t>
            </a:r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196" name="Google Shape;196;p10"/>
          <p:cNvGraphicFramePr/>
          <p:nvPr/>
        </p:nvGraphicFramePr>
        <p:xfrm>
          <a:off x="571500" y="2193962"/>
          <a:ext cx="8001000" cy="2286000"/>
        </p:xfrm>
        <a:graphic>
          <a:graphicData uri="http://schemas.openxmlformats.org/drawingml/2006/table">
            <a:tbl>
              <a:tblPr>
                <a:noFill/>
                <a:tableStyleId>{BD3A2C60-22AA-400E-ABBB-6A7272219A80}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U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q1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q2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q3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q4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q5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q6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q7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q8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q9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q10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q11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q12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q13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q14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/>
                        <a:t>q15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...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...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996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997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998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999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1000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V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1" u="none" strike="noStrike" cap="none"/>
                        <a:t>F</a:t>
                      </a:r>
                      <a:endParaRPr sz="9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0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58" name="Google Shape;1258;p10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endParaRPr sz="1400"/>
          </a:p>
        </p:txBody>
      </p:sp>
      <p:graphicFrame>
        <p:nvGraphicFramePr>
          <p:cNvPr id="1259" name="Google Shape;1259;p100"/>
          <p:cNvGraphicFramePr/>
          <p:nvPr>
            <p:extLst>
              <p:ext uri="{D42A27DB-BD31-4B8C-83A1-F6EECF244321}">
                <p14:modId xmlns:p14="http://schemas.microsoft.com/office/powerpoint/2010/main" val="2094579020"/>
              </p:ext>
            </p:extLst>
          </p:nvPr>
        </p:nvGraphicFramePr>
        <p:xfrm>
          <a:off x="300147" y="2005688"/>
          <a:ext cx="8602675" cy="235476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-(P(Promotor=Sí)ld(P(Promotor=Sí)) + P(Promotor=No)ld(P(Promotor=No)))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=G) = -(P(Promotor=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=G)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=G))+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=G)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=G)))</a:t>
                      </a:r>
                      <a:endParaRPr dirty="0"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Ganancia(C/Inicio)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=P) = -(P(Promotor=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=P)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=P))+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=P)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=P)))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=H) = -(P(Promotor=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=H)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=H))+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=P)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=P)))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=L) = -(P(Promotor=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=L)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=L))+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=L)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=L)))</a:t>
                      </a:r>
                      <a:endParaRPr dirty="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Ganancia(C/Fin)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=M) = -(P(Promotor=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=M)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=M))+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=M)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(P(Promotor=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=M)))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0" name="Google Shape;1260;p10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261" name="Google Shape;126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00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  <p:pic>
        <p:nvPicPr>
          <p:cNvPr id="1263" name="Google Shape;1263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6021" y="825832"/>
            <a:ext cx="1644730" cy="34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100"/>
          <p:cNvSpPr txBox="1"/>
          <p:nvPr/>
        </p:nvSpPr>
        <p:spPr>
          <a:xfrm>
            <a:off x="6532066" y="807554"/>
            <a:ext cx="8210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</a:t>
            </a:r>
            <a:r>
              <a:rPr lang="es-ES" sz="12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endParaRPr/>
          </a:p>
        </p:txBody>
      </p:sp>
      <p:cxnSp>
        <p:nvCxnSpPr>
          <p:cNvPr id="1265" name="Google Shape;1265;p100"/>
          <p:cNvCxnSpPr/>
          <p:nvPr/>
        </p:nvCxnSpPr>
        <p:spPr>
          <a:xfrm rot="10800000">
            <a:off x="6912260" y="1059582"/>
            <a:ext cx="0" cy="2880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71" name="Google Shape;1271;p10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endParaRPr sz="1400"/>
          </a:p>
        </p:txBody>
      </p:sp>
      <p:graphicFrame>
        <p:nvGraphicFramePr>
          <p:cNvPr id="1272" name="Google Shape;1272;p101"/>
          <p:cNvGraphicFramePr/>
          <p:nvPr/>
        </p:nvGraphicFramePr>
        <p:xfrm>
          <a:off x="300147" y="2005688"/>
          <a:ext cx="8602675" cy="235476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-(P(Promotor=Sí)ld(P(Promotor=Sí)) + P(Promotor=No)ld(P(Promotor=No)))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Inf(C|Inicio=G) = -(P(Promotor=Sí|Inicio=G)ld(P(Promotor=Sí|Inicio=G))+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P(Promotor=No|Inicio=G)ld(P(Promotor=Sí|Inicio=G)))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Ganancia(Inicio)= Inf(C)-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(P(Inicio=G)*Inf(C|Inicio=G)+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P(Inicio=P)*Inf(C|Inicio=P))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Inf(C|Inicio=P) = -(P(Promotor=Sí|Inicio=P)ld(P(Promotor=Sí|Inicio=P))+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P(Promotor=No|Inicio=P)ld(P(Promotor=Sí|Inicio=P)))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Inf(C|Inicio=H) = -(P(Promotor=Sí|Inicio=P)ld(P(Promotor=Sí|Inicio=P))+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P(Promotor=No|Inicio=P)ld(P(Promotor=Sí|Inicio=P)))</a:t>
                      </a:r>
                      <a:endParaRPr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Ganancia(Fin)= Inf(C)-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(P(Fin=H)*Inf(C|Fin=H)+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P(Fin=L)*Inf(C|Fin=L)+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P(Fin=M)*Inf(C|Fin=M))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Inf(C|Fin=L) = -(P(Promotor=Sí|Fin=L)ld(P(Promotor=Sí|Fin=L))+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P(Promotor=No|Fin=L)ld(P(Promotor=Sí|Fin=L)))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Inf(C|Fin=M) = -(P(Promotor=Sí|Fin=M)ld(P(Promotor=Sí|Fin=M))+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P(Promotor=No|Fin=M)ld(P(Promotor=Sí|Fin=M)))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3" name="Google Shape;1273;p10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274" name="Google Shape;1274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01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0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81" name="Google Shape;1281;p10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endParaRPr sz="1400"/>
          </a:p>
        </p:txBody>
      </p:sp>
      <p:graphicFrame>
        <p:nvGraphicFramePr>
          <p:cNvPr id="1282" name="Google Shape;1282;p102"/>
          <p:cNvGraphicFramePr/>
          <p:nvPr>
            <p:extLst>
              <p:ext uri="{D42A27DB-BD31-4B8C-83A1-F6EECF244321}">
                <p14:modId xmlns:p14="http://schemas.microsoft.com/office/powerpoint/2010/main" val="1298191202"/>
              </p:ext>
            </p:extLst>
          </p:nvPr>
        </p:nvGraphicFramePr>
        <p:xfrm>
          <a:off x="300147" y="2005688"/>
          <a:ext cx="8602675" cy="21493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0,918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Inf(C|Inicio=G) = 1,000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Ganancia(Inicio)= 0,093</a:t>
                      </a: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=P) = 0,650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C|Inicio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=H) = 1,000</a:t>
                      </a:r>
                      <a:endParaRPr dirty="0"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Ganancia(Fin)= 0,251</a:t>
                      </a:r>
                      <a:endParaRPr sz="10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=L) = 1,000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=M) = 0,000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3" name="Google Shape;1283;p10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0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89" name="Google Shape;1289;p10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endParaRPr sz="1400"/>
          </a:p>
        </p:txBody>
      </p:sp>
      <p:graphicFrame>
        <p:nvGraphicFramePr>
          <p:cNvPr id="1290" name="Google Shape;1290;p103"/>
          <p:cNvGraphicFramePr/>
          <p:nvPr>
            <p:extLst>
              <p:ext uri="{D42A27DB-BD31-4B8C-83A1-F6EECF244321}">
                <p14:modId xmlns:p14="http://schemas.microsoft.com/office/powerpoint/2010/main" val="40254359"/>
              </p:ext>
            </p:extLst>
          </p:nvPr>
        </p:nvGraphicFramePr>
        <p:xfrm>
          <a:off x="300147" y="2005688"/>
          <a:ext cx="8602675" cy="21493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0,918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Inf(C|Inicio=G) = 1,000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Ganancia(Inicio)= 0,093</a:t>
                      </a: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Inf(C|Inicio=P) = 0,825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Inf(C|Inicio=H) = 0,862</a:t>
                      </a:r>
                      <a:endParaRPr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Ganancia(Fin)= 0,251</a:t>
                      </a:r>
                      <a:endParaRPr sz="10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Inf(C|Fin=L) = 0,862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C|Fin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=M) = 0,528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1" name="Google Shape;1291;p10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292" name="Google Shape;1292;p103"/>
          <p:cNvSpPr txBox="1"/>
          <p:nvPr/>
        </p:nvSpPr>
        <p:spPr>
          <a:xfrm>
            <a:off x="2087819" y="4278834"/>
            <a:ext cx="50545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 = Max (Ganancia({Ganancia(Inicio), Ganancia(Fin)})) = Ganancia(Fin)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EB8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04"/>
          <p:cNvSpPr txBox="1"/>
          <p:nvPr/>
        </p:nvSpPr>
        <p:spPr>
          <a:xfrm>
            <a:off x="539552" y="2427734"/>
            <a:ext cx="80648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Consultas</a:t>
            </a:r>
            <a:endParaRPr/>
          </a:p>
        </p:txBody>
      </p:sp>
      <p:pic>
        <p:nvPicPr>
          <p:cNvPr id="1298" name="Google Shape;1298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104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Inteligencia Computacional</a:t>
            </a:r>
            <a:endParaRPr sz="1200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0" name="Google Shape;1300;p104" descr="C:\Users\Administrador\Desktop\diinf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Regla de Asociación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Una </a:t>
            </a:r>
            <a:r>
              <a:rPr lang="es-ES" i="1"/>
              <a:t>Regla de Asociación</a:t>
            </a:r>
            <a:r>
              <a:rPr lang="es-ES"/>
              <a:t> es una implicación de la forma: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En donde  𝐴  y  𝐵  representan dos conjuntos de atributos que cumplen con las condiciones  𝐴 ⊂ 𝑉, 𝐵 ⊂ 𝑉  y  (𝐴∩𝐵) 𝑉=∅ .  </a:t>
            </a:r>
            <a:r>
              <a:rPr lang="es-ES">
                <a:solidFill>
                  <a:srgbClr val="0C5EB8"/>
                </a:solidFill>
              </a:rPr>
              <a:t>𝐴</a:t>
            </a:r>
            <a:r>
              <a:rPr lang="es-ES"/>
              <a:t> es conjunto de productos de la </a:t>
            </a:r>
            <a:r>
              <a:rPr lang="es-ES" b="1"/>
              <a:t>condición de la regla </a:t>
            </a:r>
            <a:r>
              <a:rPr lang="es-ES"/>
              <a:t>denominado </a:t>
            </a:r>
            <a:r>
              <a:rPr lang="es-ES" i="1">
                <a:solidFill>
                  <a:srgbClr val="0C5EB8"/>
                </a:solidFill>
              </a:rPr>
              <a:t>Antecedente</a:t>
            </a:r>
            <a:r>
              <a:rPr lang="es-ES"/>
              <a:t> y  </a:t>
            </a:r>
            <a:r>
              <a:rPr lang="es-ES">
                <a:solidFill>
                  <a:srgbClr val="0C5EB8"/>
                </a:solidFill>
              </a:rPr>
              <a:t>𝐵</a:t>
            </a:r>
            <a:r>
              <a:rPr lang="es-ES"/>
              <a:t>  es el conjunto de productos de la </a:t>
            </a:r>
            <a:r>
              <a:rPr lang="es-ES" b="1"/>
              <a:t>conclusión</a:t>
            </a:r>
            <a:r>
              <a:rPr lang="es-ES"/>
              <a:t> </a:t>
            </a:r>
            <a:r>
              <a:rPr lang="es-ES" b="1"/>
              <a:t>de la regla</a:t>
            </a:r>
            <a:r>
              <a:rPr lang="es-ES"/>
              <a:t> denominado </a:t>
            </a:r>
            <a:r>
              <a:rPr lang="es-ES" i="1">
                <a:solidFill>
                  <a:srgbClr val="0C5EB8"/>
                </a:solidFill>
              </a:rPr>
              <a:t>Consecuente</a:t>
            </a:r>
            <a:r>
              <a:rPr lang="es-ES"/>
              <a:t>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>
              <a:solidFill>
                <a:srgbClr val="FF6600"/>
              </a:solidFill>
            </a:endParaRPr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4179906" y="2139702"/>
            <a:ext cx="784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𝐴 ⟹ 𝐵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Soporte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El </a:t>
            </a:r>
            <a:r>
              <a:rPr lang="es-ES" b="1"/>
              <a:t>soporte de un conjunto  𝐴</a:t>
            </a:r>
            <a:r>
              <a:rPr lang="es-ES"/>
              <a:t>  de transacciones  𝑆𝑜𝑝(𝐴) , se define como el </a:t>
            </a:r>
            <a:r>
              <a:rPr lang="es-ES" u="sng"/>
              <a:t>número de transacciones de los atributos de  𝐴  que toman el valor verdadero</a:t>
            </a:r>
            <a:r>
              <a:rPr lang="es-ES"/>
              <a:t>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El </a:t>
            </a:r>
            <a:r>
              <a:rPr lang="es-ES" b="1"/>
              <a:t>soporte de una regla</a:t>
            </a:r>
            <a:r>
              <a:rPr lang="es-ES"/>
              <a:t>  𝑆𝑜𝑝(𝐴, 𝐵)  es el </a:t>
            </a:r>
            <a:r>
              <a:rPr lang="es-ES" u="sng"/>
              <a:t>número de transacciones en el conjunto  𝑆  en donde</a:t>
            </a:r>
            <a:r>
              <a:rPr lang="es-ES"/>
              <a:t>  𝐴=𝐵=𝑉𝑒𝑟𝑑𝑎𝑑𝑒𝑟𝑜.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364" y="2897386"/>
            <a:ext cx="2270600" cy="1620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2005710" y="3445638"/>
            <a:ext cx="1592103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 = q1, 𝐵 = q6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𝑆𝑜𝑝(q1, q6) = 176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2001289" y="3034468"/>
            <a:ext cx="16786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𝑆𝑜𝑝(𝐴, 𝐵) = 𝐴</a:t>
            </a:r>
            <a:r>
              <a:rPr lang="es-ES" sz="1600">
                <a:solidFill>
                  <a:srgbClr val="4D535B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es-ES" sz="16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Soporte normalizado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De igual forma para el cálculo de los distintos indicadores, se utiliza la proporción de las transacciones conjuntas entre  𝐴  y  𝐵  divididas por el número total de transacciones 𝑛. Así el </a:t>
            </a:r>
            <a:r>
              <a:rPr lang="es-ES" b="1"/>
              <a:t>soporte normalizado </a:t>
            </a:r>
            <a:r>
              <a:rPr lang="es-ES"/>
              <a:t>corresponde a la estimación de la probabilidad de la intersección (o juntura) entre  𝐴  y  𝐵  se define como: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2920299" y="3219822"/>
            <a:ext cx="3303405" cy="4983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8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Soporte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Esta una medida es </a:t>
            </a:r>
            <a:r>
              <a:rPr lang="es-ES" b="1"/>
              <a:t>anti monótona</a:t>
            </a:r>
            <a:r>
              <a:rPr lang="es-ES"/>
              <a:t>, al especializar una regla se mantiene o  disminuye el soporte.</a:t>
            </a:r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827584" y="2970348"/>
            <a:ext cx="180209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𝐴 = 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𝐵 = q6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𝑆𝑜𝑝(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q6) = 176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3732667" y="2402473"/>
            <a:ext cx="16786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𝑆𝑜𝑝(𝐴, 𝐵) = 𝐴∩𝐵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5961653" y="3293513"/>
            <a:ext cx="2603598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𝐴 = 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[q1, q3, q7]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𝐵 = q6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𝑆𝑜𝑝(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[q1, q3, q7]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q6) = 23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3270201" y="3293513"/>
            <a:ext cx="2603598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𝐴 = 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[q1, q3]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𝐵 = q6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𝑆𝑜𝑝(</a:t>
            </a:r>
            <a:r>
              <a:rPr lang="es-ES" sz="16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rPr>
              <a:t>[q1, q3]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q6) = 79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Soporte mínimo (</a:t>
            </a:r>
            <a:r>
              <a:rPr lang="es-ES" i="1"/>
              <a:t>minsop</a:t>
            </a:r>
            <a:r>
              <a:rPr lang="es-ES" b="1">
                <a:solidFill>
                  <a:srgbClr val="FF6600"/>
                </a:solidFill>
              </a:rPr>
              <a:t>)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El algoritmo inicial de Agrawal utiliza esta combinatoria para generar el árbol paso a paso y va realizando una pre-poda por soporte.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Cuando encuentra un nodo cuyo soporte es inferior al </a:t>
            </a:r>
            <a:r>
              <a:rPr lang="es-ES" b="1" i="1"/>
              <a:t>minsop</a:t>
            </a:r>
            <a:r>
              <a:rPr lang="es-ES"/>
              <a:t> entonces no genera las combinaciones.</a:t>
            </a:r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016" y="1455626"/>
            <a:ext cx="4051232" cy="238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Confianza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Dada una regla de asociación  𝐴⟹𝐵 , la confianza de dicha regla en un conjunto  𝑆  se define como la proporción de transacciones conjuntas entre  𝐴  y  𝐵  divididas por el número de casos de  𝐴.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49" name="Google Shape;249;p16"/>
          <p:cNvSpPr txBox="1"/>
          <p:nvPr/>
        </p:nvSpPr>
        <p:spPr>
          <a:xfrm>
            <a:off x="3310628" y="2582464"/>
            <a:ext cx="2522743" cy="5475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23" b="-89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Confianza normalizada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De igual forma que en el soporte, podemos normalizar el indicador al dividir por el número total de transacciones 𝑛. Consideremos entonces la estimación de la probabilidad de  𝐴  corresponde a dividir al soporte de  𝐴  por  𝑛, así por definición de probabilidad condicional obtenemos:</a:t>
            </a:r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2381048" y="3088482"/>
            <a:ext cx="4381905" cy="8154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Medidas de Calidad:</a:t>
            </a:r>
            <a:r>
              <a:rPr lang="es-ES" b="1">
                <a:solidFill>
                  <a:srgbClr val="FF6600"/>
                </a:solidFill>
              </a:rPr>
              <a:t> Lift</a:t>
            </a:r>
            <a:endParaRPr b="1">
              <a:solidFill>
                <a:srgbClr val="FF6600"/>
              </a:solidFill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Representa una medida de independencia dependencia entre A y B.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 una medida de eficiencia a través de correlación entre variables binarias.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 </a:t>
            </a:r>
            <a:r>
              <a:rPr lang="es-ES" b="1"/>
              <a:t>monótona en confianza </a:t>
            </a:r>
            <a:r>
              <a:rPr lang="es-ES"/>
              <a:t>al especializar una regla, el </a:t>
            </a:r>
            <a:r>
              <a:rPr lang="es-ES" i="1"/>
              <a:t>Lift</a:t>
            </a:r>
            <a:r>
              <a:rPr lang="es-ES"/>
              <a:t> disminuye proporcional a  𝐴 , puesto que  𝑃(𝐵)  se mantiene constante para el proceso de especialización.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6132063" y="3434641"/>
            <a:ext cx="2036328" cy="490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95" b="-617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746887" y="3413256"/>
            <a:ext cx="2470228" cy="533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87" b="-68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3715832" y="3413256"/>
            <a:ext cx="1888659" cy="5335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617" b="-68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Medidas de Calidad: Lift</a:t>
            </a:r>
            <a:endParaRPr b="1"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 b="0" i="1">
                <a:latin typeface="Helvetica Neue"/>
                <a:ea typeface="Helvetica Neue"/>
                <a:cs typeface="Helvetica Neue"/>
                <a:sym typeface="Helvetica Neue"/>
              </a:rPr>
              <a:t>Lift</a:t>
            </a:r>
            <a:r>
              <a:rPr lang="es-ES" b="0" i="0">
                <a:latin typeface="Helvetica Neue"/>
                <a:ea typeface="Helvetica Neue"/>
                <a:cs typeface="Helvetica Neue"/>
                <a:sym typeface="Helvetica Neue"/>
              </a:rPr>
              <a:t> = 1, el conjunto aparece una cantidad de veces acorde a lo esperado bajo condiciones de independencia.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 b="0" i="1">
                <a:latin typeface="Helvetica Neue"/>
                <a:ea typeface="Helvetica Neue"/>
                <a:cs typeface="Helvetica Neue"/>
                <a:sym typeface="Helvetica Neue"/>
              </a:rPr>
              <a:t>Lift</a:t>
            </a:r>
            <a:r>
              <a:rPr lang="es-ES" b="0" i="0">
                <a:latin typeface="Helvetica Neue"/>
                <a:ea typeface="Helvetica Neue"/>
                <a:cs typeface="Helvetica Neue"/>
                <a:sym typeface="Helvetica Neue"/>
              </a:rPr>
              <a:t> &gt; 1, el conjunto aparece una cantidad de veces superior a lo esperado bajo condiciones de independencia. La ocurrencia de los items de “B” influye en la probabilidad de la ocurrencia de los items de “A”.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 b="0" i="1">
                <a:latin typeface="Helvetica Neue"/>
                <a:ea typeface="Helvetica Neue"/>
                <a:cs typeface="Helvetica Neue"/>
                <a:sym typeface="Helvetica Neue"/>
              </a:rPr>
              <a:t>Lift</a:t>
            </a:r>
            <a:r>
              <a:rPr lang="es-ES" b="0" i="0">
                <a:latin typeface="Helvetica Neue"/>
                <a:ea typeface="Helvetica Neue"/>
                <a:cs typeface="Helvetica Neue"/>
                <a:sym typeface="Helvetica Neue"/>
              </a:rPr>
              <a:t> &lt; 1, el conjunto aparece una cantidad de veces inferior a lo esperado bajo condiciones de independencia. La ocurrencia de los items de “B” influye en la probabilidad de NO ocurrencia de los items de “A”.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Contenido incluido en la PEP 2</a:t>
            </a:r>
            <a:endParaRPr i="1"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just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Capítulo V – Reglas de Asociación.</a:t>
            </a:r>
            <a:endParaRPr/>
          </a:p>
          <a:p>
            <a:pPr marL="177800" lvl="0" indent="-1778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Capítulo VI – Clasificación Bayesiana.</a:t>
            </a:r>
            <a:endParaRPr/>
          </a:p>
          <a:p>
            <a:pPr marL="177800" lvl="0" indent="-1778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Capítulo VII – Árboles de Decisión.</a:t>
            </a:r>
            <a:endParaRPr/>
          </a:p>
          <a:p>
            <a:pPr marL="177800" lvl="0" indent="-762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77800" lvl="0" indent="-76200" algn="just" rtl="0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69" t="-357" r="-3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4713721" y="2643758"/>
            <a:ext cx="2918619" cy="5475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16" r="-1041" b="-77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923143" y="2675049"/>
            <a:ext cx="3442994" cy="4849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76" b="-50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69" r="-3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5004048" y="2498342"/>
            <a:ext cx="2828018" cy="7214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30" b="-25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1311935" y="2498342"/>
            <a:ext cx="2828018" cy="54752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5" b="-77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Medidas de Calidad:</a:t>
            </a:r>
            <a:r>
              <a:rPr lang="es-ES" b="1">
                <a:solidFill>
                  <a:srgbClr val="FF6600"/>
                </a:solidFill>
              </a:rPr>
              <a:t> Ganancia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00050" lvl="1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b="0" i="0">
                <a:latin typeface="Helvetica Neue"/>
                <a:ea typeface="Helvetica Neue"/>
                <a:cs typeface="Helvetica Neue"/>
                <a:sym typeface="Helvetica Neue"/>
              </a:rPr>
              <a:t>con  𝜃 &lt; 𝑞 &lt; 1</a:t>
            </a:r>
            <a:endParaRPr/>
          </a:p>
          <a:p>
            <a:pPr marL="400050" lvl="1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>
                <a:latin typeface="Helvetica Neue"/>
                <a:ea typeface="Helvetica Neue"/>
                <a:cs typeface="Helvetica Neue"/>
                <a:sym typeface="Helvetica Neue"/>
              </a:rPr>
              <a:t>Si la confianza se mantiene constante y 𝑐 &gt; 𝜃 se observa claramente que la ganancia disminuirá al disminuir el soporte de la regla, puesto que son proporcionales.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4571967" y="1455626"/>
            <a:ext cx="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3006507" y="1721791"/>
            <a:ext cx="3130985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8926" b="-196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307" name="Google Shape;307;p2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Una parte de la medida </a:t>
            </a:r>
            <a:r>
              <a:rPr lang="es-ES" i="1"/>
              <a:t>Gini</a:t>
            </a:r>
            <a:r>
              <a:rPr lang="es-ES"/>
              <a:t> para evaluar reglas de asociación está definida como: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Determine su monotonicidad (</a:t>
            </a:r>
            <a:r>
              <a:rPr lang="es-ES">
                <a:solidFill>
                  <a:srgbClr val="0C5EB8"/>
                </a:solidFill>
              </a:rPr>
              <a:t>monótona o anti-monótona</a:t>
            </a:r>
            <a:r>
              <a:rPr lang="es-ES"/>
              <a:t>) para el caso del soporte (con confianza constante) y para el caso de confianza (con soporte constante).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308" name="Google Shape;308;p2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1832862" y="211341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body" idx="1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18" name="Google Shape;318;p24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319" name="Google Shape;319;p2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2" name="Google Shape;322;p24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23" name="Google Shape;323;p24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324" name="Google Shape;324;p2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p2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p2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7" name="Google Shape;327;p24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29" name="Google Shape;329;p24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330" name="Google Shape;330;p2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2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3" name="Google Shape;333;p24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body" idx="1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42" name="Google Shape;342;p25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343" name="Google Shape;343;p25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p25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p25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6" name="Google Shape;346;p25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47" name="Google Shape;347;p25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348" name="Google Shape;348;p25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p25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25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1" name="Google Shape;351;p25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2" name="Google Shape;352;p25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53" name="Google Shape;353;p25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354" name="Google Shape;354;p25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5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25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7" name="Google Shape;357;p25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del soporte (con confianza constante).</a:t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9" name="Google Shape;359;p25"/>
          <p:cNvSpPr txBox="1"/>
          <p:nvPr/>
        </p:nvSpPr>
        <p:spPr>
          <a:xfrm>
            <a:off x="1914592" y="3291830"/>
            <a:ext cx="6814521" cy="3705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287524" y="3496821"/>
            <a:ext cx="1447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323528" y="3219822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287524" y="4202954"/>
            <a:ext cx="1447832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323528" y="3925955"/>
            <a:ext cx="1069524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1926014" y="3939902"/>
            <a:ext cx="6814521" cy="37055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1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73" name="Google Shape;373;p26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374" name="Google Shape;374;p26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26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p26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7" name="Google Shape;377;p26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379" name="Google Shape;379;p26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6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1" name="Google Shape;381;p26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2" name="Google Shape;382;p26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84" name="Google Shape;384;p26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385" name="Google Shape;385;p26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6" name="Google Shape;386;p26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7" name="Google Shape;387;p26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8" name="Google Shape;388;p26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del soporte (con confianza constante).</a:t>
            </a:r>
            <a:endParaRPr/>
          </a:p>
        </p:txBody>
      </p:sp>
      <p:sp>
        <p:nvSpPr>
          <p:cNvPr id="389" name="Google Shape;389;p26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1914592" y="3291830"/>
            <a:ext cx="6814521" cy="3705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287524" y="3496821"/>
            <a:ext cx="1447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323528" y="3219822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287524" y="4202954"/>
            <a:ext cx="1447832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4" name="Google Shape;394;p26"/>
          <p:cNvSpPr txBox="1"/>
          <p:nvPr/>
        </p:nvSpPr>
        <p:spPr>
          <a:xfrm>
            <a:off x="323528" y="3925955"/>
            <a:ext cx="1069524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5" name="Google Shape;395;p26"/>
          <p:cNvSpPr txBox="1"/>
          <p:nvPr/>
        </p:nvSpPr>
        <p:spPr>
          <a:xfrm>
            <a:off x="1926014" y="3939902"/>
            <a:ext cx="6814521" cy="37055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6408204" y="4454334"/>
            <a:ext cx="1954381" cy="323981"/>
          </a:xfrm>
          <a:prstGeom prst="rect">
            <a:avLst/>
          </a:prstGeom>
          <a:solidFill>
            <a:srgbClr val="FDE9D8"/>
          </a:solidFill>
          <a:ln w="127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Anti-monótona</a:t>
            </a:r>
            <a:endParaRPr/>
          </a:p>
        </p:txBody>
      </p:sp>
      <p:sp>
        <p:nvSpPr>
          <p:cNvPr id="397" name="Google Shape;397;p26"/>
          <p:cNvSpPr txBox="1"/>
          <p:nvPr/>
        </p:nvSpPr>
        <p:spPr>
          <a:xfrm>
            <a:off x="3709902" y="4429440"/>
            <a:ext cx="27703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especializar el soporte 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body" idx="1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404" name="Google Shape;404;p2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06" name="Google Shape;406;p27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407" name="Google Shape;407;p27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27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Google Shape;409;p27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0" name="Google Shape;410;p27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11" name="Google Shape;411;p27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412" name="Google Shape;412;p27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3" name="Google Shape;413;p27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4" name="Google Shape;414;p27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5" name="Google Shape;415;p27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6" name="Google Shape;416;p27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418" name="Google Shape;418;p27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7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1" name="Google Shape;421;p27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 confianza (con soporte del </a:t>
            </a: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Antecedente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constante).</a:t>
            </a:r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28" name="Google Shape;428;p28"/>
          <p:cNvSpPr txBox="1">
            <a:spLocks noGrp="1"/>
          </p:cNvSpPr>
          <p:nvPr>
            <p:ph type="body" idx="1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429" name="Google Shape;429;p2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31" name="Google Shape;431;p28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432" name="Google Shape;432;p28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8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4" name="Google Shape;434;p28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5" name="Google Shape;435;p28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36" name="Google Shape;436;p28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437" name="Google Shape;437;p28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8" name="Google Shape;438;p28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9" name="Google Shape;439;p28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0" name="Google Shape;440;p28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1" name="Google Shape;441;p28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42" name="Google Shape;442;p28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443" name="Google Shape;443;p28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28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28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6" name="Google Shape;446;p28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 confianza (con soporte del </a:t>
            </a: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Antecedente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constante).</a:t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1914592" y="3291830"/>
            <a:ext cx="6814521" cy="3705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287524" y="3496821"/>
            <a:ext cx="1447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0" name="Google Shape;450;p28"/>
          <p:cNvSpPr txBox="1"/>
          <p:nvPr/>
        </p:nvSpPr>
        <p:spPr>
          <a:xfrm>
            <a:off x="323528" y="3219822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1" name="Google Shape;451;p28"/>
          <p:cNvSpPr txBox="1"/>
          <p:nvPr/>
        </p:nvSpPr>
        <p:spPr>
          <a:xfrm>
            <a:off x="287524" y="4202954"/>
            <a:ext cx="1447832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2" name="Google Shape;452;p28"/>
          <p:cNvSpPr txBox="1"/>
          <p:nvPr/>
        </p:nvSpPr>
        <p:spPr>
          <a:xfrm>
            <a:off x="323528" y="3925955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1926014" y="3939902"/>
            <a:ext cx="6814521" cy="37055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59" name="Google Shape;459;p29"/>
          <p:cNvSpPr txBox="1">
            <a:spLocks noGrp="1"/>
          </p:cNvSpPr>
          <p:nvPr>
            <p:ph type="body" idx="1"/>
          </p:nvPr>
        </p:nvSpPr>
        <p:spPr>
          <a:xfrm>
            <a:off x="457200" y="951570"/>
            <a:ext cx="8229600" cy="43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3 - Desarrollo</a:t>
            </a:r>
            <a:endParaRPr/>
          </a:p>
        </p:txBody>
      </p:sp>
      <p:sp>
        <p:nvSpPr>
          <p:cNvPr id="460" name="Google Shape;460;p2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1832862" y="1707654"/>
            <a:ext cx="4748608" cy="368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62" name="Google Shape;462;p29"/>
          <p:cNvGrpSpPr/>
          <p:nvPr/>
        </p:nvGrpSpPr>
        <p:grpSpPr>
          <a:xfrm>
            <a:off x="3311860" y="1599642"/>
            <a:ext cx="468052" cy="171019"/>
            <a:chOff x="2231740" y="1401620"/>
            <a:chExt cx="1980220" cy="180020"/>
          </a:xfrm>
        </p:grpSpPr>
        <p:cxnSp>
          <p:nvCxnSpPr>
            <p:cNvPr id="463" name="Google Shape;463;p29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4" name="Google Shape;464;p29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5" name="Google Shape;465;p29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6" name="Google Shape;466;p29"/>
          <p:cNvSpPr txBox="1"/>
          <p:nvPr/>
        </p:nvSpPr>
        <p:spPr>
          <a:xfrm>
            <a:off x="3116548" y="1265734"/>
            <a:ext cx="859531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67" name="Google Shape;467;p29"/>
          <p:cNvGrpSpPr/>
          <p:nvPr/>
        </p:nvGrpSpPr>
        <p:grpSpPr>
          <a:xfrm>
            <a:off x="4207167" y="1599642"/>
            <a:ext cx="652866" cy="171019"/>
            <a:chOff x="2231740" y="1401620"/>
            <a:chExt cx="1980220" cy="180020"/>
          </a:xfrm>
        </p:grpSpPr>
        <p:cxnSp>
          <p:nvCxnSpPr>
            <p:cNvPr id="468" name="Google Shape;468;p29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9" name="Google Shape;469;p29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71" name="Google Shape;471;p29"/>
          <p:cNvSpPr txBox="1"/>
          <p:nvPr/>
        </p:nvSpPr>
        <p:spPr>
          <a:xfrm>
            <a:off x="3881017" y="1265734"/>
            <a:ext cx="130516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72" name="Google Shape;472;p29"/>
          <p:cNvSpPr txBox="1"/>
          <p:nvPr/>
        </p:nvSpPr>
        <p:spPr>
          <a:xfrm>
            <a:off x="5321853" y="1255861"/>
            <a:ext cx="1305164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5580112" y="1599642"/>
            <a:ext cx="652866" cy="171019"/>
            <a:chOff x="2231740" y="1401620"/>
            <a:chExt cx="1980220" cy="180020"/>
          </a:xfrm>
        </p:grpSpPr>
        <p:cxnSp>
          <p:nvCxnSpPr>
            <p:cNvPr id="474" name="Google Shape;474;p29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5" name="Google Shape;475;p29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6" name="Google Shape;476;p29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77" name="Google Shape;477;p29"/>
          <p:cNvSpPr txBox="1"/>
          <p:nvPr/>
        </p:nvSpPr>
        <p:spPr>
          <a:xfrm>
            <a:off x="298994" y="2786261"/>
            <a:ext cx="66535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Evaluar: Caso de confianza (con soporte del </a:t>
            </a:r>
            <a:r>
              <a:rPr lang="es-E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Antecedente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constante).</a:t>
            </a:r>
            <a:endParaRPr/>
          </a:p>
        </p:txBody>
      </p:sp>
      <p:sp>
        <p:nvSpPr>
          <p:cNvPr id="478" name="Google Shape;478;p29"/>
          <p:cNvSpPr txBox="1"/>
          <p:nvPr/>
        </p:nvSpPr>
        <p:spPr>
          <a:xfrm>
            <a:off x="1655676" y="2175706"/>
            <a:ext cx="6814521" cy="3705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79" name="Google Shape;479;p29"/>
          <p:cNvSpPr txBox="1"/>
          <p:nvPr/>
        </p:nvSpPr>
        <p:spPr>
          <a:xfrm>
            <a:off x="1914592" y="3291830"/>
            <a:ext cx="6814521" cy="37055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0" name="Google Shape;480;p29"/>
          <p:cNvSpPr txBox="1"/>
          <p:nvPr/>
        </p:nvSpPr>
        <p:spPr>
          <a:xfrm>
            <a:off x="287524" y="3496821"/>
            <a:ext cx="1447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1" name="Google Shape;481;p29"/>
          <p:cNvSpPr txBox="1"/>
          <p:nvPr/>
        </p:nvSpPr>
        <p:spPr>
          <a:xfrm>
            <a:off x="323528" y="3219822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2" name="Google Shape;482;p29"/>
          <p:cNvSpPr txBox="1"/>
          <p:nvPr/>
        </p:nvSpPr>
        <p:spPr>
          <a:xfrm>
            <a:off x="287524" y="4202954"/>
            <a:ext cx="1447832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323528" y="3925955"/>
            <a:ext cx="106952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4" name="Google Shape;484;p29"/>
          <p:cNvSpPr txBox="1"/>
          <p:nvPr/>
        </p:nvSpPr>
        <p:spPr>
          <a:xfrm>
            <a:off x="1926014" y="3939902"/>
            <a:ext cx="6814521" cy="37055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13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6408204" y="4454334"/>
            <a:ext cx="1954381" cy="323981"/>
          </a:xfrm>
          <a:prstGeom prst="rect">
            <a:avLst/>
          </a:prstGeom>
          <a:solidFill>
            <a:srgbClr val="FDE9D8"/>
          </a:solidFill>
          <a:ln w="127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Anti-monótona</a:t>
            </a:r>
            <a:endParaRPr/>
          </a:p>
        </p:txBody>
      </p:sp>
      <p:sp>
        <p:nvSpPr>
          <p:cNvPr id="486" name="Google Shape;486;p29"/>
          <p:cNvSpPr txBox="1"/>
          <p:nvPr/>
        </p:nvSpPr>
        <p:spPr>
          <a:xfrm>
            <a:off x="3491880" y="4429440"/>
            <a:ext cx="29290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especializar la confianza 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Objetivos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el entorno de problemas y la génesis de las reglas de asociación.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Conocer las definiciones formales de las reglas de asociación.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y manipular los parámetros necesarios para evaluar en forma cualitativa una regla.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los problemas combinatorios subyacentes a la búsqueda de relaciones frecuentes.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Evaluar las diferentes medidas de calidad de una regla de asociación.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Dominar los algoritmos para la búsqueda de reglas frecuentes.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92" name="Google Shape;492;p3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5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Un analista de marketing tiene la hipótesis que existe una </a:t>
            </a:r>
            <a:r>
              <a:rPr lang="es-ES">
                <a:highlight>
                  <a:srgbClr val="EAEC9C"/>
                </a:highlight>
              </a:rPr>
              <a:t>fuerte relación (más del 50%)</a:t>
            </a:r>
            <a:r>
              <a:rPr lang="es-ES"/>
              <a:t> entre personas que están </a:t>
            </a:r>
            <a:r>
              <a:rPr lang="es-ES">
                <a:highlight>
                  <a:srgbClr val="EAEC9C"/>
                </a:highlight>
              </a:rPr>
              <a:t>suscritas al diario </a:t>
            </a:r>
            <a:r>
              <a:rPr lang="es-ES" i="1">
                <a:highlight>
                  <a:srgbClr val="EAEC9C"/>
                </a:highlight>
              </a:rPr>
              <a:t>El Mercurio</a:t>
            </a:r>
            <a:r>
              <a:rPr lang="es-ES">
                <a:highlight>
                  <a:srgbClr val="EAEC9C"/>
                </a:highlight>
              </a:rPr>
              <a:t> y </a:t>
            </a:r>
            <a:r>
              <a:rPr lang="es-ES" i="1">
                <a:highlight>
                  <a:srgbClr val="EAEC9C"/>
                </a:highlight>
              </a:rPr>
              <a:t>Estrategia</a:t>
            </a:r>
            <a:r>
              <a:rPr lang="es-ES"/>
              <a:t>, con las personas que toman sus vacaciones en el </a:t>
            </a:r>
            <a:r>
              <a:rPr lang="es-ES">
                <a:highlight>
                  <a:srgbClr val="EAEC9C"/>
                </a:highlight>
              </a:rPr>
              <a:t>extranjero y en el sur del país</a:t>
            </a:r>
            <a:r>
              <a:rPr lang="es-ES"/>
              <a:t>. Para comprobar esta hipótesis posee las bases de datos de las suscripciones a los periódicos y de la empresa </a:t>
            </a:r>
            <a:r>
              <a:rPr lang="es-ES" i="1"/>
              <a:t>Latam</a:t>
            </a:r>
            <a:r>
              <a:rPr lang="es-ES"/>
              <a:t>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Construya una base de datos de no más de 10 ejemplos que compruebe la hipótesis. Considerando un </a:t>
            </a:r>
            <a:r>
              <a:rPr lang="es-ES">
                <a:highlight>
                  <a:srgbClr val="EAEC9C"/>
                </a:highlight>
              </a:rPr>
              <a:t>soporte de más del 10%</a:t>
            </a:r>
            <a:r>
              <a:rPr lang="es-ES"/>
              <a:t>, cuando el universo está constituido por las personas comunes a las tres bases de datos.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93" name="Google Shape;493;p3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body" idx="1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5 - Desarrollo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501" name="Google Shape;501;p31"/>
          <p:cNvGraphicFramePr/>
          <p:nvPr/>
        </p:nvGraphicFramePr>
        <p:xfrm>
          <a:off x="899592" y="1671650"/>
          <a:ext cx="4308175" cy="3017630"/>
        </p:xfrm>
        <a:graphic>
          <a:graphicData uri="http://schemas.openxmlformats.org/drawingml/2006/table">
            <a:tbl>
              <a:tblPr firstRow="1" bandRow="1">
                <a:noFill/>
                <a:tableStyleId>{BD3A2C60-22AA-400E-ABBB-6A7272219A80}</a:tableStyleId>
              </a:tblPr>
              <a:tblGrid>
                <a:gridCol w="3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Rut Cliente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El Mercurio (EM)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Estrategia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(ES)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Latam</a:t>
                      </a: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(LT)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11200200-0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12300300-1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13400400-2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14500500-3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15600600-4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16700700-5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11800800-6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12900900-7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13010010-8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14020020-9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02" name="Google Shape;502;p31"/>
          <p:cNvSpPr txBox="1"/>
          <p:nvPr/>
        </p:nvSpPr>
        <p:spPr>
          <a:xfrm>
            <a:off x="6074003" y="2211710"/>
            <a:ext cx="195438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s-ES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𝐶𝑜𝑛𝑓𝑛(𝐴, 𝐵) ≤ 0,5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D53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s-ES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𝐶𝑜𝑛𝑓𝑛(𝐴, 𝐵) &gt; 0,5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508" name="Google Shape;508;p32"/>
          <p:cNvSpPr txBox="1">
            <a:spLocks noGrp="1"/>
          </p:cNvSpPr>
          <p:nvPr>
            <p:ph type="body" idx="1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5 - Desarrollo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509" name="Google Shape;509;p3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510" name="Google Shape;510;p32"/>
          <p:cNvGraphicFramePr/>
          <p:nvPr/>
        </p:nvGraphicFramePr>
        <p:xfrm>
          <a:off x="899592" y="1671650"/>
          <a:ext cx="4308175" cy="3017630"/>
        </p:xfrm>
        <a:graphic>
          <a:graphicData uri="http://schemas.openxmlformats.org/drawingml/2006/table">
            <a:tbl>
              <a:tblPr firstRow="1" bandRow="1">
                <a:noFill/>
                <a:tableStyleId>{BD3A2C60-22AA-400E-ABBB-6A7272219A80}</a:tableStyleId>
              </a:tblPr>
              <a:tblGrid>
                <a:gridCol w="3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Rut Cliente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El Mercurio (EM)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Estrategia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(ES)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Latam</a:t>
                      </a: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(LT)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11200200-0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12300300-1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13400400-2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14500500-3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15600600-4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16700700-5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11800800-6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12900900-7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13010010-8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14020020-9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1" name="Google Shape;511;p32"/>
          <p:cNvSpPr txBox="1"/>
          <p:nvPr/>
        </p:nvSpPr>
        <p:spPr>
          <a:xfrm>
            <a:off x="6290471" y="1743658"/>
            <a:ext cx="14911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𝑆𝑜𝑝(𝐴, 𝐵) = 𝐴∩𝐵</a:t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5652120" y="2938152"/>
            <a:ext cx="2772308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 = [EM, ES]; 𝐵 = LT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𝑛 = 10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𝑆𝑜𝑝([EM, ES], LT) = 4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𝑆𝑜𝑝𝑛([EM, ES], LT) =  4/10 = 0,4</a:t>
            </a:r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5735725" y="2139702"/>
            <a:ext cx="2804166" cy="4476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6" b="-54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14" name="Google Shape;514;p32"/>
          <p:cNvGrpSpPr/>
          <p:nvPr/>
        </p:nvGrpSpPr>
        <p:grpSpPr>
          <a:xfrm>
            <a:off x="2231740" y="1473627"/>
            <a:ext cx="1980220" cy="126014"/>
            <a:chOff x="2231740" y="1401620"/>
            <a:chExt cx="1980220" cy="180020"/>
          </a:xfrm>
        </p:grpSpPr>
        <p:cxnSp>
          <p:nvCxnSpPr>
            <p:cNvPr id="515" name="Google Shape;515;p32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6" name="Google Shape;516;p32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7" name="Google Shape;517;p32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18" name="Google Shape;518;p32"/>
          <p:cNvSpPr txBox="1"/>
          <p:nvPr/>
        </p:nvSpPr>
        <p:spPr>
          <a:xfrm>
            <a:off x="3077373" y="1177617"/>
            <a:ext cx="298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2"/>
          <p:cNvSpPr txBox="1"/>
          <p:nvPr/>
        </p:nvSpPr>
        <p:spPr>
          <a:xfrm>
            <a:off x="4543293" y="1177617"/>
            <a:ext cx="357790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20" name="Google Shape;520;p32"/>
          <p:cNvGrpSpPr/>
          <p:nvPr/>
        </p:nvGrpSpPr>
        <p:grpSpPr>
          <a:xfrm>
            <a:off x="4260309" y="1473627"/>
            <a:ext cx="923759" cy="126015"/>
            <a:chOff x="2231740" y="1401620"/>
            <a:chExt cx="1980220" cy="180020"/>
          </a:xfrm>
        </p:grpSpPr>
        <p:cxnSp>
          <p:nvCxnSpPr>
            <p:cNvPr id="521" name="Google Shape;521;p32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2" name="Google Shape;522;p32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3" name="Google Shape;523;p32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529" name="Google Shape;529;p33"/>
          <p:cNvSpPr txBox="1">
            <a:spLocks noGrp="1"/>
          </p:cNvSpPr>
          <p:nvPr>
            <p:ph type="body" idx="1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5 - Desarrollo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530" name="Google Shape;530;p3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5946172" y="1779662"/>
            <a:ext cx="2265557" cy="4906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32" name="Google Shape;532;p33"/>
          <p:cNvSpPr txBox="1"/>
          <p:nvPr/>
        </p:nvSpPr>
        <p:spPr>
          <a:xfrm>
            <a:off x="5203049" y="2357462"/>
            <a:ext cx="3888117" cy="725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533" name="Google Shape;533;p33"/>
          <p:cNvGraphicFramePr/>
          <p:nvPr/>
        </p:nvGraphicFramePr>
        <p:xfrm>
          <a:off x="899592" y="1671650"/>
          <a:ext cx="4308175" cy="3017630"/>
        </p:xfrm>
        <a:graphic>
          <a:graphicData uri="http://schemas.openxmlformats.org/drawingml/2006/table">
            <a:tbl>
              <a:tblPr firstRow="1" bandRow="1">
                <a:noFill/>
                <a:tableStyleId>{BD3A2C60-22AA-400E-ABBB-6A7272219A80}</a:tableStyleId>
              </a:tblPr>
              <a:tblGrid>
                <a:gridCol w="3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Rut Cliente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El Mercurio (EM)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Estrategia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(ES)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Latam</a:t>
                      </a: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(LT)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11200200-0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12300300-1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13400400-2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14500500-3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15600600-4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16700700-5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11800800-6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12900900-7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13010010-8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14020020-9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4" name="Google Shape;534;p33"/>
          <p:cNvSpPr txBox="1"/>
          <p:nvPr/>
        </p:nvSpPr>
        <p:spPr>
          <a:xfrm>
            <a:off x="5926221" y="3214703"/>
            <a:ext cx="2438489" cy="4736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35" name="Google Shape;535;p33"/>
          <p:cNvGrpSpPr/>
          <p:nvPr/>
        </p:nvGrpSpPr>
        <p:grpSpPr>
          <a:xfrm>
            <a:off x="2231740" y="1473627"/>
            <a:ext cx="1980220" cy="126014"/>
            <a:chOff x="2231740" y="1401620"/>
            <a:chExt cx="1980220" cy="180020"/>
          </a:xfrm>
        </p:grpSpPr>
        <p:cxnSp>
          <p:nvCxnSpPr>
            <p:cNvPr id="536" name="Google Shape;536;p33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7" name="Google Shape;537;p33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8" name="Google Shape;538;p33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9" name="Google Shape;539;p33"/>
          <p:cNvSpPr txBox="1"/>
          <p:nvPr/>
        </p:nvSpPr>
        <p:spPr>
          <a:xfrm>
            <a:off x="3077373" y="1177617"/>
            <a:ext cx="298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3"/>
          <p:cNvSpPr txBox="1"/>
          <p:nvPr/>
        </p:nvSpPr>
        <p:spPr>
          <a:xfrm>
            <a:off x="4543293" y="1177617"/>
            <a:ext cx="357790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41" name="Google Shape;541;p33"/>
          <p:cNvGrpSpPr/>
          <p:nvPr/>
        </p:nvGrpSpPr>
        <p:grpSpPr>
          <a:xfrm>
            <a:off x="4260309" y="1473627"/>
            <a:ext cx="923759" cy="126015"/>
            <a:chOff x="2231740" y="1401620"/>
            <a:chExt cx="1980220" cy="180020"/>
          </a:xfrm>
        </p:grpSpPr>
        <p:cxnSp>
          <p:nvCxnSpPr>
            <p:cNvPr id="542" name="Google Shape;542;p33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3" name="Google Shape;543;p33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4" name="Google Shape;544;p33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/>
          <p:nvPr/>
        </p:nvSpPr>
        <p:spPr>
          <a:xfrm>
            <a:off x="6264188" y="4335946"/>
            <a:ext cx="1954381" cy="323981"/>
          </a:xfrm>
          <a:prstGeom prst="rect">
            <a:avLst/>
          </a:prstGeom>
          <a:solidFill>
            <a:srgbClr val="FDE9D8"/>
          </a:solidFill>
          <a:ln w="127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551" name="Google Shape;551;p34"/>
          <p:cNvSpPr txBox="1">
            <a:spLocks noGrp="1"/>
          </p:cNvSpPr>
          <p:nvPr>
            <p:ph type="body" idx="1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5 - Desarrollo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552" name="Google Shape;552;p3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553" name="Google Shape;553;p34"/>
          <p:cNvGraphicFramePr/>
          <p:nvPr/>
        </p:nvGraphicFramePr>
        <p:xfrm>
          <a:off x="899592" y="1671650"/>
          <a:ext cx="4308175" cy="3017630"/>
        </p:xfrm>
        <a:graphic>
          <a:graphicData uri="http://schemas.openxmlformats.org/drawingml/2006/table">
            <a:tbl>
              <a:tblPr firstRow="1" bandRow="1">
                <a:noFill/>
                <a:tableStyleId>{BD3A2C60-22AA-400E-ABBB-6A7272219A80}</a:tableStyleId>
              </a:tblPr>
              <a:tblGrid>
                <a:gridCol w="3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Rut Cliente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El Mercurio (EM)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Estrategia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(ES)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Latam</a:t>
                      </a: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(LT)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11200200-0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12300300-1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13400400-2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14500500-3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15600600-4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16700700-5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11800800-6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12900900-7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13010010-8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14020020-9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54" name="Google Shape;554;p34"/>
          <p:cNvGrpSpPr/>
          <p:nvPr/>
        </p:nvGrpSpPr>
        <p:grpSpPr>
          <a:xfrm>
            <a:off x="2231740" y="1473627"/>
            <a:ext cx="1980220" cy="126014"/>
            <a:chOff x="2231740" y="1401620"/>
            <a:chExt cx="1980220" cy="180020"/>
          </a:xfrm>
        </p:grpSpPr>
        <p:cxnSp>
          <p:nvCxnSpPr>
            <p:cNvPr id="555" name="Google Shape;555;p3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6" name="Google Shape;556;p3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7" name="Google Shape;557;p3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8" name="Google Shape;558;p34"/>
          <p:cNvSpPr txBox="1"/>
          <p:nvPr/>
        </p:nvSpPr>
        <p:spPr>
          <a:xfrm>
            <a:off x="3077373" y="1177617"/>
            <a:ext cx="298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𝐴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4543293" y="1177617"/>
            <a:ext cx="357790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60" name="Google Shape;560;p34"/>
          <p:cNvGrpSpPr/>
          <p:nvPr/>
        </p:nvGrpSpPr>
        <p:grpSpPr>
          <a:xfrm>
            <a:off x="4260309" y="1473627"/>
            <a:ext cx="923759" cy="126015"/>
            <a:chOff x="2231740" y="1401620"/>
            <a:chExt cx="1980220" cy="180020"/>
          </a:xfrm>
        </p:grpSpPr>
        <p:cxnSp>
          <p:nvCxnSpPr>
            <p:cNvPr id="561" name="Google Shape;561;p34"/>
            <p:cNvCxnSpPr/>
            <p:nvPr/>
          </p:nvCxnSpPr>
          <p:spPr>
            <a:xfrm rot="10800000">
              <a:off x="223174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2" name="Google Shape;562;p34"/>
            <p:cNvCxnSpPr/>
            <p:nvPr/>
          </p:nvCxnSpPr>
          <p:spPr>
            <a:xfrm rot="10800000">
              <a:off x="4211960" y="1401620"/>
              <a:ext cx="0" cy="18002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3" name="Google Shape;563;p34"/>
            <p:cNvCxnSpPr/>
            <p:nvPr/>
          </p:nvCxnSpPr>
          <p:spPr>
            <a:xfrm>
              <a:off x="2231740" y="1401620"/>
              <a:ext cx="198022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64" name="Google Shape;564;p34"/>
          <p:cNvSpPr txBox="1"/>
          <p:nvPr/>
        </p:nvSpPr>
        <p:spPr>
          <a:xfrm>
            <a:off x="6285295" y="3921263"/>
            <a:ext cx="195438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s-ES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𝐶𝑜𝑛𝑓𝑛(𝐴, 𝐵) ≤ 0,5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D53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s-ES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𝐶𝑜𝑛𝑓𝑛(𝐴, 𝐵) &gt; 0,5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5946172" y="1779662"/>
            <a:ext cx="2265557" cy="4906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4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6" name="Google Shape;566;p34"/>
          <p:cNvSpPr txBox="1"/>
          <p:nvPr/>
        </p:nvSpPr>
        <p:spPr>
          <a:xfrm>
            <a:off x="5203049" y="2357462"/>
            <a:ext cx="3888117" cy="7251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7" name="Google Shape;567;p34"/>
          <p:cNvSpPr txBox="1"/>
          <p:nvPr/>
        </p:nvSpPr>
        <p:spPr>
          <a:xfrm>
            <a:off x="5926221" y="3214703"/>
            <a:ext cx="2438489" cy="47365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Objetivos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Cuantificar </a:t>
            </a:r>
            <a:r>
              <a:rPr lang="es-ES" b="1"/>
              <a:t>probabilidad a priori</a:t>
            </a:r>
            <a:r>
              <a:rPr lang="es-ES"/>
              <a:t>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el </a:t>
            </a:r>
            <a:r>
              <a:rPr lang="es-ES" b="1"/>
              <a:t>costo del error </a:t>
            </a:r>
            <a:r>
              <a:rPr lang="es-ES"/>
              <a:t>de clasificar basado en </a:t>
            </a:r>
            <a:r>
              <a:rPr lang="es-ES" b="1"/>
              <a:t>probabilidad a priori</a:t>
            </a:r>
            <a:r>
              <a:rPr lang="es-ES"/>
              <a:t>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Cuantificar el </a:t>
            </a:r>
            <a:r>
              <a:rPr lang="es-ES" b="1"/>
              <a:t>riesgo condicional</a:t>
            </a:r>
            <a:r>
              <a:rPr lang="es-ES"/>
              <a:t>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Usar los conceptos anteriores para obtener un método de clasificación a mínimo riesgo condicional para un </a:t>
            </a:r>
            <a:r>
              <a:rPr lang="es-ES" b="1"/>
              <a:t>problema multivariado</a:t>
            </a:r>
            <a:r>
              <a:rPr lang="es-ES"/>
              <a:t>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Analizar clasificador </a:t>
            </a:r>
            <a:r>
              <a:rPr lang="es-ES" b="1"/>
              <a:t>Bayesiano simple</a:t>
            </a:r>
            <a:r>
              <a:rPr lang="es-ES"/>
              <a:t>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los fundamentos de un clasificador </a:t>
            </a:r>
            <a:r>
              <a:rPr lang="es-ES" b="1"/>
              <a:t>Bayesiano ingenuo</a:t>
            </a:r>
            <a:r>
              <a:rPr lang="es-ES"/>
              <a:t>.</a:t>
            </a:r>
            <a:endParaRPr/>
          </a:p>
        </p:txBody>
      </p:sp>
      <p:sp>
        <p:nvSpPr>
          <p:cNvPr id="574" name="Google Shape;574;p3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580" name="Google Shape;580;p36"/>
          <p:cNvSpPr txBox="1">
            <a:spLocks noGrp="1"/>
          </p:cNvSpPr>
          <p:nvPr>
            <p:ph type="body" idx="1"/>
          </p:nvPr>
        </p:nvSpPr>
        <p:spPr>
          <a:xfrm>
            <a:off x="457200" y="987574"/>
            <a:ext cx="8229600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Antecedentes teóricos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En la cotidianidad muchas situaciones poseen resultados diferentes aunque las condiciones iniciales en las que se producen son las mismas, (manifestación física de situaciones que </a:t>
            </a:r>
            <a:r>
              <a:rPr lang="es-ES" b="1"/>
              <a:t>envuelven incertidumbre</a:t>
            </a:r>
            <a:r>
              <a:rPr lang="es-ES"/>
              <a:t>). Estos fenómenos son denominados </a:t>
            </a:r>
            <a:r>
              <a:rPr lang="es-ES">
                <a:solidFill>
                  <a:srgbClr val="FF6600"/>
                </a:solidFill>
              </a:rPr>
              <a:t>fenómenos aleatorios</a:t>
            </a:r>
            <a:r>
              <a:rPr lang="es-ES"/>
              <a:t>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El objetivo del </a:t>
            </a:r>
            <a:r>
              <a:rPr lang="es-ES">
                <a:solidFill>
                  <a:srgbClr val="FF6600"/>
                </a:solidFill>
              </a:rPr>
              <a:t>Cálculo de Probabilidades </a:t>
            </a:r>
            <a:r>
              <a:rPr lang="es-ES"/>
              <a:t>es el estudio de </a:t>
            </a:r>
            <a:r>
              <a:rPr lang="es-ES" b="1"/>
              <a:t>métodos de análisis del comportamiento</a:t>
            </a:r>
            <a:r>
              <a:rPr lang="es-ES"/>
              <a:t> de </a:t>
            </a:r>
            <a:r>
              <a:rPr lang="es-ES">
                <a:solidFill>
                  <a:srgbClr val="FF6600"/>
                </a:solidFill>
              </a:rPr>
              <a:t>fenómenos aleatorios</a:t>
            </a:r>
            <a:r>
              <a:rPr lang="es-ES"/>
              <a:t>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>
                <a:solidFill>
                  <a:srgbClr val="FF6600"/>
                </a:solidFill>
              </a:rPr>
              <a:t>Cálculo de Probabilidades</a:t>
            </a:r>
            <a:r>
              <a:rPr lang="es-ES"/>
              <a:t> y la </a:t>
            </a:r>
            <a:r>
              <a:rPr lang="es-ES">
                <a:solidFill>
                  <a:srgbClr val="FF6600"/>
                </a:solidFill>
              </a:rPr>
              <a:t>Estadística</a:t>
            </a:r>
            <a:r>
              <a:rPr lang="es-ES"/>
              <a:t> son disciplinas íntimamente relacionadas, </a:t>
            </a:r>
            <a:r>
              <a:rPr lang="es-ES" b="1"/>
              <a:t>ambas se refieren al estudio de un mismo tipo de situaciones</a:t>
            </a:r>
            <a:r>
              <a:rPr lang="es-ES"/>
              <a:t>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Mientras que </a:t>
            </a:r>
            <a:r>
              <a:rPr lang="es-ES">
                <a:solidFill>
                  <a:srgbClr val="FF6600"/>
                </a:solidFill>
              </a:rPr>
              <a:t>Cálculo de probabilidades </a:t>
            </a:r>
            <a:r>
              <a:rPr lang="es-ES" b="1"/>
              <a:t>desarrolla los modelos teóricos </a:t>
            </a:r>
            <a:r>
              <a:rPr lang="es-ES"/>
              <a:t>para tratar fenómenos aleatorios, la </a:t>
            </a:r>
            <a:r>
              <a:rPr lang="es-ES">
                <a:solidFill>
                  <a:srgbClr val="FF6600"/>
                </a:solidFill>
              </a:rPr>
              <a:t>Estadística</a:t>
            </a:r>
            <a:r>
              <a:rPr lang="es-ES"/>
              <a:t> </a:t>
            </a:r>
            <a:r>
              <a:rPr lang="es-ES" b="1"/>
              <a:t>ajusta dichos modelos </a:t>
            </a:r>
            <a:r>
              <a:rPr lang="es-ES"/>
              <a:t>a situaciones concretas.</a:t>
            </a:r>
            <a:endParaRPr/>
          </a:p>
        </p:txBody>
      </p:sp>
      <p:sp>
        <p:nvSpPr>
          <p:cNvPr id="581" name="Google Shape;581;p3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Antecedentes teóricos 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588" name="Google Shape;588;p3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589" name="Google Shape;5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902" y="2055323"/>
            <a:ext cx="6336196" cy="19925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7"/>
          <p:cNvSpPr txBox="1"/>
          <p:nvPr/>
        </p:nvSpPr>
        <p:spPr>
          <a:xfrm>
            <a:off x="5301609" y="1635646"/>
            <a:ext cx="22637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Métodos básicos investigación</a:t>
            </a:r>
            <a:endParaRPr/>
          </a:p>
        </p:txBody>
      </p:sp>
      <p:sp>
        <p:nvSpPr>
          <p:cNvPr id="591" name="Google Shape;591;p37"/>
          <p:cNvSpPr txBox="1"/>
          <p:nvPr/>
        </p:nvSpPr>
        <p:spPr>
          <a:xfrm>
            <a:off x="4601783" y="3867894"/>
            <a:ext cx="198644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i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Tests o pruebas de hipótesis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597" name="Google Shape;597;p38"/>
          <p:cNvSpPr txBox="1">
            <a:spLocks noGrp="1"/>
          </p:cNvSpPr>
          <p:nvPr>
            <p:ph type="body" idx="1"/>
          </p:nvPr>
        </p:nvSpPr>
        <p:spPr>
          <a:xfrm>
            <a:off x="457200" y="95157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Antecedentes teóricos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Paralelismo entre la </a:t>
            </a:r>
            <a:r>
              <a:rPr lang="es-ES" sz="1400" b="1"/>
              <a:t>Estadística </a:t>
            </a:r>
            <a:r>
              <a:rPr lang="es-ES" sz="1400"/>
              <a:t>y el </a:t>
            </a:r>
            <a:r>
              <a:rPr lang="es-ES" sz="1400" b="1"/>
              <a:t>Cálculo de Probabilidades</a:t>
            </a:r>
            <a:r>
              <a:rPr lang="es-ES" sz="1400"/>
              <a:t>:</a:t>
            </a:r>
            <a:endParaRPr sz="1400"/>
          </a:p>
        </p:txBody>
      </p:sp>
      <p:sp>
        <p:nvSpPr>
          <p:cNvPr id="598" name="Google Shape;598;p3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599" name="Google Shape;59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008" y="1707654"/>
            <a:ext cx="6401985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8"/>
          <p:cNvSpPr/>
          <p:nvPr/>
        </p:nvSpPr>
        <p:spPr>
          <a:xfrm>
            <a:off x="5256076" y="2247714"/>
            <a:ext cx="1440160" cy="288032"/>
          </a:xfrm>
          <a:prstGeom prst="rect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8"/>
          <p:cNvSpPr/>
          <p:nvPr/>
        </p:nvSpPr>
        <p:spPr>
          <a:xfrm>
            <a:off x="4175956" y="2967794"/>
            <a:ext cx="3348372" cy="288032"/>
          </a:xfrm>
          <a:prstGeom prst="rect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08" name="Google Shape;608;p39"/>
          <p:cNvSpPr txBox="1">
            <a:spLocks noGrp="1"/>
          </p:cNvSpPr>
          <p:nvPr>
            <p:ph type="body" idx="1"/>
          </p:nvPr>
        </p:nvSpPr>
        <p:spPr>
          <a:xfrm>
            <a:off x="457200" y="987574"/>
            <a:ext cx="8229600" cy="360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5" r="-295" b="-3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609" name="Google Shape;609;p3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610" name="Google Shape;61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676" y="3615866"/>
            <a:ext cx="1512168" cy="30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6096" y="3579862"/>
            <a:ext cx="936104" cy="35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87924" y="3579862"/>
            <a:ext cx="1236500" cy="35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457200" y="102357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sz="2000" b="1"/>
              <a:t>Problema: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000">
                <a:highlight>
                  <a:srgbClr val="EAEC9C"/>
                </a:highlight>
              </a:rPr>
              <a:t>Mejorar la calidad de decisiones comerciales </a:t>
            </a:r>
            <a:r>
              <a:rPr lang="es-ES" sz="2000"/>
              <a:t>a través del análisis de </a:t>
            </a:r>
            <a:r>
              <a:rPr lang="es-ES" sz="2000">
                <a:highlight>
                  <a:srgbClr val="EAEC9C"/>
                </a:highlight>
              </a:rPr>
              <a:t>transacciones de compras </a:t>
            </a:r>
            <a:r>
              <a:rPr lang="es-ES" sz="2000"/>
              <a:t>que se han </a:t>
            </a:r>
            <a:r>
              <a:rPr lang="es-ES" sz="2000">
                <a:highlight>
                  <a:srgbClr val="EAEC9C"/>
                </a:highlight>
              </a:rPr>
              <a:t>realizado en el pasado</a:t>
            </a:r>
            <a:r>
              <a:rPr lang="es-ES" sz="2000"/>
              <a:t>.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19" name="Google Shape;619;p4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1" r="-2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620" name="Google Shape;620;p4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621" name="Google Shape;62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7744" y="2386583"/>
            <a:ext cx="4626514" cy="34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27" name="Google Shape;627;p4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-ES" sz="1500" b="1">
                <a:solidFill>
                  <a:srgbClr val="FF6600"/>
                </a:solidFill>
              </a:rPr>
              <a:t>Distribución de probabilidad de una variable aleatoria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s-ES" sz="1500"/>
              <a:t>La función de distribución de una variable aleatoria </a:t>
            </a:r>
            <a:r>
              <a:rPr lang="es-ES" sz="15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-ES" sz="1500"/>
              <a:t> satisface: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Noto Sans Symbols"/>
              <a:buChar char="▪"/>
            </a:pPr>
            <a:r>
              <a:rPr lang="es-ES" sz="1500"/>
              <a:t>Es monótona (no decreciente).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Noto Sans Symbols"/>
              <a:buChar char="▪"/>
            </a:pPr>
            <a:r>
              <a:rPr lang="es-ES" sz="1500"/>
              <a:t>Es continua a la derecha.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Noto Sans Symbols"/>
              <a:buChar char="▪"/>
            </a:pPr>
            <a:r>
              <a:rPr lang="es-ES" sz="1500"/>
              <a:t> </a:t>
            </a:r>
            <a:endParaRPr/>
          </a:p>
        </p:txBody>
      </p:sp>
      <p:sp>
        <p:nvSpPr>
          <p:cNvPr id="628" name="Google Shape;628;p4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629" name="Google Shape;62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2679762"/>
            <a:ext cx="38385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35" name="Google Shape;635;p4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147248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FF6600"/>
                </a:solidFill>
              </a:rPr>
              <a:t>Teorema de Bayes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Planteada por el filósofo inglés </a:t>
            </a:r>
            <a:r>
              <a:rPr lang="es-ES" i="1"/>
              <a:t>Thomas Bayes</a:t>
            </a:r>
            <a:r>
              <a:rPr lang="es-ES"/>
              <a:t> (1702-1761), expresa la </a:t>
            </a:r>
            <a:r>
              <a:rPr lang="es-ES" b="1"/>
              <a:t>probabilidad condicional de un evento aleatorio </a:t>
            </a:r>
            <a:r>
              <a:rPr lang="es-ES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-ES"/>
              <a:t> dado </a:t>
            </a:r>
            <a:r>
              <a:rPr lang="es-ES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s-ES"/>
              <a:t> en términos de la </a:t>
            </a:r>
            <a:r>
              <a:rPr lang="es-ES" b="1"/>
              <a:t>distribución de probabilidad condicional del evento</a:t>
            </a:r>
            <a:r>
              <a:rPr lang="es-ES"/>
              <a:t> </a:t>
            </a:r>
            <a:r>
              <a:rPr lang="es-ES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s-ES"/>
              <a:t> dado </a:t>
            </a:r>
            <a:r>
              <a:rPr lang="es-ES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-ES"/>
              <a:t> y la </a:t>
            </a:r>
            <a:r>
              <a:rPr lang="es-ES" b="1"/>
              <a:t>distribución de probabilidad marginal </a:t>
            </a:r>
            <a:r>
              <a:rPr lang="es-ES"/>
              <a:t>de sólo </a:t>
            </a:r>
            <a:r>
              <a:rPr lang="es-ES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-ES"/>
              <a:t>.</a:t>
            </a:r>
            <a:endParaRPr/>
          </a:p>
        </p:txBody>
      </p:sp>
      <p:sp>
        <p:nvSpPr>
          <p:cNvPr id="636" name="Google Shape;636;p4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42" name="Google Shape;642;p43"/>
          <p:cNvSpPr txBox="1">
            <a:spLocks noGrp="1"/>
          </p:cNvSpPr>
          <p:nvPr>
            <p:ph type="body" idx="1"/>
          </p:nvPr>
        </p:nvSpPr>
        <p:spPr>
          <a:xfrm>
            <a:off x="467544" y="951570"/>
            <a:ext cx="8229600" cy="3852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1" r="-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643" name="Google Shape;643;p4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50" name="Google Shape;650;p44"/>
          <p:cNvSpPr txBox="1">
            <a:spLocks noGrp="1"/>
          </p:cNvSpPr>
          <p:nvPr>
            <p:ph type="body" idx="1"/>
          </p:nvPr>
        </p:nvSpPr>
        <p:spPr>
          <a:xfrm>
            <a:off x="457200" y="1023578"/>
            <a:ext cx="8229600" cy="26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FF6600"/>
                </a:solidFill>
              </a:rPr>
              <a:t>Teorema de Bayes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 válido en </a:t>
            </a:r>
            <a:r>
              <a:rPr lang="es-ES" b="1"/>
              <a:t>todas las aplicaciones </a:t>
            </a:r>
            <a:r>
              <a:rPr lang="es-ES"/>
              <a:t>de la teoría de la probabilidad.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La </a:t>
            </a:r>
            <a:r>
              <a:rPr lang="es-ES" b="1"/>
              <a:t>Estadística Bayesiana </a:t>
            </a:r>
            <a:r>
              <a:rPr lang="es-ES"/>
              <a:t>está demostrando su utilidad en ciertas estimaciones basadas en el conocimiento subjetivo a priori y el hecho de permitir revisar esas estimaciones en función de la evidencia empírica es lo que está abriendo nuevas formas de hacer conocimiento.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Se utiliza también en herramientas de Inteligencia de Negocios (BI).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Como observación, se tiene:</a:t>
            </a:r>
            <a:endParaRPr/>
          </a:p>
        </p:txBody>
      </p:sp>
      <p:sp>
        <p:nvSpPr>
          <p:cNvPr id="651" name="Google Shape;651;p4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652" name="Google Shape;652;p44"/>
          <p:cNvSpPr txBox="1"/>
          <p:nvPr/>
        </p:nvSpPr>
        <p:spPr>
          <a:xfrm>
            <a:off x="3923928" y="3723878"/>
            <a:ext cx="1449051" cy="6721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body" idx="1"/>
          </p:nvPr>
        </p:nvSpPr>
        <p:spPr>
          <a:xfrm>
            <a:off x="457200" y="111675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FF6600"/>
                </a:solidFill>
              </a:rPr>
              <a:t>Clasificación a priori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La </a:t>
            </a:r>
            <a:r>
              <a:rPr lang="es-ES">
                <a:solidFill>
                  <a:srgbClr val="FF6600"/>
                </a:solidFill>
              </a:rPr>
              <a:t>probabilidad</a:t>
            </a:r>
            <a:r>
              <a:rPr lang="es-ES"/>
              <a:t> </a:t>
            </a:r>
            <a:r>
              <a:rPr lang="es-ES">
                <a:solidFill>
                  <a:srgbClr val="FF6600"/>
                </a:solidFill>
              </a:rPr>
              <a:t>a priori</a:t>
            </a:r>
            <a:r>
              <a:rPr lang="es-ES"/>
              <a:t>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p(c</a:t>
            </a:r>
            <a:r>
              <a:rPr lang="es-ES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</a:t>
            </a:r>
            <a:r>
              <a:rPr lang="es-ES"/>
              <a:t>será la probabilidad de que el próximo sujeto se clasifique en la clase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s-ES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/>
              <a:t> con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i=1, 2.</a:t>
            </a:r>
            <a:endParaRPr/>
          </a:p>
          <a:p>
            <a:pPr marL="0" lvl="0" indent="4306888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sí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</a:t>
            </a:r>
            <a:r>
              <a:rPr lang="es-ES" sz="1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-ES" sz="1400"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</a:t>
            </a:r>
            <a:r>
              <a:rPr lang="es-ES" sz="1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s-ES" sz="1400">
                <a:solidFill>
                  <a:schemeClr val="dk1"/>
                </a:solidFill>
              </a:rPr>
              <a:t>entonces</a:t>
            </a:r>
            <a:r>
              <a:rPr lang="es-ES" sz="1400"/>
              <a:t> </a:t>
            </a:r>
            <a:r>
              <a:rPr lang="es-ES" sz="1400">
                <a:latin typeface="Times New Roman"/>
                <a:ea typeface="Times New Roman"/>
                <a:cs typeface="Times New Roman"/>
                <a:sym typeface="Times New Roman"/>
              </a:rPr>
              <a:t>Clase(x) =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-ES" sz="1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306888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sí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</a:t>
            </a:r>
            <a:r>
              <a:rPr lang="es-ES" sz="1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-ES" sz="1400"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</a:t>
            </a:r>
            <a:r>
              <a:rPr lang="es-ES" sz="1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-ES" sz="1400">
                <a:solidFill>
                  <a:schemeClr val="dk1"/>
                </a:solidFill>
              </a:rPr>
              <a:t> entonces</a:t>
            </a:r>
            <a:r>
              <a:rPr lang="es-ES" sz="1400"/>
              <a:t> </a:t>
            </a:r>
            <a:r>
              <a:rPr lang="es-ES" sz="1400">
                <a:latin typeface="Times New Roman"/>
                <a:ea typeface="Times New Roman"/>
                <a:cs typeface="Times New Roman"/>
                <a:sym typeface="Times New Roman"/>
              </a:rPr>
              <a:t>Clase(x) = </a:t>
            </a:r>
            <a:r>
              <a:rPr lang="es-E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-ES" sz="1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Para un sujeto en particular la probabilidad de </a:t>
            </a:r>
            <a:r>
              <a:rPr lang="es-ES" b="1"/>
              <a:t>error de la clasificación </a:t>
            </a:r>
            <a:r>
              <a:rPr lang="es-ES"/>
              <a:t>será: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0" lvl="0" indent="1076325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p(error de clasificación) =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/>
          </a:p>
        </p:txBody>
      </p:sp>
      <p:sp>
        <p:nvSpPr>
          <p:cNvPr id="659" name="Google Shape;659;p4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660" name="Google Shape;66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2164318"/>
            <a:ext cx="1413862" cy="61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9932" y="3748494"/>
            <a:ext cx="2357454" cy="76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67" name="Google Shape;667;p46"/>
          <p:cNvSpPr txBox="1">
            <a:spLocks noGrp="1"/>
          </p:cNvSpPr>
          <p:nvPr>
            <p:ph type="body" idx="1"/>
          </p:nvPr>
        </p:nvSpPr>
        <p:spPr>
          <a:xfrm>
            <a:off x="457200" y="1095586"/>
            <a:ext cx="8229600" cy="363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>
                <a:solidFill>
                  <a:srgbClr val="FF6600"/>
                </a:solidFill>
              </a:rPr>
              <a:t>Clasificación condicionada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/>
              <a:t>El interés será contar con </a:t>
            </a:r>
            <a:r>
              <a:rPr lang="es-ES">
                <a:solidFill>
                  <a:srgbClr val="FF6600"/>
                </a:solidFill>
              </a:rPr>
              <a:t>funciones de densidad de probabilidad condicionales</a:t>
            </a:r>
            <a:r>
              <a:rPr lang="es-ES"/>
              <a:t>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p(x|c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s-ES"/>
              <a:t>, con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i=1,2</a:t>
            </a:r>
            <a:r>
              <a:rPr lang="es-ES"/>
              <a:t>. </a:t>
            </a:r>
            <a:endParaRPr/>
          </a:p>
          <a:p>
            <a:pPr marL="342900" lvl="0" indent="-24892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  <a:p>
            <a:pPr marL="342900" lvl="0" indent="-24892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  <a:p>
            <a:pPr marL="342900" lvl="0" indent="-24892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  <a:p>
            <a:pPr marL="342900" lvl="0" indent="-24892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  <a:p>
            <a:pPr marL="342900" lvl="0" indent="-24892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  <a:p>
            <a:pPr marL="342900" lvl="0" indent="-24892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  <a:p>
            <a:pPr marL="342900" lvl="0" indent="-24892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p(x|c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s-ES"/>
              <a:t> es la función de densidad de probabilidades condicionales para un valor de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s-ES"/>
              <a:t> dada la clase.</a:t>
            </a:r>
            <a:endParaRPr/>
          </a:p>
          <a:p>
            <a:pPr marL="342900" lvl="0" indent="-24892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sp>
        <p:nvSpPr>
          <p:cNvPr id="668" name="Google Shape;668;p4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pSp>
        <p:nvGrpSpPr>
          <p:cNvPr id="669" name="Google Shape;669;p46"/>
          <p:cNvGrpSpPr/>
          <p:nvPr/>
        </p:nvGrpSpPr>
        <p:grpSpPr>
          <a:xfrm>
            <a:off x="1907704" y="2031690"/>
            <a:ext cx="5121662" cy="2016224"/>
            <a:chOff x="1475656" y="1879858"/>
            <a:chExt cx="4975500" cy="1928217"/>
          </a:xfrm>
        </p:grpSpPr>
        <p:sp>
          <p:nvSpPr>
            <p:cNvPr id="670" name="Google Shape;670;p46"/>
            <p:cNvSpPr/>
            <p:nvPr/>
          </p:nvSpPr>
          <p:spPr>
            <a:xfrm>
              <a:off x="4479636" y="2220064"/>
              <a:ext cx="184731" cy="3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4479636" y="2227207"/>
              <a:ext cx="184731" cy="3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4479636" y="2187916"/>
              <a:ext cx="184731" cy="31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3" name="Google Shape;673;p46"/>
            <p:cNvCxnSpPr/>
            <p:nvPr/>
          </p:nvCxnSpPr>
          <p:spPr>
            <a:xfrm rot="10800000">
              <a:off x="2650836" y="1879858"/>
              <a:ext cx="0" cy="1781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653941" y="3657737"/>
              <a:ext cx="3523989" cy="402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75" name="Google Shape;675;p46"/>
            <p:cNvSpPr/>
            <p:nvPr/>
          </p:nvSpPr>
          <p:spPr>
            <a:xfrm>
              <a:off x="4553784" y="2283718"/>
              <a:ext cx="1246963" cy="1258133"/>
            </a:xfrm>
            <a:custGeom>
              <a:avLst/>
              <a:gdLst/>
              <a:ahLst/>
              <a:cxnLst/>
              <a:rect l="l" t="t" r="r" b="b"/>
              <a:pathLst>
                <a:path w="10000" h="9999" extrusionOk="0">
                  <a:moveTo>
                    <a:pt x="0" y="9995"/>
                  </a:moveTo>
                  <a:cubicBezTo>
                    <a:pt x="1391" y="9194"/>
                    <a:pt x="1255" y="8940"/>
                    <a:pt x="1700" y="8013"/>
                  </a:cubicBezTo>
                  <a:cubicBezTo>
                    <a:pt x="2145" y="7086"/>
                    <a:pt x="2287" y="5700"/>
                    <a:pt x="2668" y="4430"/>
                  </a:cubicBezTo>
                  <a:cubicBezTo>
                    <a:pt x="3050" y="3161"/>
                    <a:pt x="3399" y="1022"/>
                    <a:pt x="3988" y="398"/>
                  </a:cubicBezTo>
                  <a:cubicBezTo>
                    <a:pt x="4578" y="-225"/>
                    <a:pt x="5621" y="-107"/>
                    <a:pt x="6204" y="685"/>
                  </a:cubicBezTo>
                  <a:cubicBezTo>
                    <a:pt x="6786" y="1478"/>
                    <a:pt x="7068" y="3789"/>
                    <a:pt x="7480" y="5154"/>
                  </a:cubicBezTo>
                  <a:cubicBezTo>
                    <a:pt x="7892" y="6520"/>
                    <a:pt x="7961" y="7750"/>
                    <a:pt x="8676" y="8880"/>
                  </a:cubicBezTo>
                  <a:cubicBezTo>
                    <a:pt x="8998" y="9306"/>
                    <a:pt x="9499" y="9653"/>
                    <a:pt x="10000" y="9999"/>
                  </a:cubicBez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2699792" y="2981425"/>
              <a:ext cx="2468345" cy="598437"/>
            </a:xfrm>
            <a:custGeom>
              <a:avLst/>
              <a:gdLst/>
              <a:ahLst/>
              <a:cxnLst/>
              <a:rect l="l" t="t" r="r" b="b"/>
              <a:pathLst>
                <a:path w="10000" h="15292" extrusionOk="0">
                  <a:moveTo>
                    <a:pt x="0" y="15292"/>
                  </a:moveTo>
                  <a:cubicBezTo>
                    <a:pt x="356" y="14726"/>
                    <a:pt x="911" y="14868"/>
                    <a:pt x="1935" y="9122"/>
                  </a:cubicBezTo>
                  <a:cubicBezTo>
                    <a:pt x="2959" y="3376"/>
                    <a:pt x="4139" y="464"/>
                    <a:pt x="5066" y="33"/>
                  </a:cubicBezTo>
                  <a:cubicBezTo>
                    <a:pt x="5993" y="-398"/>
                    <a:pt x="6703" y="3516"/>
                    <a:pt x="7495" y="6538"/>
                  </a:cubicBezTo>
                  <a:cubicBezTo>
                    <a:pt x="8287" y="9560"/>
                    <a:pt x="8288" y="11238"/>
                    <a:pt x="10000" y="14777"/>
                  </a:cubicBez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6"/>
            <p:cNvSpPr txBox="1"/>
            <p:nvPr/>
          </p:nvSpPr>
          <p:spPr>
            <a:xfrm>
              <a:off x="6156197" y="3508071"/>
              <a:ext cx="294959" cy="300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678" name="Google Shape;678;p46"/>
            <p:cNvSpPr txBox="1"/>
            <p:nvPr/>
          </p:nvSpPr>
          <p:spPr>
            <a:xfrm>
              <a:off x="3635587" y="2645403"/>
              <a:ext cx="645806" cy="358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lang="es-ES" sz="1200" b="1" baseline="-250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s-ES" sz="1200" b="1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679" name="Google Shape;679;p46"/>
            <p:cNvSpPr txBox="1"/>
            <p:nvPr/>
          </p:nvSpPr>
          <p:spPr>
            <a:xfrm>
              <a:off x="4862298" y="1923678"/>
              <a:ext cx="645806" cy="358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lang="es-ES" sz="1200" b="1" baseline="-250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s-ES" sz="12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680" name="Google Shape;680;p46"/>
            <p:cNvSpPr txBox="1"/>
            <p:nvPr/>
          </p:nvSpPr>
          <p:spPr>
            <a:xfrm>
              <a:off x="1475656" y="2428189"/>
              <a:ext cx="1269361" cy="495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Densidad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Probabilidad</a:t>
              </a:r>
              <a:endParaRPr/>
            </a:p>
          </p:txBody>
        </p:sp>
      </p:grpSp>
      <p:cxnSp>
        <p:nvCxnSpPr>
          <p:cNvPr id="681" name="Google Shape;681;p46"/>
          <p:cNvCxnSpPr/>
          <p:nvPr/>
        </p:nvCxnSpPr>
        <p:spPr>
          <a:xfrm>
            <a:off x="5256076" y="2031690"/>
            <a:ext cx="0" cy="1872208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82" name="Google Shape;682;p46"/>
          <p:cNvSpPr txBox="1"/>
          <p:nvPr/>
        </p:nvSpPr>
        <p:spPr>
          <a:xfrm>
            <a:off x="4067944" y="2139702"/>
            <a:ext cx="1306650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Función discriminante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88" name="Google Shape;688;p4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689" name="Google Shape;689;p47"/>
          <p:cNvSpPr txBox="1">
            <a:spLocks noGrp="1"/>
          </p:cNvSpPr>
          <p:nvPr>
            <p:ph type="body" idx="1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FF6600"/>
                </a:solidFill>
              </a:rPr>
              <a:t>Clasificación condicionada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Usando las definiciones anteriores se tiene el </a:t>
            </a:r>
            <a:r>
              <a:rPr lang="es-ES" i="1"/>
              <a:t>Teorema de Bayes</a:t>
            </a:r>
            <a:r>
              <a:rPr lang="es-ES"/>
              <a:t>;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690" name="Google Shape;690;p47"/>
          <p:cNvSpPr txBox="1"/>
          <p:nvPr/>
        </p:nvSpPr>
        <p:spPr>
          <a:xfrm>
            <a:off x="863588" y="2295323"/>
            <a:ext cx="2198486" cy="611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696" name="Google Shape;696;p4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697" name="Google Shape;697;p48"/>
          <p:cNvSpPr txBox="1">
            <a:spLocks noGrp="1"/>
          </p:cNvSpPr>
          <p:nvPr>
            <p:ph type="body" idx="1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FF6600"/>
                </a:solidFill>
              </a:rPr>
              <a:t>Clasificación condicionada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Usando las definiciones anteriores se tiene el </a:t>
            </a:r>
            <a:r>
              <a:rPr lang="es-ES" i="1"/>
              <a:t>Teorema de Bayes</a:t>
            </a:r>
            <a:r>
              <a:rPr lang="es-ES"/>
              <a:t>;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698" name="Google Shape;698;p48"/>
          <p:cNvSpPr txBox="1"/>
          <p:nvPr/>
        </p:nvSpPr>
        <p:spPr>
          <a:xfrm>
            <a:off x="3455876" y="2315081"/>
            <a:ext cx="1744259" cy="5447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9" name="Google Shape;699;p48"/>
          <p:cNvSpPr txBox="1"/>
          <p:nvPr/>
        </p:nvSpPr>
        <p:spPr>
          <a:xfrm>
            <a:off x="863588" y="2295323"/>
            <a:ext cx="2198486" cy="61170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05" name="Google Shape;705;p4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06" name="Google Shape;706;p49"/>
          <p:cNvSpPr txBox="1">
            <a:spLocks noGrp="1"/>
          </p:cNvSpPr>
          <p:nvPr>
            <p:ph type="body" idx="1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FF6600"/>
                </a:solidFill>
              </a:rPr>
              <a:t>Clasificación condicionada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Usando las definiciones anteriores se tiene el </a:t>
            </a:r>
            <a:r>
              <a:rPr lang="es-ES" i="1"/>
              <a:t>Teorema de Bayes</a:t>
            </a:r>
            <a:r>
              <a:rPr lang="es-ES"/>
              <a:t>;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Para obtener el </a:t>
            </a:r>
            <a:r>
              <a:rPr lang="es-ES" b="1"/>
              <a:t>conocimiento a posteriori </a:t>
            </a:r>
            <a:r>
              <a:rPr lang="es-ES" u="sng"/>
              <a:t>solo se requiere</a:t>
            </a:r>
            <a:r>
              <a:rPr lang="es-ES"/>
              <a:t> el </a:t>
            </a:r>
            <a:r>
              <a:rPr lang="es-ES" b="1"/>
              <a:t>conocimiento a priori</a:t>
            </a:r>
            <a:r>
              <a:rPr lang="es-ES"/>
              <a:t> y el </a:t>
            </a:r>
            <a:r>
              <a:rPr lang="es-ES" b="1"/>
              <a:t>conocimiento de la verosimilitud </a:t>
            </a:r>
            <a:r>
              <a:rPr lang="es-ES"/>
              <a:t>de las clases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/>
              <a:t> respecto a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s-ES"/>
              <a:t>.</a:t>
            </a:r>
            <a:endParaRPr/>
          </a:p>
        </p:txBody>
      </p:sp>
      <p:sp>
        <p:nvSpPr>
          <p:cNvPr id="707" name="Google Shape;707;p49"/>
          <p:cNvSpPr txBox="1"/>
          <p:nvPr/>
        </p:nvSpPr>
        <p:spPr>
          <a:xfrm>
            <a:off x="3455876" y="2315081"/>
            <a:ext cx="1744259" cy="5447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8" name="Google Shape;708;p49"/>
          <p:cNvSpPr txBox="1"/>
          <p:nvPr/>
        </p:nvSpPr>
        <p:spPr>
          <a:xfrm>
            <a:off x="5614056" y="2283718"/>
            <a:ext cx="2705549" cy="6349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9" name="Google Shape;709;p49"/>
          <p:cNvSpPr txBox="1"/>
          <p:nvPr/>
        </p:nvSpPr>
        <p:spPr>
          <a:xfrm>
            <a:off x="863588" y="2295323"/>
            <a:ext cx="2198486" cy="6117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457200" y="1063625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Definiciones básicas de </a:t>
            </a:r>
            <a:r>
              <a:rPr lang="es-ES" b="1">
                <a:solidFill>
                  <a:srgbClr val="FF6600"/>
                </a:solidFill>
              </a:rPr>
              <a:t>Probabilidades</a:t>
            </a:r>
            <a:r>
              <a:rPr lang="es-ES" b="1"/>
              <a:t> :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534135" y="1595829"/>
          <a:ext cx="8075750" cy="1066810"/>
        </p:xfrm>
        <a:graphic>
          <a:graphicData uri="http://schemas.openxmlformats.org/drawingml/2006/table">
            <a:tbl>
              <a:tblPr firstRow="1" bandRow="1">
                <a:noFill/>
                <a:tableStyleId>{9798C0A5-760E-4BC4-A6B0-BC54849D1D46}</a:tableStyleId>
              </a:tblPr>
              <a:tblGrid>
                <a:gridCol w="40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u="none" strike="noStrike" cap="non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Sucesos mutuamente excluyentes, </a:t>
                      </a:r>
                      <a:r>
                        <a:rPr lang="es-ES" sz="1600" b="0" u="none" strike="noStrike" cap="non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pueden ocurrir al mismo tiempo son disjuntos, la ocurrencia de uno impide la del otro.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u="none" strike="noStrike" cap="non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Sucesos no excluyentes, </a:t>
                      </a:r>
                      <a:r>
                        <a:rPr lang="es-ES" sz="1600" b="0" u="none" strike="noStrike" cap="non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pueden ocurrir al mismo tiempo pero no dependen uno del otro para que se realice su ocurrencia.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1" name="Google Shape;141;p5"/>
          <p:cNvGrpSpPr/>
          <p:nvPr/>
        </p:nvGrpSpPr>
        <p:grpSpPr>
          <a:xfrm>
            <a:off x="1621547" y="2672899"/>
            <a:ext cx="1247262" cy="997079"/>
            <a:chOff x="1547664" y="2712054"/>
            <a:chExt cx="1247262" cy="997079"/>
          </a:xfrm>
        </p:grpSpPr>
        <p:pic>
          <p:nvPicPr>
            <p:cNvPr id="142" name="Google Shape;142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47664" y="2712054"/>
              <a:ext cx="1247262" cy="758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5"/>
            <p:cNvSpPr txBox="1"/>
            <p:nvPr/>
          </p:nvSpPr>
          <p:spPr>
            <a:xfrm>
              <a:off x="1709085" y="3432134"/>
              <a:ext cx="924420" cy="2769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6227950" y="2672899"/>
            <a:ext cx="963099" cy="997079"/>
            <a:chOff x="6227950" y="2571750"/>
            <a:chExt cx="963099" cy="997079"/>
          </a:xfrm>
        </p:grpSpPr>
        <p:pic>
          <p:nvPicPr>
            <p:cNvPr id="145" name="Google Shape;14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7950" y="2571750"/>
              <a:ext cx="963099" cy="758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5"/>
            <p:cNvSpPr txBox="1"/>
            <p:nvPr/>
          </p:nvSpPr>
          <p:spPr>
            <a:xfrm>
              <a:off x="6247289" y="3291830"/>
              <a:ext cx="924420" cy="2769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>
            <a:off x="5353203" y="3867894"/>
            <a:ext cx="2639177" cy="360040"/>
          </a:xfrm>
          <a:prstGeom prst="roundRect">
            <a:avLst>
              <a:gd name="adj" fmla="val 4687"/>
            </a:avLst>
          </a:prstGeom>
          <a:blipFill rotWithShape="1">
            <a:blip r:embed="rId7">
              <a:alphaModFix/>
            </a:blip>
            <a:stretch>
              <a:fillRect l="-1154" b="-8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1322941" y="3867894"/>
            <a:ext cx="1827076" cy="360040"/>
          </a:xfrm>
          <a:prstGeom prst="roundRect">
            <a:avLst>
              <a:gd name="adj" fmla="val 4687"/>
            </a:avLst>
          </a:prstGeom>
          <a:blipFill rotWithShape="1">
            <a:blip r:embed="rId8">
              <a:alphaModFix/>
            </a:blip>
            <a:stretch>
              <a:fillRect l="-1666" r="-6666" b="-8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3419872" y="3894026"/>
            <a:ext cx="16289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Reglas de Adición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15" name="Google Shape;715;p5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FF6600"/>
                </a:solidFill>
              </a:rPr>
              <a:t>Minimización del Riesgo Condicional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 b="1"/>
              <a:t>Maximización de la Probabilidad a Posteriori (MAP):</a:t>
            </a:r>
            <a:r>
              <a:rPr lang="es-ES"/>
              <a:t> Al clasificar una v.a.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s-ES"/>
              <a:t>, se asigna a la clase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/>
              <a:t> que tenga el mayor valor de 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p(c</a:t>
            </a:r>
            <a:r>
              <a:rPr lang="es-ES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|x)</a:t>
            </a:r>
            <a:r>
              <a:rPr lang="es-ES"/>
              <a:t>.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s-ES"/>
              <a:t>O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La mejor clasificación será aquella que </a:t>
            </a:r>
            <a:r>
              <a:rPr lang="es-ES" b="1"/>
              <a:t>minimice la probabilidad de error</a:t>
            </a:r>
            <a:r>
              <a:rPr lang="es-ES"/>
              <a:t> (</a:t>
            </a:r>
            <a:r>
              <a:rPr lang="es-ES" i="1"/>
              <a:t>regla de clasificación estadística</a:t>
            </a:r>
            <a:r>
              <a:rPr lang="es-ES"/>
              <a:t>).</a:t>
            </a:r>
            <a:endParaRPr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716" name="Google Shape;716;p5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717" name="Google Shape;71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2427734"/>
            <a:ext cx="2758679" cy="45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2982" y="2427734"/>
            <a:ext cx="3231406" cy="45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25" name="Google Shape;725;p5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26" name="Google Shape;726;p51"/>
          <p:cNvSpPr txBox="1">
            <a:spLocks noGrp="1"/>
          </p:cNvSpPr>
          <p:nvPr>
            <p:ph type="body" idx="1"/>
          </p:nvPr>
        </p:nvSpPr>
        <p:spPr>
          <a:xfrm>
            <a:off x="457200" y="1095586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FF6600"/>
                </a:solidFill>
              </a:rPr>
              <a:t>Clasificación multivariada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Dado un sujeto con un vector de características    , determinar la clase a la cual pertenece dicho sujeto               .</a:t>
            </a:r>
            <a:endParaRPr/>
          </a:p>
          <a:p>
            <a:pPr marL="342900" lvl="0" indent="-2413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ts val="1600"/>
              <a:buChar char="▪"/>
            </a:pPr>
            <a:r>
              <a:rPr lang="es-ES"/>
              <a:t>Definiendo la probabilidad como la </a:t>
            </a:r>
            <a:r>
              <a:rPr lang="es-ES" b="1"/>
              <a:t>función discriminante</a:t>
            </a:r>
            <a:r>
              <a:rPr lang="es-ES"/>
              <a:t>                                            y su logaritmo</a:t>
            </a:r>
            <a:endParaRPr/>
          </a:p>
          <a:p>
            <a:pPr marL="342900" lvl="0" indent="-2413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727" name="Google Shape;72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6888" y="1527634"/>
            <a:ext cx="201216" cy="251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3865" y="1795326"/>
            <a:ext cx="756047" cy="30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5546" y="2247714"/>
            <a:ext cx="3332908" cy="47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6176" y="2751770"/>
            <a:ext cx="2075259" cy="34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51720" y="3039802"/>
            <a:ext cx="1465660" cy="34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5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11860" y="3505847"/>
            <a:ext cx="2520280" cy="32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38" name="Google Shape;738;p5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Ayudantía Inteligencia Computacional</a:t>
            </a:r>
            <a:endParaRPr dirty="0"/>
          </a:p>
        </p:txBody>
      </p:sp>
      <p:sp>
        <p:nvSpPr>
          <p:cNvPr id="739" name="Google Shape;739;p52"/>
          <p:cNvSpPr txBox="1">
            <a:spLocks noGrp="1"/>
          </p:cNvSpPr>
          <p:nvPr>
            <p:ph type="body" idx="1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 dirty="0">
                <a:solidFill>
                  <a:srgbClr val="FF6600"/>
                </a:solidFill>
              </a:rPr>
              <a:t>Clasificador Bayesiano Ingenuo</a:t>
            </a:r>
            <a:endParaRPr dirty="0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 dirty="0"/>
              <a:t>El clasificador óptimo obtenido por MAP supone los atributos  reales y dependientes entre sí.</a:t>
            </a:r>
            <a:endParaRPr dirty="0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 dirty="0"/>
              <a:t>Al generalizar, se pueden considerar diferentes tipos de atributos </a:t>
            </a:r>
            <a:r>
              <a:rPr lang="es-ES" dirty="0">
                <a:latin typeface="Cambria Math"/>
                <a:ea typeface="Cambria Math"/>
                <a:cs typeface="Cambria Math"/>
                <a:sym typeface="Cambria Math"/>
              </a:rPr>
              <a:t>{a</a:t>
            </a:r>
            <a:r>
              <a:rPr lang="es-ES" baseline="-25000" dirty="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s-ES" dirty="0">
                <a:latin typeface="Cambria Math"/>
                <a:ea typeface="Cambria Math"/>
                <a:cs typeface="Cambria Math"/>
                <a:sym typeface="Cambria Math"/>
              </a:rPr>
              <a:t>, a</a:t>
            </a:r>
            <a:r>
              <a:rPr lang="es-ES" baseline="-25000" dirty="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s-ES" dirty="0">
                <a:latin typeface="Cambria Math"/>
                <a:ea typeface="Cambria Math"/>
                <a:cs typeface="Cambria Math"/>
                <a:sym typeface="Cambria Math"/>
              </a:rPr>
              <a:t>, ..., </a:t>
            </a:r>
            <a:r>
              <a:rPr lang="es-ES" dirty="0" err="1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s-ES" baseline="-25000" dirty="0" err="1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s-ES" dirty="0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r>
              <a:rPr lang="es-ES" dirty="0"/>
              <a:t> que pueden ser </a:t>
            </a:r>
            <a:r>
              <a:rPr lang="es-ES" i="1" dirty="0"/>
              <a:t>reales, nominales o binarios</a:t>
            </a:r>
            <a:r>
              <a:rPr lang="es-ES" dirty="0"/>
              <a:t> y el clasificador óptimo será determinado por:</a:t>
            </a:r>
            <a:endParaRPr dirty="0"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 dirty="0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endParaRPr lang="es-ES" dirty="0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 dirty="0"/>
              <a:t>o al usar la verosimilitud y la probabilidad a priori:</a:t>
            </a:r>
            <a:endParaRPr dirty="0"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 dirty="0"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 dirty="0"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 dirty="0"/>
          </a:p>
        </p:txBody>
      </p:sp>
      <p:pic>
        <p:nvPicPr>
          <p:cNvPr id="741" name="Google Shape;74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7774" y="2995081"/>
            <a:ext cx="3708412" cy="45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5756" y="4146732"/>
            <a:ext cx="4032448" cy="48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48" name="Google Shape;748;p5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49" name="Google Shape;749;p53"/>
          <p:cNvSpPr txBox="1">
            <a:spLocks noGrp="1"/>
          </p:cNvSpPr>
          <p:nvPr>
            <p:ph type="body" idx="1"/>
          </p:nvPr>
        </p:nvSpPr>
        <p:spPr>
          <a:xfrm>
            <a:off x="457200" y="130151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Dada una clase, la probabilidad de observar la conjunción de los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{a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, a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, ..., a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} </a:t>
            </a:r>
            <a:r>
              <a:rPr lang="es-ES"/>
              <a:t>corresponde al producto de las probabilidades individuales de los atributos: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Sustituyendo esto en el clasificador Bayesiano óptimo obtenido por MAP, se tiene el </a:t>
            </a:r>
            <a:r>
              <a:rPr lang="es-ES" b="1"/>
              <a:t>clasificador Bayesiano ingenuo</a:t>
            </a:r>
            <a:r>
              <a:rPr lang="es-ES"/>
              <a:t>: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Así, es muy fácil estimar los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p(a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/c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s-ES"/>
              <a:t> del conjunto de datos.</a:t>
            </a:r>
            <a:endParaRPr/>
          </a:p>
        </p:txBody>
      </p:sp>
      <p:pic>
        <p:nvPicPr>
          <p:cNvPr id="750" name="Google Shape;75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848" y="2021594"/>
            <a:ext cx="2736305" cy="60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5900" y="3358266"/>
            <a:ext cx="3454292" cy="679552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3"/>
          <p:cNvSpPr txBox="1"/>
          <p:nvPr/>
        </p:nvSpPr>
        <p:spPr>
          <a:xfrm>
            <a:off x="431540" y="1023578"/>
            <a:ext cx="32960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Clasificador Bayesiano Ingenuo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58" name="Google Shape;758;p5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59" name="Google Shape;759;p54"/>
          <p:cNvSpPr txBox="1">
            <a:spLocks noGrp="1"/>
          </p:cNvSpPr>
          <p:nvPr>
            <p:ph type="body" idx="1"/>
          </p:nvPr>
        </p:nvSpPr>
        <p:spPr>
          <a:xfrm>
            <a:off x="457200" y="1259259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En caso de </a:t>
            </a:r>
            <a:r>
              <a:rPr lang="es-ES" b="1"/>
              <a:t>atributos nominales</a:t>
            </a:r>
            <a:r>
              <a:rPr lang="es-ES"/>
              <a:t>:</a:t>
            </a:r>
            <a:endParaRPr/>
          </a:p>
          <a:p>
            <a:pPr marL="0" lvl="0" indent="358775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Ej: Suponiendo que aj puede tomar 4 valores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k∈{0,1,2,3}</a:t>
            </a:r>
            <a:r>
              <a:rPr lang="es-ES"/>
              <a:t> entonces:</a:t>
            </a:r>
            <a:endParaRPr/>
          </a:p>
          <a:p>
            <a:pPr marL="742950" lvl="1" indent="-18415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just" rtl="0">
              <a:lnSpc>
                <a:spcPct val="120000"/>
              </a:lnSpc>
              <a:spcBef>
                <a:spcPts val="4200"/>
              </a:spcBef>
              <a:spcAft>
                <a:spcPts val="0"/>
              </a:spcAft>
              <a:buSzPts val="1600"/>
              <a:buNone/>
            </a:pPr>
            <a:r>
              <a:rPr lang="es-ES"/>
              <a:t>En </a:t>
            </a:r>
            <a:r>
              <a:rPr lang="es-ES" b="1"/>
              <a:t>atributos reales </a:t>
            </a:r>
            <a:r>
              <a:rPr lang="es-ES"/>
              <a:t>se puede asumir una </a:t>
            </a:r>
            <a:r>
              <a:rPr lang="es-ES" i="1"/>
              <a:t>distribución normal</a:t>
            </a:r>
            <a:r>
              <a:rPr lang="es-ES"/>
              <a:t>.</a:t>
            </a:r>
            <a:endParaRPr/>
          </a:p>
          <a:p>
            <a:pPr marL="358775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Se estima la media      y la varianza      del atributo y se obtiene la estimación de la probabilidad como:</a:t>
            </a:r>
            <a:endParaRPr/>
          </a:p>
        </p:txBody>
      </p:sp>
      <p:pic>
        <p:nvPicPr>
          <p:cNvPr id="760" name="Google Shape;76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753" y="2159360"/>
            <a:ext cx="4032448" cy="52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5796" y="3203475"/>
            <a:ext cx="288032" cy="37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1960" y="3203475"/>
            <a:ext cx="375050" cy="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77331" y="3599085"/>
            <a:ext cx="2674789" cy="113290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54"/>
          <p:cNvSpPr txBox="1"/>
          <p:nvPr/>
        </p:nvSpPr>
        <p:spPr>
          <a:xfrm>
            <a:off x="431540" y="1023578"/>
            <a:ext cx="32960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Clasificador Bayesiano Ingenuo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70" name="Google Shape;770;p5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71" name="Google Shape;771;p55"/>
          <p:cNvSpPr txBox="1">
            <a:spLocks noGrp="1"/>
          </p:cNvSpPr>
          <p:nvPr>
            <p:ph type="body" idx="1"/>
          </p:nvPr>
        </p:nvSpPr>
        <p:spPr>
          <a:xfrm>
            <a:off x="457200" y="1259259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En caso de </a:t>
            </a:r>
            <a:r>
              <a:rPr lang="es-ES" b="1"/>
              <a:t>atributos nominales</a:t>
            </a:r>
            <a:r>
              <a:rPr lang="es-ES"/>
              <a:t>:</a:t>
            </a:r>
            <a:endParaRPr/>
          </a:p>
          <a:p>
            <a:pPr marL="0" lvl="0" indent="358775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Ej: Suponiendo que aj puede tomar 4 valores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k∈{0,1,2,3}</a:t>
            </a:r>
            <a:r>
              <a:rPr lang="es-ES"/>
              <a:t> entonces:</a:t>
            </a:r>
            <a:endParaRPr/>
          </a:p>
          <a:p>
            <a:pPr marL="742950" lvl="1" indent="-18415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just" rtl="0">
              <a:lnSpc>
                <a:spcPct val="120000"/>
              </a:lnSpc>
              <a:spcBef>
                <a:spcPts val="4200"/>
              </a:spcBef>
              <a:spcAft>
                <a:spcPts val="0"/>
              </a:spcAft>
              <a:buSzPts val="1600"/>
              <a:buNone/>
            </a:pPr>
            <a:r>
              <a:rPr lang="es-ES"/>
              <a:t>En </a:t>
            </a:r>
            <a:r>
              <a:rPr lang="es-ES" b="1"/>
              <a:t>atributos reales </a:t>
            </a:r>
            <a:r>
              <a:rPr lang="es-ES"/>
              <a:t>se puede asumir una </a:t>
            </a:r>
            <a:r>
              <a:rPr lang="es-ES" i="1"/>
              <a:t>distribución normal</a:t>
            </a:r>
            <a:r>
              <a:rPr lang="es-ES"/>
              <a:t>.</a:t>
            </a:r>
            <a:endParaRPr/>
          </a:p>
          <a:p>
            <a:pPr marL="358775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Se estima la media      y la varianza      del atributo y se obtiene la estimación de la probabilidad como:</a:t>
            </a:r>
            <a:endParaRPr/>
          </a:p>
        </p:txBody>
      </p:sp>
      <p:pic>
        <p:nvPicPr>
          <p:cNvPr id="772" name="Google Shape;77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753" y="2159360"/>
            <a:ext cx="4032448" cy="52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5796" y="3203475"/>
            <a:ext cx="288032" cy="37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1960" y="3203475"/>
            <a:ext cx="375050" cy="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77331" y="3599085"/>
            <a:ext cx="2674789" cy="113290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55"/>
          <p:cNvSpPr txBox="1"/>
          <p:nvPr/>
        </p:nvSpPr>
        <p:spPr>
          <a:xfrm>
            <a:off x="431540" y="1023578"/>
            <a:ext cx="32960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Clasificador Bayesiano Ingenuo</a:t>
            </a:r>
            <a:endParaRPr/>
          </a:p>
        </p:txBody>
      </p:sp>
      <p:grpSp>
        <p:nvGrpSpPr>
          <p:cNvPr id="777" name="Google Shape;777;p55"/>
          <p:cNvGrpSpPr/>
          <p:nvPr/>
        </p:nvGrpSpPr>
        <p:grpSpPr>
          <a:xfrm>
            <a:off x="5859721" y="3547734"/>
            <a:ext cx="2861050" cy="1128051"/>
            <a:chOff x="1475656" y="1876857"/>
            <a:chExt cx="4975500" cy="1931218"/>
          </a:xfrm>
        </p:grpSpPr>
        <p:sp>
          <p:nvSpPr>
            <p:cNvPr id="778" name="Google Shape;778;p55"/>
            <p:cNvSpPr/>
            <p:nvPr/>
          </p:nvSpPr>
          <p:spPr>
            <a:xfrm>
              <a:off x="4411374" y="2164534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4411374" y="2171676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4411374" y="2132386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" name="Google Shape;781;p55"/>
            <p:cNvCxnSpPr/>
            <p:nvPr/>
          </p:nvCxnSpPr>
          <p:spPr>
            <a:xfrm rot="10800000">
              <a:off x="2650836" y="1879858"/>
              <a:ext cx="0" cy="1781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82" name="Google Shape;782;p55"/>
            <p:cNvCxnSpPr/>
            <p:nvPr/>
          </p:nvCxnSpPr>
          <p:spPr>
            <a:xfrm>
              <a:off x="2653941" y="3657737"/>
              <a:ext cx="3523989" cy="402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83" name="Google Shape;783;p55"/>
            <p:cNvSpPr/>
            <p:nvPr/>
          </p:nvSpPr>
          <p:spPr>
            <a:xfrm>
              <a:off x="4553784" y="2283718"/>
              <a:ext cx="1246963" cy="1258133"/>
            </a:xfrm>
            <a:custGeom>
              <a:avLst/>
              <a:gdLst/>
              <a:ahLst/>
              <a:cxnLst/>
              <a:rect l="l" t="t" r="r" b="b"/>
              <a:pathLst>
                <a:path w="10000" h="9999" extrusionOk="0">
                  <a:moveTo>
                    <a:pt x="0" y="9995"/>
                  </a:moveTo>
                  <a:cubicBezTo>
                    <a:pt x="1391" y="9194"/>
                    <a:pt x="1255" y="8940"/>
                    <a:pt x="1700" y="8013"/>
                  </a:cubicBezTo>
                  <a:cubicBezTo>
                    <a:pt x="2145" y="7086"/>
                    <a:pt x="2287" y="5700"/>
                    <a:pt x="2668" y="4430"/>
                  </a:cubicBezTo>
                  <a:cubicBezTo>
                    <a:pt x="3050" y="3161"/>
                    <a:pt x="3399" y="1022"/>
                    <a:pt x="3988" y="398"/>
                  </a:cubicBezTo>
                  <a:cubicBezTo>
                    <a:pt x="4578" y="-225"/>
                    <a:pt x="5621" y="-107"/>
                    <a:pt x="6204" y="685"/>
                  </a:cubicBezTo>
                  <a:cubicBezTo>
                    <a:pt x="6786" y="1478"/>
                    <a:pt x="7068" y="3789"/>
                    <a:pt x="7480" y="5154"/>
                  </a:cubicBezTo>
                  <a:cubicBezTo>
                    <a:pt x="7892" y="6520"/>
                    <a:pt x="7961" y="7750"/>
                    <a:pt x="8676" y="8880"/>
                  </a:cubicBezTo>
                  <a:cubicBezTo>
                    <a:pt x="8998" y="9306"/>
                    <a:pt x="9499" y="9653"/>
                    <a:pt x="10000" y="9999"/>
                  </a:cubicBez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5"/>
            <p:cNvSpPr/>
            <p:nvPr/>
          </p:nvSpPr>
          <p:spPr>
            <a:xfrm>
              <a:off x="2699792" y="2981425"/>
              <a:ext cx="2468345" cy="598437"/>
            </a:xfrm>
            <a:custGeom>
              <a:avLst/>
              <a:gdLst/>
              <a:ahLst/>
              <a:cxnLst/>
              <a:rect l="l" t="t" r="r" b="b"/>
              <a:pathLst>
                <a:path w="10000" h="15292" extrusionOk="0">
                  <a:moveTo>
                    <a:pt x="0" y="15292"/>
                  </a:moveTo>
                  <a:cubicBezTo>
                    <a:pt x="356" y="14726"/>
                    <a:pt x="911" y="14868"/>
                    <a:pt x="1935" y="9122"/>
                  </a:cubicBezTo>
                  <a:cubicBezTo>
                    <a:pt x="2959" y="3376"/>
                    <a:pt x="4139" y="464"/>
                    <a:pt x="5066" y="33"/>
                  </a:cubicBezTo>
                  <a:cubicBezTo>
                    <a:pt x="5993" y="-398"/>
                    <a:pt x="6703" y="3516"/>
                    <a:pt x="7495" y="6538"/>
                  </a:cubicBezTo>
                  <a:cubicBezTo>
                    <a:pt x="8287" y="9560"/>
                    <a:pt x="8288" y="11238"/>
                    <a:pt x="10000" y="14777"/>
                  </a:cubicBez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5"/>
            <p:cNvSpPr txBox="1"/>
            <p:nvPr/>
          </p:nvSpPr>
          <p:spPr>
            <a:xfrm>
              <a:off x="6156197" y="3508071"/>
              <a:ext cx="294959" cy="300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786" name="Google Shape;786;p55"/>
            <p:cNvSpPr txBox="1"/>
            <p:nvPr/>
          </p:nvSpPr>
          <p:spPr>
            <a:xfrm>
              <a:off x="3508915" y="2565105"/>
              <a:ext cx="850097" cy="35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b="1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lang="es-ES" sz="800" b="1" baseline="-250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s-ES" sz="800" b="1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787" name="Google Shape;787;p55"/>
            <p:cNvSpPr txBox="1"/>
            <p:nvPr/>
          </p:nvSpPr>
          <p:spPr>
            <a:xfrm>
              <a:off x="4756611" y="1876857"/>
              <a:ext cx="823053" cy="35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lang="es-ES" sz="800" b="1" baseline="-250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s-ES" sz="8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788" name="Google Shape;788;p55"/>
            <p:cNvSpPr txBox="1"/>
            <p:nvPr/>
          </p:nvSpPr>
          <p:spPr>
            <a:xfrm>
              <a:off x="1475656" y="2428189"/>
              <a:ext cx="1269361" cy="495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Densidad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Probabilidad</a:t>
              </a:r>
              <a:endParaRPr/>
            </a:p>
          </p:txBody>
        </p:sp>
      </p:grpSp>
      <p:sp>
        <p:nvSpPr>
          <p:cNvPr id="789" name="Google Shape;789;p55"/>
          <p:cNvSpPr/>
          <p:nvPr/>
        </p:nvSpPr>
        <p:spPr>
          <a:xfrm>
            <a:off x="7445532" y="4152833"/>
            <a:ext cx="112000" cy="383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0" name="Google Shape;790;p55"/>
          <p:cNvCxnSpPr/>
          <p:nvPr/>
        </p:nvCxnSpPr>
        <p:spPr>
          <a:xfrm>
            <a:off x="7445532" y="4226582"/>
            <a:ext cx="0" cy="363741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1" name="Google Shape;791;p55"/>
          <p:cNvCxnSpPr/>
          <p:nvPr/>
        </p:nvCxnSpPr>
        <p:spPr>
          <a:xfrm>
            <a:off x="7557532" y="4299942"/>
            <a:ext cx="0" cy="290381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797" name="Google Shape;797;p5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798" name="Google Shape;798;p56"/>
          <p:cNvSpPr txBox="1">
            <a:spLocks noGrp="1"/>
          </p:cNvSpPr>
          <p:nvPr>
            <p:ph type="body" idx="1"/>
          </p:nvPr>
        </p:nvSpPr>
        <p:spPr>
          <a:xfrm>
            <a:off x="457200" y="1259259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En caso de </a:t>
            </a:r>
            <a:r>
              <a:rPr lang="es-ES" b="1"/>
              <a:t>atributos nominales</a:t>
            </a:r>
            <a:r>
              <a:rPr lang="es-ES"/>
              <a:t>:</a:t>
            </a:r>
            <a:endParaRPr/>
          </a:p>
          <a:p>
            <a:pPr marL="0" lvl="0" indent="358775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Ej: Suponiendo que aj puede tomar 4 valores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k∈{0,1,2,3}</a:t>
            </a:r>
            <a:r>
              <a:rPr lang="es-ES"/>
              <a:t> entonces:</a:t>
            </a:r>
            <a:endParaRPr/>
          </a:p>
          <a:p>
            <a:pPr marL="742950" lvl="1" indent="-18415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just" rtl="0">
              <a:lnSpc>
                <a:spcPct val="120000"/>
              </a:lnSpc>
              <a:spcBef>
                <a:spcPts val="4200"/>
              </a:spcBef>
              <a:spcAft>
                <a:spcPts val="0"/>
              </a:spcAft>
              <a:buSzPts val="1600"/>
              <a:buNone/>
            </a:pPr>
            <a:r>
              <a:rPr lang="es-ES"/>
              <a:t>En </a:t>
            </a:r>
            <a:r>
              <a:rPr lang="es-ES" b="1"/>
              <a:t>atributos reales </a:t>
            </a:r>
            <a:r>
              <a:rPr lang="es-ES"/>
              <a:t>se puede asumir una </a:t>
            </a:r>
            <a:r>
              <a:rPr lang="es-ES" i="1"/>
              <a:t>distribución normal</a:t>
            </a:r>
            <a:r>
              <a:rPr lang="es-ES"/>
              <a:t>.</a:t>
            </a:r>
            <a:endParaRPr/>
          </a:p>
          <a:p>
            <a:pPr marL="358775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Se estima la media      y la varianza      del atributo y se obtiene la estimación de la probabilidad como:</a:t>
            </a:r>
            <a:endParaRPr/>
          </a:p>
        </p:txBody>
      </p:sp>
      <p:pic>
        <p:nvPicPr>
          <p:cNvPr id="799" name="Google Shape;79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753" y="2159360"/>
            <a:ext cx="4032448" cy="52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5796" y="3203475"/>
            <a:ext cx="288032" cy="37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1960" y="3203475"/>
            <a:ext cx="375050" cy="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77331" y="3599085"/>
            <a:ext cx="2674789" cy="113290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6"/>
          <p:cNvSpPr txBox="1"/>
          <p:nvPr/>
        </p:nvSpPr>
        <p:spPr>
          <a:xfrm>
            <a:off x="431540" y="1023578"/>
            <a:ext cx="32960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Clasificador Bayesiano Ingenuo</a:t>
            </a:r>
            <a:endParaRPr/>
          </a:p>
        </p:txBody>
      </p:sp>
      <p:grpSp>
        <p:nvGrpSpPr>
          <p:cNvPr id="804" name="Google Shape;804;p56"/>
          <p:cNvGrpSpPr/>
          <p:nvPr/>
        </p:nvGrpSpPr>
        <p:grpSpPr>
          <a:xfrm>
            <a:off x="5859721" y="3547734"/>
            <a:ext cx="2861050" cy="1128051"/>
            <a:chOff x="1475656" y="1876857"/>
            <a:chExt cx="4975500" cy="1931218"/>
          </a:xfrm>
        </p:grpSpPr>
        <p:sp>
          <p:nvSpPr>
            <p:cNvPr id="805" name="Google Shape;805;p56"/>
            <p:cNvSpPr/>
            <p:nvPr/>
          </p:nvSpPr>
          <p:spPr>
            <a:xfrm>
              <a:off x="4411374" y="2164534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4411374" y="2171676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4411374" y="2132386"/>
              <a:ext cx="321254" cy="421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8" name="Google Shape;808;p56"/>
            <p:cNvCxnSpPr/>
            <p:nvPr/>
          </p:nvCxnSpPr>
          <p:spPr>
            <a:xfrm rot="10800000">
              <a:off x="2650836" y="1879858"/>
              <a:ext cx="0" cy="1781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9" name="Google Shape;809;p56"/>
            <p:cNvCxnSpPr/>
            <p:nvPr/>
          </p:nvCxnSpPr>
          <p:spPr>
            <a:xfrm>
              <a:off x="2653941" y="3657737"/>
              <a:ext cx="3523989" cy="402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10" name="Google Shape;810;p56"/>
            <p:cNvSpPr/>
            <p:nvPr/>
          </p:nvSpPr>
          <p:spPr>
            <a:xfrm>
              <a:off x="4553784" y="2283718"/>
              <a:ext cx="1246963" cy="1258133"/>
            </a:xfrm>
            <a:custGeom>
              <a:avLst/>
              <a:gdLst/>
              <a:ahLst/>
              <a:cxnLst/>
              <a:rect l="l" t="t" r="r" b="b"/>
              <a:pathLst>
                <a:path w="10000" h="9999" extrusionOk="0">
                  <a:moveTo>
                    <a:pt x="0" y="9995"/>
                  </a:moveTo>
                  <a:cubicBezTo>
                    <a:pt x="1391" y="9194"/>
                    <a:pt x="1255" y="8940"/>
                    <a:pt x="1700" y="8013"/>
                  </a:cubicBezTo>
                  <a:cubicBezTo>
                    <a:pt x="2145" y="7086"/>
                    <a:pt x="2287" y="5700"/>
                    <a:pt x="2668" y="4430"/>
                  </a:cubicBezTo>
                  <a:cubicBezTo>
                    <a:pt x="3050" y="3161"/>
                    <a:pt x="3399" y="1022"/>
                    <a:pt x="3988" y="398"/>
                  </a:cubicBezTo>
                  <a:cubicBezTo>
                    <a:pt x="4578" y="-225"/>
                    <a:pt x="5621" y="-107"/>
                    <a:pt x="6204" y="685"/>
                  </a:cubicBezTo>
                  <a:cubicBezTo>
                    <a:pt x="6786" y="1478"/>
                    <a:pt x="7068" y="3789"/>
                    <a:pt x="7480" y="5154"/>
                  </a:cubicBezTo>
                  <a:cubicBezTo>
                    <a:pt x="7892" y="6520"/>
                    <a:pt x="7961" y="7750"/>
                    <a:pt x="8676" y="8880"/>
                  </a:cubicBezTo>
                  <a:cubicBezTo>
                    <a:pt x="8998" y="9306"/>
                    <a:pt x="9499" y="9653"/>
                    <a:pt x="10000" y="9999"/>
                  </a:cubicBez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2699792" y="2981425"/>
              <a:ext cx="2468345" cy="598437"/>
            </a:xfrm>
            <a:custGeom>
              <a:avLst/>
              <a:gdLst/>
              <a:ahLst/>
              <a:cxnLst/>
              <a:rect l="l" t="t" r="r" b="b"/>
              <a:pathLst>
                <a:path w="10000" h="15292" extrusionOk="0">
                  <a:moveTo>
                    <a:pt x="0" y="15292"/>
                  </a:moveTo>
                  <a:cubicBezTo>
                    <a:pt x="356" y="14726"/>
                    <a:pt x="911" y="14868"/>
                    <a:pt x="1935" y="9122"/>
                  </a:cubicBezTo>
                  <a:cubicBezTo>
                    <a:pt x="2959" y="3376"/>
                    <a:pt x="4139" y="464"/>
                    <a:pt x="5066" y="33"/>
                  </a:cubicBezTo>
                  <a:cubicBezTo>
                    <a:pt x="5993" y="-398"/>
                    <a:pt x="6703" y="3516"/>
                    <a:pt x="7495" y="6538"/>
                  </a:cubicBezTo>
                  <a:cubicBezTo>
                    <a:pt x="8287" y="9560"/>
                    <a:pt x="8288" y="11238"/>
                    <a:pt x="10000" y="14777"/>
                  </a:cubicBez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0C5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6"/>
            <p:cNvSpPr txBox="1"/>
            <p:nvPr/>
          </p:nvSpPr>
          <p:spPr>
            <a:xfrm>
              <a:off x="6156197" y="3508071"/>
              <a:ext cx="294959" cy="300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813" name="Google Shape;813;p56"/>
            <p:cNvSpPr txBox="1"/>
            <p:nvPr/>
          </p:nvSpPr>
          <p:spPr>
            <a:xfrm>
              <a:off x="3508915" y="2565105"/>
              <a:ext cx="850097" cy="35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b="1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lang="es-ES" sz="800" b="1" baseline="-250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s-ES" sz="800" b="1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814" name="Google Shape;814;p56"/>
            <p:cNvSpPr txBox="1"/>
            <p:nvPr/>
          </p:nvSpPr>
          <p:spPr>
            <a:xfrm>
              <a:off x="4756611" y="1876857"/>
              <a:ext cx="823053" cy="35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p(x|c</a:t>
              </a:r>
              <a:r>
                <a:rPr lang="es-ES" sz="800" b="1" baseline="-25000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s-ES" sz="800" b="1">
                  <a:solidFill>
                    <a:srgbClr val="0C5EB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815" name="Google Shape;815;p56"/>
            <p:cNvSpPr txBox="1"/>
            <p:nvPr/>
          </p:nvSpPr>
          <p:spPr>
            <a:xfrm>
              <a:off x="1475656" y="2428189"/>
              <a:ext cx="1269361" cy="495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Densidad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Probabilidad</a:t>
              </a:r>
              <a:endParaRPr/>
            </a:p>
          </p:txBody>
        </p:sp>
      </p:grpSp>
      <p:cxnSp>
        <p:nvCxnSpPr>
          <p:cNvPr id="816" name="Google Shape;816;p56"/>
          <p:cNvCxnSpPr>
            <a:stCxn id="811" idx="2"/>
          </p:cNvCxnSpPr>
          <p:nvPr/>
        </p:nvCxnSpPr>
        <p:spPr>
          <a:xfrm>
            <a:off x="7282684" y="4193681"/>
            <a:ext cx="0" cy="396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56"/>
          <p:cNvCxnSpPr/>
          <p:nvPr/>
        </p:nvCxnSpPr>
        <p:spPr>
          <a:xfrm>
            <a:off x="6876256" y="4367704"/>
            <a:ext cx="76394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8" name="Google Shape;818;p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6064" y="4643652"/>
            <a:ext cx="133239" cy="14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98027" y="4392002"/>
            <a:ext cx="12382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25" name="Google Shape;825;p5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1. Accidentabilidad conductores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Diseñe un </a:t>
            </a:r>
            <a:r>
              <a:rPr lang="es-ES" b="1"/>
              <a:t>clasificador Bayesiano ingenuo </a:t>
            </a:r>
            <a:r>
              <a:rPr lang="es-ES"/>
              <a:t>para el siguiente problema. Una compañía de seguros especializada en pólizas de automóviles, requiere tener un modelo que determine si el postulante a un seguro </a:t>
            </a:r>
            <a:r>
              <a:rPr lang="es-ES" b="1"/>
              <a:t>tendrá o no accidente</a:t>
            </a:r>
            <a:r>
              <a:rPr lang="es-ES"/>
              <a:t>, basado en las variables </a:t>
            </a:r>
            <a:r>
              <a:rPr lang="es-ES" b="1"/>
              <a:t>sexo</a:t>
            </a:r>
            <a:r>
              <a:rPr lang="es-ES"/>
              <a:t> (M=masculino; F=femenino) y el </a:t>
            </a:r>
            <a:r>
              <a:rPr lang="es-ES" b="1"/>
              <a:t>tipo de auto </a:t>
            </a:r>
            <a:r>
              <a:rPr lang="es-ES"/>
              <a:t>que conduce (P=particular; T=trabajo).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 </a:t>
            </a:r>
            <a:endParaRPr/>
          </a:p>
        </p:txBody>
      </p:sp>
      <p:sp>
        <p:nvSpPr>
          <p:cNvPr id="826" name="Google Shape;826;p5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32" name="Google Shape;832;p5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Para diseñar el clasificador se cuenta con la siguiente BD, donde se indica si el cliente ha tenido accidentes previamente: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833" name="Google Shape;833;p5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834" name="Google Shape;834;p58"/>
          <p:cNvGraphicFramePr/>
          <p:nvPr/>
        </p:nvGraphicFramePr>
        <p:xfrm>
          <a:off x="2705100" y="2355726"/>
          <a:ext cx="3733800" cy="2035575"/>
        </p:xfrm>
        <a:graphic>
          <a:graphicData uri="http://schemas.openxmlformats.org/drawingml/2006/table">
            <a:tbl>
              <a:tblPr bandRow="1">
                <a:noFill/>
                <a:tableStyleId>{BD3A2C60-22AA-400E-ABBB-6A7272219A80}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05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Sexo</a:t>
                      </a:r>
                      <a:endParaRPr sz="105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sz="105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Accidente</a:t>
                      </a:r>
                      <a:endParaRPr sz="105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40" name="Google Shape;840;p5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841" name="Google Shape;841;p5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842" name="Google Shape;84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457200" y="1059582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Definiciones básicas de </a:t>
            </a:r>
            <a:r>
              <a:rPr lang="es-ES" b="1">
                <a:solidFill>
                  <a:srgbClr val="FF6600"/>
                </a:solidFill>
              </a:rPr>
              <a:t>Probabilidades</a:t>
            </a:r>
            <a:r>
              <a:rPr lang="es-ES" b="1"/>
              <a:t> :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1224366" y="2665179"/>
            <a:ext cx="1762021" cy="3386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1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5507111" y="2665211"/>
            <a:ext cx="19399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𝑃(𝐴∩𝐵)=𝑃(𝐴)𝑃(𝐵|𝐴)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6"/>
          <p:cNvGraphicFramePr/>
          <p:nvPr/>
        </p:nvGraphicFramePr>
        <p:xfrm>
          <a:off x="534135" y="1527268"/>
          <a:ext cx="8075750" cy="949081"/>
        </p:xfrm>
        <a:graphic>
          <a:graphicData uri="http://schemas.openxmlformats.org/drawingml/2006/table">
            <a:tbl>
              <a:tblPr firstRow="1" bandRow="1">
                <a:noFill/>
                <a:tableStyleId>{9798C0A5-760E-4BC4-A6B0-BC54849D1D46}</a:tableStyleId>
              </a:tblPr>
              <a:tblGrid>
                <a:gridCol w="40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u="none" strike="noStrike" cap="non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Sucesos independientes, </a:t>
                      </a:r>
                      <a:r>
                        <a:rPr lang="es-ES" sz="1600" b="0" u="none" strike="noStrike" cap="non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 sucesos cuya ocurrencia no tiene efecto sobre la probabilidad de ocurrencia de otro.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35B"/>
                        </a:buClr>
                        <a:buSzPts val="1600"/>
                        <a:buFont typeface="Roboto"/>
                        <a:buNone/>
                      </a:pPr>
                      <a:r>
                        <a:rPr lang="es-ES" sz="1600" b="1" u="none" strike="noStrike" cap="non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Sucesos dependientes, </a:t>
                      </a:r>
                      <a:r>
                        <a:rPr lang="es-ES" sz="1600" b="0" u="none" strike="noStrike" cap="none">
                          <a:solidFill>
                            <a:srgbClr val="4D535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 sucesos cuya ocurrencia tiene efecto directo sobre la probabilidad de ocurrencia de otro.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Google Shape;160;p6"/>
          <p:cNvSpPr txBox="1"/>
          <p:nvPr/>
        </p:nvSpPr>
        <p:spPr>
          <a:xfrm>
            <a:off x="457200" y="3285181"/>
            <a:ext cx="8229600" cy="66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 sz="1600">
                <a:solidFill>
                  <a:srgbClr val="4D535B"/>
                </a:solidFill>
                <a:latin typeface="Roboto"/>
                <a:ea typeface="Roboto"/>
                <a:cs typeface="Roboto"/>
                <a:sym typeface="Roboto"/>
              </a:rPr>
              <a:t>Dónde  </a:t>
            </a:r>
            <a:r>
              <a:rPr lang="es-ES" sz="1600">
                <a:solidFill>
                  <a:srgbClr val="4D535B"/>
                </a:solidFill>
                <a:latin typeface="Calibri"/>
                <a:ea typeface="Calibri"/>
                <a:cs typeface="Calibri"/>
                <a:sym typeface="Calibri"/>
              </a:rPr>
              <a:t>𝑃(𝐵|𝐴)  </a:t>
            </a:r>
            <a:r>
              <a:rPr lang="es-ES" sz="1600">
                <a:solidFill>
                  <a:srgbClr val="4D535B"/>
                </a:solidFill>
                <a:latin typeface="Roboto"/>
                <a:ea typeface="Roboto"/>
                <a:cs typeface="Roboto"/>
                <a:sym typeface="Roboto"/>
              </a:rPr>
              <a:t>probabilidad condicional de  𝐵  dado  𝐴, y al despejar la probabilidad condicional obtenemos: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3715387" y="3921058"/>
            <a:ext cx="1713226" cy="522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17" b="-93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3176220" y="2680600"/>
            <a:ext cx="21162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Reglas de Multiplicación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48" name="Google Shape;848;p6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849" name="Google Shape;849;p6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850" name="Google Shape;85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0"/>
          <p:cNvSpPr txBox="1"/>
          <p:nvPr/>
        </p:nvSpPr>
        <p:spPr>
          <a:xfrm>
            <a:off x="729202" y="2319722"/>
            <a:ext cx="3158722" cy="89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P(Accidente=Sí) = 4/8 = 0,5 = 50%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P(Accidente=No) = 4/8 = 0,5 = 50%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57" name="Google Shape;857;p6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858" name="Google Shape;858;p6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859" name="Google Shape;859;p61"/>
          <p:cNvSpPr txBox="1"/>
          <p:nvPr/>
        </p:nvSpPr>
        <p:spPr>
          <a:xfrm>
            <a:off x="729202" y="2319722"/>
            <a:ext cx="3158722" cy="893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P(Accidente=Sí) = 4/8 = 0,5 = 50%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P(Accidente=No) = 4/8 = 0,5 = 50%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0" name="Google Shape;86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61"/>
          <p:cNvSpPr txBox="1"/>
          <p:nvPr/>
        </p:nvSpPr>
        <p:spPr>
          <a:xfrm>
            <a:off x="4442375" y="2319722"/>
            <a:ext cx="3347391" cy="237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Verosimilitudes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P(x|Ci)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P(Sexo=M | Accidente=Sí) = 3/4 = 0,75 = 75%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P(Sexo=M | Accidente=No) = 1/4 = 0,25 = 25%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P(Sexo=F | Accidente=Sí) = 1/4 = 0,25 = 25%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P(Sexo=F | Accidente=No) = 3/4 = 0,75 = 75%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P(Tipo=P | Accidente=Sí) = 3/4 = 0,75 = 75%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P(Tipo=P | Accidente=No) = 2/4 = 0,50 = 50%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P(Tipo=T | Accidente=Sí) = 1/4 = 0,25 = 25%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P(Tipo=T | Accidente=No) = 2/4 = 0,50 = 50%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67" name="Google Shape;867;p6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1. Accidentabilidad conductores - Desarrollo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 b="1"/>
              <a:t>Ejemplo Clasificar: </a:t>
            </a:r>
            <a:r>
              <a:rPr lang="es-ES" sz="1200"/>
              <a:t>&lt;Sexo=F, Tipo=T&gt;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/>
              <a:t>P(Accidente=Sí) P(Sexo=F|Accidente=Sí) P(Tipo=T|Accidente=Sí) = (0,5) (0,25) (0,25) = 0,03125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/>
              <a:t>P(Accidente=No) P(Sexo=F|Accidente=No)P(Tipo=T|Accidente=No) = (0,5) (0,75) (0,50) = 0,1875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c</a:t>
            </a:r>
            <a:r>
              <a:rPr lang="es-ES" sz="12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           c</a:t>
            </a:r>
            <a:r>
              <a:rPr lang="es-ES" sz="12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/>
              <a:t>ClaseNB = argmax { 0,03125; 0,1875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sz="1200"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 b="1"/>
              <a:t>Solución:</a:t>
            </a:r>
            <a:r>
              <a:rPr lang="es-ES" sz="1200"/>
              <a:t> Accidente=No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868" name="Google Shape;868;p6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869" name="Google Shape;86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75" name="Google Shape;875;p6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3. Evaluación de riesgo en pacientes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Estime las probabilidades para diseñar un </a:t>
            </a:r>
            <a:r>
              <a:rPr lang="es-ES" b="1"/>
              <a:t>clasificador Bayesiano Ing</a:t>
            </a:r>
            <a:r>
              <a:rPr lang="es-ES"/>
              <a:t>enuo que clasifique el </a:t>
            </a:r>
            <a:r>
              <a:rPr lang="es-ES" b="1"/>
              <a:t>riesgo de los pacientes </a:t>
            </a:r>
            <a:r>
              <a:rPr lang="es-ES"/>
              <a:t>(riesgoso / no riesgoso), utilizando los datos de sus </a:t>
            </a:r>
            <a:r>
              <a:rPr lang="es-ES" b="1" i="1"/>
              <a:t>edades</a:t>
            </a:r>
            <a:r>
              <a:rPr lang="es-ES"/>
              <a:t> y </a:t>
            </a:r>
            <a:r>
              <a:rPr lang="es-ES" b="1" i="1"/>
              <a:t>tipos de cirugías</a:t>
            </a:r>
            <a:r>
              <a:rPr lang="es-ES" b="1"/>
              <a:t> </a:t>
            </a:r>
            <a:r>
              <a:rPr lang="es-ES"/>
              <a:t>(codificados en 1, 2 o 3), incluidos en la siguiente tabla.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Aplicando el clasificador determine si los pacientes de 25 años con cirugía tipo 2 son riesgosos o no.</a:t>
            </a:r>
            <a:endParaRPr/>
          </a:p>
        </p:txBody>
      </p:sp>
      <p:sp>
        <p:nvSpPr>
          <p:cNvPr id="876" name="Google Shape;876;p6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82" name="Google Shape;882;p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3. Evaluación de riesgo en pacientes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Base de datos (20 observaciones).</a:t>
            </a:r>
            <a:endParaRPr/>
          </a:p>
        </p:txBody>
      </p:sp>
      <p:sp>
        <p:nvSpPr>
          <p:cNvPr id="883" name="Google Shape;883;p6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aphicFrame>
        <p:nvGraphicFramePr>
          <p:cNvPr id="884" name="Google Shape;884;p64"/>
          <p:cNvGraphicFramePr/>
          <p:nvPr/>
        </p:nvGraphicFramePr>
        <p:xfrm>
          <a:off x="4932040" y="843558"/>
          <a:ext cx="3816425" cy="3847935"/>
        </p:xfrm>
        <a:graphic>
          <a:graphicData uri="http://schemas.openxmlformats.org/drawingml/2006/table">
            <a:tbl>
              <a:tblPr>
                <a:noFill/>
                <a:tableStyleId>{BD3A2C60-22AA-400E-ABBB-6A7272219A80}</a:tableStyleId>
              </a:tblPr>
              <a:tblGrid>
                <a:gridCol w="124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Edad paciente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cirugía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55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57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70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45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Riesgoso</a:t>
                      </a:r>
                      <a:endParaRPr sz="105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55250" marR="55250" marT="1432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90" name="Google Shape;890;p6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3. Evaluación de riesgo en pacientes – Desarrollo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891" name="Google Shape;891;p6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892" name="Google Shape;892;p65"/>
          <p:cNvSpPr txBox="1"/>
          <p:nvPr/>
        </p:nvSpPr>
        <p:spPr>
          <a:xfrm>
            <a:off x="467544" y="2319722"/>
            <a:ext cx="3888432" cy="91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P(Riesgo=No Riesgoso) = 14/20 = 0,7 = 70%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P(Riesgo=Riesgoso) = 6/20 = 0,3 = 30%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3" name="Google Shape;89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563638"/>
            <a:ext cx="34544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899" name="Google Shape;899;p6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3. Evaluación de riesgo en pacientes – Desarrollo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900" name="Google Shape;900;p6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901" name="Google Shape;901;p66"/>
          <p:cNvSpPr txBox="1"/>
          <p:nvPr/>
        </p:nvSpPr>
        <p:spPr>
          <a:xfrm>
            <a:off x="467544" y="2319722"/>
            <a:ext cx="3888432" cy="91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P(Riesgo=No Riesgoso) = 14/20 = 0,7 = 70%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P(Riesgo=Riesgoso) = 6/20 = 0,3 = 30%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2" name="Google Shape;90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527634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66"/>
          <p:cNvSpPr txBox="1"/>
          <p:nvPr/>
        </p:nvSpPr>
        <p:spPr>
          <a:xfrm>
            <a:off x="4442375" y="2319722"/>
            <a:ext cx="4450105" cy="239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Verosimilitudes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P(x|Ci)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cirugía=1|No Riesgoso) = 8/14 = 0,571 = 57,1%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cirugía=1|Riesgoso) = 1/6 = 0,167 = 16,7%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cirugía=2|No Riesgoso) = 5/14 = 0,357 = 35,7%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cirugía=2|Riesgoso) = 1/6 = 0,167 = 16,7%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cirugía=3|No Riesgoso) = 1/14 = 0,071 = 7,1%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P(Tipo de cirugía=3|Riesgoso) = 4/6 = 0,667 = 66,7%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09" name="Google Shape;909;p6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3. Evaluación de riesgo en pacientes – Desarrollo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910" name="Google Shape;910;p6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911" name="Google Shape;911;p67"/>
          <p:cNvSpPr txBox="1"/>
          <p:nvPr/>
        </p:nvSpPr>
        <p:spPr>
          <a:xfrm>
            <a:off x="467544" y="2319722"/>
            <a:ext cx="3888432" cy="91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P(Riesgo=No Riesgoso) = 14/20 = 0,7 = 70%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P(Riesgo=Riesgoso) = 6/20 = 0,3 = 30%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2" name="Google Shape;91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53226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67"/>
          <p:cNvSpPr txBox="1"/>
          <p:nvPr/>
        </p:nvSpPr>
        <p:spPr>
          <a:xfrm>
            <a:off x="4442375" y="2319722"/>
            <a:ext cx="4450105" cy="213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Verosimilitudes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P(x|Ci)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Edad Paciente|No Riesgoso =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 55, 36, 40, 33, 18, 26, 38, 22, 16, 72, 24, 45, 15, 26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𝜇(Edad Paciente|Riesgo=No Riesgoso) = 33,3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𝜎(Edad Paciente|Riesgo=No Riesgoso) = 16,1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 Edad Paciente|No Riesgoso =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(𝜇̄̄=33.3, 𝜎=16.1)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19" name="Google Shape;919;p6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>
                <a:solidFill>
                  <a:srgbClr val="0C5EB8"/>
                </a:solidFill>
              </a:rPr>
              <a:t>Pregunta 3. Evaluación de riesgo en pacientes – Desarrollo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920" name="Google Shape;920;p6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921" name="Google Shape;921;p68"/>
          <p:cNvSpPr txBox="1"/>
          <p:nvPr/>
        </p:nvSpPr>
        <p:spPr>
          <a:xfrm>
            <a:off x="467544" y="2319722"/>
            <a:ext cx="3888432" cy="91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 a priori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P(Riesgo=No Riesgoso) = 14/20 = 0,7 = 70%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</a:t>
            </a:r>
            <a:r>
              <a:rPr lang="es-ES" sz="12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=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P(Riesgo=Riesgoso) = 6/20 = 0,3 = 30%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53226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68"/>
          <p:cNvSpPr txBox="1"/>
          <p:nvPr/>
        </p:nvSpPr>
        <p:spPr>
          <a:xfrm>
            <a:off x="4442375" y="2319722"/>
            <a:ext cx="4450105" cy="187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Verosimilitudes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P(x|Ci)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Edad Paciente|Riesgoso = { 15, 20, 17, 62, 57, 70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𝜇(Edad Paciente|Riesgo=Riesgoso) = 40,2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𝜎(Edad Paciente|Riesgo=Riesgoso) = 25,4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DN Edad Paciente|Riesgoso = </a:t>
            </a:r>
            <a:r>
              <a:rPr lang="es-ES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(𝜇=33.3, 𝜎 =16.1)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29" name="Google Shape;929;p6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P3. Evaluación de riesgo en pacientes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300" b="1">
                <a:solidFill>
                  <a:schemeClr val="dk1"/>
                </a:solidFill>
              </a:rPr>
              <a:t>Clasificar:</a:t>
            </a:r>
            <a:r>
              <a:rPr lang="es-ES" sz="1300">
                <a:solidFill>
                  <a:schemeClr val="dk1"/>
                </a:solidFill>
              </a:rPr>
              <a:t> &lt;Edad Paciente=25, Cirugía=2&gt;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1300"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300" i="1"/>
              <a:t>P(C</a:t>
            </a:r>
            <a:r>
              <a:rPr lang="es-ES" sz="1300" i="1" baseline="-25000"/>
              <a:t>1</a:t>
            </a:r>
            <a:r>
              <a:rPr lang="es-ES" sz="1300" i="1"/>
              <a:t>)  = </a:t>
            </a:r>
            <a:r>
              <a:rPr lang="es-ES" sz="1300"/>
              <a:t>P(Riesgo=No Riesgoso) </a:t>
            </a:r>
            <a:r>
              <a:rPr lang="es-ES" sz="1300">
                <a:solidFill>
                  <a:srgbClr val="0C5EB8"/>
                </a:solidFill>
              </a:rPr>
              <a:t>P(Edad Paciente=25 | No Riesgoso)</a:t>
            </a:r>
            <a:r>
              <a:rPr lang="es-ES" sz="1300"/>
              <a:t> P(Cirugia=2 |No Riesgoso) =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300"/>
              <a:t>(0,7) </a:t>
            </a:r>
            <a:r>
              <a:rPr lang="es-ES" sz="1300">
                <a:solidFill>
                  <a:srgbClr val="0C5EB8"/>
                </a:solidFill>
              </a:rPr>
              <a:t>(0,021) </a:t>
            </a:r>
            <a:r>
              <a:rPr lang="es-ES" sz="1300"/>
              <a:t>(0,357) = 0,005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1300"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300" i="1"/>
              <a:t>P(C</a:t>
            </a:r>
            <a:r>
              <a:rPr lang="es-ES" sz="1300" i="1" baseline="-25000"/>
              <a:t>2</a:t>
            </a:r>
            <a:r>
              <a:rPr lang="es-ES" sz="1300" i="1"/>
              <a:t>)  = </a:t>
            </a:r>
            <a:r>
              <a:rPr lang="es-ES" sz="1300"/>
              <a:t>P(Riesgo=Riesgoso) </a:t>
            </a:r>
            <a:r>
              <a:rPr lang="es-ES" sz="1300">
                <a:solidFill>
                  <a:srgbClr val="0C5EB8"/>
                </a:solidFill>
              </a:rPr>
              <a:t>P(Edad Paciente=25 | Riesgoso) </a:t>
            </a:r>
            <a:r>
              <a:rPr lang="es-ES" sz="1300"/>
              <a:t>P(Cirugia=2 | Riesgoso) =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300"/>
              <a:t>(0,3) </a:t>
            </a:r>
            <a:r>
              <a:rPr lang="es-ES" sz="1300">
                <a:solidFill>
                  <a:srgbClr val="0C5EB8"/>
                </a:solidFill>
              </a:rPr>
              <a:t>(0,013) </a:t>
            </a:r>
            <a:r>
              <a:rPr lang="es-ES" sz="1300"/>
              <a:t>(0,167) = 0,0006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1300"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300" b="1">
                <a:solidFill>
                  <a:schemeClr val="dk1"/>
                </a:solidFill>
              </a:rPr>
              <a:t>Solución: </a:t>
            </a:r>
            <a:r>
              <a:rPr lang="es-ES" sz="1300">
                <a:solidFill>
                  <a:schemeClr val="dk1"/>
                </a:solidFill>
              </a:rPr>
              <a:t>ClaseNB = argmax { 0,005; 0,0006 } =&gt; Riesgo=No Riesgoso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930" name="Google Shape;930;p6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931" name="Google Shape;93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784" y="1491630"/>
            <a:ext cx="34544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69"/>
          <p:cNvSpPr txBox="1"/>
          <p:nvPr/>
        </p:nvSpPr>
        <p:spPr>
          <a:xfrm>
            <a:off x="6444208" y="1468164"/>
            <a:ext cx="2185855" cy="6962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33" name="Google Shape;933;p69"/>
          <p:cNvSpPr txBox="1"/>
          <p:nvPr/>
        </p:nvSpPr>
        <p:spPr>
          <a:xfrm>
            <a:off x="6367421" y="987574"/>
            <a:ext cx="233942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de Densidad de Probabilidad (Normal) Gaussiana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457200" y="1049486"/>
            <a:ext cx="8147248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Definiciones básicas de </a:t>
            </a:r>
            <a:r>
              <a:rPr lang="es-ES" b="1">
                <a:solidFill>
                  <a:srgbClr val="FF6600"/>
                </a:solidFill>
              </a:rPr>
              <a:t>Probabilidades</a:t>
            </a:r>
            <a:r>
              <a:rPr lang="es-ES" b="1"/>
              <a:t>: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s-ES" b="1"/>
              <a:t>Sucesos complementarios, </a:t>
            </a:r>
            <a:r>
              <a:rPr lang="es-ES"/>
              <a:t>la no aparición de ellos obliga la ocurrencia del otro.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pSp>
        <p:nvGrpSpPr>
          <p:cNvPr id="170" name="Google Shape;170;p7"/>
          <p:cNvGrpSpPr/>
          <p:nvPr/>
        </p:nvGrpSpPr>
        <p:grpSpPr>
          <a:xfrm>
            <a:off x="2069722" y="2427734"/>
            <a:ext cx="5004556" cy="1312475"/>
            <a:chOff x="2807804" y="2499742"/>
            <a:chExt cx="5004556" cy="1312475"/>
          </a:xfrm>
        </p:grpSpPr>
        <p:pic>
          <p:nvPicPr>
            <p:cNvPr id="171" name="Google Shape;17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07804" y="2549372"/>
              <a:ext cx="1260140" cy="1254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7"/>
            <p:cNvSpPr txBox="1"/>
            <p:nvPr/>
          </p:nvSpPr>
          <p:spPr>
            <a:xfrm>
              <a:off x="4391980" y="2499742"/>
              <a:ext cx="3420380" cy="131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4D535B"/>
                  </a:solidFill>
                  <a:latin typeface="Roboto"/>
                  <a:ea typeface="Roboto"/>
                  <a:cs typeface="Roboto"/>
                  <a:sym typeface="Roboto"/>
                </a:rPr>
                <a:t>A = Conjunto de A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4D535B"/>
                  </a:solidFill>
                  <a:latin typeface="Roboto"/>
                  <a:ea typeface="Roboto"/>
                  <a:cs typeface="Roboto"/>
                  <a:sym typeface="Roboto"/>
                </a:rPr>
                <a:t>Ā = Complemento de A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4D535B"/>
                  </a:solidFill>
                  <a:latin typeface="Roboto"/>
                  <a:ea typeface="Roboto"/>
                  <a:cs typeface="Roboto"/>
                  <a:sym typeface="Roboto"/>
                </a:rPr>
                <a:t>Se deduce que P(A) + P (Ā ) = 1</a:t>
              </a:r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39" name="Google Shape;939;p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Aprendizaje Bayesiano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El aprendizaje se puede ver como el proceso de encontrar la hipótesis más probable, dado un conjunto de ejemplos de entrenamiento </a:t>
            </a:r>
            <a:r>
              <a:rPr lang="es-ES" sz="1800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s-ES"/>
              <a:t> y un </a:t>
            </a:r>
            <a:r>
              <a:rPr lang="es-ES" i="1"/>
              <a:t>conocimiento a priori </a:t>
            </a:r>
            <a:r>
              <a:rPr lang="es-ES"/>
              <a:t>sobre la probabilidad de cada hipótesis.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Importancia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Los algoritmos de aprendizaje bayesiano pueden calcular probabilidades explícitas para cada hipótesis.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También nos proporcionan un marco para estudiar otros algoritmos de aprendizaje.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940" name="Google Shape;940;p7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 – Clasificación Bayesiana</a:t>
            </a:r>
            <a:endParaRPr/>
          </a:p>
        </p:txBody>
      </p:sp>
      <p:sp>
        <p:nvSpPr>
          <p:cNvPr id="946" name="Google Shape;946;p71"/>
          <p:cNvSpPr txBox="1">
            <a:spLocks noGrp="1"/>
          </p:cNvSpPr>
          <p:nvPr>
            <p:ph type="body" idx="1"/>
          </p:nvPr>
        </p:nvSpPr>
        <p:spPr>
          <a:xfrm>
            <a:off x="457200" y="120359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Razonamiento Bayesiano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Provee un </a:t>
            </a:r>
            <a:r>
              <a:rPr lang="es-ES" b="1"/>
              <a:t>enfoque probabilístico</a:t>
            </a:r>
            <a:r>
              <a:rPr lang="es-ES"/>
              <a:t> de la inferencia.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Está basado en asumir que las </a:t>
            </a:r>
            <a:r>
              <a:rPr lang="es-ES" b="1"/>
              <a:t>incógnitas de interés </a:t>
            </a:r>
            <a:r>
              <a:rPr lang="es-ES"/>
              <a:t>siguen distribuciones probabilísticas.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 posible obtener una </a:t>
            </a:r>
            <a:r>
              <a:rPr lang="es-ES" b="1"/>
              <a:t>solución óptima </a:t>
            </a:r>
            <a:r>
              <a:rPr lang="es-ES"/>
              <a:t>por medio de estas distribuciones y datos observados.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Nos da la posibilidad de realizar una </a:t>
            </a:r>
            <a:r>
              <a:rPr lang="es-ES" b="1"/>
              <a:t>ponderación de la posibilidad</a:t>
            </a:r>
            <a:r>
              <a:rPr lang="es-ES"/>
              <a:t> de ocurrencia de una </a:t>
            </a:r>
            <a:r>
              <a:rPr lang="es-ES" b="1"/>
              <a:t>hipótesis de manera cuantitativa</a:t>
            </a:r>
            <a:r>
              <a:rPr lang="es-ES"/>
              <a:t>.</a:t>
            </a:r>
            <a:endParaRPr/>
          </a:p>
        </p:txBody>
      </p:sp>
      <p:sp>
        <p:nvSpPr>
          <p:cNvPr id="947" name="Google Shape;947;p7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953" name="Google Shape;953;p7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la generación de un árbol de decisión.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Cuantificar la ganancia de información para un atributo en un conjunto de datos.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los algoritmos de generación de los árboles de decisión.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Establecer los mecanismos de poda de los árboles de decisión.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Comprender los mecanismos de equivalencia de reglas y la generalización de reglas simples.</a:t>
            </a:r>
            <a:endParaRPr/>
          </a:p>
        </p:txBody>
      </p:sp>
      <p:sp>
        <p:nvSpPr>
          <p:cNvPr id="954" name="Google Shape;954;p7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960" name="Google Shape;960;p7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Roboto"/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961" name="Google Shape;961;p73"/>
          <p:cNvSpPr txBox="1"/>
          <p:nvPr/>
        </p:nvSpPr>
        <p:spPr>
          <a:xfrm>
            <a:off x="457200" y="1003742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535B"/>
              </a:buClr>
              <a:buSzPts val="1600"/>
              <a:buFont typeface="Arial"/>
              <a:buNone/>
            </a:pPr>
            <a:r>
              <a:rPr lang="es-ES" sz="1600">
                <a:solidFill>
                  <a:srgbClr val="4D535B"/>
                </a:solidFill>
                <a:latin typeface="Roboto"/>
                <a:ea typeface="Roboto"/>
                <a:cs typeface="Roboto"/>
                <a:sym typeface="Roboto"/>
              </a:rPr>
              <a:t>Definición:  </a:t>
            </a:r>
            <a:r>
              <a:rPr lang="es-ES" sz="1600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rPr>
              <a:t>Sistema de Información Operacional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73"/>
          <p:cNvSpPr txBox="1"/>
          <p:nvPr/>
        </p:nvSpPr>
        <p:spPr>
          <a:xfrm>
            <a:off x="457200" y="1207418"/>
            <a:ext cx="8291264" cy="330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una base de datos o </a:t>
            </a:r>
            <a:r>
              <a:rPr lang="es-E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Información Operacional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compuesto por la 4-tupla: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𝑆𝐼 = &lt;𝑈,𝑄,𝑉,𝑓&gt;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Dónde: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S⊆U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universo cerrado (conjunto finito) no vacío de 𝑛 objetos [𝑥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𝑥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𝑥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𝑛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𝑄 es un conjunto finito, no vacío, de 𝑝 atributos [𝑞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𝑞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𝑞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𝑝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𝑉=          , donde          representa el dominio o valores que pueden adquirir los atributos 𝑞.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9863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s-ES" sz="1400" b="0" i="1" u="none" strike="noStrike" cap="none">
                <a:solidFill>
                  <a:srgbClr val="4D53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f:SxQ→V</a:t>
            </a:r>
            <a:r>
              <a:rPr lang="es-E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función de decisión </a:t>
            </a:r>
            <a:r>
              <a:rPr lang="es-E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llamada función de información</a:t>
            </a:r>
            <a:r>
              <a:rPr lang="es-E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tal que</a:t>
            </a:r>
            <a:r>
              <a:rPr lang="es-E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f(x,q)∈V</a:t>
            </a:r>
            <a:r>
              <a:rPr lang="es-ES" sz="1400" b="0" i="1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s-E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cualquier </a:t>
            </a:r>
            <a:r>
              <a:rPr lang="es-ES" sz="1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q∈Q</a:t>
            </a:r>
            <a:r>
              <a:rPr lang="es-E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1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x∈S</a:t>
            </a:r>
            <a:r>
              <a:rPr lang="es-E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963" name="Google Shape;96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3363838"/>
            <a:ext cx="432048" cy="40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3728" y="3327834"/>
            <a:ext cx="301609" cy="35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970" name="Google Shape;970;p74"/>
          <p:cNvSpPr txBox="1">
            <a:spLocks noGrp="1"/>
          </p:cNvSpPr>
          <p:nvPr>
            <p:ph type="body" idx="1"/>
          </p:nvPr>
        </p:nvSpPr>
        <p:spPr>
          <a:xfrm>
            <a:off x="457200" y="987573"/>
            <a:ext cx="8229600" cy="3856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3" r="-2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graphicFrame>
        <p:nvGraphicFramePr>
          <p:cNvPr id="971" name="Google Shape;971;p74"/>
          <p:cNvGraphicFramePr/>
          <p:nvPr/>
        </p:nvGraphicFramePr>
        <p:xfrm>
          <a:off x="1979712" y="1635646"/>
          <a:ext cx="5184575" cy="202928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7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s-ES" sz="1200" b="0" i="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s-ES" sz="1600" b="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s-ES" sz="1600" b="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s-ES" sz="1600" b="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s-ES" sz="1600" b="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r>
                        <a:rPr lang="es-ES" sz="1600" b="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s-ES" sz="1600" b="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s-ES" sz="1600" b="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s-ES" sz="16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4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72" name="Google Shape;972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9815" y="2355726"/>
            <a:ext cx="288032" cy="34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9815" y="2751726"/>
            <a:ext cx="288032" cy="32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03815" y="3190014"/>
            <a:ext cx="300033" cy="32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73051" y="2355726"/>
            <a:ext cx="288032" cy="32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73051" y="2760771"/>
            <a:ext cx="288032" cy="32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7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73051" y="3188663"/>
            <a:ext cx="300033" cy="3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7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03948" y="2355726"/>
            <a:ext cx="288032" cy="3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7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06913" y="2775859"/>
            <a:ext cx="288032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7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87946" y="3190014"/>
            <a:ext cx="320036" cy="32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7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76157" y="2355726"/>
            <a:ext cx="384043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7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660232" y="2355726"/>
            <a:ext cx="288032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7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976157" y="2787774"/>
            <a:ext cx="384043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7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660232" y="2787775"/>
            <a:ext cx="288032" cy="3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7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88158" y="3190690"/>
            <a:ext cx="360040" cy="3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7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676413" y="3199567"/>
            <a:ext cx="255671" cy="3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7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11660" y="4342483"/>
            <a:ext cx="287338" cy="30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7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836564" y="4342482"/>
            <a:ext cx="287337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7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2411760" y="4342482"/>
            <a:ext cx="287338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7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996" name="Google Shape;996;p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3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sp>
        <p:nvSpPr>
          <p:cNvPr id="997" name="Google Shape;997;p7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6"/>
          <p:cNvSpPr txBox="1">
            <a:spLocks noGrp="1"/>
          </p:cNvSpPr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pic>
        <p:nvPicPr>
          <p:cNvPr id="1003" name="Google Shape;1003;p76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6225" y="1347614"/>
            <a:ext cx="5911550" cy="28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7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005" name="Google Shape;1005;p76"/>
          <p:cNvSpPr txBox="1"/>
          <p:nvPr/>
        </p:nvSpPr>
        <p:spPr>
          <a:xfrm>
            <a:off x="1259632" y="1056716"/>
            <a:ext cx="17556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 de decisión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11" name="Google Shape;1011;p7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Cálculo de Entropía</a:t>
            </a:r>
            <a:endParaRPr b="1"/>
          </a:p>
        </p:txBody>
      </p:sp>
      <p:grpSp>
        <p:nvGrpSpPr>
          <p:cNvPr id="1012" name="Google Shape;1012;p77"/>
          <p:cNvGrpSpPr/>
          <p:nvPr/>
        </p:nvGrpSpPr>
        <p:grpSpPr>
          <a:xfrm>
            <a:off x="3635285" y="1190509"/>
            <a:ext cx="3288762" cy="1545709"/>
            <a:chOff x="2994" y="4926"/>
            <a:chExt cx="4416" cy="2172"/>
          </a:xfrm>
        </p:grpSpPr>
        <p:grpSp>
          <p:nvGrpSpPr>
            <p:cNvPr id="1013" name="Google Shape;1013;p77"/>
            <p:cNvGrpSpPr/>
            <p:nvPr/>
          </p:nvGrpSpPr>
          <p:grpSpPr>
            <a:xfrm>
              <a:off x="3612" y="5369"/>
              <a:ext cx="3130" cy="1254"/>
              <a:chOff x="3612" y="6105"/>
              <a:chExt cx="3130" cy="1254"/>
            </a:xfrm>
          </p:grpSpPr>
          <p:sp>
            <p:nvSpPr>
              <p:cNvPr id="1014" name="Google Shape;1014;p77"/>
              <p:cNvSpPr/>
              <p:nvPr/>
            </p:nvSpPr>
            <p:spPr>
              <a:xfrm>
                <a:off x="3631" y="6105"/>
                <a:ext cx="101" cy="109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1015" name="Google Shape;1015;p77"/>
              <p:cNvSpPr/>
              <p:nvPr/>
            </p:nvSpPr>
            <p:spPr>
              <a:xfrm>
                <a:off x="3612" y="7224"/>
                <a:ext cx="102" cy="11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1016" name="Google Shape;1016;p77"/>
              <p:cNvSpPr/>
              <p:nvPr/>
            </p:nvSpPr>
            <p:spPr>
              <a:xfrm>
                <a:off x="6641" y="6133"/>
                <a:ext cx="101" cy="10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sp>
            <p:nvSpPr>
              <p:cNvPr id="1017" name="Google Shape;1017;p77"/>
              <p:cNvSpPr/>
              <p:nvPr/>
            </p:nvSpPr>
            <p:spPr>
              <a:xfrm>
                <a:off x="6641" y="7250"/>
                <a:ext cx="101" cy="109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</p:txBody>
          </p:sp>
          <p:cxnSp>
            <p:nvCxnSpPr>
              <p:cNvPr id="1018" name="Google Shape;1018;p77"/>
              <p:cNvCxnSpPr/>
              <p:nvPr/>
            </p:nvCxnSpPr>
            <p:spPr>
              <a:xfrm>
                <a:off x="3707" y="6165"/>
                <a:ext cx="294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19" name="Google Shape;1019;p77"/>
              <p:cNvCxnSpPr/>
              <p:nvPr/>
            </p:nvCxnSpPr>
            <p:spPr>
              <a:xfrm>
                <a:off x="3721" y="7294"/>
                <a:ext cx="292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20" name="Google Shape;1020;p77"/>
              <p:cNvCxnSpPr/>
              <p:nvPr/>
            </p:nvCxnSpPr>
            <p:spPr>
              <a:xfrm>
                <a:off x="3721" y="6186"/>
                <a:ext cx="2914" cy="108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21" name="Google Shape;1021;p77"/>
              <p:cNvCxnSpPr/>
              <p:nvPr/>
            </p:nvCxnSpPr>
            <p:spPr>
              <a:xfrm rot="10800000" flipH="1">
                <a:off x="3714" y="6203"/>
                <a:ext cx="2935" cy="10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1022" name="Google Shape;1022;p77"/>
            <p:cNvSpPr txBox="1"/>
            <p:nvPr/>
          </p:nvSpPr>
          <p:spPr>
            <a:xfrm>
              <a:off x="4626" y="4926"/>
              <a:ext cx="1217" cy="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P(v</a:t>
              </a:r>
              <a:r>
                <a:rPr lang="es-ES" sz="14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/c</a:t>
              </a:r>
              <a:r>
                <a:rPr lang="es-ES" sz="14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)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3" name="Google Shape;1023;p77"/>
            <p:cNvSpPr txBox="1"/>
            <p:nvPr/>
          </p:nvSpPr>
          <p:spPr>
            <a:xfrm>
              <a:off x="5832" y="5640"/>
              <a:ext cx="1217" cy="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P(v</a:t>
              </a:r>
              <a:r>
                <a:rPr lang="es-ES" sz="14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/c</a:t>
              </a:r>
              <a:r>
                <a:rPr lang="es-ES" sz="14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)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4" name="Google Shape;1024;p77"/>
            <p:cNvSpPr txBox="1"/>
            <p:nvPr/>
          </p:nvSpPr>
          <p:spPr>
            <a:xfrm>
              <a:off x="3492" y="5616"/>
              <a:ext cx="1216" cy="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P(v</a:t>
              </a:r>
              <a:r>
                <a:rPr lang="es-ES" sz="14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/c</a:t>
              </a:r>
              <a:r>
                <a:rPr lang="es-ES" sz="14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)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5" name="Google Shape;1025;p77"/>
            <p:cNvSpPr txBox="1"/>
            <p:nvPr/>
          </p:nvSpPr>
          <p:spPr>
            <a:xfrm>
              <a:off x="4745" y="6539"/>
              <a:ext cx="1219" cy="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P(v</a:t>
              </a:r>
              <a:r>
                <a:rPr lang="es-ES" sz="14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/c</a:t>
              </a:r>
              <a:r>
                <a:rPr lang="es-ES" sz="14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r>
                <a:rPr lang="es-ES" sz="14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)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6" name="Google Shape;1026;p77"/>
            <p:cNvSpPr txBox="1"/>
            <p:nvPr/>
          </p:nvSpPr>
          <p:spPr>
            <a:xfrm>
              <a:off x="2994" y="5091"/>
              <a:ext cx="637" cy="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v</a:t>
              </a:r>
              <a:r>
                <a:rPr lang="es-ES" sz="16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7" name="Google Shape;1027;p77"/>
            <p:cNvSpPr txBox="1"/>
            <p:nvPr/>
          </p:nvSpPr>
          <p:spPr>
            <a:xfrm>
              <a:off x="2994" y="6227"/>
              <a:ext cx="637" cy="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v</a:t>
              </a:r>
              <a:r>
                <a:rPr lang="es-ES" sz="16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8" name="Google Shape;1028;p77"/>
            <p:cNvSpPr txBox="1"/>
            <p:nvPr/>
          </p:nvSpPr>
          <p:spPr>
            <a:xfrm>
              <a:off x="6756" y="5129"/>
              <a:ext cx="635" cy="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r>
                <a:rPr lang="es-ES" sz="16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1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29" name="Google Shape;1029;p77"/>
            <p:cNvSpPr txBox="1"/>
            <p:nvPr/>
          </p:nvSpPr>
          <p:spPr>
            <a:xfrm>
              <a:off x="6804" y="6396"/>
              <a:ext cx="606" cy="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</a:t>
              </a:r>
              <a:r>
                <a:rPr lang="es-ES" sz="1600" baseline="-25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2</a:t>
              </a:r>
              <a:endParaRPr sz="1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sp>
        <p:nvSpPr>
          <p:cNvPr id="1030" name="Google Shape;1030;p77"/>
          <p:cNvSpPr txBox="1"/>
          <p:nvPr/>
        </p:nvSpPr>
        <p:spPr>
          <a:xfrm>
            <a:off x="338448" y="2886023"/>
            <a:ext cx="8229600" cy="18612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31" name="Google Shape;1031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2446" y="3222858"/>
            <a:ext cx="1019107" cy="55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7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7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38" name="Google Shape;1038;p7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Cálculo de Entropía de la información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Para que esta medida sea cero en el caso de independencia, se toma el logaritmo en base 2 de la relación, resultando una medida de información, en bit.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s-ES" sz="1400"/>
              <a:t>Esta medida es cero en el caso de ser independientes 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lang="es-ES" sz="1400"/>
              <a:t> y 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s-ES" sz="1400"/>
              <a:t>. 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▪"/>
            </a:pPr>
            <a:r>
              <a:rPr lang="es-ES" sz="1400"/>
              <a:t>En el caso de ser completamente dependientes la información es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: -ld(p(v</a:t>
            </a:r>
            <a:r>
              <a:rPr lang="es-ES" sz="1400" baseline="-250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))</a:t>
            </a:r>
            <a:r>
              <a:rPr lang="es-ES" sz="1400"/>
              <a:t> o - 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ld(p(c</a:t>
            </a:r>
            <a:r>
              <a:rPr lang="es-ES" sz="1400" baseline="-25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s-ES" sz="1400">
                <a:latin typeface="Cambria Math"/>
                <a:ea typeface="Cambria Math"/>
                <a:cs typeface="Cambria Math"/>
                <a:sym typeface="Cambria Math"/>
              </a:rPr>
              <a:t>))</a:t>
            </a:r>
            <a:r>
              <a:rPr lang="es-ES" sz="1400"/>
              <a:t>.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/>
          </a:p>
        </p:txBody>
      </p:sp>
      <p:pic>
        <p:nvPicPr>
          <p:cNvPr id="1039" name="Google Shape;1039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893" y="2238986"/>
            <a:ext cx="1944215" cy="66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7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46" name="Google Shape;1046;p7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Cálculo de la Ganancia de información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Para cuantificar la relación de dependencia entre cualquiera de los atributos estudiantes 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lang="es-ES" sz="1400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s-ES" sz="1400">
                <a:solidFill>
                  <a:schemeClr val="dk1"/>
                </a:solidFill>
              </a:rPr>
              <a:t> </a:t>
            </a:r>
            <a:r>
              <a:rPr lang="es-ES" sz="1400"/>
              <a:t>y el atributo experto 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s-ES" sz="1400"/>
              <a:t>, se toma la </a:t>
            </a:r>
            <a:r>
              <a:rPr lang="es-ES" sz="1400">
                <a:solidFill>
                  <a:srgbClr val="0C5EB8"/>
                </a:solidFill>
              </a:rPr>
              <a:t>Ganancia de información</a:t>
            </a:r>
            <a:r>
              <a:rPr lang="es-ES" sz="1400"/>
              <a:t> (promedio de la información) entre los atributos.  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127000" lvl="0" indent="0" algn="just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Usando la definición de probabilidad condicional 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p(v</a:t>
            </a:r>
            <a:r>
              <a:rPr lang="es-ES" sz="1400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;c</a:t>
            </a:r>
            <a:r>
              <a:rPr lang="es-ES" sz="1400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)=p(c</a:t>
            </a:r>
            <a:r>
              <a:rPr lang="es-ES" sz="1400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/v</a:t>
            </a:r>
            <a:r>
              <a:rPr lang="es-ES" sz="1400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)p(v</a:t>
            </a:r>
            <a:r>
              <a:rPr lang="es-ES" sz="1400" baseline="-25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s-ES" sz="1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 </a:t>
            </a:r>
            <a:r>
              <a:rPr lang="es-ES" sz="1400"/>
              <a:t>se puede separar en: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047" name="Google Shape;104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788" y="2279831"/>
            <a:ext cx="3816424" cy="61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1941" y="3581875"/>
            <a:ext cx="5360119" cy="430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7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78" name="Google Shape;178;p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457200" y="1059582"/>
            <a:ext cx="623903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535B"/>
              </a:buClr>
              <a:buSzPts val="1600"/>
              <a:buFont typeface="Arial"/>
              <a:buNone/>
            </a:pPr>
            <a:r>
              <a:rPr lang="es-ES" sz="1600" b="1">
                <a:solidFill>
                  <a:srgbClr val="4D535B"/>
                </a:solidFill>
                <a:latin typeface="Roboto"/>
                <a:ea typeface="Roboto"/>
                <a:cs typeface="Roboto"/>
                <a:sym typeface="Roboto"/>
              </a:rPr>
              <a:t>Definición:  </a:t>
            </a:r>
            <a:r>
              <a:rPr lang="es-ES" sz="1600" b="1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rPr>
              <a:t>Sistema de Información Operacional</a:t>
            </a:r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body" idx="1"/>
          </p:nvPr>
        </p:nvSpPr>
        <p:spPr>
          <a:xfrm>
            <a:off x="457200" y="1381291"/>
            <a:ext cx="8291264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una base de datos o </a:t>
            </a:r>
            <a:r>
              <a:rPr lang="es-E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Información Operacional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compuesto por la 4-tupla: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𝑆𝐼 = &lt;𝑈,𝑄,𝑉,𝑓&gt;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Dónde: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𝑈 es un universo cerrado (conjunto finito) no vacío de 𝑛 objetos [𝑥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𝑥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𝑥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𝑛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𝑄 es un conjunto finito, no vacío, de 𝑝 atributos [𝑞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𝑞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𝑞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𝑝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𝑉 representa el dominio o valores que pueden adquirir los atributos 𝑞.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𝑓:𝑈𝑥𝑄→V es una función de decisión o </a:t>
            </a:r>
            <a:r>
              <a:rPr lang="es-E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función de información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(correspondencia funcional) 𝑓(𝑥,𝑞) ∈ 𝑉</a:t>
            </a:r>
            <a:r>
              <a:rPr lang="es-E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𝑞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para cualquier 𝑞 ∈ 𝑄 y 𝑥 ∈ 𝑈; y un par “atributo, valor” o (𝑞,𝑣) para todo 𝑞 ∈ 𝑄, 𝑣 ∈ 𝑉𝑞 es llamado 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descriptor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8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55" name="Google Shape;1055;p8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 </a:t>
            </a:r>
            <a:endParaRPr/>
          </a:p>
        </p:txBody>
      </p:sp>
      <p:pic>
        <p:nvPicPr>
          <p:cNvPr id="1056" name="Google Shape;1056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5876" y="1815666"/>
            <a:ext cx="2322512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1214" y="2787774"/>
            <a:ext cx="1613901" cy="449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8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pic>
        <p:nvPicPr>
          <p:cNvPr id="1059" name="Google Shape;1059;p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10002" y="3418775"/>
            <a:ext cx="1385498" cy="44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8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65" name="Google Shape;1065;p8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Con esta ganancia es posible determinar cual de los atributos estudiantes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lang="es-ES" baseline="30000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  (j=1..p-1)</a:t>
            </a:r>
            <a:r>
              <a:rPr lang="es-ES"/>
              <a:t> </a:t>
            </a:r>
            <a:r>
              <a:rPr lang="es-ES" b="1"/>
              <a:t>separa o caracteriza de una forma más adecuada las clases</a:t>
            </a:r>
            <a:r>
              <a:rPr lang="es-ES"/>
              <a:t> 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s-ES" baseline="-25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s-ES"/>
              <a:t>.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ES"/>
              <a:t>Para realizar esto se  calcula:  </a:t>
            </a:r>
            <a:endParaRPr/>
          </a:p>
          <a:p>
            <a:pPr marL="596900" lvl="1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ES" sz="1600">
                <a:latin typeface="Cambria Math"/>
                <a:ea typeface="Cambria Math"/>
                <a:cs typeface="Cambria Math"/>
                <a:sym typeface="Cambria Math"/>
              </a:rPr>
              <a:t>Max (Ganancia(V</a:t>
            </a:r>
            <a:r>
              <a:rPr lang="es-ES" sz="1600" baseline="30000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s-ES" sz="1600">
                <a:latin typeface="Cambria Math"/>
                <a:ea typeface="Cambria Math"/>
                <a:cs typeface="Cambria Math"/>
                <a:sym typeface="Cambria Math"/>
              </a:rPr>
              <a:t>))</a:t>
            </a:r>
            <a:endParaRPr/>
          </a:p>
          <a:p>
            <a:pPr marL="596900" lvl="1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ES" sz="1600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s-ES"/>
              <a:t>El atributo</a:t>
            </a:r>
            <a:r>
              <a:rPr lang="es-ES">
                <a:latin typeface="Cambria Math"/>
                <a:ea typeface="Cambria Math"/>
                <a:cs typeface="Cambria Math"/>
                <a:sym typeface="Cambria Math"/>
              </a:rPr>
              <a:t> j </a:t>
            </a:r>
            <a:r>
              <a:rPr lang="es-ES"/>
              <a:t>será la raíz del árbol.</a:t>
            </a:r>
            <a:endParaRPr/>
          </a:p>
        </p:txBody>
      </p:sp>
      <p:pic>
        <p:nvPicPr>
          <p:cNvPr id="1066" name="Google Shape;1066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0264" y="2074964"/>
            <a:ext cx="4776536" cy="2294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8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73" name="Google Shape;1073;p8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Principales pasos del modelo Árboles de Decisión</a:t>
            </a:r>
            <a:endParaRPr b="1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Cálculo de Ganancia o Razón de Ganancia (variables mixtas).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 sz="1600" i="1">
                <a:latin typeface="Times New Roman"/>
                <a:ea typeface="Times New Roman"/>
                <a:cs typeface="Times New Roman"/>
                <a:sym typeface="Times New Roman"/>
              </a:rPr>
              <a:t>Razón Ganancia(V) = Ganancia(V)/Inf(V)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Pre poda o poda en Árboles de Decisión (probabilidad de error a través de la binomial).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Transformación de Árboles de Decisión en reglas.</a:t>
            </a:r>
            <a:endParaRPr/>
          </a:p>
          <a:p>
            <a:pPr marL="742950" lvl="1" indent="-28575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s-ES"/>
              <a:t>Reducción de reglas redundantes.</a:t>
            </a:r>
            <a:endParaRPr/>
          </a:p>
        </p:txBody>
      </p:sp>
      <p:sp>
        <p:nvSpPr>
          <p:cNvPr id="1074" name="Google Shape;1074;p8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8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80" name="Google Shape;1080;p8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96637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Pregunta 1. Razón de ganancia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/>
              <a:t>Para la siguiente base de datos muestre los cálculos de la razón de ganancia propuestos por Quinlan, para </a:t>
            </a:r>
            <a:r>
              <a:rPr lang="es-ES" b="1"/>
              <a:t>seleccionar el atributo que presenta mejor discriminación de la clase</a:t>
            </a:r>
            <a:r>
              <a:rPr lang="es-ES"/>
              <a:t>.</a:t>
            </a:r>
            <a:endParaRPr/>
          </a:p>
          <a:p>
            <a:pPr marL="342900" lvl="0" indent="-2413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endParaRPr/>
          </a:p>
        </p:txBody>
      </p:sp>
      <p:graphicFrame>
        <p:nvGraphicFramePr>
          <p:cNvPr id="1081" name="Google Shape;1081;p83"/>
          <p:cNvGraphicFramePr/>
          <p:nvPr/>
        </p:nvGraphicFramePr>
        <p:xfrm>
          <a:off x="5829772" y="1337192"/>
          <a:ext cx="2524125" cy="312052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82" name="Google Shape;1082;p8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8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88" name="Google Shape;1088;p8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Atributos estudiantes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</a:pPr>
            <a:r>
              <a:rPr lang="es-ES" sz="1400"/>
              <a:t>A = { 0, 1, 2 }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</a:pPr>
            <a:r>
              <a:rPr lang="es-ES" sz="1400"/>
              <a:t>B = { 0, 1 }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ES" sz="1400"/>
              <a:t>Atributo experto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</a:pPr>
            <a:r>
              <a:rPr lang="es-ES" sz="1400"/>
              <a:t>Clase = { Sí, No }</a:t>
            </a:r>
            <a:endParaRPr/>
          </a:p>
        </p:txBody>
      </p:sp>
      <p:graphicFrame>
        <p:nvGraphicFramePr>
          <p:cNvPr id="1089" name="Google Shape;1089;p84"/>
          <p:cNvGraphicFramePr/>
          <p:nvPr/>
        </p:nvGraphicFramePr>
        <p:xfrm>
          <a:off x="5829772" y="1337192"/>
          <a:ext cx="2524100" cy="32272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#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2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3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4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5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6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7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8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9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10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11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12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90" name="Google Shape;1090;p8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096" name="Google Shape;1096;p8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ES" sz="1200"/>
              <a:t>Probabilidades atributos estudiantes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P(A=0) = 4/12 = 1/3 = 0,33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P(A=1) = 4/12 = 1/3 = 0,33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P(A=2) = 4/12 = 1/3 = 0,33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100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P(B=0) = 6/12 = 1/6 = 0,50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</a:pPr>
            <a:r>
              <a:rPr lang="es-ES" sz="1100"/>
              <a:t>P(B=1) = 6/12 = 1/6 = 0,50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100"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100"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100"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sz="1200"/>
          </a:p>
        </p:txBody>
      </p:sp>
      <p:graphicFrame>
        <p:nvGraphicFramePr>
          <p:cNvPr id="1097" name="Google Shape;1097;p85"/>
          <p:cNvGraphicFramePr/>
          <p:nvPr/>
        </p:nvGraphicFramePr>
        <p:xfrm>
          <a:off x="5829772" y="1337192"/>
          <a:ext cx="2524100" cy="32272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#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2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3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4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5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6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7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8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9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10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11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12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98" name="Google Shape;1098;p8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04" name="Google Shape;1104;p8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Probabilidades atributos estudiantes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P(A=0) = 4/12 = 1/3 = 0,33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P(A=1) = 4/12 = 1/3 = 0,33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P(A=2) = 4/12 = 1/3 = 0,33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1200"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P(B=0) = 6/12 = 1/6 = 0,50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P(B=1) = 6/12 = 1/6 = 0,50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1200"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200"/>
              <a:t>Probabilidades Atributo experto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P(Clase=Sí) = 8/12 = 2/3 = 0,67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Char char="▪"/>
            </a:pPr>
            <a:r>
              <a:rPr lang="es-ES" sz="1200"/>
              <a:t>P(Clase=No) = 4/12 = 1/3 = 0,33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1200"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sz="1400"/>
          </a:p>
        </p:txBody>
      </p:sp>
      <p:graphicFrame>
        <p:nvGraphicFramePr>
          <p:cNvPr id="1105" name="Google Shape;1105;p86"/>
          <p:cNvGraphicFramePr/>
          <p:nvPr/>
        </p:nvGraphicFramePr>
        <p:xfrm>
          <a:off x="5829772" y="1337192"/>
          <a:ext cx="2524100" cy="322720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#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2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3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4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5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6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7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8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9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10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11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50" u="none" strike="noStrike" cap="none">
                          <a:solidFill>
                            <a:srgbClr val="7F7F7F"/>
                          </a:solidFill>
                        </a:rPr>
                        <a:t>12</a:t>
                      </a:r>
                      <a:endParaRPr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</a:t>
                      </a:r>
                      <a:endParaRPr sz="1800" u="none" strike="noStrike" cap="none"/>
                    </a:p>
                  </a:txBody>
                  <a:tcPr marL="73025" marR="73025" marT="36200" marB="3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06" name="Google Shape;1106;p8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12" name="Google Shape;1112;p8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113" name="Google Shape;1113;p87"/>
          <p:cNvGraphicFramePr/>
          <p:nvPr>
            <p:extLst>
              <p:ext uri="{D42A27DB-BD31-4B8C-83A1-F6EECF244321}">
                <p14:modId xmlns:p14="http://schemas.microsoft.com/office/powerpoint/2010/main" val="795028886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14" name="Google Shape;1114;p8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20" name="Google Shape;1120;p8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121" name="Google Shape;1121;p88"/>
          <p:cNvGraphicFramePr/>
          <p:nvPr>
            <p:extLst>
              <p:ext uri="{D42A27DB-BD31-4B8C-83A1-F6EECF244321}">
                <p14:modId xmlns:p14="http://schemas.microsoft.com/office/powerpoint/2010/main" val="3914956124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2" name="Google Shape;1122;p8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23" name="Google Shape;1123;p88"/>
          <p:cNvCxnSpPr/>
          <p:nvPr/>
        </p:nvCxnSpPr>
        <p:spPr>
          <a:xfrm>
            <a:off x="6612604" y="1473545"/>
            <a:ext cx="1271700" cy="532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24" name="Google Shape;1124;p88"/>
          <p:cNvGrpSpPr/>
          <p:nvPr/>
        </p:nvGrpSpPr>
        <p:grpSpPr>
          <a:xfrm>
            <a:off x="5278466" y="1250099"/>
            <a:ext cx="1334138" cy="421551"/>
            <a:chOff x="5278466" y="1250099"/>
            <a:chExt cx="1512296" cy="477844"/>
          </a:xfrm>
        </p:grpSpPr>
        <p:pic>
          <p:nvPicPr>
            <p:cNvPr id="1125" name="Google Shape;1125;p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5264" y="1278824"/>
              <a:ext cx="1385498" cy="449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6" name="Google Shape;1126;p88"/>
            <p:cNvSpPr txBox="1"/>
            <p:nvPr/>
          </p:nvSpPr>
          <p:spPr>
            <a:xfrm>
              <a:off x="5278466" y="1250099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1127" name="Google Shape;1127;p88"/>
          <p:cNvSpPr txBox="1"/>
          <p:nvPr/>
        </p:nvSpPr>
        <p:spPr>
          <a:xfrm>
            <a:off x="4701600" y="1311610"/>
            <a:ext cx="66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Inf(C)=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33" name="Google Shape;1133;p8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134" name="Google Shape;1134;p89"/>
          <p:cNvGraphicFramePr/>
          <p:nvPr>
            <p:extLst>
              <p:ext uri="{D42A27DB-BD31-4B8C-83A1-F6EECF244321}">
                <p14:modId xmlns:p14="http://schemas.microsoft.com/office/powerpoint/2010/main" val="2495352105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5" name="Google Shape;1135;p8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36" name="Google Shape;1136;p89"/>
          <p:cNvCxnSpPr/>
          <p:nvPr/>
        </p:nvCxnSpPr>
        <p:spPr>
          <a:xfrm>
            <a:off x="6612604" y="1473545"/>
            <a:ext cx="1271700" cy="532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37" name="Google Shape;1137;p89"/>
          <p:cNvGrpSpPr/>
          <p:nvPr/>
        </p:nvGrpSpPr>
        <p:grpSpPr>
          <a:xfrm>
            <a:off x="5278466" y="1250099"/>
            <a:ext cx="1334138" cy="421551"/>
            <a:chOff x="5278466" y="1250099"/>
            <a:chExt cx="1512296" cy="477844"/>
          </a:xfrm>
        </p:grpSpPr>
        <p:pic>
          <p:nvPicPr>
            <p:cNvPr id="1138" name="Google Shape;1138;p8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5264" y="1278824"/>
              <a:ext cx="1385498" cy="449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9" name="Google Shape;1139;p89"/>
            <p:cNvSpPr txBox="1"/>
            <p:nvPr/>
          </p:nvSpPr>
          <p:spPr>
            <a:xfrm>
              <a:off x="5278466" y="1250099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1140" name="Google Shape;1140;p89"/>
          <p:cNvSpPr txBox="1"/>
          <p:nvPr/>
        </p:nvSpPr>
        <p:spPr>
          <a:xfrm>
            <a:off x="4701600" y="1311610"/>
            <a:ext cx="66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Inf(C)=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 – Reglas de Asociación</a:t>
            </a: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1"/>
          </p:nvPr>
        </p:nvSpPr>
        <p:spPr>
          <a:xfrm>
            <a:off x="457200" y="10134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b="1"/>
              <a:t>Definición:</a:t>
            </a:r>
            <a:r>
              <a:rPr lang="es-ES"/>
              <a:t> </a:t>
            </a:r>
            <a:r>
              <a:rPr lang="es-ES" b="1">
                <a:solidFill>
                  <a:srgbClr val="FF6600"/>
                </a:solidFill>
              </a:rPr>
              <a:t>Transacción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ES"/>
              <a:t>Establezcamos a </a:t>
            </a:r>
            <a:r>
              <a:rPr lang="es-ES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-ES"/>
              <a:t> como un conjunto de transacciones del sistema de información  𝑆𝐼 , y en donde cada transacción  𝑥</a:t>
            </a:r>
            <a:r>
              <a:rPr lang="es-ES" baseline="-25000"/>
              <a:t>𝑖</a:t>
            </a:r>
            <a:r>
              <a:rPr lang="es-ES"/>
              <a:t>  agrupa un conjunto de atributos (o productos), tal que  𝑥</a:t>
            </a:r>
            <a:r>
              <a:rPr lang="es-ES" baseline="-25000"/>
              <a:t>𝑖</a:t>
            </a:r>
            <a:r>
              <a:rPr lang="es-ES"/>
              <a:t> ⊆ 𝑉 .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1781690" y="2391730"/>
            <a:ext cx="5742638" cy="22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['q8', 'q1', 'q6', 'q7', 'q5’]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['q14', 'q10', 'q12', 'q13', 'q5’]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['q3', 'q12', 'q14', 'q7', 'q11', 'q5', 'q8', 'q4’]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['q5', 'q14', 'q2', 'q3', 'q11', 'q4', 'q7', 'q8’]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['q15', 'q14', 'q7', 'q13', 'q6’]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['q7', 'q3', 'q12', 'q4', 'q5', 'q13’]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['q12', 'q1', 'q11', 'q4', 'q3’]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['q1', 'q3', 'q15', 'q6', 'q7', 'q13', 'q8', 'q5', 'q11’]</a:t>
            </a:r>
            <a:endParaRPr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𝑥</a:t>
            </a:r>
            <a:r>
              <a:rPr lang="es-E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𝑖</a:t>
            </a:r>
            <a:r>
              <a:rPr lang="es-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['q9', 'q13', 'q8', 'q5', 'q10', 'q11', 'q4', 'q12']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0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46" name="Google Shape;1146;p9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147" name="Google Shape;1147;p90"/>
          <p:cNvGraphicFramePr/>
          <p:nvPr>
            <p:extLst>
              <p:ext uri="{D42A27DB-BD31-4B8C-83A1-F6EECF244321}">
                <p14:modId xmlns:p14="http://schemas.microsoft.com/office/powerpoint/2010/main" val="1011732948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8" name="Google Shape;1148;p90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49" name="Google Shape;1149;p90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150" name="Google Shape;1150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0"/>
          <p:cNvSpPr txBox="1"/>
          <p:nvPr/>
        </p:nvSpPr>
        <p:spPr>
          <a:xfrm>
            <a:off x="5184068" y="1358647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1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57" name="Google Shape;1157;p9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158" name="Google Shape;1158;p91"/>
          <p:cNvGraphicFramePr/>
          <p:nvPr>
            <p:extLst>
              <p:ext uri="{D42A27DB-BD31-4B8C-83A1-F6EECF244321}">
                <p14:modId xmlns:p14="http://schemas.microsoft.com/office/powerpoint/2010/main" val="1873124839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9" name="Google Shape;1159;p91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60" name="Google Shape;1160;p91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161" name="Google Shape;1161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91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  <p:pic>
        <p:nvPicPr>
          <p:cNvPr id="1163" name="Google Shape;1163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6021" y="825832"/>
            <a:ext cx="1644730" cy="34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91"/>
          <p:cNvSpPr txBox="1"/>
          <p:nvPr/>
        </p:nvSpPr>
        <p:spPr>
          <a:xfrm>
            <a:off x="6532066" y="807554"/>
            <a:ext cx="8210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</a:t>
            </a:r>
            <a:r>
              <a:rPr lang="es-ES" sz="12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endParaRPr/>
          </a:p>
        </p:txBody>
      </p:sp>
      <p:cxnSp>
        <p:nvCxnSpPr>
          <p:cNvPr id="1165" name="Google Shape;1165;p91"/>
          <p:cNvCxnSpPr/>
          <p:nvPr/>
        </p:nvCxnSpPr>
        <p:spPr>
          <a:xfrm rot="10800000">
            <a:off x="6912260" y="1059582"/>
            <a:ext cx="0" cy="2880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2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71" name="Google Shape;1171;p9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172" name="Google Shape;1172;p92"/>
          <p:cNvGraphicFramePr/>
          <p:nvPr>
            <p:extLst>
              <p:ext uri="{D42A27DB-BD31-4B8C-83A1-F6EECF244321}">
                <p14:modId xmlns:p14="http://schemas.microsoft.com/office/powerpoint/2010/main" val="1107182099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-(P(Clase=Sí|A=0)ld(P(Clase=Sí|A=0)) + P(Clase=No|A=0)ld(P(Clase=No|A=0)))</a:t>
                      </a:r>
                      <a:endParaRPr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-(P(Clase=Sí|A=1)ld(P(Clase=Sí|A=1)) + P(Clase=No|A=1)ld(P(Clase=No|A=1)))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-(P(Clase=Sí|A=2)ld(P(Clase=Sí|A=2)) + P(Clase=No|A=2)ld(P(Clase=No|A=2)))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73" name="Google Shape;1173;p92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74" name="Google Shape;1174;p92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175" name="Google Shape;1175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92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  <p:pic>
        <p:nvPicPr>
          <p:cNvPr id="1177" name="Google Shape;1177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6021" y="825832"/>
            <a:ext cx="1644730" cy="34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92"/>
          <p:cNvSpPr txBox="1"/>
          <p:nvPr/>
        </p:nvSpPr>
        <p:spPr>
          <a:xfrm>
            <a:off x="6532066" y="807554"/>
            <a:ext cx="8210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</a:t>
            </a:r>
            <a:r>
              <a:rPr lang="es-ES" sz="12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endParaRPr/>
          </a:p>
        </p:txBody>
      </p:sp>
      <p:cxnSp>
        <p:nvCxnSpPr>
          <p:cNvPr id="1179" name="Google Shape;1179;p92"/>
          <p:cNvCxnSpPr/>
          <p:nvPr/>
        </p:nvCxnSpPr>
        <p:spPr>
          <a:xfrm rot="10800000">
            <a:off x="6912260" y="1059582"/>
            <a:ext cx="0" cy="2880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93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85" name="Google Shape;1185;p9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186" name="Google Shape;1186;p93"/>
          <p:cNvGraphicFramePr/>
          <p:nvPr>
            <p:extLst>
              <p:ext uri="{D42A27DB-BD31-4B8C-83A1-F6EECF244321}">
                <p14:modId xmlns:p14="http://schemas.microsoft.com/office/powerpoint/2010/main" val="2775976092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-(P(Clase=Sí|A=0)ld(P(Clase=Sí|A=0)) + P(Clase=No|A=0)ld(P(Clase=No|A=0)))</a:t>
                      </a:r>
                      <a:endParaRPr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Ganancia(C/A)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-(P(Clase=Sí|A=1)ld(P(Clase=Sí|A=1)) + P(Clase=No|A=1)ld(P(Clase=No|A=1)))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-(P(Clase=Sí|A=2)ld(P(Clase=Sí|A=2)) + P(Clase=No|A=2)ld(P(Clase=No|A=2)))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Inf(C|B=0) = -(P(Clase=Sí|B=0)ld(P(Clase=Sí|B=0)) + P(Clase=No|B=0)ld(P(Clase=No|B=0)))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mbria Math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Ganancia(C/B)</a:t>
                      </a: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(C|B=1) = -(P(Clase=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Sí|B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=1)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(P(Clase=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Sí|B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=1)) + P(Clase=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No|B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=1)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(P(Clase=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No|B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=1)))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87" name="Google Shape;1187;p93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188" name="Google Shape;1188;p93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189" name="Google Shape;1189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93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  <p:pic>
        <p:nvPicPr>
          <p:cNvPr id="1191" name="Google Shape;1191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6021" y="825832"/>
            <a:ext cx="1644730" cy="34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93"/>
          <p:cNvSpPr txBox="1"/>
          <p:nvPr/>
        </p:nvSpPr>
        <p:spPr>
          <a:xfrm>
            <a:off x="6532066" y="807554"/>
            <a:ext cx="8210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</a:t>
            </a:r>
            <a:r>
              <a:rPr lang="es-ES" sz="12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endParaRPr/>
          </a:p>
        </p:txBody>
      </p:sp>
      <p:cxnSp>
        <p:nvCxnSpPr>
          <p:cNvPr id="1193" name="Google Shape;1193;p93"/>
          <p:cNvCxnSpPr/>
          <p:nvPr/>
        </p:nvCxnSpPr>
        <p:spPr>
          <a:xfrm rot="10800000">
            <a:off x="6912260" y="1059582"/>
            <a:ext cx="0" cy="2880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4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199" name="Google Shape;1199;p9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200" name="Google Shape;1200;p94"/>
          <p:cNvGraphicFramePr/>
          <p:nvPr>
            <p:extLst>
              <p:ext uri="{D42A27DB-BD31-4B8C-83A1-F6EECF244321}">
                <p14:modId xmlns:p14="http://schemas.microsoft.com/office/powerpoint/2010/main" val="146003701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-(P(Clase=Sí)ld(P(Clase=Sí)) + P(Clase=No)ld(P(Clase=No)))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-(P(Clase=Sí|A=0)ld(P(Clase=Sí|A=0)) + P(Clase=No|A=0)ld(P(Clase=No|A=0)))</a:t>
                      </a:r>
                      <a:endParaRPr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Ganancia(A)= Inf(C)-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(P(A=0)*Inf(C|A=0)+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P(A=1)*Inf(C|A=1)+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P(A=2)*Inf(C|A=2))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-(P(Clase=Sí|A=1)ld(P(Clase=Sí|A=1)) + P(Clase=No|A=1)ld(P(Clase=No|A=1)))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-(P(Clase=Sí|A=2)ld(P(Clase=Sí|A=2)) + P(Clase=No|A=2)ld(P(Clase=No|A=2)))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Inf(C|B=0) = -(P(Clase=Sí|B=0)ld(P(Clase=Sí|B=0)) + P(Clase=No|B=0)ld(P(Clase=No|B=0)))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Ganancia(B)= Inf(C)-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(P(B=0)*Inf(C|B=0)+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P(B=1)*Inf(C|B=1))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(C|B=1) = -(P(Clase=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Sí|B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=1)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(P(Clase=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Sí|B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=1)) + P(Clase=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No|B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=1)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ld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(P(Clase=</a:t>
                      </a: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No|B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=1)))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01" name="Google Shape;1201;p94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cxnSp>
        <p:nvCxnSpPr>
          <p:cNvPr id="1202" name="Google Shape;1202;p94"/>
          <p:cNvCxnSpPr/>
          <p:nvPr/>
        </p:nvCxnSpPr>
        <p:spPr>
          <a:xfrm>
            <a:off x="7344308" y="1503383"/>
            <a:ext cx="1093606" cy="5023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203" name="Google Shape;1203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6156" y="1368996"/>
            <a:ext cx="1289865" cy="3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94"/>
          <p:cNvSpPr txBox="1"/>
          <p:nvPr/>
        </p:nvSpPr>
        <p:spPr>
          <a:xfrm>
            <a:off x="5184068" y="1347614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Inf(C/V)=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95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10" name="Google Shape;1210;p9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211" name="Google Shape;1211;p95"/>
          <p:cNvGraphicFramePr/>
          <p:nvPr>
            <p:extLst>
              <p:ext uri="{D42A27DB-BD31-4B8C-83A1-F6EECF244321}">
                <p14:modId xmlns:p14="http://schemas.microsoft.com/office/powerpoint/2010/main" val="1819419232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0,918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(C|A=0) = 1,000</a:t>
                      </a:r>
                      <a:endParaRPr dirty="0"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latin typeface="Cambria Math"/>
                          <a:ea typeface="Cambria Math"/>
                          <a:sym typeface="Cambria Math"/>
                        </a:rPr>
                        <a:t>0,251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(C|A=1) = 0,000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(C|A=2) = 1,000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Inf(C|B=0) = 1,000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0,006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(C|B=1) = 0,650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12" name="Google Shape;1212;p95"/>
          <p:cNvSpPr txBox="1"/>
          <p:nvPr/>
        </p:nvSpPr>
        <p:spPr>
          <a:xfrm>
            <a:off x="2397996" y="4278834"/>
            <a:ext cx="4434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 = Max (Ganancia({Ganancia(A), Ganancia(B)})) = Ganancia(A)</a:t>
            </a:r>
            <a:endParaRPr/>
          </a:p>
        </p:txBody>
      </p:sp>
      <p:sp>
        <p:nvSpPr>
          <p:cNvPr id="1213" name="Google Shape;1213;p95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96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19" name="Google Shape;1219;p9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Pregunta 1. Razón de ganancia – Desarrollo</a:t>
            </a:r>
            <a:endParaRPr/>
          </a:p>
          <a:p>
            <a:pPr marL="12700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s-ES" sz="1400"/>
              <a:t>Partición 1</a:t>
            </a:r>
            <a:endParaRPr/>
          </a:p>
          <a:p>
            <a:pPr marL="342900" lvl="0" indent="-25654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Noto Sans Symbols"/>
              <a:buNone/>
            </a:pPr>
            <a:endParaRPr/>
          </a:p>
        </p:txBody>
      </p:sp>
      <p:graphicFrame>
        <p:nvGraphicFramePr>
          <p:cNvPr id="1220" name="Google Shape;1220;p96"/>
          <p:cNvGraphicFramePr/>
          <p:nvPr>
            <p:extLst>
              <p:ext uri="{D42A27DB-BD31-4B8C-83A1-F6EECF244321}">
                <p14:modId xmlns:p14="http://schemas.microsoft.com/office/powerpoint/2010/main" val="478468659"/>
              </p:ext>
            </p:extLst>
          </p:nvPr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0,918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Inf(C|A=0) = 0,862</a:t>
                      </a:r>
                      <a:endParaRPr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0,251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Inf(C|A=1) = 0,862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A=2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Inf(C|A=2) = 0,862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Inf(C|B=0) = 1,000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0,006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B=1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ES" sz="900" u="none" strike="noStrike" cap="none" dirty="0" err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</a:t>
                      </a:r>
                      <a:r>
                        <a:rPr lang="es-ES" sz="900" u="none" strike="noStrike" cap="none" dirty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(C|B=1) = 0,650</a:t>
                      </a: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1" name="Google Shape;1221;p96"/>
          <p:cNvSpPr txBox="1"/>
          <p:nvPr/>
        </p:nvSpPr>
        <p:spPr>
          <a:xfrm>
            <a:off x="2397996" y="4278834"/>
            <a:ext cx="4434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 = Max (Ganancia({Ganancia(A), Ganancia(B)})) = Ganancia(A)</a:t>
            </a:r>
            <a:endParaRPr/>
          </a:p>
        </p:txBody>
      </p:sp>
      <p:sp>
        <p:nvSpPr>
          <p:cNvPr id="1222" name="Google Shape;1222;p96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223" name="Google Shape;1223;p96"/>
          <p:cNvSpPr txBox="1"/>
          <p:nvPr/>
        </p:nvSpPr>
        <p:spPr>
          <a:xfrm>
            <a:off x="7344308" y="807554"/>
            <a:ext cx="1224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|--- A &lt;= 0.50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|--- clase: Sí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|--- A &gt;  0.50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|--- B &lt;= 0.50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   |--- clase: 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|--- B &gt;  0.50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 |   |--- clase: Sí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97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graphicFrame>
        <p:nvGraphicFramePr>
          <p:cNvPr id="1229" name="Google Shape;1229;p97"/>
          <p:cNvGraphicFramePr/>
          <p:nvPr/>
        </p:nvGraphicFramePr>
        <p:xfrm>
          <a:off x="6372200" y="1311610"/>
          <a:ext cx="2042775" cy="2926534"/>
        </p:xfrm>
        <a:graphic>
          <a:graphicData uri="http://schemas.openxmlformats.org/drawingml/2006/table">
            <a:tbl>
              <a:tblPr firstRow="1" firstCol="1" bandRow="1">
                <a:noFill/>
                <a:tableStyleId>{BD3A2C60-22AA-400E-ABBB-6A7272219A80}</a:tableStyleId>
              </a:tblPr>
              <a:tblGrid>
                <a:gridCol w="69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Inicio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Fin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Promotor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/>
                        <a:t>G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H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Sí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G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H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No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P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H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Sí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/>
                        <a:t>G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M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Sí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P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L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Sí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P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M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Sí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P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H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No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/>
                        <a:t>G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M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Sí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G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L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No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G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L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No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P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M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Sí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P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L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 dirty="0"/>
                        <a:t>Sí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6200" marB="362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30" name="Google Shape;1230;p97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231" name="Google Shape;1231;p97"/>
          <p:cNvSpPr txBox="1"/>
          <p:nvPr/>
        </p:nvSpPr>
        <p:spPr>
          <a:xfrm>
            <a:off x="457200" y="1200151"/>
            <a:ext cx="4966379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rPr lang="es-ES" sz="1400" b="1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</a:pP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En genética es muy importante determinar si un gen está expresado en un organismo particular. Una forma de averiguar si el gen está expresado o no, es saber si existe un </a:t>
            </a:r>
            <a:r>
              <a:rPr lang="es-ES" sz="1200" i="1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 antes del gen. La existencia de un determinado </a:t>
            </a:r>
            <a:r>
              <a:rPr lang="es-ES" sz="1200" i="1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 se puede medir por la existencia de aminoácidos en el inicio y final del </a:t>
            </a:r>
            <a:r>
              <a:rPr lang="es-ES" sz="1200" i="1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. Para el caso de un organismo específico, se sabe que en el inicio del </a:t>
            </a:r>
            <a:r>
              <a:rPr lang="es-ES" sz="1200" i="1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 existen dos valores posibles: Glicina (G) y Prolina (P); y en el fin del </a:t>
            </a:r>
            <a:r>
              <a:rPr lang="es-ES" sz="1200" i="1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rgbClr val="4D535B"/>
                </a:solidFill>
                <a:latin typeface="Arial"/>
                <a:ea typeface="Arial"/>
                <a:cs typeface="Arial"/>
                <a:sym typeface="Arial"/>
              </a:rPr>
              <a:t> existen tres alternativas: Histidina (H), Metionina (M) y Lisina (L).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el método de máxima entropía propuesto por Quinlan, determine cuál de las dos posiciones (inicio o fin) del </a:t>
            </a:r>
            <a:r>
              <a:rPr lang="es-E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promotor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discrimina mejor su existencia</a:t>
            </a:r>
            <a:r>
              <a:rPr lang="es-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marL="342900" marR="0" lvl="0" indent="-2667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None/>
            </a:pPr>
            <a:endParaRPr sz="1200">
              <a:solidFill>
                <a:srgbClr val="4D53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98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37" name="Google Shape;1237;p9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endParaRPr sz="1400"/>
          </a:p>
        </p:txBody>
      </p:sp>
      <p:graphicFrame>
        <p:nvGraphicFramePr>
          <p:cNvPr id="1238" name="Google Shape;1238;p98"/>
          <p:cNvGraphicFramePr/>
          <p:nvPr/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9" name="Google Shape;1239;p98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sp>
        <p:nvSpPr>
          <p:cNvPr id="1240" name="Google Shape;1240;p98"/>
          <p:cNvSpPr txBox="1"/>
          <p:nvPr/>
        </p:nvSpPr>
        <p:spPr>
          <a:xfrm>
            <a:off x="2689745" y="4278834"/>
            <a:ext cx="38507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 = Max (Ganancia({Ganancia(Inicio), Ganancia(Fin)}))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9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ES"/>
              <a:t>Capítulo VII – Árboles de Decisión</a:t>
            </a:r>
            <a:endParaRPr/>
          </a:p>
        </p:txBody>
      </p:sp>
      <p:sp>
        <p:nvSpPr>
          <p:cNvPr id="1246" name="Google Shape;1246;p9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64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Pregunta 3. Posiciones promotor genético </a:t>
            </a:r>
            <a:endParaRPr sz="1200"/>
          </a:p>
          <a:p>
            <a:pPr marL="342900" lvl="0" indent="-254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endParaRPr sz="1400"/>
          </a:p>
        </p:txBody>
      </p:sp>
      <p:graphicFrame>
        <p:nvGraphicFramePr>
          <p:cNvPr id="1247" name="Google Shape;1247;p99"/>
          <p:cNvGraphicFramePr/>
          <p:nvPr/>
        </p:nvGraphicFramePr>
        <p:xfrm>
          <a:off x="300147" y="2005688"/>
          <a:ext cx="8602675" cy="2012410"/>
        </p:xfrm>
        <a:graphic>
          <a:graphicData uri="http://schemas.openxmlformats.org/drawingml/2006/table">
            <a:tbl>
              <a:tblPr>
                <a:noFill/>
                <a:tableStyleId>{7A5DD870-B425-429B-B239-FDA5882F1EDF}</a:tableStyleId>
              </a:tblPr>
              <a:tblGrid>
                <a:gridCol w="59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Sí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Entropía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Ganancia =  </a:t>
                      </a: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Inf(C)-Inf(C/V)</a:t>
                      </a: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Inf(C) = -(P(Promotor=Sí)ld(P(Promotor=Sí)) + P(Promotor=No)ld(P(Promotor=No)))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Inicio=G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Inicio=P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Fin=H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Fin=L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Fin=M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8" name="Google Shape;1248;p99"/>
          <p:cNvSpPr txBox="1">
            <a:spLocks noGrp="1"/>
          </p:cNvSpPr>
          <p:nvPr>
            <p:ph type="ftr" idx="11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Ayudantía Inteligencia Computacional</a:t>
            </a:r>
            <a:endParaRPr/>
          </a:p>
        </p:txBody>
      </p:sp>
      <p:grpSp>
        <p:nvGrpSpPr>
          <p:cNvPr id="1249" name="Google Shape;1249;p99"/>
          <p:cNvGrpSpPr/>
          <p:nvPr/>
        </p:nvGrpSpPr>
        <p:grpSpPr>
          <a:xfrm>
            <a:off x="5652120" y="1421209"/>
            <a:ext cx="1334138" cy="421551"/>
            <a:chOff x="5278466" y="1250099"/>
            <a:chExt cx="1512296" cy="477844"/>
          </a:xfrm>
        </p:grpSpPr>
        <p:pic>
          <p:nvPicPr>
            <p:cNvPr id="1250" name="Google Shape;1250;p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5264" y="1278824"/>
              <a:ext cx="1385498" cy="449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1" name="Google Shape;1251;p99"/>
            <p:cNvSpPr txBox="1"/>
            <p:nvPr/>
          </p:nvSpPr>
          <p:spPr>
            <a:xfrm>
              <a:off x="5278466" y="1250099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1252" name="Google Shape;1252;p99"/>
          <p:cNvSpPr txBox="1"/>
          <p:nvPr/>
        </p:nvSpPr>
        <p:spPr>
          <a:xfrm>
            <a:off x="5075254" y="1482720"/>
            <a:ext cx="66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Inf(C)=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9754</Words>
  <Application>Microsoft Office PowerPoint</Application>
  <PresentationFormat>Presentación en pantalla (16:9)</PresentationFormat>
  <Paragraphs>2016</Paragraphs>
  <Slides>104</Slides>
  <Notes>104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104</vt:i4>
      </vt:variant>
    </vt:vector>
  </HeadingPairs>
  <TitlesOfParts>
    <vt:vector size="113" baseType="lpstr">
      <vt:lpstr>Calibri</vt:lpstr>
      <vt:lpstr>Roboto</vt:lpstr>
      <vt:lpstr>Noto Sans Symbols</vt:lpstr>
      <vt:lpstr>Arial</vt:lpstr>
      <vt:lpstr>Courier New</vt:lpstr>
      <vt:lpstr>Times New Roman</vt:lpstr>
      <vt:lpstr>Helvetica Neue</vt:lpstr>
      <vt:lpstr>Cambria Math</vt:lpstr>
      <vt:lpstr>Tema de Office</vt:lpstr>
      <vt:lpstr>Presentación de PowerPoint</vt:lpstr>
      <vt:lpstr>Contenido incluido en la PEP 2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 – Reglas de Asociación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 – Clasificación Bayesiana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Capítulo VII – Árboles de Decisión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cristopherblanco</dc:creator>
  <cp:lastModifiedBy>Daniel Calderón Rivas</cp:lastModifiedBy>
  <cp:revision>4</cp:revision>
  <dcterms:created xsi:type="dcterms:W3CDTF">2002-11-14T15:07:16Z</dcterms:created>
  <dcterms:modified xsi:type="dcterms:W3CDTF">2023-07-12T23:59:37Z</dcterms:modified>
</cp:coreProperties>
</file>