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6"/>
  </p:notesMasterIdLst>
  <p:sldIdLst>
    <p:sldId id="256" r:id="rId5"/>
    <p:sldId id="348" r:id="rId6"/>
    <p:sldId id="349" r:id="rId7"/>
    <p:sldId id="362" r:id="rId8"/>
    <p:sldId id="363" r:id="rId9"/>
    <p:sldId id="364" r:id="rId10"/>
    <p:sldId id="365" r:id="rId11"/>
    <p:sldId id="367" r:id="rId12"/>
    <p:sldId id="368" r:id="rId13"/>
    <p:sldId id="370" r:id="rId14"/>
    <p:sldId id="3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74" autoAdjust="0"/>
    <p:restoredTop sz="95260" autoAdjust="0"/>
  </p:normalViewPr>
  <p:slideViewPr>
    <p:cSldViewPr snapToGrid="0">
      <p:cViewPr varScale="1">
        <p:scale>
          <a:sx n="80" d="100"/>
          <a:sy n="80" d="100"/>
        </p:scale>
        <p:origin x="112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15EC6-6B86-437C-972A-A8453DB07BD0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67CC7-E17B-4804-8FED-99E8155ADF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222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67CC7-E17B-4804-8FED-99E8155ADF1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98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7AA70-3975-2A9E-1542-6CE966D9A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ECF5B4-6997-E3EC-8254-2FBA74293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095B21-DE6D-46FB-65D9-99DFEBFB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160D-D2D0-41BB-B9AA-CD98B4001FE0}" type="datetime1">
              <a:rPr lang="pt-BR" smtClean="0"/>
              <a:t>21/06/2025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EE94E3-1225-F6EE-6581-2379FC06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Diego Vergaças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14A154-C65A-A7FB-810C-5848D763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01D3-8946-40F3-8238-6D4E070914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04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200E5-7EF9-25F7-396F-F2A57A42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DCF4C6-0446-D045-8180-4CA500226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E31362-BA8C-F42E-1EE2-5ECDE366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0176-FB7D-4732-99B3-C26E34F9483A}" type="datetime1">
              <a:rPr lang="pt-BR" smtClean="0"/>
              <a:t>21/06/2025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4E2391-ED34-9EFA-6002-9AD2207E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Diego Vergaças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58CA3B-C8C2-CFBB-CE16-D37A24EE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01D3-8946-40F3-8238-6D4E070914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95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252B1C-4F81-F1CF-49D9-AF23751D5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3ED7F9-4F2C-0A47-F225-F6DE0B414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22DDE-4946-52C2-1BEE-5B100EFF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43FC-D582-4A10-8749-13D71BE2C4D7}" type="datetime1">
              <a:rPr lang="pt-BR" smtClean="0"/>
              <a:t>21/06/2025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97DAED-C65E-EBC9-6308-0D35B721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Diego Vergaças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1D7D3C-E3FD-E0B2-1E27-3922B7BE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01D3-8946-40F3-8238-6D4E070914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43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FE1C4-EA86-C8AB-4500-FC301850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E6A85E-6334-70D2-BE88-26F87F8D7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AAE6BE-22F9-22ED-358B-F181EA25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D772-A454-4391-B4CB-53C6DCEC8F42}" type="datetime1">
              <a:rPr lang="pt-BR" smtClean="0"/>
              <a:t>21/06/2025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EB0388-13E2-BA37-7AF2-D61666FE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Diego Vergaças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D11E25-580F-97B6-87A8-34277CC6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01D3-8946-40F3-8238-6D4E070914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69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6D138-E751-7077-1B2B-467CDB9E9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264E3E-E9B4-56B0-B315-75E1A798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218C5-37CD-F1EE-2D2C-23AABB95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01B4-DE57-4340-A311-A0FF8E3F3030}" type="datetime1">
              <a:rPr lang="pt-BR" smtClean="0"/>
              <a:t>21/06/2025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BB1BDC-9087-1462-7CFB-19CEF56A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Diego Vergaças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75CD5B-8444-FE5D-08F7-077E06BE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01D3-8946-40F3-8238-6D4E070914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69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AC527-EA52-5792-2237-5DE10950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98E53A-FC77-A3A2-D2FE-3515D2906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91EA15-E675-0091-C15B-BE7AA7AC1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0621B2-5F2C-D1AA-D42E-9D1C9EF9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AC478-2269-4D17-8E77-94FE67B3F029}" type="datetime1">
              <a:rPr lang="pt-BR" smtClean="0"/>
              <a:t>21/06/2025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39A306-73FC-3767-3BFC-43AFD4B7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Diego Vergaças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493541-B439-EDE1-C0CB-DAF0ABF6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01D3-8946-40F3-8238-6D4E070914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89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38C9E-A8ED-99EB-E1B5-66BD5B56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12D6A7-ACF4-0B6F-ABB7-BD2B347DD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A50238-9784-BCC9-3EAB-2A4D7DE0E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BA8AD7-0C53-5ECC-D972-DC17ECA89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048171-909B-6175-7ADC-243F0CC8E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C9312B-F823-B267-4D42-EACD8CCE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6043-D2F6-4997-8192-744C13EB3A6B}" type="datetime1">
              <a:rPr lang="pt-BR" smtClean="0"/>
              <a:t>21/06/2025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1ACE2D7-8607-4452-8F93-8C9F1E98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Diego Vergaças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94EACF-2A3C-2D8C-EC4A-FB96DCAA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01D3-8946-40F3-8238-6D4E070914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80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5BFD6-25F1-4214-D6D6-4D420B2D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74D44-4900-3400-1952-13AF07B6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AE1A-19B6-4C2E-B4F7-8C8CCFCE006B}" type="datetime1">
              <a:rPr lang="pt-BR" smtClean="0"/>
              <a:t>21/06/2025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1D2EDB-F5EC-F4EF-5BE3-A271B1A7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Diego Vergaças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D45156-B30B-CD3A-E1F3-A60854FF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01D3-8946-40F3-8238-6D4E070914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83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7593F22-CA89-BA64-E277-64C9B9BA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A7FC-8E8A-4676-A6E0-B7D16D00D449}" type="datetime1">
              <a:rPr lang="pt-BR" smtClean="0"/>
              <a:t>21/06/2025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B5DB3A-7E5B-7703-8743-E57A5D52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Diego Vergaças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187392-B615-D4BF-AAA6-08189245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01D3-8946-40F3-8238-6D4E070914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16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62A33-67F1-DC94-1BB8-615294D6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16D390-4DFB-DA4F-5CBF-5F135331E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E73B26-69F4-AD21-9B94-1A2680AEF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6431D7-52D4-0BF3-86BC-34D97F96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18E4-D114-4F83-BD64-9703BED2B687}" type="datetime1">
              <a:rPr lang="pt-BR" smtClean="0"/>
              <a:t>21/06/2025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C5E4BF-BCFA-FC17-3E26-3A0A2F1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Diego Vergaças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6AFCDC-F155-C217-0410-F2BBAD09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01D3-8946-40F3-8238-6D4E070914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35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1FBE5-61EB-0E4C-D555-AF3984BA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9EFEC4-69AB-3C76-90B3-362A1CDF9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B286EF-49A0-4128-8B31-3112F1816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039CBA-95AD-77A4-860B-57D7A2D1A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25C-9E86-4BA2-96C8-B78929020EDF}" type="datetime1">
              <a:rPr lang="pt-BR" smtClean="0"/>
              <a:t>21/06/2025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ED6761-FCE7-549A-5BF8-EE8AFD88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Diego Vergaças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7E51D6-31AC-6316-211C-E7012AC2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01D3-8946-40F3-8238-6D4E070914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95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464A5C2-C2EE-3C0F-F25E-8E8A303C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3E658F-4AC9-77D4-08EC-B0F05C7EE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8FBBD2-2E0A-E4A8-4A83-4D8A5A7FA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136FD3-CDDE-4432-873F-52582B496468}" type="datetime1">
              <a:rPr lang="pt-BR" smtClean="0"/>
              <a:t>21/06/2025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38B36A-67AD-8059-0933-BAF30EE5A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Prof. Diego Vergaças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CB6BE8-8C45-3AF8-AEC3-9DC15020E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CB01D3-8946-40F3-8238-6D4E070914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00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900FC-4138-429E-9494-BBCD12EBB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1183874"/>
            <a:ext cx="8349916" cy="2610042"/>
          </a:xfrm>
        </p:spPr>
        <p:txBody>
          <a:bodyPr>
            <a:normAutofit/>
          </a:bodyPr>
          <a:lstStyle/>
          <a:p>
            <a:r>
              <a:rPr lang="pt-B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 Operacionais e Software Aplicativos</a:t>
            </a:r>
            <a:b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(Tipos de sistemas operacionais, ferramentas e aplicativos para a educação)</a:t>
            </a:r>
            <a:endParaRPr lang="pt-BR" sz="2400" dirty="0">
              <a:solidFill>
                <a:srgbClr val="00206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357322-54C5-4A3E-8611-740F14098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7094" y="3793916"/>
            <a:ext cx="4272564" cy="766381"/>
          </a:xfrm>
        </p:spPr>
        <p:txBody>
          <a:bodyPr>
            <a:normAutofit/>
          </a:bodyPr>
          <a:lstStyle/>
          <a:p>
            <a:r>
              <a:rPr lang="en-US" sz="2000" dirty="0"/>
              <a:t>Prof. Diego Vergaças</a:t>
            </a: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76D956-FAD3-F74F-A202-13897686D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43" y="2180757"/>
            <a:ext cx="3955499" cy="237954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4C8504A-96CA-CB08-A989-88BFE9A28AC0}"/>
              </a:ext>
            </a:extLst>
          </p:cNvPr>
          <p:cNvSpPr txBox="1"/>
          <p:nvPr/>
        </p:nvSpPr>
        <p:spPr>
          <a:xfrm>
            <a:off x="5036287" y="155883"/>
            <a:ext cx="2119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C00000"/>
                </a:solidFill>
              </a:rPr>
              <a:t>AULA TESTE</a:t>
            </a:r>
          </a:p>
        </p:txBody>
      </p:sp>
    </p:spTree>
    <p:extLst>
      <p:ext uri="{BB962C8B-B14F-4D97-AF65-F5344CB8AC3E}">
        <p14:creationId xmlns:p14="http://schemas.microsoft.com/office/powerpoint/2010/main" val="364382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EA8808B-E21D-D643-4454-FE201469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Diego Vergaças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EF2F9B0-6538-C237-D749-F2042A21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01D3-8946-40F3-8238-6D4E070914E6}" type="slidenum">
              <a:rPr lang="pt-BR" smtClean="0"/>
              <a:t>10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B516D3-595F-C530-B5F6-65F8CC78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664" y="2240371"/>
            <a:ext cx="5751368" cy="4617629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0E8388A-A662-9A0F-781F-47A16ECB7533}"/>
              </a:ext>
            </a:extLst>
          </p:cNvPr>
          <p:cNvSpPr txBox="1">
            <a:spLocks/>
          </p:cNvSpPr>
          <p:nvPr/>
        </p:nvSpPr>
        <p:spPr>
          <a:xfrm>
            <a:off x="0" y="-22344"/>
            <a:ext cx="10515600" cy="734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Atividade de fixação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6D47516-AF34-7EF0-CDF8-C1FF592C17DF}"/>
              </a:ext>
            </a:extLst>
          </p:cNvPr>
          <p:cNvSpPr txBox="1"/>
          <p:nvPr/>
        </p:nvSpPr>
        <p:spPr>
          <a:xfrm>
            <a:off x="336885" y="962526"/>
            <a:ext cx="114660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Utilizaremos para a atividade de fixação, sobre a aula de hoje a plataforma “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Wordwall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6412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4412B38-BD62-782B-7B74-D9746622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Diego Vergaças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ACDA508-F12D-CE9D-E9FC-B4C4AB16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01D3-8946-40F3-8238-6D4E070914E6}" type="slidenum">
              <a:rPr lang="pt-BR" smtClean="0"/>
              <a:t>11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279C57-B8D4-8F31-926F-B6485D7D9757}"/>
              </a:ext>
            </a:extLst>
          </p:cNvPr>
          <p:cNvSpPr txBox="1"/>
          <p:nvPr/>
        </p:nvSpPr>
        <p:spPr>
          <a:xfrm>
            <a:off x="519363" y="1096016"/>
            <a:ext cx="111532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"Entender os sistemas operacionais e as ferramentas digitais é o primeiro passo para transformar a tecnologia em uma verdadeira aliada da educação. Mais do que dominar softwares, nossa missão como educadores em computação é criar ambientes de aprendizagem mais interativos, acessíveis e significativos."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5D11CA-375E-6889-0938-F5C088E8C35F}"/>
              </a:ext>
            </a:extLst>
          </p:cNvPr>
          <p:cNvSpPr txBox="1"/>
          <p:nvPr/>
        </p:nvSpPr>
        <p:spPr>
          <a:xfrm>
            <a:off x="8610601" y="3429000"/>
            <a:ext cx="306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junho de 2025, ChatGPT 4o</a:t>
            </a:r>
          </a:p>
        </p:txBody>
      </p:sp>
    </p:spTree>
    <p:extLst>
      <p:ext uri="{BB962C8B-B14F-4D97-AF65-F5344CB8AC3E}">
        <p14:creationId xmlns:p14="http://schemas.microsoft.com/office/powerpoint/2010/main" val="208485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2E13262-0AE0-4958-ABD0-3C157635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Diego Vergaças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BDCA1D6-7FE9-39CA-A5C2-543164E4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01D3-8946-40F3-8238-6D4E070914E6}" type="slidenum">
              <a:rPr lang="pt-BR" smtClean="0"/>
              <a:t>2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BD60ED-5FC9-FE71-8698-159AFC20383A}"/>
              </a:ext>
            </a:extLst>
          </p:cNvPr>
          <p:cNvSpPr txBox="1">
            <a:spLocks/>
          </p:cNvSpPr>
          <p:nvPr/>
        </p:nvSpPr>
        <p:spPr>
          <a:xfrm>
            <a:off x="0" y="-22344"/>
            <a:ext cx="10515600" cy="734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</p:txBody>
      </p:sp>
      <p:sp>
        <p:nvSpPr>
          <p:cNvPr id="5" name="Google Shape;112;p18">
            <a:extLst>
              <a:ext uri="{FF2B5EF4-FFF2-40B4-BE49-F238E27FC236}">
                <a16:creationId xmlns:a16="http://schemas.microsoft.com/office/drawing/2014/main" id="{78A1CF47-AB71-978E-B766-3EEDB2D7D882}"/>
              </a:ext>
            </a:extLst>
          </p:cNvPr>
          <p:cNvSpPr txBox="1">
            <a:spLocks/>
          </p:cNvSpPr>
          <p:nvPr/>
        </p:nvSpPr>
        <p:spPr>
          <a:xfrm>
            <a:off x="252664" y="1824315"/>
            <a:ext cx="5698957" cy="320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pt-BR"/>
            </a:defPPr>
            <a:lvl1pPr indent="4572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2000"/>
              <a:buFont typeface="Arial" panose="020B0604020202020204" pitchFamily="34" charset="0"/>
              <a:buNone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Hoje vamos explorar os diferentes tipos de </a:t>
            </a:r>
            <a:r>
              <a:rPr lang="pt-BR" b="1" dirty="0">
                <a:solidFill>
                  <a:srgbClr val="C00000"/>
                </a:solidFill>
              </a:rPr>
              <a:t>Sistemas Operacionais</a:t>
            </a:r>
            <a:r>
              <a:rPr lang="pt-BR" dirty="0"/>
              <a:t> e conhecer algumas </a:t>
            </a:r>
            <a:r>
              <a:rPr lang="pt-BR" b="1" dirty="0">
                <a:solidFill>
                  <a:srgbClr val="002060"/>
                </a:solidFill>
              </a:rPr>
              <a:t>Ferramentas</a:t>
            </a:r>
            <a:r>
              <a:rPr lang="pt-BR" dirty="0"/>
              <a:t> e 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</a:rPr>
              <a:t>Aplicativos</a:t>
            </a:r>
            <a:r>
              <a:rPr lang="pt-BR" dirty="0"/>
              <a:t> voltados para o uso educacional.</a:t>
            </a:r>
          </a:p>
        </p:txBody>
      </p:sp>
      <p:pic>
        <p:nvPicPr>
          <p:cNvPr id="10" name="Imagem 9" descr="Diagrama&#10;&#10;O conteúdo gerado por IA pode estar incorreto.">
            <a:extLst>
              <a:ext uri="{FF2B5EF4-FFF2-40B4-BE49-F238E27FC236}">
                <a16:creationId xmlns:a16="http://schemas.microsoft.com/office/drawing/2014/main" id="{4D8B5CFB-99BE-4516-5138-DB01A34BB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636" y="0"/>
            <a:ext cx="6442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6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95CB693-BECB-0465-1CF2-AE0B53B3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Diego Vergaças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B27EE03-1515-A33A-3F47-194AB97B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01D3-8946-40F3-8238-6D4E070914E6}" type="slidenum">
              <a:rPr lang="pt-BR" smtClean="0"/>
              <a:t>3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19CF619-9DCC-E56F-AF57-7462C36F0DB6}"/>
              </a:ext>
            </a:extLst>
          </p:cNvPr>
          <p:cNvSpPr txBox="1"/>
          <p:nvPr/>
        </p:nvSpPr>
        <p:spPr>
          <a:xfrm>
            <a:off x="362950" y="627757"/>
            <a:ext cx="11466095" cy="3595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pt-BR"/>
            </a:defPPr>
            <a:lvl1pPr indent="4572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2000"/>
              <a:buFont typeface="Arial" panose="020B0604020202020204" pitchFamily="34" charset="0"/>
              <a:buNone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b="1" dirty="0"/>
              <a:t>Conceito:</a:t>
            </a:r>
          </a:p>
          <a:p>
            <a:r>
              <a:rPr lang="pt-BR" dirty="0"/>
              <a:t>É o </a:t>
            </a:r>
            <a:r>
              <a:rPr lang="pt-BR" b="1" dirty="0">
                <a:solidFill>
                  <a:schemeClr val="accent3">
                    <a:lumMod val="50000"/>
                  </a:schemeClr>
                </a:solidFill>
              </a:rPr>
              <a:t>conjunto de programas </a:t>
            </a:r>
            <a:r>
              <a:rPr lang="pt-BR" dirty="0"/>
              <a:t>que gerenciam recursos, processadores, armazenamento, dispositivos de entrada e saída e dados da máquina (computador) e seus periféricos. </a:t>
            </a:r>
          </a:p>
          <a:p>
            <a:r>
              <a:rPr lang="pt-BR" dirty="0"/>
              <a:t>O sistema que faz comunicação entre o hardware e os demais softwares. 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25402A4-BB5C-C540-EA36-C756B8724C95}"/>
              </a:ext>
            </a:extLst>
          </p:cNvPr>
          <p:cNvSpPr txBox="1">
            <a:spLocks/>
          </p:cNvSpPr>
          <p:nvPr/>
        </p:nvSpPr>
        <p:spPr>
          <a:xfrm>
            <a:off x="0" y="-22344"/>
            <a:ext cx="10515600" cy="734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Tipos de sistemas operacionais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353D912-2516-6B35-9702-008FA902C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56211"/>
              </p:ext>
            </p:extLst>
          </p:nvPr>
        </p:nvGraphicFramePr>
        <p:xfrm>
          <a:off x="3064039" y="4223084"/>
          <a:ext cx="6063915" cy="18288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449052">
                  <a:extLst>
                    <a:ext uri="{9D8B030D-6E8A-4147-A177-3AD203B41FA5}">
                      <a16:colId xmlns:a16="http://schemas.microsoft.com/office/drawing/2014/main" val="3144055313"/>
                    </a:ext>
                  </a:extLst>
                </a:gridCol>
                <a:gridCol w="2614863">
                  <a:extLst>
                    <a:ext uri="{9D8B030D-6E8A-4147-A177-3AD203B41FA5}">
                      <a16:colId xmlns:a16="http://schemas.microsoft.com/office/drawing/2014/main" val="773147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Dispositivos móveis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Computadores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50170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pt-BR" sz="2400" dirty="0"/>
                        <a:t>Android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Windows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12256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pt-BR" sz="2400" dirty="0" err="1"/>
                        <a:t>macOS</a:t>
                      </a:r>
                      <a:endParaRPr lang="pt-BR" sz="24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934539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/>
                        <a:t>iOS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7169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Linux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613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01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CCEE9D9-DFBB-F5B7-9F0B-F73B61C9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Diego Vergaças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5731E7C-923A-F688-C623-59F1077A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01D3-8946-40F3-8238-6D4E070914E6}" type="slidenum">
              <a:rPr lang="pt-BR" smtClean="0"/>
              <a:t>4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29C3B57-092B-A2C8-0193-E0FFD5AD3522}"/>
              </a:ext>
            </a:extLst>
          </p:cNvPr>
          <p:cNvSpPr txBox="1">
            <a:spLocks/>
          </p:cNvSpPr>
          <p:nvPr/>
        </p:nvSpPr>
        <p:spPr>
          <a:xfrm>
            <a:off x="0" y="-22344"/>
            <a:ext cx="10515600" cy="734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Classificação de sistemas operacionais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D9605C-1580-A68F-378E-CCAA1D6C33BC}"/>
              </a:ext>
            </a:extLst>
          </p:cNvPr>
          <p:cNvSpPr txBox="1"/>
          <p:nvPr/>
        </p:nvSpPr>
        <p:spPr>
          <a:xfrm>
            <a:off x="4679322" y="711979"/>
            <a:ext cx="7352257" cy="481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pt-BR"/>
            </a:defPPr>
            <a:lvl1pPr indent="45720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ts val="2000"/>
              <a:buFont typeface="Arial" panose="020B0604020202020204" pitchFamily="34" charset="0"/>
              <a:buNone/>
              <a:defRPr sz="26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indent="0">
              <a:lnSpc>
                <a:spcPct val="100000"/>
              </a:lnSpc>
              <a:spcAft>
                <a:spcPts val="0"/>
              </a:spcAft>
            </a:pPr>
            <a:r>
              <a:rPr lang="pt-BR" sz="2400" dirty="0"/>
              <a:t>1) Monousuário x Multiusuário</a:t>
            </a:r>
          </a:p>
          <a:p>
            <a:pPr indent="0">
              <a:lnSpc>
                <a:spcPct val="100000"/>
              </a:lnSpc>
              <a:spcAft>
                <a:spcPts val="0"/>
              </a:spcAft>
            </a:pPr>
            <a:endParaRPr lang="pt-BR" sz="2400" b="0" dirty="0"/>
          </a:p>
          <a:p>
            <a:pPr indent="0">
              <a:lnSpc>
                <a:spcPct val="100000"/>
              </a:lnSpc>
              <a:spcAft>
                <a:spcPts val="0"/>
              </a:spcAft>
            </a:pPr>
            <a:r>
              <a:rPr lang="pt-BR" sz="2400" dirty="0"/>
              <a:t>Monousuário:</a:t>
            </a:r>
          </a:p>
          <a:p>
            <a:pPr indent="0">
              <a:lnSpc>
                <a:spcPct val="100000"/>
              </a:lnSpc>
              <a:spcAft>
                <a:spcPts val="0"/>
              </a:spcAft>
            </a:pPr>
            <a:r>
              <a:rPr lang="pt-BR" sz="2400" b="0" dirty="0"/>
              <a:t>Sistema operacional projetado para ser usado por apenas um usuário por vez.</a:t>
            </a:r>
          </a:p>
          <a:p>
            <a:pPr indent="0">
              <a:lnSpc>
                <a:spcPct val="100000"/>
              </a:lnSpc>
              <a:spcAft>
                <a:spcPts val="0"/>
              </a:spcAft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</a:rPr>
              <a:t>Exemplo: </a:t>
            </a:r>
            <a:r>
              <a:rPr lang="pt-BR" sz="2400" b="0" dirty="0"/>
              <a:t>Computadores pessoais com versões básicas do Windows home, </a:t>
            </a:r>
            <a:r>
              <a:rPr lang="pt-BR" sz="2400" b="0" dirty="0" err="1"/>
              <a:t>macOS</a:t>
            </a:r>
            <a:r>
              <a:rPr lang="pt-BR" sz="2400" b="0" dirty="0"/>
              <a:t> e Ubuntu.</a:t>
            </a:r>
          </a:p>
          <a:p>
            <a:pPr indent="0">
              <a:lnSpc>
                <a:spcPct val="100000"/>
              </a:lnSpc>
              <a:spcAft>
                <a:spcPts val="0"/>
              </a:spcAft>
            </a:pPr>
            <a:endParaRPr lang="pt-BR" sz="2400" b="0" dirty="0"/>
          </a:p>
          <a:p>
            <a:pPr indent="0">
              <a:lnSpc>
                <a:spcPct val="100000"/>
              </a:lnSpc>
              <a:spcAft>
                <a:spcPts val="0"/>
              </a:spcAft>
            </a:pPr>
            <a:r>
              <a:rPr lang="pt-BR" sz="2400" dirty="0"/>
              <a:t>Multiusuário:</a:t>
            </a:r>
          </a:p>
          <a:p>
            <a:pPr indent="0">
              <a:lnSpc>
                <a:spcPct val="100000"/>
              </a:lnSpc>
              <a:spcAft>
                <a:spcPts val="0"/>
              </a:spcAft>
            </a:pPr>
            <a:r>
              <a:rPr lang="pt-BR" sz="2400" b="0" dirty="0"/>
              <a:t>Permite que várias pessoas acessem o sistema ao mesmo tempo, com diferentes contas e permissões.</a:t>
            </a:r>
          </a:p>
          <a:p>
            <a:pPr indent="0">
              <a:lnSpc>
                <a:spcPct val="100000"/>
              </a:lnSpc>
              <a:spcAft>
                <a:spcPts val="0"/>
              </a:spcAft>
            </a:pPr>
            <a:r>
              <a:rPr lang="pt-BR" sz="2400" dirty="0">
                <a:solidFill>
                  <a:schemeClr val="accent5">
                    <a:lumMod val="50000"/>
                  </a:schemeClr>
                </a:solidFill>
              </a:rPr>
              <a:t>Exemplo: </a:t>
            </a:r>
            <a:r>
              <a:rPr lang="pt-BR" sz="2400" b="0" dirty="0"/>
              <a:t>Linux (servidores), Windows Server, Unix.</a:t>
            </a:r>
          </a:p>
        </p:txBody>
      </p:sp>
      <p:pic>
        <p:nvPicPr>
          <p:cNvPr id="8" name="Imagem 7" descr="Diagrama&#10;&#10;O conteúdo gerado por IA pode estar incorreto.">
            <a:extLst>
              <a:ext uri="{FF2B5EF4-FFF2-40B4-BE49-F238E27FC236}">
                <a16:creationId xmlns:a16="http://schemas.microsoft.com/office/drawing/2014/main" id="{712E50A9-7AAA-A7E3-E34D-4B46C4E41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189" y="1109913"/>
            <a:ext cx="4823701" cy="463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5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9C08D8A-8D6E-16BA-8439-970F55B81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Diego Vergaças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AF8A9BB-4E4F-338E-225C-83E6A11F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01D3-8946-40F3-8238-6D4E070914E6}" type="slidenum">
              <a:rPr lang="pt-BR" smtClean="0"/>
              <a:t>5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012592B-821C-5F2E-F7D9-CD025D23E991}"/>
              </a:ext>
            </a:extLst>
          </p:cNvPr>
          <p:cNvSpPr txBox="1">
            <a:spLocks/>
          </p:cNvSpPr>
          <p:nvPr/>
        </p:nvSpPr>
        <p:spPr>
          <a:xfrm>
            <a:off x="0" y="-22344"/>
            <a:ext cx="10515600" cy="734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 de sistemas operacionais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481C917-B03D-C022-1867-242A5C17342B}"/>
              </a:ext>
            </a:extLst>
          </p:cNvPr>
          <p:cNvSpPr txBox="1"/>
          <p:nvPr/>
        </p:nvSpPr>
        <p:spPr>
          <a:xfrm>
            <a:off x="332874" y="465950"/>
            <a:ext cx="11526252" cy="3611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pt-BR"/>
            </a:defPPr>
            <a:lvl1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sz="2300" dirty="0"/>
              <a:t>2) Monotarefa x Multitarefas</a:t>
            </a:r>
          </a:p>
          <a:p>
            <a:endParaRPr lang="pt-BR" sz="2300" dirty="0"/>
          </a:p>
          <a:p>
            <a:r>
              <a:rPr lang="pt-BR" sz="2300" dirty="0"/>
              <a:t>Monotarefa:</a:t>
            </a:r>
          </a:p>
          <a:p>
            <a:r>
              <a:rPr lang="pt-BR" sz="2300" b="0" dirty="0"/>
              <a:t>Permite a execução de apenas uma tarefa ou programa por vez. Era comum em sistemas mais antigos.</a:t>
            </a:r>
          </a:p>
          <a:p>
            <a:r>
              <a:rPr lang="pt-BR" sz="2300" dirty="0">
                <a:solidFill>
                  <a:schemeClr val="accent5">
                    <a:lumMod val="50000"/>
                  </a:schemeClr>
                </a:solidFill>
              </a:rPr>
              <a:t>Exemplo: </a:t>
            </a:r>
            <a:r>
              <a:rPr lang="pt-BR" sz="2300" b="0" dirty="0"/>
              <a:t>MS-DOS (Sistema de linha de comando dos anos 80 e 90) ou IoT.</a:t>
            </a:r>
          </a:p>
          <a:p>
            <a:endParaRPr lang="pt-BR" sz="2300" b="0" dirty="0"/>
          </a:p>
          <a:p>
            <a:r>
              <a:rPr lang="pt-BR" sz="2300" dirty="0"/>
              <a:t>Multitarefa:</a:t>
            </a:r>
          </a:p>
          <a:p>
            <a:r>
              <a:rPr lang="pt-BR" sz="2300" b="0" dirty="0"/>
              <a:t>Permite que vários programas rodem ao mesmo tempo, como abrir um navegador, um editor de texto e uma planilha simultaneamente.</a:t>
            </a:r>
          </a:p>
          <a:p>
            <a:r>
              <a:rPr lang="pt-BR" sz="2300" dirty="0">
                <a:solidFill>
                  <a:schemeClr val="accent5">
                    <a:lumMod val="50000"/>
                  </a:schemeClr>
                </a:solidFill>
              </a:rPr>
              <a:t>Exemplo: </a:t>
            </a:r>
            <a:r>
              <a:rPr lang="pt-BR" sz="2300" b="0" dirty="0"/>
              <a:t>Windows 10 ou 11 e anteriores, Linux Ubuntu, MacOS.</a:t>
            </a:r>
          </a:p>
        </p:txBody>
      </p:sp>
      <p:pic>
        <p:nvPicPr>
          <p:cNvPr id="11" name="Imagem 10" descr="Diagrama&#10;&#10;O conteúdo gerado por IA pode estar incorreto.">
            <a:extLst>
              <a:ext uri="{FF2B5EF4-FFF2-40B4-BE49-F238E27FC236}">
                <a16:creationId xmlns:a16="http://schemas.microsoft.com/office/drawing/2014/main" id="{488D4DB5-AE3E-5CF5-4030-1C3ADCEEC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072" b="10450"/>
          <a:stretch>
            <a:fillRect/>
          </a:stretch>
        </p:blipFill>
        <p:spPr>
          <a:xfrm>
            <a:off x="3072063" y="4211486"/>
            <a:ext cx="6047874" cy="264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8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93161-D30B-4A36-9099-76BE5404D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344B8B0-BDA5-C2EE-55B4-8E78290C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Diego Vergaças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2A00BB0-9F5A-7FF5-515D-534841AB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01D3-8946-40F3-8238-6D4E070914E6}" type="slidenum">
              <a:rPr lang="pt-BR" smtClean="0"/>
              <a:t>6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0E7F7A9-FD55-747A-4C85-92E9229BA627}"/>
              </a:ext>
            </a:extLst>
          </p:cNvPr>
          <p:cNvSpPr txBox="1">
            <a:spLocks/>
          </p:cNvSpPr>
          <p:nvPr/>
        </p:nvSpPr>
        <p:spPr>
          <a:xfrm>
            <a:off x="0" y="-22344"/>
            <a:ext cx="10515600" cy="734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 de sistemas operacionais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BC5000-C60B-231A-AFD6-9D7EB622C89C}"/>
              </a:ext>
            </a:extLst>
          </p:cNvPr>
          <p:cNvSpPr txBox="1"/>
          <p:nvPr/>
        </p:nvSpPr>
        <p:spPr>
          <a:xfrm>
            <a:off x="144380" y="1490008"/>
            <a:ext cx="6582276" cy="284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pt-BR"/>
            </a:defPPr>
            <a:lvl1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3) Sistemas operacionais de rede</a:t>
            </a:r>
          </a:p>
          <a:p>
            <a:endParaRPr lang="pt-BR" dirty="0"/>
          </a:p>
          <a:p>
            <a:r>
              <a:rPr lang="pt-BR" b="0" dirty="0"/>
              <a:t>Projetados para gerenciar e fornecer serviços de rede para múltiplos computadores, como compartilhamento de arquivos, impressão e controle de acesso.</a:t>
            </a:r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Exemplo: </a:t>
            </a:r>
            <a:r>
              <a:rPr lang="pt-BR" b="0" dirty="0"/>
              <a:t>Windows Server, Linux Server.</a:t>
            </a:r>
          </a:p>
        </p:txBody>
      </p:sp>
      <p:pic>
        <p:nvPicPr>
          <p:cNvPr id="7" name="Imagem 6" descr="Diagrama&#10;&#10;O conteúdo gerado por IA pode estar incorreto.">
            <a:extLst>
              <a:ext uri="{FF2B5EF4-FFF2-40B4-BE49-F238E27FC236}">
                <a16:creationId xmlns:a16="http://schemas.microsoft.com/office/drawing/2014/main" id="{4770C44C-CD16-A4D0-B95E-7EB379BB9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32" t="18149" r="6833" b="4119"/>
          <a:stretch>
            <a:fillRect/>
          </a:stretch>
        </p:blipFill>
        <p:spPr>
          <a:xfrm>
            <a:off x="6726655" y="508796"/>
            <a:ext cx="5173579" cy="634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7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29ED1-2866-4B2F-0520-CEB21F5B8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D274874-63D2-BF12-1ED7-B2FE1CAE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Diego Vergaças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95F12B5-F7C4-596A-0E8E-327AFE0E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01D3-8946-40F3-8238-6D4E070914E6}" type="slidenum">
              <a:rPr lang="pt-BR" smtClean="0"/>
              <a:t>7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0B3EAA3-CFC6-CBEB-C010-53C359385E2A}"/>
              </a:ext>
            </a:extLst>
          </p:cNvPr>
          <p:cNvSpPr txBox="1">
            <a:spLocks/>
          </p:cNvSpPr>
          <p:nvPr/>
        </p:nvSpPr>
        <p:spPr>
          <a:xfrm>
            <a:off x="0" y="-22344"/>
            <a:ext cx="10515600" cy="734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 de sistemas operacionais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675557-4860-9100-51D7-10EDD027E0D2}"/>
              </a:ext>
            </a:extLst>
          </p:cNvPr>
          <p:cNvSpPr txBox="1"/>
          <p:nvPr/>
        </p:nvSpPr>
        <p:spPr>
          <a:xfrm>
            <a:off x="5835317" y="1369946"/>
            <a:ext cx="6148137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>
              <a:defRPr lang="pt-BR"/>
            </a:defPPr>
            <a:lvl1pPr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4) Sistemas Operacionais de Tempo Real </a:t>
            </a:r>
            <a:r>
              <a:rPr lang="pt-BR" b="0" dirty="0"/>
              <a:t>(RTOS – Real-Time </a:t>
            </a:r>
            <a:r>
              <a:rPr lang="pt-BR" b="0" dirty="0" err="1"/>
              <a:t>Operating</a:t>
            </a:r>
            <a:r>
              <a:rPr lang="pt-BR" b="0" dirty="0"/>
              <a:t> System)</a:t>
            </a:r>
          </a:p>
          <a:p>
            <a:endParaRPr lang="pt-BR" b="0" dirty="0"/>
          </a:p>
          <a:p>
            <a:r>
              <a:rPr lang="pt-BR" b="0" dirty="0"/>
              <a:t>Criados para responder a eventos em tempo real, com baixa latência e alta previsibilidade. </a:t>
            </a:r>
          </a:p>
          <a:p>
            <a:r>
              <a:rPr lang="pt-BR" b="0" dirty="0"/>
              <a:t>Muito usados em indústria, automação, aeronaves e equipamentos médicos.</a:t>
            </a:r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Exemplo: </a:t>
            </a:r>
            <a:r>
              <a:rPr lang="pt-BR" b="0" dirty="0"/>
              <a:t>QNX, </a:t>
            </a:r>
            <a:r>
              <a:rPr lang="pt-BR" b="0" dirty="0" err="1"/>
              <a:t>VxWorks</a:t>
            </a:r>
            <a:r>
              <a:rPr lang="pt-BR" b="0" dirty="0"/>
              <a:t>, </a:t>
            </a:r>
            <a:r>
              <a:rPr lang="pt-BR" b="0" dirty="0" err="1"/>
              <a:t>FreeRTOS</a:t>
            </a:r>
            <a:r>
              <a:rPr lang="pt-BR" b="0" dirty="0"/>
              <a:t>.</a:t>
            </a:r>
          </a:p>
        </p:txBody>
      </p:sp>
      <p:pic>
        <p:nvPicPr>
          <p:cNvPr id="9" name="Imagem 8" descr="Interface gráfica do usuário, Diagrama, Site&#10;&#10;O conteúdo gerado por IA pode estar incorreto.">
            <a:extLst>
              <a:ext uri="{FF2B5EF4-FFF2-40B4-BE49-F238E27FC236}">
                <a16:creationId xmlns:a16="http://schemas.microsoft.com/office/drawing/2014/main" id="{15A956CE-6356-9C46-9496-B5A98B58C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38" t="17193" r="3697" b="5965"/>
          <a:stretch>
            <a:fillRect/>
          </a:stretch>
        </p:blipFill>
        <p:spPr>
          <a:xfrm>
            <a:off x="0" y="991581"/>
            <a:ext cx="5835317" cy="526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9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0200263-E16C-5C8D-5F55-B6083919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Diego Vergaças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F683CC1-573C-8F5A-121F-E2E59045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01D3-8946-40F3-8238-6D4E070914E6}" type="slidenum">
              <a:rPr lang="pt-BR" smtClean="0"/>
              <a:t>8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EEB343-69F9-A31B-4FE7-D35D4BC21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27122" cy="214195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4073DFB-B689-22DE-0414-0D839675A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8024"/>
            <a:ext cx="3425870" cy="214195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0612DE4-B80D-7F36-A713-AB84A458D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" y="4716831"/>
            <a:ext cx="3425870" cy="214116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A52DCD0-38CC-D294-9BA8-0EF3A8FF1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8025" y="0"/>
            <a:ext cx="1552575" cy="33337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6F01281-5B55-E02B-1B98-74710F6F5A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8025" y="3382328"/>
            <a:ext cx="1703150" cy="341960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06F7010-1C78-357B-FC4C-3ABD87FF67DC}"/>
              </a:ext>
            </a:extLst>
          </p:cNvPr>
          <p:cNvSpPr txBox="1"/>
          <p:nvPr/>
        </p:nvSpPr>
        <p:spPr>
          <a:xfrm>
            <a:off x="3425870" y="810448"/>
            <a:ext cx="2143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Windows 10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768CC89-42EF-85D1-1BA1-8598E5FCEC02}"/>
              </a:ext>
            </a:extLst>
          </p:cNvPr>
          <p:cNvSpPr txBox="1"/>
          <p:nvPr/>
        </p:nvSpPr>
        <p:spPr>
          <a:xfrm>
            <a:off x="3425774" y="3167389"/>
            <a:ext cx="2345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Ubuntu 20.04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AE41327-CBAA-0BC7-980E-F5EA0130373E}"/>
              </a:ext>
            </a:extLst>
          </p:cNvPr>
          <p:cNvSpPr txBox="1"/>
          <p:nvPr/>
        </p:nvSpPr>
        <p:spPr>
          <a:xfrm>
            <a:off x="3387398" y="5525805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MacOS 13.2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333E34C-F136-8CD2-4FEB-C0997F2C8269}"/>
              </a:ext>
            </a:extLst>
          </p:cNvPr>
          <p:cNvSpPr txBox="1"/>
          <p:nvPr/>
        </p:nvSpPr>
        <p:spPr>
          <a:xfrm>
            <a:off x="8610600" y="1405265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92849AF-9261-B163-8BC4-80E813BB4D64}"/>
              </a:ext>
            </a:extLst>
          </p:cNvPr>
          <p:cNvSpPr txBox="1"/>
          <p:nvPr/>
        </p:nvSpPr>
        <p:spPr>
          <a:xfrm>
            <a:off x="8761175" y="4830520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</a:p>
        </p:txBody>
      </p:sp>
    </p:spTree>
    <p:extLst>
      <p:ext uri="{BB962C8B-B14F-4D97-AF65-F5344CB8AC3E}">
        <p14:creationId xmlns:p14="http://schemas.microsoft.com/office/powerpoint/2010/main" val="19262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FAA5028-1CDD-7306-8F9D-A9DA9021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Diego Vergaças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F6E5B1E-D37D-855A-B97F-949E7321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01D3-8946-40F3-8238-6D4E070914E6}" type="slidenum">
              <a:rPr lang="pt-BR" smtClean="0"/>
              <a:t>9</a:t>
            </a:fld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9AFB913-D35B-F5FD-AD1D-66ECBBEBE0D2}"/>
              </a:ext>
            </a:extLst>
          </p:cNvPr>
          <p:cNvSpPr txBox="1">
            <a:spLocks/>
          </p:cNvSpPr>
          <p:nvPr/>
        </p:nvSpPr>
        <p:spPr>
          <a:xfrm>
            <a:off x="0" y="-22344"/>
            <a:ext cx="10515600" cy="734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Software aplicativos com foco educacional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B20B94-FB03-0B9D-88DE-925CE6A26323}"/>
              </a:ext>
            </a:extLst>
          </p:cNvPr>
          <p:cNvSpPr txBox="1"/>
          <p:nvPr/>
        </p:nvSpPr>
        <p:spPr>
          <a:xfrm>
            <a:off x="264696" y="726126"/>
            <a:ext cx="10347156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u="sng" dirty="0">
                <a:latin typeface="Arial" panose="020B0604020202020204" pitchFamily="34" charset="0"/>
                <a:cs typeface="Arial" panose="020B0604020202020204" pitchFamily="34" charset="0"/>
              </a:rPr>
              <a:t>O que é software aplicativo?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Programa criados para realizar tarefas específicas para o usuário final.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455D7D9-D259-D4C6-92E3-768B293AD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67909"/>
              </p:ext>
            </p:extLst>
          </p:nvPr>
        </p:nvGraphicFramePr>
        <p:xfrm>
          <a:off x="264695" y="1997075"/>
          <a:ext cx="11562348" cy="472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35705">
                  <a:extLst>
                    <a:ext uri="{9D8B030D-6E8A-4147-A177-3AD203B41FA5}">
                      <a16:colId xmlns:a16="http://schemas.microsoft.com/office/drawing/2014/main" val="1552618917"/>
                    </a:ext>
                  </a:extLst>
                </a:gridCol>
                <a:gridCol w="3437022">
                  <a:extLst>
                    <a:ext uri="{9D8B030D-6E8A-4147-A177-3AD203B41FA5}">
                      <a16:colId xmlns:a16="http://schemas.microsoft.com/office/drawing/2014/main" val="3635948481"/>
                    </a:ext>
                  </a:extLst>
                </a:gridCol>
                <a:gridCol w="5189621">
                  <a:extLst>
                    <a:ext uri="{9D8B030D-6E8A-4147-A177-3AD203B41FA5}">
                      <a16:colId xmlns:a16="http://schemas.microsoft.com/office/drawing/2014/main" val="3482523795"/>
                    </a:ext>
                  </a:extLst>
                </a:gridCol>
              </a:tblGrid>
              <a:tr h="34296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 (plataformas)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Aplicação didáticas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7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Pacote Office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Word, Excel, PowerPoint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Produção de textos, criação de planilhas para cálculos, desenvolvimento de apresentações de conteúdo.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57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Edição de Imagens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GIMP, </a:t>
                      </a: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Paint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Photoshop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Criação de materiais visuais, edição de imagens para trabalhos escolares, ilustrações para projetos educacionais.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26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Programas de Apresentação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PowerPoint, Prezi, Canva, Google Slides</a:t>
                      </a: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Elaboração de apresentações interativas, criação de infográficos, construção de </a:t>
                      </a: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storytelling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visual.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57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Ambientes de Programação Educativos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Scratch, App Inventor, </a:t>
                      </a: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Tinkercad</a:t>
                      </a:r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BIPES, </a:t>
                      </a:r>
                      <a:r>
                        <a:rPr lang="pt-BR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OctoStudio</a:t>
                      </a:r>
                      <a:endParaRPr lang="pt-BR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Introdução à lógica de programação, desenvolvimento de jogos, criação de aplicativos, simulações de eletrônica e robótica.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489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8442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d96ced1-849d-48ee-9566-028a20471a3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EC36B70BD251842809A8E58DE7DEE0D" ma:contentTypeVersion="6" ma:contentTypeDescription="Crie um novo documento." ma:contentTypeScope="" ma:versionID="2f358b5d846d9a5675379318fe37c01a">
  <xsd:schema xmlns:xsd="http://www.w3.org/2001/XMLSchema" xmlns:xs="http://www.w3.org/2001/XMLSchema" xmlns:p="http://schemas.microsoft.com/office/2006/metadata/properties" xmlns:ns3="0d96ced1-849d-48ee-9566-028a20471a37" targetNamespace="http://schemas.microsoft.com/office/2006/metadata/properties" ma:root="true" ma:fieldsID="6c53dea13219babc4a75c1bdc0b25cdb" ns3:_="">
    <xsd:import namespace="0d96ced1-849d-48ee-9566-028a20471a3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96ced1-849d-48ee-9566-028a20471a3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56BF6E-4DF7-4453-A1A7-153CAE535455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0d96ced1-849d-48ee-9566-028a20471a3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2BD997A-0C3E-4B08-B834-CF421ECC07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75A850-C614-4911-845E-A1FA2EEDAC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96ced1-849d-48ee-9566-028a20471a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3075</TotalTime>
  <Words>623</Words>
  <Application>Microsoft Office PowerPoint</Application>
  <PresentationFormat>Widescreen</PresentationFormat>
  <Paragraphs>95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Tema do Office</vt:lpstr>
      <vt:lpstr>Sistemas Operacionais e Software Aplicativos (Tipos de sistemas operacionais, ferramentas e aplicativos para a educação)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VERGACAS DE SOUSA CARVALHO</dc:creator>
  <cp:lastModifiedBy>Diego Vergaças</cp:lastModifiedBy>
  <cp:revision>173</cp:revision>
  <dcterms:created xsi:type="dcterms:W3CDTF">2020-04-03T13:13:57Z</dcterms:created>
  <dcterms:modified xsi:type="dcterms:W3CDTF">2025-06-21T23:42:23Z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0x0101002EC36B70BD251842809A8E58DE7DEE0D</vt:lpwstr>
  </property>
</Properties>
</file>