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72" r:id="rId3"/>
    <p:sldId id="273" r:id="rId4"/>
    <p:sldId id="323" r:id="rId5"/>
    <p:sldId id="274" r:id="rId6"/>
    <p:sldId id="324" r:id="rId7"/>
    <p:sldId id="280" r:id="rId8"/>
    <p:sldId id="281" r:id="rId9"/>
    <p:sldId id="282" r:id="rId10"/>
    <p:sldId id="257" r:id="rId11"/>
    <p:sldId id="28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4" r:id="rId21"/>
    <p:sldId id="285" r:id="rId22"/>
    <p:sldId id="286" r:id="rId23"/>
    <p:sldId id="287" r:id="rId24"/>
    <p:sldId id="321" r:id="rId25"/>
    <p:sldId id="320" r:id="rId26"/>
    <p:sldId id="333" r:id="rId27"/>
    <p:sldId id="32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7AA70-D305-4406-B8BA-64FF9D0C60A2}" v="1" dt="2023-08-22T17:40:4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son, Robert" userId="47f13e7b-219d-4d46-b841-d3f764174462" providerId="ADAL" clId="{8427AA70-D305-4406-B8BA-64FF9D0C60A2}"/>
    <pc:docChg chg="custSel addSld modSld">
      <pc:chgData name="Magnusson, Robert" userId="47f13e7b-219d-4d46-b841-d3f764174462" providerId="ADAL" clId="{8427AA70-D305-4406-B8BA-64FF9D0C60A2}" dt="2023-08-22T18:30:32.695" v="79" actId="113"/>
      <pc:docMkLst>
        <pc:docMk/>
      </pc:docMkLst>
      <pc:sldChg chg="modSp mod">
        <pc:chgData name="Magnusson, Robert" userId="47f13e7b-219d-4d46-b841-d3f764174462" providerId="ADAL" clId="{8427AA70-D305-4406-B8BA-64FF9D0C60A2}" dt="2023-08-22T17:04:48.114" v="73" actId="20577"/>
        <pc:sldMkLst>
          <pc:docMk/>
          <pc:sldMk cId="0" sldId="256"/>
        </pc:sldMkLst>
        <pc:spChg chg="mod">
          <ac:chgData name="Magnusson, Robert" userId="47f13e7b-219d-4d46-b841-d3f764174462" providerId="ADAL" clId="{8427AA70-D305-4406-B8BA-64FF9D0C60A2}" dt="2023-08-22T17:04:31.684" v="68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gnusson, Robert" userId="47f13e7b-219d-4d46-b841-d3f764174462" providerId="ADAL" clId="{8427AA70-D305-4406-B8BA-64FF9D0C60A2}" dt="2023-08-22T17:04:48.114" v="73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Magnusson, Robert" userId="47f13e7b-219d-4d46-b841-d3f764174462" providerId="ADAL" clId="{8427AA70-D305-4406-B8BA-64FF9D0C60A2}" dt="2023-08-22T17:25:39.975" v="74" actId="1076"/>
        <pc:sldMkLst>
          <pc:docMk/>
          <pc:sldMk cId="0" sldId="285"/>
        </pc:sldMkLst>
        <pc:spChg chg="mod">
          <ac:chgData name="Magnusson, Robert" userId="47f13e7b-219d-4d46-b841-d3f764174462" providerId="ADAL" clId="{8427AA70-D305-4406-B8BA-64FF9D0C60A2}" dt="2023-08-22T17:25:39.975" v="74" actId="1076"/>
          <ac:spMkLst>
            <pc:docMk/>
            <pc:sldMk cId="0" sldId="285"/>
            <ac:spMk id="5" creationId="{00000000-0000-0000-0000-000000000000}"/>
          </ac:spMkLst>
        </pc:spChg>
      </pc:sldChg>
      <pc:sldChg chg="modSp add mod">
        <pc:chgData name="Magnusson, Robert" userId="47f13e7b-219d-4d46-b841-d3f764174462" providerId="ADAL" clId="{8427AA70-D305-4406-B8BA-64FF9D0C60A2}" dt="2023-08-22T18:30:32.695" v="79" actId="113"/>
        <pc:sldMkLst>
          <pc:docMk/>
          <pc:sldMk cId="1230797622" sldId="333"/>
        </pc:sldMkLst>
        <pc:spChg chg="mod">
          <ac:chgData name="Magnusson, Robert" userId="47f13e7b-219d-4d46-b841-d3f764174462" providerId="ADAL" clId="{8427AA70-D305-4406-B8BA-64FF9D0C60A2}" dt="2023-08-22T18:30:32.695" v="79" actId="113"/>
          <ac:spMkLst>
            <pc:docMk/>
            <pc:sldMk cId="1230797622" sldId="333"/>
            <ac:spMk id="2" creationId="{AD9ED10C-A447-415F-9496-09E2B64C1C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E88B6-925F-46C6-AC1F-AC75D4734931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822FD-76B2-4997-A6C8-3FE5499F1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7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822FD-76B2-4997-A6C8-3FE5499F19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43EEF3-887A-4AEB-B909-81A758C1AD01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E1CF-9C87-4EE6-A7E5-3A4E61E4A0A6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9D2-299C-4547-BE02-B6B39544B424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661-A88B-474D-8609-DF27482F8D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A8D-5111-AE43-96FE-E3AEB0C233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DE40-4419-48E5-9A7B-CDBEB0712173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B902-A09F-487D-B2B7-0496AC9DC530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0D87-1E88-471F-AC96-B09D4FB72573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2B6C-04FB-4379-827D-7A48BBF71B5E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49C-3745-4E4F-8BDF-A04D57FDA79F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ADE9-3729-4E3E-ACCA-482DA5A25F99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10E6CB7-12C6-486E-AB10-00DB8D311872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4B58B0-BDA8-4573-ABA0-F2E3E9ED8157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4C71931-7960-48E9-9C24-A2CE88FB19D4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38F124-FFEC-481E-AC5C-E2D281371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medialaw.org/legal-guide/how-start-busine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371600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dirty="0"/>
              <a:t>Engineering Entrepreneurship:</a:t>
            </a:r>
            <a:br>
              <a:rPr lang="en-US" sz="3600" dirty="0"/>
            </a:br>
            <a:r>
              <a:rPr lang="en-US" sz="3600" dirty="0"/>
              <a:t>Introduction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09700" y="1963440"/>
            <a:ext cx="5715000" cy="20751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sz="1600" b="1" dirty="0"/>
              <a:t>Robert Magnusson</a:t>
            </a:r>
          </a:p>
          <a:p>
            <a:pPr algn="l"/>
            <a:r>
              <a:rPr lang="en-GB" sz="1600" b="1" dirty="0"/>
              <a:t>Professor of Electrical Engineering</a:t>
            </a:r>
            <a:endParaRPr lang="en-US" sz="1600" b="1" dirty="0"/>
          </a:p>
          <a:p>
            <a:pPr algn="l"/>
            <a:r>
              <a:rPr lang="en-GB" sz="1600" b="1" dirty="0"/>
              <a:t>University of Texas-Arlington</a:t>
            </a:r>
          </a:p>
          <a:p>
            <a:pPr algn="l"/>
            <a:r>
              <a:rPr lang="en-GB" sz="1600" b="1" dirty="0"/>
              <a:t>Chief Technical Officer (CTO)</a:t>
            </a:r>
          </a:p>
          <a:p>
            <a:pPr algn="l"/>
            <a:r>
              <a:rPr lang="en-GB" sz="1600" b="1" dirty="0"/>
              <a:t>Resonant Sensors Incorporated</a:t>
            </a:r>
          </a:p>
          <a:p>
            <a:pPr algn="l"/>
            <a:r>
              <a:rPr lang="en-GB" sz="1600" b="1" dirty="0"/>
              <a:t>Chief Executive Officer (CEO)</a:t>
            </a:r>
          </a:p>
          <a:p>
            <a:pPr algn="l"/>
            <a:r>
              <a:rPr lang="en-GB" sz="1600" b="1" dirty="0" err="1"/>
              <a:t>Tiwaz</a:t>
            </a:r>
            <a:r>
              <a:rPr lang="en-GB" sz="1600" b="1" dirty="0"/>
              <a:t> Technologies LLC</a:t>
            </a:r>
          </a:p>
          <a:p>
            <a:pPr algn="l"/>
            <a:endParaRPr lang="en-US" sz="1600" b="1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41425" y="424144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ENGR 4302/5302; EE 4302/5302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5" descr="C:\Documents and Settings\magnusson\Local Settings\Temporary Internet Files\Content.Word\EE logo 2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38287"/>
            <a:ext cx="3603625" cy="98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5911849"/>
            <a:ext cx="4736575" cy="614861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Becoming a Sole Proprietor</a:t>
            </a:r>
          </a:p>
          <a:p>
            <a:r>
              <a:rPr lang="en-US" dirty="0"/>
              <a:t>Forming a Partnership</a:t>
            </a:r>
          </a:p>
          <a:p>
            <a:r>
              <a:rPr lang="en-US" dirty="0"/>
              <a:t>Forming an S-Corporation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Forming a C-Corporation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Forming an LLC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r>
              <a:rPr lang="en-US" sz="2000" dirty="0"/>
              <a:t>Reference:</a:t>
            </a:r>
          </a:p>
          <a:p>
            <a:pPr>
              <a:buNone/>
            </a:pPr>
            <a:r>
              <a:rPr lang="en-US" sz="2000" dirty="0"/>
              <a:t> Citizen Media Law Project, “How to Start a Business,” January 28, 2008, </a:t>
            </a:r>
            <a:r>
              <a:rPr lang="en-US" sz="2000" dirty="0">
                <a:hlinkClick r:id="rId3"/>
              </a:rPr>
              <a:t>http://www.citmedialaw.org/legal-guide/how-start-business</a:t>
            </a:r>
            <a:r>
              <a:rPr lang="en-US" sz="20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/>
              <a:t>How to Start a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C Corporation</a:t>
            </a:r>
          </a:p>
          <a:p>
            <a:r>
              <a:rPr lang="en-US" dirty="0"/>
              <a:t>Personal liability protection for owners</a:t>
            </a:r>
          </a:p>
          <a:p>
            <a:r>
              <a:rPr lang="en-US" dirty="0"/>
              <a:t>Can spread profits between the owners and the corporation to lower the effective tax rate</a:t>
            </a:r>
          </a:p>
          <a:p>
            <a:r>
              <a:rPr lang="en-US" dirty="0"/>
              <a:t>Formal meetings and corporate minutes</a:t>
            </a:r>
          </a:p>
          <a:p>
            <a:r>
              <a:rPr lang="en-US" dirty="0"/>
              <a:t>Annual state reports</a:t>
            </a:r>
          </a:p>
          <a:p>
            <a:r>
              <a:rPr lang="en-US" dirty="0"/>
              <a:t>No membership restrictions</a:t>
            </a:r>
          </a:p>
          <a:p>
            <a:endParaRPr lang="en-US" b="1" dirty="0"/>
          </a:p>
          <a:p>
            <a:r>
              <a:rPr lang="en-US" sz="3600" dirty="0"/>
              <a:t>LLC</a:t>
            </a:r>
          </a:p>
          <a:p>
            <a:r>
              <a:rPr lang="en-US" dirty="0"/>
              <a:t>Personal liability protection for owners</a:t>
            </a:r>
          </a:p>
          <a:p>
            <a:r>
              <a:rPr lang="en-US" dirty="0"/>
              <a:t>Income/loss passed directly to members</a:t>
            </a:r>
          </a:p>
          <a:p>
            <a:r>
              <a:rPr lang="en-US" dirty="0"/>
              <a:t>Option to be taxed as corporation or LLC</a:t>
            </a:r>
          </a:p>
          <a:p>
            <a:r>
              <a:rPr lang="en-US" dirty="0"/>
              <a:t>Annual state reports</a:t>
            </a:r>
          </a:p>
          <a:p>
            <a:r>
              <a:rPr lang="en-US" dirty="0"/>
              <a:t>No membership restrictions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business name</a:t>
            </a:r>
          </a:p>
          <a:p>
            <a:pPr lvl="1"/>
            <a:r>
              <a:rPr lang="en-US" dirty="0"/>
              <a:t>Must contain “Corporation,” “Incorporated,” “Limited,” or an abbreviation</a:t>
            </a:r>
          </a:p>
          <a:p>
            <a:pPr lvl="1"/>
            <a:r>
              <a:rPr lang="en-US" dirty="0"/>
              <a:t>Check availability</a:t>
            </a:r>
          </a:p>
          <a:p>
            <a:pPr lvl="1"/>
            <a:r>
              <a:rPr lang="en-US" dirty="0"/>
              <a:t>Consider registering name as trademark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C-Corporation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Recruit and/or appoint Director(s)</a:t>
            </a:r>
          </a:p>
          <a:p>
            <a:pPr lvl="1"/>
            <a:r>
              <a:rPr lang="en-US" dirty="0"/>
              <a:t>Board of Directors makes major strategic and financial decisions</a:t>
            </a:r>
          </a:p>
          <a:p>
            <a:pPr lvl="1"/>
            <a:r>
              <a:rPr lang="en-US" dirty="0"/>
              <a:t>State law variations:</a:t>
            </a:r>
          </a:p>
          <a:p>
            <a:pPr lvl="2"/>
            <a:r>
              <a:rPr lang="en-US" dirty="0"/>
              <a:t>Some require directors to be named in Articles of Incorporation; some allow owners/incorporators to appoint directors at initial organizational meeting</a:t>
            </a:r>
          </a:p>
          <a:p>
            <a:pPr lvl="2"/>
            <a:r>
              <a:rPr lang="en-US" dirty="0"/>
              <a:t>Minimum number (generally 3 required)</a:t>
            </a:r>
          </a:p>
          <a:p>
            <a:r>
              <a:rPr lang="en-US" dirty="0"/>
              <a:t>Prepare and file Articles of Incorporation with appropriate state office</a:t>
            </a:r>
          </a:p>
          <a:p>
            <a:pPr lvl="1"/>
            <a:r>
              <a:rPr lang="en-US" dirty="0"/>
              <a:t>$300 fee in Texas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C-Corporation </a:t>
            </a:r>
            <a:r>
              <a:rPr lang="en-US" sz="2400" dirty="0" err="1"/>
              <a:t>pg.2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corporation’s Bylaws</a:t>
            </a:r>
          </a:p>
          <a:p>
            <a:pPr lvl="1"/>
            <a:r>
              <a:rPr lang="en-US" dirty="0"/>
              <a:t>Specify details:</a:t>
            </a:r>
          </a:p>
          <a:p>
            <a:pPr lvl="2"/>
            <a:r>
              <a:rPr lang="en-US" dirty="0"/>
              <a:t>How business will be run</a:t>
            </a:r>
          </a:p>
          <a:p>
            <a:pPr lvl="2"/>
            <a:r>
              <a:rPr lang="en-US" dirty="0"/>
              <a:t>Who will make what decisions</a:t>
            </a:r>
          </a:p>
          <a:p>
            <a:pPr lvl="2"/>
            <a:r>
              <a:rPr lang="en-US" dirty="0"/>
              <a:t>When decisions will be made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Not required to file, but should keep a copy at principal place of business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C-Corporation </a:t>
            </a:r>
            <a:r>
              <a:rPr lang="en-US" sz="2400" dirty="0" err="1"/>
              <a:t>pg.3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dirty="0"/>
              <a:t>Hold an organizational meeting</a:t>
            </a:r>
          </a:p>
          <a:p>
            <a:pPr lvl="1"/>
            <a:r>
              <a:rPr lang="en-US" dirty="0"/>
              <a:t>Owners/Incorporators, or initial Directors if named:</a:t>
            </a:r>
          </a:p>
          <a:p>
            <a:pPr lvl="2"/>
            <a:r>
              <a:rPr lang="en-US" dirty="0"/>
              <a:t>Appoint directors (if not named in Articles)</a:t>
            </a:r>
          </a:p>
          <a:p>
            <a:pPr lvl="2"/>
            <a:r>
              <a:rPr lang="en-US" dirty="0"/>
              <a:t>Appoint corporate officers</a:t>
            </a:r>
          </a:p>
          <a:p>
            <a:pPr lvl="2"/>
            <a:r>
              <a:rPr lang="en-US" dirty="0"/>
              <a:t>Adopt bylaws</a:t>
            </a:r>
          </a:p>
          <a:p>
            <a:pPr lvl="2"/>
            <a:r>
              <a:rPr lang="en-US" dirty="0"/>
              <a:t>Authorize issuance of stock</a:t>
            </a:r>
          </a:p>
          <a:p>
            <a:pPr lvl="2"/>
            <a:r>
              <a:rPr lang="en-US" dirty="0"/>
              <a:t>Set corporation’s accounting year (fiscal year)</a:t>
            </a:r>
          </a:p>
          <a:p>
            <a:pPr lvl="2"/>
            <a:r>
              <a:rPr lang="en-US" dirty="0"/>
              <a:t>Adopt stock certificate form</a:t>
            </a:r>
          </a:p>
          <a:p>
            <a:pPr lvl="2"/>
            <a:r>
              <a:rPr lang="en-US" dirty="0"/>
              <a:t>Designate bank</a:t>
            </a:r>
          </a:p>
          <a:p>
            <a:pPr lvl="2"/>
            <a:r>
              <a:rPr lang="en-US" dirty="0"/>
              <a:t>Select corporate seal</a:t>
            </a:r>
          </a:p>
          <a:p>
            <a:pPr lvl="1"/>
            <a:r>
              <a:rPr lang="en-US" dirty="0"/>
              <a:t>Meeting minutes should be stored at principal place of business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C-Corporation </a:t>
            </a:r>
            <a:r>
              <a:rPr lang="en-US" sz="2400" dirty="0" err="1"/>
              <a:t>pg.4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dirty="0"/>
              <a:t>Issue stock certificates to initial owners</a:t>
            </a:r>
          </a:p>
          <a:p>
            <a:pPr lvl="1"/>
            <a:r>
              <a:rPr lang="en-US" u="sng" dirty="0"/>
              <a:t>Stock certificate:</a:t>
            </a:r>
            <a:r>
              <a:rPr lang="en-US" dirty="0"/>
              <a:t> Document that certifies ownership of a specific number of shares in a corporation</a:t>
            </a:r>
          </a:p>
          <a:p>
            <a:pPr lvl="1"/>
            <a:r>
              <a:rPr lang="en-US" dirty="0"/>
              <a:t>Generally, shares issued to owners in return for capital contributions, which become business’s original operating capital</a:t>
            </a:r>
          </a:p>
          <a:p>
            <a:pPr lvl="1"/>
            <a:r>
              <a:rPr lang="en-US" dirty="0"/>
              <a:t>Board of Directors sets price to be paid by shareholders in return for shares</a:t>
            </a:r>
          </a:p>
          <a:p>
            <a:pPr lvl="1"/>
            <a:r>
              <a:rPr lang="en-US" dirty="0"/>
              <a:t>Record number of shares issued, to whom they were issued, and amount paid—Cap table</a:t>
            </a:r>
          </a:p>
          <a:p>
            <a:pPr lvl="1"/>
            <a:r>
              <a:rPr lang="en-US" dirty="0"/>
              <a:t>Issuing stock potentially implicates federal/state laws; </a:t>
            </a:r>
            <a:r>
              <a:rPr lang="en-US" i="1" dirty="0"/>
              <a:t>contact lawyer for assistance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C-Corporation </a:t>
            </a:r>
            <a:r>
              <a:rPr lang="en-US" sz="2400" dirty="0" err="1"/>
              <a:t>pg.5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dirty="0"/>
              <a:t>Obtain required local licenses</a:t>
            </a:r>
          </a:p>
          <a:p>
            <a:pPr lvl="1"/>
            <a:r>
              <a:rPr lang="en-US" dirty="0"/>
              <a:t>City or county clerk’s office: “Tax Registration Certificate”; Local Chamber of Commerce=info.</a:t>
            </a:r>
          </a:p>
          <a:p>
            <a:r>
              <a:rPr lang="en-US" dirty="0"/>
              <a:t>Determine tax obligations and necessary registrations</a:t>
            </a:r>
          </a:p>
          <a:p>
            <a:pPr lvl="1"/>
            <a:r>
              <a:rPr lang="en-US" dirty="0"/>
              <a:t>Employer Identification Number (EIN) from IRS</a:t>
            </a:r>
          </a:p>
          <a:p>
            <a:pPr lvl="1"/>
            <a:r>
              <a:rPr lang="en-US" dirty="0"/>
              <a:t>State Employer Identification Number</a:t>
            </a:r>
          </a:p>
          <a:p>
            <a:r>
              <a:rPr lang="en-US" dirty="0"/>
              <a:t>Open bank account for your business</a:t>
            </a:r>
          </a:p>
          <a:p>
            <a:pPr lvl="1"/>
            <a:r>
              <a:rPr lang="en-US" dirty="0"/>
              <a:t>Keep business’s finances separate from personal accounts!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C-Corporation </a:t>
            </a:r>
            <a:r>
              <a:rPr lang="en-US" sz="2400" dirty="0" err="1"/>
              <a:t>pg.6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3820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Choose business name</a:t>
            </a:r>
          </a:p>
          <a:p>
            <a:pPr lvl="1"/>
            <a:r>
              <a:rPr lang="en-US" dirty="0"/>
              <a:t>Must contain “</a:t>
            </a:r>
            <a:r>
              <a:rPr lang="en-US" b="1" dirty="0"/>
              <a:t>Limited Liability Company</a:t>
            </a:r>
            <a:r>
              <a:rPr lang="en-US" dirty="0"/>
              <a:t>,” “Limited Company,” or “LLC”</a:t>
            </a:r>
          </a:p>
          <a:p>
            <a:pPr lvl="1"/>
            <a:r>
              <a:rPr lang="en-US" dirty="0"/>
              <a:t>Check availability</a:t>
            </a:r>
          </a:p>
          <a:p>
            <a:pPr lvl="1"/>
            <a:r>
              <a:rPr lang="en-US" dirty="0"/>
              <a:t>Consider registering name as trademark</a:t>
            </a:r>
          </a:p>
          <a:p>
            <a:r>
              <a:rPr lang="en-US" dirty="0"/>
              <a:t>Prepare and file Certificate of Formation with Secretary of State</a:t>
            </a:r>
          </a:p>
          <a:p>
            <a:pPr lvl="1"/>
            <a:r>
              <a:rPr lang="en-US" dirty="0"/>
              <a:t>Filing fee: $300</a:t>
            </a:r>
          </a:p>
          <a:p>
            <a:pPr lvl="1"/>
            <a:r>
              <a:rPr lang="en-US" dirty="0"/>
              <a:t>If managed by 1 or more managers, add clause stating so</a:t>
            </a:r>
          </a:p>
          <a:p>
            <a:r>
              <a:rPr lang="en-US" dirty="0"/>
              <a:t>Negotiate and execute Operating Agreement (“Company Agreement”)</a:t>
            </a:r>
          </a:p>
          <a:p>
            <a:pPr lvl="1"/>
            <a:r>
              <a:rPr lang="en-US" dirty="0"/>
              <a:t>Not legally required, but highly advisable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/>
              <a:t>Forming an LLC in Texas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1784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Obtain local licenses if needed</a:t>
            </a:r>
          </a:p>
          <a:p>
            <a:pPr lvl="1"/>
            <a:r>
              <a:rPr lang="en-US" dirty="0"/>
              <a:t>City or county clerk’s office: “Tax Registration Certificate”; Local Chamber of Commerce=info.</a:t>
            </a:r>
          </a:p>
          <a:p>
            <a:r>
              <a:rPr lang="en-US" dirty="0"/>
              <a:t>Determine tax obligations and necessary registrations</a:t>
            </a:r>
          </a:p>
          <a:p>
            <a:pPr lvl="1"/>
            <a:r>
              <a:rPr lang="en-US" dirty="0"/>
              <a:t>Employer Identification Number (EIN) from IRS</a:t>
            </a:r>
          </a:p>
          <a:p>
            <a:pPr lvl="1"/>
            <a:r>
              <a:rPr lang="en-US" dirty="0"/>
              <a:t>If employees, subject to Texas Employer Taxes</a:t>
            </a:r>
          </a:p>
          <a:p>
            <a:pPr lvl="1"/>
            <a:r>
              <a:rPr lang="en-US" dirty="0"/>
              <a:t>Subject to Texas Franchise Tax</a:t>
            </a:r>
          </a:p>
          <a:p>
            <a:r>
              <a:rPr lang="en-US" dirty="0"/>
              <a:t>Open bank account for your business</a:t>
            </a:r>
          </a:p>
          <a:p>
            <a:pPr lvl="1"/>
            <a:r>
              <a:rPr lang="en-US" dirty="0"/>
              <a:t>Keep business’s finances separate from personal accounts!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/>
              <a:t>Forming an LLC in Texas </a:t>
            </a:r>
            <a:r>
              <a:rPr lang="en-US" sz="2400" dirty="0" err="1"/>
              <a:t>pg.2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Reasons</a:t>
            </a:r>
          </a:p>
          <a:p>
            <a:pPr lvl="1"/>
            <a:r>
              <a:rPr lang="en-US" dirty="0"/>
              <a:t>Opportunity—develop own ideas</a:t>
            </a:r>
          </a:p>
          <a:p>
            <a:pPr lvl="1"/>
            <a:r>
              <a:rPr lang="en-US" dirty="0"/>
              <a:t>Independence—own boss</a:t>
            </a:r>
          </a:p>
          <a:p>
            <a:pPr lvl="1"/>
            <a:r>
              <a:rPr lang="en-US" dirty="0"/>
              <a:t>Income—potential strong financial rewards</a:t>
            </a:r>
          </a:p>
          <a:p>
            <a:r>
              <a:rPr lang="en-US" dirty="0"/>
              <a:t>Myth: “Most businesses fail fast”</a:t>
            </a:r>
          </a:p>
          <a:p>
            <a:r>
              <a:rPr lang="en-US" dirty="0"/>
              <a:t>US SBA: 50% new firms still open after 4 years</a:t>
            </a:r>
          </a:p>
          <a:p>
            <a:r>
              <a:rPr lang="en-US" dirty="0"/>
              <a:t>In US ~10% population starts a new business</a:t>
            </a:r>
          </a:p>
          <a:p>
            <a:r>
              <a:rPr lang="en-US" dirty="0"/>
              <a:t>Lots of interest:</a:t>
            </a:r>
          </a:p>
          <a:p>
            <a:pPr lvl="1"/>
            <a:r>
              <a:rPr lang="en-US" dirty="0"/>
              <a:t>Amazon.com~45,000 books on entrepreneurship</a:t>
            </a:r>
          </a:p>
          <a:p>
            <a:pPr lvl="1"/>
            <a:r>
              <a:rPr lang="en-US" dirty="0"/>
              <a:t>Some 5000 college courses offered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3319272"/>
          </a:xfrm>
        </p:spPr>
        <p:txBody>
          <a:bodyPr/>
          <a:lstStyle/>
          <a:p>
            <a:r>
              <a:rPr lang="en-US" dirty="0"/>
              <a:t>Forces team to think systematically through every aspect of venture</a:t>
            </a:r>
          </a:p>
          <a:p>
            <a:r>
              <a:rPr lang="en-US" dirty="0"/>
              <a:t>Communicates merits to outsiders/investors</a:t>
            </a:r>
          </a:p>
          <a:p>
            <a:r>
              <a:rPr lang="en-US" dirty="0"/>
              <a:t>Summary plan: ~10-15 pages</a:t>
            </a:r>
          </a:p>
          <a:p>
            <a:r>
              <a:rPr lang="en-US" dirty="0"/>
              <a:t>Full plan: ~20-30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Company description</a:t>
            </a:r>
          </a:p>
          <a:p>
            <a:r>
              <a:rPr lang="en-US" dirty="0"/>
              <a:t>Industry analysis</a:t>
            </a:r>
          </a:p>
          <a:p>
            <a:r>
              <a:rPr lang="en-US" dirty="0"/>
              <a:t>Market analysis</a:t>
            </a:r>
          </a:p>
          <a:p>
            <a:r>
              <a:rPr lang="en-US" dirty="0"/>
              <a:t>Marketing plan</a:t>
            </a:r>
          </a:p>
          <a:p>
            <a:r>
              <a:rPr lang="en-US" dirty="0"/>
              <a:t>Management team and company structure</a:t>
            </a:r>
          </a:p>
          <a:p>
            <a:r>
              <a:rPr lang="en-US" dirty="0"/>
              <a:t>Operations plan</a:t>
            </a:r>
          </a:p>
          <a:p>
            <a:r>
              <a:rPr lang="en-US" dirty="0"/>
              <a:t>Product design and development plan</a:t>
            </a:r>
          </a:p>
          <a:p>
            <a:r>
              <a:rPr lang="en-US" dirty="0"/>
              <a:t>Financial projections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061" y="5761613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R. </a:t>
            </a:r>
            <a:r>
              <a:rPr lang="en-US" dirty="0" err="1"/>
              <a:t>Barringer</a:t>
            </a:r>
            <a:r>
              <a:rPr lang="en-US" dirty="0"/>
              <a:t> and R. D. Ireland, Entrepreneurship: Successfully Launching New Ventures, Prentice Hall, 2010.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62328"/>
            <a:ext cx="3962400" cy="3928872"/>
          </a:xfrm>
        </p:spPr>
        <p:txBody>
          <a:bodyPr/>
          <a:lstStyle/>
          <a:p>
            <a:r>
              <a:rPr lang="en-US" dirty="0"/>
              <a:t>Title Slide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Opportunity and target market</a:t>
            </a:r>
          </a:p>
          <a:p>
            <a:r>
              <a:rPr lang="en-US" dirty="0">
                <a:solidFill>
                  <a:srgbClr val="FF0000"/>
                </a:solidFill>
              </a:rPr>
              <a:t>Technology!</a:t>
            </a:r>
          </a:p>
          <a:p>
            <a:r>
              <a:rPr lang="en-US" dirty="0"/>
              <a:t>Competition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Twelve PowerPoint Slides to Include in an Investor Presentation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572000" y="1874836"/>
            <a:ext cx="3962400" cy="3840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Marketing and</a:t>
            </a:r>
            <a:r>
              <a:rPr kumimoji="0" lang="en-US" sz="27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sales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baseline="0" dirty="0"/>
              <a:t>Management</a:t>
            </a:r>
            <a:r>
              <a:rPr lang="en-US" sz="2700" dirty="0"/>
              <a:t> team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Financial</a:t>
            </a:r>
            <a:r>
              <a:rPr kumimoji="0" lang="en-US" sz="27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projections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baseline="0" dirty="0"/>
              <a:t>Current</a:t>
            </a:r>
            <a:r>
              <a:rPr lang="en-US" sz="2700" dirty="0"/>
              <a:t> status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Financing</a:t>
            </a:r>
            <a:r>
              <a:rPr kumimoji="0" lang="en-US" sz="27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sought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baseline="0" dirty="0"/>
              <a:t>Summary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525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</a:t>
            </a:r>
            <a:r>
              <a:rPr lang="en-US" dirty="0" err="1"/>
              <a:t>Barringer</a:t>
            </a:r>
            <a:r>
              <a:rPr lang="en-US" dirty="0"/>
              <a:t>, </a:t>
            </a:r>
            <a:r>
              <a:rPr lang="en-US" i="1" dirty="0"/>
              <a:t>Preparing Effective Business Plans: An Entrepreneurial Approach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 Edition, Pearson Education 2009.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Founders:  Skin in the game!</a:t>
            </a:r>
          </a:p>
          <a:p>
            <a:r>
              <a:rPr lang="en-US" dirty="0"/>
              <a:t>Well researched plan—facts/figures</a:t>
            </a:r>
          </a:p>
          <a:p>
            <a:r>
              <a:rPr lang="en-US" dirty="0"/>
              <a:t>Realistic financials</a:t>
            </a:r>
          </a:p>
          <a:p>
            <a:r>
              <a:rPr lang="en-US" dirty="0"/>
              <a:t>Pay attention to detail: Full of typos, poor design, sloppy---Reflects directly on you!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important points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Founders</a:t>
            </a:r>
          </a:p>
          <a:p>
            <a:r>
              <a:rPr lang="en-US" dirty="0"/>
              <a:t>Angels</a:t>
            </a:r>
          </a:p>
          <a:p>
            <a:r>
              <a:rPr lang="en-US" dirty="0"/>
              <a:t>Government: Small business innovation research (SBIR) grants</a:t>
            </a:r>
          </a:p>
          <a:p>
            <a:r>
              <a:rPr lang="en-US" dirty="0"/>
              <a:t>SBIR: </a:t>
            </a:r>
            <a:r>
              <a:rPr lang="en-US" sz="2400" dirty="0"/>
              <a:t>Phase I (100-300k), Phase II (500-1500k)</a:t>
            </a:r>
          </a:p>
          <a:p>
            <a:r>
              <a:rPr lang="en-US" dirty="0"/>
              <a:t>NSF, NIH, NIST, DOD, DARPA</a:t>
            </a:r>
          </a:p>
          <a:p>
            <a:r>
              <a:rPr lang="en-US" dirty="0"/>
              <a:t>Venture Capital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Keeps others out of your domain</a:t>
            </a:r>
          </a:p>
          <a:p>
            <a:r>
              <a:rPr lang="en-US" dirty="0"/>
              <a:t>Must hold up in court</a:t>
            </a:r>
          </a:p>
          <a:p>
            <a:r>
              <a:rPr lang="en-US" dirty="0"/>
              <a:t>However: No good idea goes </a:t>
            </a:r>
            <a:r>
              <a:rPr lang="en-US" dirty="0" err="1"/>
              <a:t>unstolen</a:t>
            </a:r>
            <a:r>
              <a:rPr lang="en-US" dirty="0"/>
              <a:t>!</a:t>
            </a:r>
          </a:p>
          <a:p>
            <a:r>
              <a:rPr lang="en-US" dirty="0"/>
              <a:t>Infringement lawsuits very common</a:t>
            </a:r>
          </a:p>
          <a:p>
            <a:pPr lvl="1"/>
            <a:r>
              <a:rPr lang="en-US" dirty="0"/>
              <a:t>Can be a waste of energy, time, money</a:t>
            </a:r>
          </a:p>
          <a:p>
            <a:pPr lvl="1"/>
            <a:r>
              <a:rPr lang="en-US" dirty="0"/>
              <a:t>But you may not have a choice</a:t>
            </a:r>
          </a:p>
          <a:p>
            <a:r>
              <a:rPr lang="en-US" dirty="0"/>
              <a:t>The IP game—file dozens of similar patents to protect your turf</a:t>
            </a:r>
          </a:p>
          <a:p>
            <a:r>
              <a:rPr lang="en-US" dirty="0"/>
              <a:t>IP minefield build—Expensive!</a:t>
            </a:r>
          </a:p>
          <a:p>
            <a:r>
              <a:rPr lang="en-US" dirty="0"/>
              <a:t>IP may be a major part of assets</a:t>
            </a:r>
          </a:p>
          <a:p>
            <a:r>
              <a:rPr lang="en-US" dirty="0"/>
              <a:t>IP must be filed and defended if infringed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IP and patents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10C-A447-415F-9496-09E2B64C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Magnusson’s theorem on patents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72483F-A692-4B8F-8FD1-3B8E5BA9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A8D-5111-AE43-96FE-E3AEB0C233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51A01-B57D-43FA-97C2-852FD7E17CFE}"/>
              </a:ext>
            </a:extLst>
          </p:cNvPr>
          <p:cNvSpPr txBox="1"/>
          <p:nvPr/>
        </p:nvSpPr>
        <p:spPr>
          <a:xfrm>
            <a:off x="1771650" y="2228851"/>
            <a:ext cx="560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“A patent is only as strong as the bank account protecting it”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1BC7-5803-441F-9B01-D8C1A225B984}"/>
              </a:ext>
            </a:extLst>
          </p:cNvPr>
          <p:cNvSpPr txBox="1"/>
          <p:nvPr/>
        </p:nvSpPr>
        <p:spPr>
          <a:xfrm>
            <a:off x="1657350" y="3945777"/>
            <a:ext cx="60579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Experience: 40+ patents and an 8-year-long patent infringement lawsuit……  </a:t>
            </a:r>
          </a:p>
        </p:txBody>
      </p:sp>
    </p:spTree>
    <p:extLst>
      <p:ext uri="{BB962C8B-B14F-4D97-AF65-F5344CB8AC3E}">
        <p14:creationId xmlns:p14="http://schemas.microsoft.com/office/powerpoint/2010/main" val="123079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Invention and entrepreneurship: Essential for economic growth and national well being</a:t>
            </a:r>
          </a:p>
          <a:p>
            <a:r>
              <a:rPr lang="en-US" dirty="0"/>
              <a:t>High-tech business:  Strong technical education, early STEM education essential!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Enables innovation and economic growth</a:t>
            </a:r>
          </a:p>
          <a:p>
            <a:pPr lvl="1"/>
            <a:r>
              <a:rPr lang="en-US" dirty="0"/>
              <a:t>Workforce with high skill levels</a:t>
            </a:r>
          </a:p>
          <a:p>
            <a:pPr lvl="1"/>
            <a:r>
              <a:rPr lang="en-US" dirty="0"/>
              <a:t>Etc.!</a:t>
            </a:r>
          </a:p>
          <a:p>
            <a:r>
              <a:rPr lang="en-US" dirty="0"/>
              <a:t>USA still leader in technical innovation and high-tech commercialization—We must keep it that way!  </a:t>
            </a:r>
          </a:p>
          <a:p>
            <a:r>
              <a:rPr lang="en-US" dirty="0"/>
              <a:t>Capitalism works</a:t>
            </a:r>
          </a:p>
          <a:p>
            <a:r>
              <a:rPr lang="en-US" dirty="0"/>
              <a:t>Engineers play key roles—but add some business skills to your portfolio!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Inventor: Creates something new—Easy!</a:t>
            </a:r>
          </a:p>
          <a:p>
            <a:r>
              <a:rPr lang="en-US" sz="2400" dirty="0"/>
              <a:t>Entrepreneur: Transforms an invention into business– Hard!</a:t>
            </a:r>
          </a:p>
          <a:p>
            <a:r>
              <a:rPr lang="en-US" sz="2400" dirty="0"/>
              <a:t>Entrepreneur: Integrates resources=People, $$, business model, strategy, risk,…etc.</a:t>
            </a:r>
          </a:p>
          <a:p>
            <a:r>
              <a:rPr lang="en-US" sz="24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Pursues opportunity w/o regard for current resources</a:t>
            </a:r>
            <a:endParaRPr lang="en-US" sz="2400" dirty="0"/>
          </a:p>
          <a:p>
            <a:r>
              <a:rPr lang="en-US" sz="2400" dirty="0"/>
              <a:t>Successful entrepreneur*:</a:t>
            </a:r>
          </a:p>
          <a:p>
            <a:pPr lvl="1"/>
            <a:r>
              <a:rPr lang="en-US" sz="2400" dirty="0"/>
              <a:t>Passion</a:t>
            </a:r>
          </a:p>
          <a:p>
            <a:pPr lvl="1"/>
            <a:r>
              <a:rPr lang="en-US" sz="2400" dirty="0"/>
              <a:t>Product/customer focus</a:t>
            </a:r>
          </a:p>
          <a:p>
            <a:pPr lvl="1"/>
            <a:r>
              <a:rPr lang="en-US" sz="2400" dirty="0"/>
              <a:t>Tenacity despite failure</a:t>
            </a:r>
          </a:p>
          <a:p>
            <a:pPr lvl="1"/>
            <a:r>
              <a:rPr lang="en-US" sz="2400" dirty="0"/>
              <a:t>Execution intelligence</a:t>
            </a:r>
          </a:p>
          <a:p>
            <a:pPr lvl="1"/>
            <a:endParaRPr lang="en-US" dirty="0"/>
          </a:p>
          <a:p>
            <a:r>
              <a:rPr lang="en-US" dirty="0"/>
              <a:t>* </a:t>
            </a:r>
            <a:r>
              <a:rPr lang="en-US" sz="1900" dirty="0"/>
              <a:t>Ref: B. R. </a:t>
            </a:r>
            <a:r>
              <a:rPr lang="en-US" sz="1900" dirty="0" err="1"/>
              <a:t>Barringer</a:t>
            </a:r>
            <a:r>
              <a:rPr lang="en-US" sz="1900" dirty="0"/>
              <a:t> and R. D. Ireland, Entrepreneurship: Successfully Launching New Ventures, Prentice Hall, 2010.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Lingo: Traits and skills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Creative</a:t>
            </a:r>
          </a:p>
          <a:p>
            <a:r>
              <a:rPr lang="en-US" dirty="0"/>
              <a:t>Decisive</a:t>
            </a:r>
          </a:p>
          <a:p>
            <a:r>
              <a:rPr lang="en-US" dirty="0"/>
              <a:t>Persuasive</a:t>
            </a:r>
          </a:p>
          <a:p>
            <a:r>
              <a:rPr lang="en-US" dirty="0"/>
              <a:t>Energetic</a:t>
            </a:r>
          </a:p>
          <a:p>
            <a:r>
              <a:rPr lang="en-US" dirty="0"/>
              <a:t>Tenacious</a:t>
            </a:r>
          </a:p>
          <a:p>
            <a:r>
              <a:rPr lang="en-US" dirty="0"/>
              <a:t>Visionary</a:t>
            </a:r>
          </a:p>
          <a:p>
            <a:r>
              <a:rPr lang="en-US" dirty="0"/>
              <a:t>Optimistic</a:t>
            </a:r>
          </a:p>
          <a:p>
            <a:r>
              <a:rPr lang="en-US" dirty="0"/>
              <a:t>Committed</a:t>
            </a:r>
          </a:p>
          <a:p>
            <a:r>
              <a:rPr lang="en-US" dirty="0"/>
              <a:t>Independent</a:t>
            </a:r>
          </a:p>
          <a:p>
            <a:r>
              <a:rPr lang="en-US" dirty="0"/>
              <a:t>Driven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Hard working</a:t>
            </a:r>
          </a:p>
          <a:p>
            <a:r>
              <a:rPr lang="en-US" dirty="0"/>
              <a:t>Tolerant to ambiguity</a:t>
            </a:r>
          </a:p>
          <a:p>
            <a:r>
              <a:rPr lang="en-US" dirty="0"/>
              <a:t>Self-starter</a:t>
            </a:r>
          </a:p>
          <a:p>
            <a:r>
              <a:rPr lang="en-US" dirty="0"/>
              <a:t>Networker</a:t>
            </a:r>
          </a:p>
          <a:p>
            <a:r>
              <a:rPr lang="en-US" dirty="0"/>
              <a:t>Detail oriented</a:t>
            </a:r>
          </a:p>
          <a:p>
            <a:r>
              <a:rPr lang="en-US" dirty="0"/>
              <a:t>Self-confident</a:t>
            </a:r>
          </a:p>
          <a:p>
            <a:r>
              <a:rPr lang="en-US" dirty="0"/>
              <a:t>Risk tolerant</a:t>
            </a:r>
          </a:p>
          <a:p>
            <a:r>
              <a:rPr lang="en-US" dirty="0"/>
              <a:t>Work ethics</a:t>
            </a:r>
          </a:p>
          <a:p>
            <a:r>
              <a:rPr lang="en-US" dirty="0"/>
              <a:t>Problem solver</a:t>
            </a:r>
          </a:p>
          <a:p>
            <a:r>
              <a:rPr lang="en-US" dirty="0"/>
              <a:t>Organizational skills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Proactive</a:t>
            </a:r>
          </a:p>
          <a:p>
            <a:r>
              <a:rPr lang="en-US" dirty="0"/>
              <a:t>Innovative</a:t>
            </a:r>
          </a:p>
          <a:p>
            <a:r>
              <a:rPr lang="en-US" dirty="0"/>
              <a:t>Risk taking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Apple, Google, Cisco Systems, Intuit, Amazon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/>
              <a:t>Entrepreneurial firms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0999"/>
          </a:xfrm>
        </p:spPr>
        <p:txBody>
          <a:bodyPr>
            <a:normAutofit/>
          </a:bodyPr>
          <a:lstStyle/>
          <a:p>
            <a:r>
              <a:rPr lang="en-US" dirty="0"/>
              <a:t>US Small Business Administration (SBA)</a:t>
            </a:r>
          </a:p>
          <a:p>
            <a:pPr lvl="1"/>
            <a:r>
              <a:rPr lang="en-US" dirty="0"/>
              <a:t>Small business: &lt;500 employees</a:t>
            </a:r>
          </a:p>
          <a:p>
            <a:r>
              <a:rPr lang="en-US" dirty="0"/>
              <a:t>Startups </a:t>
            </a:r>
            <a:r>
              <a:rPr lang="en-US" dirty="0" err="1"/>
              <a:t>vs</a:t>
            </a:r>
            <a:r>
              <a:rPr lang="en-US" dirty="0"/>
              <a:t> large mass-production firms</a:t>
            </a:r>
          </a:p>
          <a:p>
            <a:r>
              <a:rPr lang="en-US" dirty="0"/>
              <a:t>Engineers: Small high-tech companies</a:t>
            </a:r>
          </a:p>
          <a:p>
            <a:r>
              <a:rPr lang="en-US" dirty="0"/>
              <a:t>Mass production: Often overseas</a:t>
            </a:r>
          </a:p>
          <a:p>
            <a:r>
              <a:rPr lang="en-US" dirty="0"/>
              <a:t>US/Europe: High labor cost</a:t>
            </a:r>
          </a:p>
          <a:p>
            <a:r>
              <a:rPr lang="en-US" dirty="0"/>
              <a:t>Consider forming small, active companies</a:t>
            </a:r>
          </a:p>
          <a:p>
            <a:r>
              <a:rPr lang="en-US" dirty="0"/>
              <a:t>Nimble, not dinosaur, high-tech</a:t>
            </a:r>
          </a:p>
          <a:p>
            <a:r>
              <a:rPr lang="en-US" dirty="0"/>
              <a:t>Outsourcing/contract manufacturing (initially)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76300"/>
          </a:xfrm>
        </p:spPr>
        <p:txBody>
          <a:bodyPr/>
          <a:lstStyle/>
          <a:p>
            <a:r>
              <a:rPr lang="en-US" dirty="0"/>
              <a:t>Small/large firms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5867400"/>
            <a:ext cx="4267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Look at   http://www.sba.gov/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05072"/>
          </a:xfrm>
        </p:spPr>
        <p:txBody>
          <a:bodyPr/>
          <a:lstStyle/>
          <a:p>
            <a:r>
              <a:rPr lang="en-US" dirty="0"/>
              <a:t>Commitment and determination</a:t>
            </a:r>
          </a:p>
          <a:p>
            <a:r>
              <a:rPr lang="en-US" dirty="0"/>
              <a:t>Leadership</a:t>
            </a:r>
          </a:p>
          <a:p>
            <a:r>
              <a:rPr lang="en-US" dirty="0"/>
              <a:t>Opportunity obsession</a:t>
            </a:r>
          </a:p>
          <a:p>
            <a:r>
              <a:rPr lang="en-US" dirty="0"/>
              <a:t>Tolerance of risk, ambiguity, and uncertainty</a:t>
            </a:r>
          </a:p>
          <a:p>
            <a:r>
              <a:rPr lang="en-US" dirty="0"/>
              <a:t>Creativity, self-reliance, and adaptability</a:t>
            </a:r>
          </a:p>
          <a:p>
            <a:r>
              <a:rPr lang="en-US" dirty="0"/>
              <a:t>Motivation to excel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Entrepreneurial mind test</a:t>
            </a:r>
            <a:br>
              <a:rPr lang="en-US" dirty="0"/>
            </a:br>
            <a:r>
              <a:rPr lang="en-US" sz="1800" dirty="0"/>
              <a:t>After: Timmons/</a:t>
            </a:r>
            <a:r>
              <a:rPr lang="en-US" sz="1800" dirty="0" err="1"/>
              <a:t>Spinelli</a:t>
            </a:r>
            <a:r>
              <a:rPr lang="en-US" sz="1800" dirty="0"/>
              <a:t>: New venture creation, McGraw-Hill/Irwin, 2007.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419600"/>
          </a:xfrm>
        </p:spPr>
        <p:txBody>
          <a:bodyPr>
            <a:noAutofit/>
          </a:bodyPr>
          <a:lstStyle/>
          <a:p>
            <a:r>
              <a:rPr lang="en-US" sz="1800" dirty="0"/>
              <a:t>Technological creativity</a:t>
            </a:r>
          </a:p>
          <a:p>
            <a:pPr lvl="1"/>
            <a:r>
              <a:rPr lang="en-US" sz="1800" dirty="0"/>
              <a:t>New functionality</a:t>
            </a:r>
          </a:p>
          <a:p>
            <a:pPr lvl="1"/>
            <a:r>
              <a:rPr lang="en-US" sz="1800" dirty="0"/>
              <a:t>Higher performance</a:t>
            </a:r>
          </a:p>
          <a:p>
            <a:pPr lvl="1"/>
            <a:r>
              <a:rPr lang="en-US" sz="1800" dirty="0"/>
              <a:t>Etc?</a:t>
            </a:r>
          </a:p>
          <a:p>
            <a:r>
              <a:rPr lang="en-US" sz="1800" dirty="0"/>
              <a:t>Product planning creativity</a:t>
            </a:r>
          </a:p>
          <a:p>
            <a:pPr lvl="1"/>
            <a:r>
              <a:rPr lang="en-US" sz="1800" dirty="0"/>
              <a:t>Specification, design, time-to-market, smart system,...</a:t>
            </a:r>
          </a:p>
          <a:p>
            <a:r>
              <a:rPr lang="en-US" sz="1800" dirty="0"/>
              <a:t>Marketing creativity</a:t>
            </a:r>
          </a:p>
          <a:p>
            <a:pPr lvl="1"/>
            <a:r>
              <a:rPr lang="en-US" sz="1800" dirty="0"/>
              <a:t>Price, promotion,...</a:t>
            </a:r>
          </a:p>
          <a:p>
            <a:r>
              <a:rPr lang="en-US" sz="1800" dirty="0"/>
              <a:t>Looking for ideas?</a:t>
            </a:r>
          </a:p>
          <a:p>
            <a:pPr lvl="1"/>
            <a:r>
              <a:rPr lang="en-US" sz="1800" dirty="0"/>
              <a:t>Reexamine old technology</a:t>
            </a:r>
          </a:p>
          <a:p>
            <a:pPr lvl="2"/>
            <a:r>
              <a:rPr lang="en-US" sz="1800" dirty="0"/>
              <a:t>Former obstacles may be overcome</a:t>
            </a:r>
          </a:p>
          <a:p>
            <a:pPr lvl="2"/>
            <a:r>
              <a:rPr lang="en-US" sz="1800" dirty="0"/>
              <a:t>Patents may be expired</a:t>
            </a:r>
          </a:p>
          <a:p>
            <a:r>
              <a:rPr lang="en-US" sz="1800" dirty="0"/>
              <a:t>Time of development</a:t>
            </a:r>
          </a:p>
          <a:p>
            <a:pPr lvl="1"/>
            <a:r>
              <a:rPr lang="en-US" sz="1800" dirty="0"/>
              <a:t>Often 3-5 years or more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   Commercializing an Invention in the Real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574637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K. Uchino, Entrepreneurship for Engineers, CRC Press, 2010.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obstacles</a:t>
            </a:r>
          </a:p>
          <a:p>
            <a:pPr lvl="1"/>
            <a:r>
              <a:rPr lang="en-US" dirty="0"/>
              <a:t>If you are a manager, be positive; don’t block development of new or old ideas</a:t>
            </a:r>
          </a:p>
          <a:p>
            <a:pPr lvl="1"/>
            <a:r>
              <a:rPr lang="en-US" dirty="0"/>
              <a:t>If you are a researcher/engineer, and your boss is a fossil, QUIT!--Spin off your own idea…</a:t>
            </a:r>
          </a:p>
          <a:p>
            <a:r>
              <a:rPr lang="en-US" dirty="0"/>
              <a:t>Marketing: the 4 P’s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Placement—distribution channels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Promotion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Commercializing an Invention in the Real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F124-FFEC-481E-AC5C-E2D2813717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57150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K. Uchino, Entrepreneurship for Engineers, CRC Press, 2010.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UTA">
      <a:dk1>
        <a:sysClr val="windowText" lastClr="000000"/>
      </a:dk1>
      <a:lt1>
        <a:sysClr val="window" lastClr="FFFFFF"/>
      </a:lt1>
      <a:dk2>
        <a:srgbClr val="464646"/>
      </a:dk2>
      <a:lt2>
        <a:srgbClr val="D4EFFC"/>
      </a:lt2>
      <a:accent1>
        <a:srgbClr val="F58026"/>
      </a:accent1>
      <a:accent2>
        <a:srgbClr val="0064B1"/>
      </a:accent2>
      <a:accent3>
        <a:srgbClr val="000000"/>
      </a:accent3>
      <a:accent4>
        <a:srgbClr val="939598"/>
      </a:accent4>
      <a:accent5>
        <a:srgbClr val="00447C"/>
      </a:accent5>
      <a:accent6>
        <a:srgbClr val="692917"/>
      </a:accent6>
      <a:hlink>
        <a:srgbClr val="D99B64"/>
      </a:hlink>
      <a:folHlink>
        <a:srgbClr val="D0BF8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1346</TotalTime>
  <Words>1560</Words>
  <Application>Microsoft Office PowerPoint</Application>
  <PresentationFormat>On-screen Show (4:3)</PresentationFormat>
  <Paragraphs>319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Lucida Sans Unicode</vt:lpstr>
      <vt:lpstr>Verdana</vt:lpstr>
      <vt:lpstr>Wingdings 2</vt:lpstr>
      <vt:lpstr>Wingdings 3</vt:lpstr>
      <vt:lpstr>Concourse</vt:lpstr>
      <vt:lpstr>Engineering Entrepreneurship: Introduction</vt:lpstr>
      <vt:lpstr>Introduction to Entrepreneurship</vt:lpstr>
      <vt:lpstr>Definitions</vt:lpstr>
      <vt:lpstr>Lingo: Traits and skills</vt:lpstr>
      <vt:lpstr>Entrepreneurial firms</vt:lpstr>
      <vt:lpstr>Small/large firms</vt:lpstr>
      <vt:lpstr>Entrepreneurial mind test After: Timmons/Spinelli: New venture creation, McGraw-Hill/Irwin, 2007.</vt:lpstr>
      <vt:lpstr>   Commercializing an Invention in the Real World</vt:lpstr>
      <vt:lpstr>Commercializing an Invention in the Real World</vt:lpstr>
      <vt:lpstr>How to Start a Business</vt:lpstr>
      <vt:lpstr>Comparison</vt:lpstr>
      <vt:lpstr>Forming a C-Corporation</vt:lpstr>
      <vt:lpstr>Forming a C-Corporation pg.2</vt:lpstr>
      <vt:lpstr>Forming a C-Corporation pg.3</vt:lpstr>
      <vt:lpstr>Forming a C-Corporation pg.4</vt:lpstr>
      <vt:lpstr>Forming a C-Corporation pg.5</vt:lpstr>
      <vt:lpstr>Forming a C-Corporation pg.6</vt:lpstr>
      <vt:lpstr>Forming an LLC in Texas</vt:lpstr>
      <vt:lpstr>Forming an LLC in Texas pg.2</vt:lpstr>
      <vt:lpstr>Business plan</vt:lpstr>
      <vt:lpstr>Business plan contents</vt:lpstr>
      <vt:lpstr>Twelve PowerPoint Slides to Include in an Investor Presentation</vt:lpstr>
      <vt:lpstr>Additional important points</vt:lpstr>
      <vt:lpstr>Funding</vt:lpstr>
      <vt:lpstr>Importance of IP and patents</vt:lpstr>
      <vt:lpstr>Magnusson’s theorem on patents</vt:lpstr>
      <vt:lpstr>Conclusions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Start a Business</dc:title>
  <dc:creator>Kristin Pearl</dc:creator>
  <cp:lastModifiedBy>Magnusson, Robert</cp:lastModifiedBy>
  <cp:revision>149</cp:revision>
  <dcterms:created xsi:type="dcterms:W3CDTF">2010-09-21T20:12:33Z</dcterms:created>
  <dcterms:modified xsi:type="dcterms:W3CDTF">2023-08-22T18:30:39Z</dcterms:modified>
</cp:coreProperties>
</file>