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08" r:id="rId2"/>
    <p:sldId id="435" r:id="rId3"/>
    <p:sldId id="436" r:id="rId4"/>
    <p:sldId id="438" r:id="rId5"/>
    <p:sldId id="439" r:id="rId6"/>
    <p:sldId id="440" r:id="rId7"/>
    <p:sldId id="441" r:id="rId8"/>
    <p:sldId id="442" r:id="rId9"/>
    <p:sldId id="443" r:id="rId10"/>
    <p:sldId id="444" r:id="rId11"/>
    <p:sldId id="445" r:id="rId12"/>
    <p:sldId id="446" r:id="rId13"/>
    <p:sldId id="448" r:id="rId14"/>
    <p:sldId id="449" r:id="rId15"/>
    <p:sldId id="450" r:id="rId16"/>
    <p:sldId id="437" r:id="rId17"/>
  </p:sldIdLst>
  <p:sldSz cx="9906000" cy="6858000" type="A4"/>
  <p:notesSz cx="6858000" cy="9144000"/>
  <p:defaultTextStyle>
    <a:defPPr>
      <a:defRPr lang="es-ES"/>
    </a:defPPr>
    <a:lvl1pPr marL="0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99F"/>
    <a:srgbClr val="181472"/>
    <a:srgbClr val="000066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982" autoAdjust="0"/>
  </p:normalViewPr>
  <p:slideViewPr>
    <p:cSldViewPr snapToGrid="0" snapToObjects="1">
      <p:cViewPr varScale="1">
        <p:scale>
          <a:sx n="100" d="100"/>
          <a:sy n="100" d="100"/>
        </p:scale>
        <p:origin x="168" y="40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CAEF9-EE59-7048-BA98-405F8B473954}" type="datetimeFigureOut">
              <a:rPr lang="es-ES" smtClean="0"/>
              <a:pPr/>
              <a:t>17/9/23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7E86C-FB3F-8B43-81F8-EBB216658FE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5915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10740-6DA2-D643-A16A-F12E33F7EB18}" type="datetimeFigureOut">
              <a:rPr lang="es-ES_tradnl" smtClean="0"/>
              <a:pPr/>
              <a:t>17/9/23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6E978-783E-B345-9821-D9616A200D93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6E978-783E-B345-9821-D9616A200D93}" type="slidenum">
              <a:rPr lang="es-ES_tradnl" smtClean="0"/>
              <a:pPr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11102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57979" y="2070282"/>
            <a:ext cx="6538471" cy="710625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 del tema</a:t>
            </a:r>
          </a:p>
        </p:txBody>
      </p:sp>
      <p:sp>
        <p:nvSpPr>
          <p:cNvPr id="10" name="Rectángulo 23"/>
          <p:cNvSpPr/>
          <p:nvPr userDrawn="1"/>
        </p:nvSpPr>
        <p:spPr>
          <a:xfrm>
            <a:off x="0" y="7"/>
            <a:ext cx="3048001" cy="4223203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b="1" dirty="0"/>
          </a:p>
        </p:txBody>
      </p:sp>
      <p:sp>
        <p:nvSpPr>
          <p:cNvPr id="11" name="Rectángulo 22"/>
          <p:cNvSpPr/>
          <p:nvPr userDrawn="1"/>
        </p:nvSpPr>
        <p:spPr>
          <a:xfrm>
            <a:off x="3057426" y="4232632"/>
            <a:ext cx="6858001" cy="2640927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b="1" dirty="0"/>
          </a:p>
        </p:txBody>
      </p:sp>
      <p:pic>
        <p:nvPicPr>
          <p:cNvPr id="13" name="12 Imagen" descr="logo_UFV_reduccion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3117" y="6205394"/>
            <a:ext cx="1904623" cy="47835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3A5C4E4D-4A2B-4650-B3BB-44D222ECD561}"/>
              </a:ext>
            </a:extLst>
          </p:cNvPr>
          <p:cNvSpPr txBox="1"/>
          <p:nvPr userDrawn="1"/>
        </p:nvSpPr>
        <p:spPr>
          <a:xfrm>
            <a:off x="5401561" y="6037418"/>
            <a:ext cx="4372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Grado en Ingeniería Informática</a:t>
            </a:r>
          </a:p>
          <a:p>
            <a:pPr algn="r"/>
            <a:r>
              <a:rPr lang="es-ES" sz="1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Escuela Politécnica Superior</a:t>
            </a:r>
          </a:p>
        </p:txBody>
      </p:sp>
    </p:spTree>
    <p:extLst>
      <p:ext uri="{BB962C8B-B14F-4D97-AF65-F5344CB8AC3E}">
        <p14:creationId xmlns:p14="http://schemas.microsoft.com/office/powerpoint/2010/main" val="167367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4"/>
          <p:cNvSpPr/>
          <p:nvPr userDrawn="1"/>
        </p:nvSpPr>
        <p:spPr>
          <a:xfrm>
            <a:off x="495299" y="204119"/>
            <a:ext cx="3259007" cy="1224136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3051"/>
            <a:ext cx="3259006" cy="1162051"/>
          </a:xfrm>
          <a:prstGeom prst="rect">
            <a:avLst/>
          </a:prstGeom>
        </p:spPr>
        <p:txBody>
          <a:bodyPr lIns="91429" tIns="45715" rIns="91429" bIns="45715" anchor="b"/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72972" y="273055"/>
            <a:ext cx="5537729" cy="5853113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100"/>
            </a:lvl3pPr>
            <a:lvl4pPr marL="1371445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82F7929A-29AB-3B45-A59B-F00170F4A7F7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" name="12 Imagen" descr="logo_UFV_reducciones.jpg">
            <a:extLst>
              <a:ext uri="{FF2B5EF4-FFF2-40B4-BE49-F238E27FC236}">
                <a16:creationId xmlns:a16="http://schemas.microsoft.com/office/drawing/2014/main" id="{31312396-509F-47D7-92B3-64354D945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299" y="6243124"/>
            <a:ext cx="1904623" cy="47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1645" y="4800602"/>
            <a:ext cx="5943600" cy="566739"/>
          </a:xfrm>
          <a:prstGeom prst="rect">
            <a:avLst/>
          </a:prstGeom>
        </p:spPr>
        <p:txBody>
          <a:bodyPr lIns="91429" tIns="45715" rIns="91429" bIns="45715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6" indent="0">
              <a:buNone/>
              <a:defRPr sz="2300"/>
            </a:lvl3pPr>
            <a:lvl4pPr marL="1371445" indent="0">
              <a:buNone/>
              <a:defRPr sz="2000"/>
            </a:lvl4pPr>
            <a:lvl5pPr marL="1828592" indent="0">
              <a:buNone/>
              <a:defRPr sz="2000"/>
            </a:lvl5pPr>
            <a:lvl6pPr marL="2285740" indent="0">
              <a:buNone/>
              <a:defRPr sz="2000"/>
            </a:lvl6pPr>
            <a:lvl7pPr marL="2742888" indent="0">
              <a:buNone/>
              <a:defRPr sz="2000"/>
            </a:lvl7pPr>
            <a:lvl8pPr marL="3200036" indent="0">
              <a:buNone/>
              <a:defRPr sz="2000"/>
            </a:lvl8pPr>
            <a:lvl9pPr marL="3657184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41645" y="5367340"/>
            <a:ext cx="5943600" cy="804863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100"/>
            </a:lvl3pPr>
            <a:lvl4pPr marL="1371445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53052035-ABAB-2B41-A4EA-222066917F3F}" type="datetimeFigureOut">
              <a:rPr lang="es-ES" smtClean="0"/>
              <a:pPr/>
              <a:t>17/9/23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82F7929A-29AB-3B45-A59B-F00170F4A7F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666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95300" y="1150071"/>
            <a:ext cx="8915400" cy="4976096"/>
          </a:xfrm>
          <a:prstGeom prst="rect">
            <a:avLst/>
          </a:prstGeom>
        </p:spPr>
        <p:txBody>
          <a:bodyPr vert="eaVert" lIns="91429" tIns="45715" rIns="91429" bIns="45715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37328" y="6356354"/>
            <a:ext cx="5984122" cy="421518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82F7929A-29AB-3B45-A59B-F00170F4A7F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7610834-878C-4462-9A04-EF4AF6730C5E}"/>
              </a:ext>
            </a:extLst>
          </p:cNvPr>
          <p:cNvSpPr txBox="1">
            <a:spLocks/>
          </p:cNvSpPr>
          <p:nvPr userDrawn="1"/>
        </p:nvSpPr>
        <p:spPr>
          <a:xfrm>
            <a:off x="495301" y="173590"/>
            <a:ext cx="7074424" cy="769087"/>
          </a:xfrm>
          <a:prstGeom prst="rect">
            <a:avLst/>
          </a:prstGeom>
          <a:solidFill>
            <a:srgbClr val="002060"/>
          </a:solidFill>
        </p:spPr>
        <p:txBody>
          <a:bodyPr lIns="91429" tIns="45715" rIns="91429" bIns="45715"/>
          <a:lstStyle>
            <a:lvl1pPr algn="l" defTabSz="457148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elvetica" pitchFamily="34" charset="0"/>
                <a:ea typeface="+mj-ea"/>
                <a:cs typeface="Helvetica" pitchFamily="34" charset="0"/>
              </a:defRPr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pic>
        <p:nvPicPr>
          <p:cNvPr id="8" name="12 Imagen" descr="logo_UFV_reducciones.jpg">
            <a:extLst>
              <a:ext uri="{FF2B5EF4-FFF2-40B4-BE49-F238E27FC236}">
                <a16:creationId xmlns:a16="http://schemas.microsoft.com/office/drawing/2014/main" id="{68ABA4C8-3E19-46E9-8A94-A6E3B42E53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80865" y="310926"/>
            <a:ext cx="1904623" cy="47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0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22">
            <a:extLst>
              <a:ext uri="{FF2B5EF4-FFF2-40B4-BE49-F238E27FC236}">
                <a16:creationId xmlns:a16="http://schemas.microsoft.com/office/drawing/2014/main" id="{34CA90CB-3C84-46F4-B79F-1EC3DD77D391}"/>
              </a:ext>
            </a:extLst>
          </p:cNvPr>
          <p:cNvSpPr/>
          <p:nvPr userDrawn="1"/>
        </p:nvSpPr>
        <p:spPr>
          <a:xfrm>
            <a:off x="1" y="5863471"/>
            <a:ext cx="9906000" cy="1019517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b="1" dirty="0"/>
          </a:p>
        </p:txBody>
      </p:sp>
      <p:pic>
        <p:nvPicPr>
          <p:cNvPr id="5" name="12 Imagen" descr="logo_UFV_reducciones.jpg">
            <a:extLst>
              <a:ext uri="{FF2B5EF4-FFF2-40B4-BE49-F238E27FC236}">
                <a16:creationId xmlns:a16="http://schemas.microsoft.com/office/drawing/2014/main" id="{E8634F1F-3E1E-486D-8DD8-21E8DC753D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3117" y="228801"/>
            <a:ext cx="1904623" cy="47835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98AE1F0-6EB1-4A68-9F10-E296432A219A}"/>
              </a:ext>
            </a:extLst>
          </p:cNvPr>
          <p:cNvSpPr txBox="1"/>
          <p:nvPr userDrawn="1"/>
        </p:nvSpPr>
        <p:spPr>
          <a:xfrm>
            <a:off x="5401561" y="6037418"/>
            <a:ext cx="4372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Grado en Ingeniería Informática</a:t>
            </a:r>
          </a:p>
          <a:p>
            <a:pPr algn="r"/>
            <a:r>
              <a:rPr lang="es-ES" sz="1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Escuela Politécnica Superior</a:t>
            </a:r>
          </a:p>
        </p:txBody>
      </p:sp>
    </p:spTree>
    <p:extLst>
      <p:ext uri="{BB962C8B-B14F-4D97-AF65-F5344CB8AC3E}">
        <p14:creationId xmlns:p14="http://schemas.microsoft.com/office/powerpoint/2010/main" val="347177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1831A-DED2-4D84-95DF-89674571F9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038" y="3343994"/>
            <a:ext cx="8543925" cy="1325563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Número y título del tema</a:t>
            </a:r>
          </a:p>
        </p:txBody>
      </p:sp>
      <p:sp>
        <p:nvSpPr>
          <p:cNvPr id="3" name="Rectángulo 22">
            <a:extLst>
              <a:ext uri="{FF2B5EF4-FFF2-40B4-BE49-F238E27FC236}">
                <a16:creationId xmlns:a16="http://schemas.microsoft.com/office/drawing/2014/main" id="{29B75027-6495-4795-A5FA-842AB4CCA77C}"/>
              </a:ext>
            </a:extLst>
          </p:cNvPr>
          <p:cNvSpPr/>
          <p:nvPr userDrawn="1"/>
        </p:nvSpPr>
        <p:spPr>
          <a:xfrm>
            <a:off x="1" y="5901178"/>
            <a:ext cx="9906000" cy="1019517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b="1" dirty="0"/>
          </a:p>
        </p:txBody>
      </p:sp>
      <p:pic>
        <p:nvPicPr>
          <p:cNvPr id="4" name="12 Imagen" descr="logo_UFV_reducciones.jpg">
            <a:extLst>
              <a:ext uri="{FF2B5EF4-FFF2-40B4-BE49-F238E27FC236}">
                <a16:creationId xmlns:a16="http://schemas.microsoft.com/office/drawing/2014/main" id="{93D1B679-0AD7-4B3B-950E-D15598C7B5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3117" y="228801"/>
            <a:ext cx="1904623" cy="47835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6072DAD-3A7C-4741-893C-EB86B45C07FC}"/>
              </a:ext>
            </a:extLst>
          </p:cNvPr>
          <p:cNvSpPr txBox="1"/>
          <p:nvPr userDrawn="1"/>
        </p:nvSpPr>
        <p:spPr>
          <a:xfrm>
            <a:off x="5401561" y="6037418"/>
            <a:ext cx="4372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Grado en Ingeniería Informática</a:t>
            </a:r>
          </a:p>
          <a:p>
            <a:pPr algn="r"/>
            <a:r>
              <a:rPr lang="es-ES" sz="1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Escuela Politécnica Superior</a:t>
            </a:r>
          </a:p>
        </p:txBody>
      </p:sp>
    </p:spTree>
    <p:extLst>
      <p:ext uri="{BB962C8B-B14F-4D97-AF65-F5344CB8AC3E}">
        <p14:creationId xmlns:p14="http://schemas.microsoft.com/office/powerpoint/2010/main" val="21767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95300" y="145703"/>
            <a:ext cx="7074424" cy="808802"/>
          </a:xfrm>
          <a:prstGeom prst="rect">
            <a:avLst/>
          </a:prstGeom>
          <a:solidFill>
            <a:srgbClr val="002060"/>
          </a:solidFill>
        </p:spPr>
        <p:txBody>
          <a:bodyPr lIns="91429" tIns="45715" rIns="91429" bIns="45715" anchor="ctr"/>
          <a:lstStyle>
            <a:lvl1pPr algn="l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_tradnl" dirty="0"/>
              <a:t>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5300" y="1225485"/>
            <a:ext cx="8915400" cy="4928575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82F7929A-29AB-3B45-A59B-F00170F4A7F7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9" name="12 Imagen" descr="logo_UFV_reducciones.jpg">
            <a:extLst>
              <a:ext uri="{FF2B5EF4-FFF2-40B4-BE49-F238E27FC236}">
                <a16:creationId xmlns:a16="http://schemas.microsoft.com/office/drawing/2014/main" id="{9357BC9B-2B7D-4203-9249-062FAFF868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80865" y="310926"/>
            <a:ext cx="1904623" cy="478355"/>
          </a:xfrm>
          <a:prstGeom prst="rect">
            <a:avLst/>
          </a:prstGeom>
        </p:spPr>
      </p:pic>
      <p:sp>
        <p:nvSpPr>
          <p:cNvPr id="7" name="Marcador de pie de página 4">
            <a:extLst>
              <a:ext uri="{FF2B5EF4-FFF2-40B4-BE49-F238E27FC236}">
                <a16:creationId xmlns:a16="http://schemas.microsoft.com/office/drawing/2014/main" id="{E98D5DDB-C329-45E7-B4CC-C18B0DFE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" y="6319285"/>
            <a:ext cx="6188304" cy="402194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079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95300" y="145703"/>
            <a:ext cx="8915400" cy="808802"/>
          </a:xfrm>
          <a:prstGeom prst="rect">
            <a:avLst/>
          </a:prstGeom>
          <a:solidFill>
            <a:srgbClr val="002060"/>
          </a:solidFill>
        </p:spPr>
        <p:txBody>
          <a:bodyPr lIns="91429" tIns="45715" rIns="91429" bIns="45715" anchor="ctr"/>
          <a:lstStyle>
            <a:lvl1pPr algn="l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_tradnl" dirty="0"/>
              <a:t>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5300" y="1225486"/>
            <a:ext cx="8915400" cy="4737204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82F7929A-29AB-3B45-A59B-F00170F4A7F7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9" name="12 Imagen" descr="logo_UFV_reducciones.jpg">
            <a:extLst>
              <a:ext uri="{FF2B5EF4-FFF2-40B4-BE49-F238E27FC236}">
                <a16:creationId xmlns:a16="http://schemas.microsoft.com/office/drawing/2014/main" id="{9357BC9B-2B7D-4203-9249-062FAFF868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982" y="6271377"/>
            <a:ext cx="1904623" cy="478355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7A76D48-82A2-4733-AE9F-38373F6D9388}"/>
              </a:ext>
            </a:extLst>
          </p:cNvPr>
          <p:cNvCxnSpPr>
            <a:cxnSpLocks/>
          </p:cNvCxnSpPr>
          <p:nvPr userDrawn="1"/>
        </p:nvCxnSpPr>
        <p:spPr>
          <a:xfrm>
            <a:off x="2750" y="6165127"/>
            <a:ext cx="990325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92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95300" y="145703"/>
            <a:ext cx="8915400" cy="808802"/>
          </a:xfrm>
          <a:prstGeom prst="rect">
            <a:avLst/>
          </a:prstGeom>
          <a:solidFill>
            <a:srgbClr val="002060"/>
          </a:solidFill>
        </p:spPr>
        <p:txBody>
          <a:bodyPr lIns="91429" tIns="45715" rIns="91429" bIns="45715" anchor="ctr"/>
          <a:lstStyle>
            <a:lvl1pPr algn="l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_tradnl" dirty="0"/>
              <a:t>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5300" y="1225486"/>
            <a:ext cx="8915400" cy="4737204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82F7929A-29AB-3B45-A59B-F00170F4A7F7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9" name="12 Imagen" descr="logo_UFV_reducciones.jpg">
            <a:extLst>
              <a:ext uri="{FF2B5EF4-FFF2-40B4-BE49-F238E27FC236}">
                <a16:creationId xmlns:a16="http://schemas.microsoft.com/office/drawing/2014/main" id="{9357BC9B-2B7D-4203-9249-062FAFF868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982" y="6271377"/>
            <a:ext cx="1904623" cy="47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4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7"/>
          <p:cNvCxnSpPr/>
          <p:nvPr userDrawn="1"/>
        </p:nvCxnSpPr>
        <p:spPr>
          <a:xfrm>
            <a:off x="596414" y="456395"/>
            <a:ext cx="720080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1" y="173590"/>
            <a:ext cx="7074424" cy="769087"/>
          </a:xfrm>
          <a:prstGeom prst="rect">
            <a:avLst/>
          </a:prstGeom>
          <a:solidFill>
            <a:srgbClr val="002060"/>
          </a:solidFill>
        </p:spPr>
        <p:txBody>
          <a:bodyPr lIns="91429" tIns="45715" rIns="91429" bIns="45715"/>
          <a:lstStyle>
            <a:lvl1pPr algn="l">
              <a:defRPr sz="3200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36575" y="1225483"/>
            <a:ext cx="4238625" cy="4900684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3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902200" y="1225483"/>
            <a:ext cx="4746625" cy="4900684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3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82F7929A-29AB-3B45-A59B-F00170F4A7F7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1" name="12 Imagen" descr="logo_UFV_reducciones.jpg">
            <a:extLst>
              <a:ext uri="{FF2B5EF4-FFF2-40B4-BE49-F238E27FC236}">
                <a16:creationId xmlns:a16="http://schemas.microsoft.com/office/drawing/2014/main" id="{7626669B-D3B3-4683-BB2E-E8880DA244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80865" y="310926"/>
            <a:ext cx="1904623" cy="478355"/>
          </a:xfrm>
          <a:prstGeom prst="rect">
            <a:avLst/>
          </a:prstGeom>
        </p:spPr>
      </p:pic>
      <p:sp>
        <p:nvSpPr>
          <p:cNvPr id="12" name="Marcador de pie de página 4">
            <a:extLst>
              <a:ext uri="{FF2B5EF4-FFF2-40B4-BE49-F238E27FC236}">
                <a16:creationId xmlns:a16="http://schemas.microsoft.com/office/drawing/2014/main" id="{A8370E99-21E9-4D52-9FB4-E70C1241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" y="6319285"/>
            <a:ext cx="6188304" cy="402194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716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95300" y="1148616"/>
            <a:ext cx="4376870" cy="639763"/>
          </a:xfrm>
          <a:prstGeom prst="rect">
            <a:avLst/>
          </a:prstGeom>
        </p:spPr>
        <p:txBody>
          <a:bodyPr lIns="91429" tIns="45715" rIns="91429" bIns="45715" anchor="b"/>
          <a:lstStyle>
            <a:lvl1pPr marL="0" indent="0">
              <a:buNone/>
              <a:defRPr sz="23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95300" y="1788375"/>
            <a:ext cx="4376870" cy="4348473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032113" y="1148616"/>
            <a:ext cx="4378590" cy="639763"/>
          </a:xfrm>
          <a:prstGeom prst="rect">
            <a:avLst/>
          </a:prstGeom>
        </p:spPr>
        <p:txBody>
          <a:bodyPr lIns="91429" tIns="45715" rIns="91429" bIns="45715" anchor="b"/>
          <a:lstStyle>
            <a:lvl1pPr marL="0" indent="0">
              <a:buNone/>
              <a:defRPr sz="23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032113" y="1788376"/>
            <a:ext cx="4378590" cy="4348472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565608" y="6356354"/>
            <a:ext cx="5955842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82F7929A-29AB-3B45-A59B-F00170F4A7F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88F6AD1-A5B5-4562-A3A9-01D0D3C433E1}"/>
              </a:ext>
            </a:extLst>
          </p:cNvPr>
          <p:cNvSpPr txBox="1">
            <a:spLocks/>
          </p:cNvSpPr>
          <p:nvPr userDrawn="1"/>
        </p:nvSpPr>
        <p:spPr>
          <a:xfrm>
            <a:off x="495301" y="173590"/>
            <a:ext cx="7074424" cy="769087"/>
          </a:xfrm>
          <a:prstGeom prst="rect">
            <a:avLst/>
          </a:prstGeom>
          <a:solidFill>
            <a:srgbClr val="002060"/>
          </a:solidFill>
        </p:spPr>
        <p:txBody>
          <a:bodyPr lIns="91429" tIns="45715" rIns="91429" bIns="45715"/>
          <a:lstStyle>
            <a:lvl1pPr algn="l" defTabSz="457148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elvetica" pitchFamily="34" charset="0"/>
                <a:ea typeface="+mj-ea"/>
                <a:cs typeface="Helvetica" pitchFamily="34" charset="0"/>
              </a:defRPr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pic>
        <p:nvPicPr>
          <p:cNvPr id="11" name="12 Imagen" descr="logo_UFV_reducciones.jpg">
            <a:extLst>
              <a:ext uri="{FF2B5EF4-FFF2-40B4-BE49-F238E27FC236}">
                <a16:creationId xmlns:a16="http://schemas.microsoft.com/office/drawing/2014/main" id="{B65DF8B6-758D-482D-A634-8802060694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80865" y="310926"/>
            <a:ext cx="1904623" cy="47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9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53052035-ABAB-2B41-A4EA-222066917F3F}" type="datetimeFigureOut">
              <a:rPr lang="es-ES" smtClean="0"/>
              <a:pPr/>
              <a:t>17/9/23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82F7929A-29AB-3B45-A59B-F00170F4A7F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617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547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4" r:id="rId4"/>
    <p:sldLayoutId id="2147483650" r:id="rId5"/>
    <p:sldLayoutId id="2147483663" r:id="rId6"/>
    <p:sldLayoutId id="2147483652" r:id="rId7"/>
    <p:sldLayoutId id="2147483653" r:id="rId8"/>
    <p:sldLayoutId id="2147483655" r:id="rId9"/>
    <p:sldLayoutId id="2147483656" r:id="rId10"/>
    <p:sldLayoutId id="2147483657" r:id="rId11"/>
    <p:sldLayoutId id="2147483658" r:id="rId12"/>
  </p:sldLayoutIdLst>
  <p:txStyles>
    <p:titleStyle>
      <a:lvl1pPr algn="ctr" defTabSz="457148" rtl="0" eaLnBrk="1" latinLnBrk="0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1" indent="-342861" algn="l" defTabSz="45714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6" indent="-285717" algn="l" defTabSz="457148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0" indent="-228574" algn="l" defTabSz="45714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7" indent="-228574" algn="l" defTabSz="457148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6" indent="-228574" algn="l" defTabSz="457148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4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practicasyempleo@ufv.es" TargetMode="External"/><Relationship Id="rId2" Type="http://schemas.openxmlformats.org/officeDocument/2006/relationships/hyperlink" Target="mailto:bolsaempleo@ufv.e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mailto:a.fernandezbravo@ufv.es" TargetMode="External"/><Relationship Id="rId4" Type="http://schemas.openxmlformats.org/officeDocument/2006/relationships/hyperlink" Target="mailto:elena.gago@ufv.e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earch?wallpaper=assistance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.fernandezbravo@ufv.es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fv.es/wp-content/uploads/2018/01/REGLAMENTO-DE-PR&#193;CTICAS-ACAD&#201;MICAS-ACTUALIZADO-2019-2.pdf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racticasyempleoufv.es/login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practicasyempleo@ufv.es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2" descr="Resultado de imagen de ingeniería informát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5C8381-A403-44DF-A965-24914FA5C057}"/>
              </a:ext>
            </a:extLst>
          </p:cNvPr>
          <p:cNvSpPr txBox="1"/>
          <p:nvPr/>
        </p:nvSpPr>
        <p:spPr>
          <a:xfrm>
            <a:off x="280219" y="1013788"/>
            <a:ext cx="24334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Curriculares</a:t>
            </a:r>
          </a:p>
          <a:p>
            <a:endParaRPr lang="es-E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Alberto </a:t>
            </a:r>
          </a:p>
          <a:p>
            <a:pPr algn="ctr"/>
            <a:r>
              <a:rPr lang="es-ES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Fdez</a:t>
            </a:r>
            <a:r>
              <a:rPr lang="es-E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-Bravo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5169A54-A8B5-401D-947D-8FFD147B962A}"/>
              </a:ext>
            </a:extLst>
          </p:cNvPr>
          <p:cNvSpPr txBox="1"/>
          <p:nvPr/>
        </p:nvSpPr>
        <p:spPr>
          <a:xfrm flipH="1">
            <a:off x="3157979" y="234996"/>
            <a:ext cx="6538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Prácticas en Empresa</a:t>
            </a:r>
          </a:p>
        </p:txBody>
      </p:sp>
      <p:pic>
        <p:nvPicPr>
          <p:cNvPr id="3" name="Imagen 2" descr="Imagen que contiene interior&#10;&#10;Descripción generada con confianza alta">
            <a:extLst>
              <a:ext uri="{FF2B5EF4-FFF2-40B4-BE49-F238E27FC236}">
                <a16:creationId xmlns:a16="http://schemas.microsoft.com/office/drawing/2014/main" id="{9483C155-8CEE-4E4C-A0FB-6EE3E713C7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96"/>
          <a:stretch/>
        </p:blipFill>
        <p:spPr>
          <a:xfrm>
            <a:off x="3048001" y="4285028"/>
            <a:ext cx="3072609" cy="2622668"/>
          </a:xfrm>
          <a:prstGeom prst="rect">
            <a:avLst/>
          </a:prstGeom>
        </p:spPr>
      </p:pic>
      <p:sp>
        <p:nvSpPr>
          <p:cNvPr id="9" name="Título 3">
            <a:extLst>
              <a:ext uri="{FF2B5EF4-FFF2-40B4-BE49-F238E27FC236}">
                <a16:creationId xmlns:a16="http://schemas.microsoft.com/office/drawing/2014/main" id="{C5D568F5-B1EA-4E60-A1AB-4F784F0DC587}"/>
              </a:ext>
            </a:extLst>
          </p:cNvPr>
          <p:cNvSpPr txBox="1">
            <a:spLocks/>
          </p:cNvSpPr>
          <p:nvPr/>
        </p:nvSpPr>
        <p:spPr>
          <a:xfrm>
            <a:off x="2938944" y="1213919"/>
            <a:ext cx="7060733" cy="710625"/>
          </a:xfrm>
          <a:prstGeom prst="rect">
            <a:avLst/>
          </a:prstGeom>
        </p:spPr>
        <p:txBody>
          <a:bodyPr lIns="91429" tIns="45715" rIns="91429" bIns="45715"/>
          <a:lstStyle>
            <a:lvl1pPr algn="ctr" defTabSz="457148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Septiembre 2023</a:t>
            </a:r>
          </a:p>
        </p:txBody>
      </p:sp>
    </p:spTree>
    <p:extLst>
      <p:ext uri="{BB962C8B-B14F-4D97-AF65-F5344CB8AC3E}">
        <p14:creationId xmlns:p14="http://schemas.microsoft.com/office/powerpoint/2010/main" val="2522312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5FEE2-229C-446A-9B69-CC36ABBA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Realizar las prácticas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785F15-B802-4535-B60A-BDFB5EFC2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51" y="1225485"/>
            <a:ext cx="9884949" cy="4928575"/>
          </a:xfrm>
        </p:spPr>
        <p:txBody>
          <a:bodyPr/>
          <a:lstStyle/>
          <a:p>
            <a:r>
              <a:rPr lang="es-ES" sz="2400" dirty="0"/>
              <a:t>Cuando te hayan aceptado, acude al DPE para que la UFV firme el convenio con la empresa (si no lo tuviese aún) y para generar el anexo que recoge las condiciones específicas de tu colaboración y los datos de la persona que te supervisará.</a:t>
            </a:r>
          </a:p>
          <a:p>
            <a:r>
              <a:rPr lang="es-ES" sz="2400" dirty="0"/>
              <a:t>Léelo con atención y asegúrate de entender los detalles del puesto y tu plan de trabajo. Rellena con esta información la </a:t>
            </a:r>
            <a:r>
              <a:rPr lang="es-ES" sz="2400" dirty="0">
                <a:solidFill>
                  <a:srgbClr val="FF0000"/>
                </a:solidFill>
              </a:rPr>
              <a:t>ficha 2</a:t>
            </a:r>
            <a:r>
              <a:rPr lang="es-ES" sz="2400" dirty="0"/>
              <a:t>.</a:t>
            </a:r>
          </a:p>
          <a:p>
            <a:r>
              <a:rPr lang="es-ES" sz="2400" dirty="0"/>
              <a:t>Una vez finalizadas las prácticas, completa y entrega </a:t>
            </a:r>
            <a:r>
              <a:rPr lang="es-ES" sz="2400" dirty="0">
                <a:solidFill>
                  <a:srgbClr val="FF0000"/>
                </a:solidFill>
              </a:rPr>
              <a:t>la memoria</a:t>
            </a:r>
            <a:r>
              <a:rPr lang="es-ES" sz="2400" dirty="0"/>
              <a:t>.</a:t>
            </a:r>
          </a:p>
          <a:p>
            <a:r>
              <a:rPr lang="es-ES" sz="2400" dirty="0"/>
              <a:t>El profesor solicitará que tu tutor en la empresa valore tu desempeño.</a:t>
            </a:r>
          </a:p>
          <a:p>
            <a:r>
              <a:rPr lang="es-ES" sz="2400" dirty="0"/>
              <a:t>Las prácticas y los elementos de evaluación deben de estar entregados como muy tarde al comienzo del periodo de exámenes de cada convocatoria.</a:t>
            </a:r>
          </a:p>
        </p:txBody>
      </p:sp>
    </p:spTree>
    <p:extLst>
      <p:ext uri="{BB962C8B-B14F-4D97-AF65-F5344CB8AC3E}">
        <p14:creationId xmlns:p14="http://schemas.microsoft.com/office/powerpoint/2010/main" val="63505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5FEE2-229C-446A-9B69-CC36ABBA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785F15-B802-4535-B60A-BDFB5EFC2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51" y="1225485"/>
            <a:ext cx="9884949" cy="4928575"/>
          </a:xfrm>
        </p:spPr>
        <p:txBody>
          <a:bodyPr/>
          <a:lstStyle/>
          <a:p>
            <a:r>
              <a:rPr lang="es-ES" sz="2400" dirty="0"/>
              <a:t>Externa</a:t>
            </a:r>
          </a:p>
          <a:p>
            <a:pPr lvl="1"/>
            <a:r>
              <a:rPr lang="es-ES" sz="2000" dirty="0"/>
              <a:t>Informe del tutor externo: 			50% (superar con calificación superior a 5)</a:t>
            </a:r>
          </a:p>
          <a:p>
            <a:r>
              <a:rPr lang="es-ES" sz="2400" dirty="0"/>
              <a:t>Interna</a:t>
            </a:r>
          </a:p>
          <a:p>
            <a:pPr lvl="1"/>
            <a:r>
              <a:rPr lang="es-ES" sz="2000" dirty="0"/>
              <a:t>Memoria:							30% (superar con calificación superior a 5)</a:t>
            </a:r>
          </a:p>
          <a:p>
            <a:pPr lvl="1"/>
            <a:r>
              <a:rPr lang="es-ES" sz="2000" dirty="0"/>
              <a:t>Ficha1 (Búsqueda):			  	7,5 % (superar con calificación superior a 5)</a:t>
            </a:r>
          </a:p>
          <a:p>
            <a:pPr lvl="1"/>
            <a:r>
              <a:rPr lang="es-ES" sz="2000" dirty="0"/>
              <a:t>Ficha2 (C.V):					  	5 %	(superar con calificación superior a 5)</a:t>
            </a:r>
          </a:p>
          <a:p>
            <a:pPr lvl="1"/>
            <a:r>
              <a:rPr lang="es-ES" sz="2000" dirty="0"/>
              <a:t>Asistencia a los talleres de </a:t>
            </a:r>
            <a:r>
              <a:rPr lang="es-ES" sz="2000" dirty="0" err="1"/>
              <a:t>PtF</a:t>
            </a:r>
            <a:r>
              <a:rPr lang="es-ES" sz="2000" dirty="0"/>
              <a:t>:	2,5% (se debe asistir al menos al 50%)</a:t>
            </a:r>
          </a:p>
          <a:p>
            <a:pPr lvl="1"/>
            <a:r>
              <a:rPr lang="es-ES" sz="2000" dirty="0"/>
              <a:t>Puntualidad en las entregas		5%</a:t>
            </a:r>
          </a:p>
          <a:p>
            <a:pPr lvl="1"/>
            <a:endParaRPr lang="es-ES" sz="2000" dirty="0"/>
          </a:p>
          <a:p>
            <a:pPr lvl="1"/>
            <a:endParaRPr lang="es-ES" sz="2000" dirty="0"/>
          </a:p>
          <a:p>
            <a:pPr lvl="1"/>
            <a:endParaRPr lang="es-ES" sz="20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663619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5FEE2-229C-446A-9B69-CC36ABBA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Contactos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785F15-B802-4535-B60A-BDFB5EFC2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51" y="1225485"/>
            <a:ext cx="9884949" cy="4928575"/>
          </a:xfrm>
        </p:spPr>
        <p:txBody>
          <a:bodyPr/>
          <a:lstStyle/>
          <a:p>
            <a:r>
              <a:rPr lang="es-ES" sz="2400" dirty="0"/>
              <a:t>Departamento de prácticas y empleo</a:t>
            </a:r>
          </a:p>
          <a:p>
            <a:pPr lvl="1"/>
            <a:r>
              <a:rPr lang="es-ES" sz="2000" dirty="0"/>
              <a:t>Teléfono: 917091414</a:t>
            </a:r>
          </a:p>
          <a:p>
            <a:pPr lvl="1"/>
            <a:r>
              <a:rPr lang="es-ES" sz="2000" dirty="0"/>
              <a:t>Bolsa de empleo: </a:t>
            </a:r>
            <a:r>
              <a:rPr lang="es-ES" sz="2000" dirty="0">
                <a:hlinkClick r:id="rId2"/>
              </a:rPr>
              <a:t>bolsaempleo@ufv.es</a:t>
            </a:r>
            <a:endParaRPr lang="es-ES" sz="2000" dirty="0"/>
          </a:p>
          <a:p>
            <a:pPr lvl="1"/>
            <a:r>
              <a:rPr lang="es-ES" sz="2000" dirty="0"/>
              <a:t>DPE: </a:t>
            </a:r>
            <a:r>
              <a:rPr lang="es-ES" sz="2000" dirty="0">
                <a:hlinkClick r:id="rId3"/>
              </a:rPr>
              <a:t>practicasyempleo@ufv.es</a:t>
            </a:r>
            <a:endParaRPr lang="es-ES" sz="2000" dirty="0"/>
          </a:p>
          <a:p>
            <a:pPr lvl="1"/>
            <a:r>
              <a:rPr lang="es-ES" sz="2000" dirty="0"/>
              <a:t>Elena Gago: </a:t>
            </a:r>
            <a:r>
              <a:rPr lang="es-ES" sz="2000" dirty="0">
                <a:hlinkClick r:id="rId4"/>
              </a:rPr>
              <a:t>elena.gago@ufv.es</a:t>
            </a:r>
            <a:endParaRPr lang="es-ES" sz="2000" dirty="0"/>
          </a:p>
          <a:p>
            <a:r>
              <a:rPr lang="es-ES" sz="2400" dirty="0"/>
              <a:t>Profesor encargado</a:t>
            </a:r>
          </a:p>
          <a:p>
            <a:pPr lvl="1"/>
            <a:r>
              <a:rPr lang="es-ES" sz="2000" dirty="0"/>
              <a:t>Alberto Fernández-Bravo: </a:t>
            </a:r>
            <a:r>
              <a:rPr lang="es-ES" sz="2000" dirty="0">
                <a:hlinkClick r:id="rId5"/>
              </a:rPr>
              <a:t>a.fernandezbravo@ufv.es</a:t>
            </a:r>
            <a:endParaRPr lang="es-ES" sz="2000" dirty="0"/>
          </a:p>
          <a:p>
            <a:pPr lvl="2"/>
            <a:endParaRPr lang="es-ES" sz="1500" dirty="0"/>
          </a:p>
          <a:p>
            <a:pPr lvl="1"/>
            <a:endParaRPr lang="es-ES" sz="2000" dirty="0"/>
          </a:p>
          <a:p>
            <a:pPr lvl="1"/>
            <a:endParaRPr lang="es-ES" sz="20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262967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5FEE2-229C-446A-9B69-CC36ABBA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Consejos (I)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785F15-B802-4535-B60A-BDFB5EFC2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51" y="1225485"/>
            <a:ext cx="9884949" cy="4928575"/>
          </a:xfrm>
        </p:spPr>
        <p:txBody>
          <a:bodyPr/>
          <a:lstStyle/>
          <a:p>
            <a:r>
              <a:rPr lang="es-ES" sz="2400" dirty="0"/>
              <a:t>Desempolva el plan de desarrollo personal que empezaste a trabajar en HCP. Analiza qué permanece y qué ha cambiado. Este es un buen punto de partida para dar sentido a tu búsqueda.</a:t>
            </a:r>
          </a:p>
          <a:p>
            <a:r>
              <a:rPr lang="es-ES" sz="2400" dirty="0"/>
              <a:t>Aprovecha los talleres de Protagoniza tu Futuro. Ofrecen una formación muy provechosa para mejorar tu C.V. y te ayudarán a preparar las entrevistas.</a:t>
            </a:r>
          </a:p>
          <a:p>
            <a:r>
              <a:rPr lang="es-ES" sz="2400" dirty="0"/>
              <a:t>Apúntate a todas aquellas oportunidades que estén alineadas con tus objetivos. Una vez seleccionado, evita cambiar.</a:t>
            </a:r>
          </a:p>
          <a:p>
            <a:r>
              <a:rPr lang="es-ES" sz="2400" dirty="0"/>
              <a:t>Preséntate siempre correctamente vestido a las entrevistas y sé muy puntual. Es preferible ”pecar” de exceso de formalidad.</a:t>
            </a:r>
          </a:p>
          <a:p>
            <a:r>
              <a:rPr lang="es-ES" sz="2400" dirty="0"/>
              <a:t>Evita contratos de más de media jornada. Si estás matriculado de un curso completo, es poco realista pensar que tu rendimiento académico o en la empresa no se vea afectado.</a:t>
            </a:r>
          </a:p>
          <a:p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400190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5FEE2-229C-446A-9B69-CC36ABBA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Consejos (II)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785F15-B802-4535-B60A-BDFB5EFC2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51" y="1225485"/>
            <a:ext cx="9884949" cy="4928575"/>
          </a:xfrm>
        </p:spPr>
        <p:txBody>
          <a:bodyPr/>
          <a:lstStyle/>
          <a:p>
            <a:r>
              <a:rPr lang="es-ES" sz="2400" dirty="0"/>
              <a:t>Prioriza adecuadamente la finalización del Grado</a:t>
            </a:r>
          </a:p>
          <a:p>
            <a:pPr lvl="1"/>
            <a:r>
              <a:rPr lang="es-ES" sz="2000" dirty="0"/>
              <a:t>Si vas apurado, el segundo cuatrimestre tiene menor carga lectiva</a:t>
            </a:r>
          </a:p>
          <a:p>
            <a:pPr lvl="1"/>
            <a:r>
              <a:rPr lang="es-ES" sz="2000" dirty="0"/>
              <a:t>Si has realizado prácticas extracurriculares y te las han convalidado, a pesar de que es muy atractivo disponer de unos ingresos extra, no comprometas el desempeño académico.</a:t>
            </a:r>
          </a:p>
          <a:p>
            <a:r>
              <a:rPr lang="es-ES" sz="2400" dirty="0"/>
              <a:t>¿Dónde puedo buscar?</a:t>
            </a:r>
          </a:p>
          <a:p>
            <a:pPr lvl="1"/>
            <a:r>
              <a:rPr lang="es-ES" sz="2000" dirty="0"/>
              <a:t>Portal de empleo UFV</a:t>
            </a:r>
          </a:p>
          <a:p>
            <a:pPr lvl="1"/>
            <a:r>
              <a:rPr lang="es-ES" sz="2000" dirty="0" err="1"/>
              <a:t>Infojobs</a:t>
            </a:r>
            <a:endParaRPr lang="es-ES" sz="2000" dirty="0"/>
          </a:p>
          <a:p>
            <a:pPr lvl="1"/>
            <a:r>
              <a:rPr lang="es-ES" sz="2000" dirty="0"/>
              <a:t>LinkedIn</a:t>
            </a:r>
          </a:p>
          <a:p>
            <a:pPr lvl="1"/>
            <a:r>
              <a:rPr lang="es-ES" sz="2000" dirty="0"/>
              <a:t>Boca-oído</a:t>
            </a:r>
          </a:p>
          <a:p>
            <a:pPr marL="457149" lvl="1" indent="0" algn="ctr">
              <a:buNone/>
            </a:pPr>
            <a:endParaRPr lang="es-E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457149" lvl="1" indent="0" algn="ctr">
              <a:buNone/>
            </a:pPr>
            <a:r>
              <a:rPr lang="es-ES" sz="3600" dirty="0">
                <a:solidFill>
                  <a:schemeClr val="accent6">
                    <a:lumMod val="75000"/>
                  </a:schemeClr>
                </a:solidFill>
              </a:rPr>
              <a:t>¡Pon todo tu corazón!</a:t>
            </a:r>
          </a:p>
        </p:txBody>
      </p:sp>
    </p:spTree>
    <p:extLst>
      <p:ext uri="{BB962C8B-B14F-4D97-AF65-F5344CB8AC3E}">
        <p14:creationId xmlns:p14="http://schemas.microsoft.com/office/powerpoint/2010/main" val="357724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5FEE2-229C-446A-9B69-CC36ABBA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Preguntas Frecuentes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FF24D4-E190-00BA-DDAE-A630A6AA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127" y="1225483"/>
            <a:ext cx="4581115" cy="490068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_tradnl" sz="2000" dirty="0"/>
              <a:t>¿Es obligatoria la asistencia?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000" dirty="0"/>
              <a:t>¿Son siempre remuneradas?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000" dirty="0"/>
              <a:t>¿Qué remuneración puedo esperar?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000" dirty="0"/>
              <a:t>¿Qué pasa si me rechazan en un proceso?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000" dirty="0"/>
              <a:t>¿Me valen las extracurriculares?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000" dirty="0"/>
              <a:t>¿Dónde están las plantillas de las fichas y la memoria?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000" dirty="0"/>
              <a:t>¿Tengo que pedir el informe del tutor externo?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000" dirty="0"/>
              <a:t>¿Hay examen?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000" dirty="0"/>
              <a:t>¿Puedo ser evaluado en ordinaria?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000" dirty="0"/>
              <a:t>¿Me preocupo si no me </a:t>
            </a:r>
            <a:r>
              <a:rPr lang="es-ES_tradnl" sz="2000" dirty="0" err="1"/>
              <a:t>present</a:t>
            </a:r>
            <a:r>
              <a:rPr lang="es-ES_tradnl" sz="2000" dirty="0"/>
              <a:t> en ordinaria o si termino en agosto?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00BEE29-81D3-4915-2147-674354324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5728" y="1225483"/>
            <a:ext cx="5210272" cy="490068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_tradnl" sz="2000" dirty="0">
                <a:solidFill>
                  <a:schemeClr val="accent6">
                    <a:lumMod val="75000"/>
                  </a:schemeClr>
                </a:solidFill>
              </a:rPr>
              <a:t>No hay clases. La presencialidad la proporcionan las practicas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000" dirty="0">
                <a:solidFill>
                  <a:schemeClr val="accent6">
                    <a:lumMod val="75000"/>
                  </a:schemeClr>
                </a:solidFill>
              </a:rPr>
              <a:t>No, pero en TIC, suelen serlo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000" dirty="0">
                <a:solidFill>
                  <a:schemeClr val="accent6">
                    <a:lumMod val="75000"/>
                  </a:schemeClr>
                </a:solidFill>
              </a:rPr>
              <a:t>Dependiendo de la empresa y las horas pactadas, entre 200€ y 750€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000" dirty="0">
                <a:solidFill>
                  <a:schemeClr val="accent6">
                    <a:lumMod val="75000"/>
                  </a:schemeClr>
                </a:solidFill>
              </a:rPr>
              <a:t>No te desanimes. Sigue buscando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000" dirty="0">
                <a:solidFill>
                  <a:schemeClr val="accent6">
                    <a:lumMod val="75000"/>
                  </a:schemeClr>
                </a:solidFill>
              </a:rPr>
              <a:t>Sí si has sido calificado “apto” y cumples las condiciones 5.5 del reglamento.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000" dirty="0">
                <a:solidFill>
                  <a:schemeClr val="accent6">
                    <a:lumMod val="75000"/>
                  </a:schemeClr>
                </a:solidFill>
              </a:rPr>
              <a:t>En </a:t>
            </a:r>
            <a:r>
              <a:rPr lang="es-ES_tradnl" sz="2000" dirty="0" err="1">
                <a:solidFill>
                  <a:schemeClr val="accent6">
                    <a:lumMod val="75000"/>
                  </a:schemeClr>
                </a:solidFill>
              </a:rPr>
              <a:t>Canvas</a:t>
            </a:r>
            <a:endParaRPr lang="es-ES_tradnl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ES_tradnl" sz="2000" dirty="0">
                <a:solidFill>
                  <a:schemeClr val="accent6">
                    <a:lumMod val="75000"/>
                  </a:schemeClr>
                </a:solidFill>
              </a:rPr>
              <a:t>Es conveniente, pero no necesario.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000" dirty="0">
                <a:solidFill>
                  <a:schemeClr val="accent6">
                    <a:lumMod val="75000"/>
                  </a:schemeClr>
                </a:solidFill>
              </a:rPr>
              <a:t>No, no hay examen.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000" dirty="0">
                <a:solidFill>
                  <a:schemeClr val="accent6">
                    <a:lumMod val="75000"/>
                  </a:schemeClr>
                </a:solidFill>
              </a:rPr>
              <a:t>Sí, si terminas las horas establecidas antes de cerrar actas. Debes solicitarlo.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000" dirty="0">
                <a:solidFill>
                  <a:schemeClr val="accent6">
                    <a:lumMod val="75000"/>
                  </a:schemeClr>
                </a:solidFill>
              </a:rPr>
              <a:t>Las actas se cierran a final de julio. Lo importante es haber realizado las 150 horas y disponer del informe externo.</a:t>
            </a:r>
          </a:p>
          <a:p>
            <a:pPr marL="514350" indent="-514350">
              <a:buFont typeface="+mj-lt"/>
              <a:buAutoNum type="arabicPeriod"/>
            </a:pPr>
            <a:endParaRPr lang="es-ES_tradnl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s-ES_tradnl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s-ES_tradnl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s-ES_tradn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314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38" y="0"/>
            <a:ext cx="990352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n 2" descr="Mano sosteniendo cigarrillo&#10;&#10;Descripción generada automáticamente con confianza baja">
            <a:extLst>
              <a:ext uri="{FF2B5EF4-FFF2-40B4-BE49-F238E27FC236}">
                <a16:creationId xmlns:a16="http://schemas.microsoft.com/office/drawing/2014/main" id="{79BAB44D-E7B1-7B42-2649-36BE065170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63"/>
          <a:stretch/>
        </p:blipFill>
        <p:spPr>
          <a:xfrm>
            <a:off x="20" y="1282"/>
            <a:ext cx="9905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6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5FEE2-229C-446A-9B69-CC36ABBA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785F15-B802-4535-B60A-BDFB5EFC2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7" y="1225485"/>
            <a:ext cx="9781713" cy="49285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sz="2800" dirty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/>
              <a:t>Asignatura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/>
              <a:t>Objetivos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/>
              <a:t>Requisitos (curriculares)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/>
              <a:t>¿Quién es quién?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/>
              <a:t>Actividades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/>
              <a:t>Evaluación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/>
              <a:t>Contactos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/>
              <a:t>Consejos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/>
              <a:t> Posibles Preguntas</a:t>
            </a:r>
          </a:p>
        </p:txBody>
      </p:sp>
    </p:spTree>
    <p:extLst>
      <p:ext uri="{BB962C8B-B14F-4D97-AF65-F5344CB8AC3E}">
        <p14:creationId xmlns:p14="http://schemas.microsoft.com/office/powerpoint/2010/main" val="389303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5FEE2-229C-446A-9B69-CC36ABBA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Asignatura (</a:t>
            </a:r>
            <a:r>
              <a:rPr lang="es-ES" dirty="0" err="1"/>
              <a:t>info</a:t>
            </a:r>
            <a:r>
              <a:rPr lang="es-ES" dirty="0"/>
              <a:t>. Administrativa)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785F15-B802-4535-B60A-BDFB5EFC2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7" y="1225485"/>
            <a:ext cx="9781713" cy="4928575"/>
          </a:xfrm>
        </p:spPr>
        <p:txBody>
          <a:bodyPr/>
          <a:lstStyle/>
          <a:p>
            <a:r>
              <a:rPr lang="es-ES" sz="2800" dirty="0"/>
              <a:t>Denominación:			Prácticas en Empresa</a:t>
            </a:r>
          </a:p>
          <a:p>
            <a:r>
              <a:rPr lang="es-ES" sz="2800" dirty="0"/>
              <a:t>Código: 					5645</a:t>
            </a:r>
          </a:p>
          <a:p>
            <a:r>
              <a:rPr lang="es-ES" sz="2800" dirty="0"/>
              <a:t>Horas de prácticas:	&gt;= 150</a:t>
            </a:r>
          </a:p>
          <a:p>
            <a:r>
              <a:rPr lang="es-ES" sz="2800" dirty="0"/>
              <a:t>Curso:					Cuarto</a:t>
            </a:r>
          </a:p>
          <a:p>
            <a:r>
              <a:rPr lang="es-ES" sz="2800" dirty="0"/>
              <a:t>Cuatrimestre:			Primero</a:t>
            </a:r>
          </a:p>
          <a:p>
            <a:r>
              <a:rPr lang="es-ES" sz="2800" dirty="0"/>
              <a:t>Evaluación:				Continua</a:t>
            </a:r>
          </a:p>
          <a:p>
            <a:r>
              <a:rPr lang="es-ES" sz="2800" dirty="0"/>
              <a:t>Carácter:					Optativa</a:t>
            </a:r>
          </a:p>
          <a:p>
            <a:r>
              <a:rPr lang="es-ES" sz="2800" dirty="0"/>
              <a:t>ECTS:					6</a:t>
            </a:r>
          </a:p>
          <a:p>
            <a:r>
              <a:rPr lang="es-ES" sz="2800" dirty="0"/>
              <a:t>Profesor:					Alberto Fernández-Bravo</a:t>
            </a:r>
          </a:p>
          <a:p>
            <a:pPr marL="3657184" lvl="8" indent="0">
              <a:buNone/>
            </a:pPr>
            <a:r>
              <a:rPr lang="es-ES" sz="2400" dirty="0">
                <a:hlinkClick r:id="rId2"/>
              </a:rPr>
              <a:t>a.fernandezbravo@ufv.es</a:t>
            </a:r>
            <a:endParaRPr lang="es-ES" sz="2400" dirty="0"/>
          </a:p>
          <a:p>
            <a:pPr marL="3657184" lvl="8" indent="0">
              <a:buNone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39957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5FEE2-229C-446A-9B69-CC36ABBA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de la asignatura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785F15-B802-4535-B60A-BDFB5EFC2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7" y="1225485"/>
            <a:ext cx="9781713" cy="4928575"/>
          </a:xfrm>
        </p:spPr>
        <p:txBody>
          <a:bodyPr/>
          <a:lstStyle/>
          <a:p>
            <a:r>
              <a:rPr lang="es-ES" sz="2800" dirty="0"/>
              <a:t>Ayudar a los alumnos a conocer la realidad empresarial de forma gradual</a:t>
            </a:r>
          </a:p>
          <a:p>
            <a:r>
              <a:rPr lang="es-ES" sz="2800" dirty="0"/>
              <a:t>Permitir que pongan en prácticas los conocimientos adquiridos en el Grado</a:t>
            </a:r>
          </a:p>
          <a:p>
            <a:r>
              <a:rPr lang="es-ES" sz="2800" dirty="0"/>
              <a:t>Desarrollar </a:t>
            </a:r>
            <a:r>
              <a:rPr lang="es-ES" sz="2800" u="sng" dirty="0"/>
              <a:t>competencias</a:t>
            </a:r>
            <a:r>
              <a:rPr lang="es-ES" sz="2800" dirty="0"/>
              <a:t> necesarias para ejercer un trabajo</a:t>
            </a:r>
          </a:p>
          <a:p>
            <a:r>
              <a:rPr lang="es-ES" sz="2800" dirty="0"/>
              <a:t>Crecer en innovación, creatividad, emprendimiento y servicio</a:t>
            </a:r>
          </a:p>
        </p:txBody>
      </p:sp>
    </p:spTree>
    <p:extLst>
      <p:ext uri="{BB962C8B-B14F-4D97-AF65-F5344CB8AC3E}">
        <p14:creationId xmlns:p14="http://schemas.microsoft.com/office/powerpoint/2010/main" val="243258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5FEE2-229C-446A-9B69-CC36ABBA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 (curriculares)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785F15-B802-4535-B60A-BDFB5EFC2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7" y="1225485"/>
            <a:ext cx="9781713" cy="4928575"/>
          </a:xfrm>
        </p:spPr>
        <p:txBody>
          <a:bodyPr/>
          <a:lstStyle/>
          <a:p>
            <a:r>
              <a:rPr lang="es-ES" sz="2800" dirty="0"/>
              <a:t>El alumno debe estar matriculado de la asignatura opcional (5645)</a:t>
            </a:r>
          </a:p>
          <a:p>
            <a:r>
              <a:rPr lang="es-ES" sz="2800" dirty="0"/>
              <a:t>Debe existir un </a:t>
            </a:r>
            <a:r>
              <a:rPr lang="es-ES" sz="2800" b="1" dirty="0"/>
              <a:t>convenio</a:t>
            </a:r>
            <a:r>
              <a:rPr lang="es-ES" sz="2800" dirty="0"/>
              <a:t> firmado entre la empresa en la que se pretenden realizar las prácticas y la UFV</a:t>
            </a:r>
          </a:p>
          <a:p>
            <a:pPr lvl="1"/>
            <a:r>
              <a:rPr lang="es-ES" sz="2400" dirty="0"/>
              <a:t>Al convenio marco se adjuntará un anexo con las condiciones particulares que aplican al alumno</a:t>
            </a:r>
          </a:p>
          <a:p>
            <a:pPr lvl="2"/>
            <a:r>
              <a:rPr lang="es-ES" sz="1900" dirty="0"/>
              <a:t>Definición de las labores que se ejercerán durante el periodo de practicas</a:t>
            </a:r>
          </a:p>
          <a:p>
            <a:pPr lvl="2"/>
            <a:r>
              <a:rPr lang="es-ES" sz="1900" dirty="0"/>
              <a:t>Horario (no puede interferir con el académico)</a:t>
            </a:r>
          </a:p>
          <a:p>
            <a:pPr lvl="2"/>
            <a:r>
              <a:rPr lang="es-ES" sz="1900" dirty="0"/>
              <a:t>Retribución (si aplica)</a:t>
            </a:r>
          </a:p>
          <a:p>
            <a:r>
              <a:rPr lang="es-ES" sz="2800" dirty="0"/>
              <a:t>No debe existir una relación previa entre empresa y alumno*</a:t>
            </a:r>
          </a:p>
          <a:p>
            <a:r>
              <a:rPr lang="es-ES" sz="2800" dirty="0"/>
              <a:t>Las prácticas deben guardar una relación con el Grado</a:t>
            </a:r>
          </a:p>
          <a:p>
            <a:pPr marL="0" indent="0" algn="ctr">
              <a:buNone/>
            </a:pPr>
            <a:r>
              <a:rPr lang="es-ES" sz="2800" dirty="0">
                <a:hlinkClick r:id="rId2"/>
              </a:rPr>
              <a:t>Reglamento de prácticas de empresa UFV</a:t>
            </a:r>
            <a:endParaRPr lang="es-ES" sz="2800" dirty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61080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5FEE2-229C-446A-9B69-CC36ABBA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¿Quién es quién?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064A411-CAFC-6AFF-D61F-A6FA59B2B1E3}"/>
              </a:ext>
            </a:extLst>
          </p:cNvPr>
          <p:cNvSpPr/>
          <p:nvPr/>
        </p:nvSpPr>
        <p:spPr>
          <a:xfrm>
            <a:off x="495300" y="1225485"/>
            <a:ext cx="4457700" cy="5440786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rgbClr val="10099F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UFV</a:t>
            </a:r>
          </a:p>
          <a:p>
            <a:pPr algn="ctr"/>
            <a:endParaRPr lang="en-US" sz="3200" dirty="0"/>
          </a:p>
          <a:p>
            <a:pPr algn="ctr"/>
            <a:r>
              <a:rPr lang="en-US" dirty="0">
                <a:solidFill>
                  <a:srgbClr val="FFFF00"/>
                </a:solidFill>
              </a:rPr>
              <a:t>ALUMNO (TÚ)</a:t>
            </a:r>
          </a:p>
          <a:p>
            <a:pPr algn="just"/>
            <a:r>
              <a:rPr lang="en-US" dirty="0"/>
              <a:t>REALIZAR UNA BÚSQUEDA SIGNIFICATIVA DE EMPLEO Y DESEMPEÑARLA CON INTERÉS Y RESPONSABILIDAD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FF00"/>
                </a:solidFill>
              </a:rPr>
              <a:t>DEPARTAMENTO DE PRÁCTICAS Y EMPLEO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MANTENER UN PORTAL CON OFERTAS ADECUADAS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REALIZAR LOS TRÁMITES DEL CONVENIO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IMPARTIR TALLERES DE APOYO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dirty="0">
                <a:solidFill>
                  <a:srgbClr val="FFFF00"/>
                </a:solidFill>
              </a:rPr>
              <a:t>PROFESOR- TUTOR ACADÉMICO (YO)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ROL DE APOYO: SESIONES, TUTORÍAS, CUESTIONES Y EVALUACIÓN.</a:t>
            </a:r>
          </a:p>
          <a:p>
            <a:pPr algn="just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542D268-4AC4-C179-9238-7231FAEB1A63}"/>
              </a:ext>
            </a:extLst>
          </p:cNvPr>
          <p:cNvSpPr/>
          <p:nvPr/>
        </p:nvSpPr>
        <p:spPr>
          <a:xfrm>
            <a:off x="5116461" y="1225485"/>
            <a:ext cx="4457700" cy="5440786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EMPRESA</a:t>
            </a:r>
          </a:p>
          <a:p>
            <a:pPr algn="ctr"/>
            <a:endParaRPr lang="en-US" sz="3200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002060"/>
                </a:solidFill>
              </a:rPr>
              <a:t>TUTOR EXTERNO</a:t>
            </a:r>
            <a:endParaRPr lang="en-US" dirty="0"/>
          </a:p>
          <a:p>
            <a:pPr algn="just"/>
            <a:r>
              <a:rPr lang="en-US" dirty="0"/>
              <a:t>PERSONA ASIGNADA POR LA EMPRESA PARA SUPERVISAR Y EVALUAR LAS PRÁCTICAS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5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5FEE2-229C-446A-9B69-CC36ABBA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Actividades obligatorias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785F15-B802-4535-B60A-BDFB5EFC2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7" y="1225485"/>
            <a:ext cx="5108567" cy="2800825"/>
          </a:xfrm>
        </p:spPr>
        <p:txBody>
          <a:bodyPr/>
          <a:lstStyle/>
          <a:p>
            <a:r>
              <a:rPr lang="es-ES" sz="2800" dirty="0">
                <a:hlinkClick r:id="rId2"/>
              </a:rPr>
              <a:t>Darse de alta en el portal de empleo del Departamento de Prácticas</a:t>
            </a:r>
            <a:endParaRPr lang="es-ES" sz="2800" dirty="0"/>
          </a:p>
          <a:p>
            <a:r>
              <a:rPr lang="es-ES" sz="2800" dirty="0"/>
              <a:t>Encontrar-solicitar una o más ofertas alineadas con mi motivación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CD2966-2A08-2C83-18F3-56C7E2940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854" y="1106802"/>
            <a:ext cx="4210779" cy="2582970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6CF6553-71A8-EAE1-9963-88E92F5B606C}"/>
              </a:ext>
            </a:extLst>
          </p:cNvPr>
          <p:cNvSpPr txBox="1">
            <a:spLocks/>
          </p:cNvSpPr>
          <p:nvPr/>
        </p:nvSpPr>
        <p:spPr>
          <a:xfrm>
            <a:off x="124287" y="3882890"/>
            <a:ext cx="9506410" cy="2345605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866" indent="-285717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87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017" indent="-228574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166" indent="-228574" algn="l" defTabSz="45714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314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/>
              <a:t>En caso de ser aceptado, firmar el anexo al convenio</a:t>
            </a:r>
          </a:p>
          <a:p>
            <a:r>
              <a:rPr lang="es-ES" sz="2800" dirty="0"/>
              <a:t>Realizar las prácticas</a:t>
            </a:r>
          </a:p>
          <a:p>
            <a:r>
              <a:rPr lang="es-ES" sz="2800" dirty="0"/>
              <a:t>Participar en los talleres y mentorías de Protagoniza tu Futuro (</a:t>
            </a:r>
            <a:r>
              <a:rPr lang="es-ES" sz="2000" i="1" dirty="0">
                <a:solidFill>
                  <a:srgbClr val="FF0000"/>
                </a:solidFill>
              </a:rPr>
              <a:t>participación obligatoria; los talleres se impartirán en PGPI</a:t>
            </a:r>
            <a:r>
              <a:rPr lang="es-ES" sz="2000" dirty="0"/>
              <a:t>) </a:t>
            </a:r>
          </a:p>
          <a:p>
            <a:r>
              <a:rPr lang="es-ES" sz="2800" dirty="0"/>
              <a:t>Entregar puntualmente los elementos de evaluación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767097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5FEE2-229C-446A-9B69-CC36ABBAF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45702"/>
            <a:ext cx="7070623" cy="961099"/>
          </a:xfrm>
        </p:spPr>
        <p:txBody>
          <a:bodyPr/>
          <a:lstStyle/>
          <a:p>
            <a:r>
              <a:rPr lang="es-ES" dirty="0"/>
              <a:t>Información adicional DPE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E7C2C1C3-F1E9-9E7B-7998-AE1B0145A696}"/>
              </a:ext>
            </a:extLst>
          </p:cNvPr>
          <p:cNvSpPr txBox="1">
            <a:spLocks/>
          </p:cNvSpPr>
          <p:nvPr/>
        </p:nvSpPr>
        <p:spPr>
          <a:xfrm>
            <a:off x="227527" y="5706954"/>
            <a:ext cx="9093455" cy="973394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866" indent="-285717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87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017" indent="-228574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166" indent="-228574" algn="l" defTabSz="45714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314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/>
              <a:t>Teléfono de contacto: 917091414</a:t>
            </a:r>
          </a:p>
          <a:p>
            <a:r>
              <a:rPr lang="es-ES" sz="2800" dirty="0"/>
              <a:t>Email: </a:t>
            </a:r>
            <a:r>
              <a:rPr lang="es-ES" sz="2800" dirty="0">
                <a:hlinkClick r:id="rId2"/>
              </a:rPr>
              <a:t>practicasyempleo@ufv.es</a:t>
            </a:r>
            <a:endParaRPr lang="es-ES" sz="2800" dirty="0"/>
          </a:p>
          <a:p>
            <a:endParaRPr lang="es-ES" sz="28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9B72893-8C08-060F-693B-4610F55AE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106801"/>
            <a:ext cx="5731387" cy="4166952"/>
          </a:xfrm>
          <a:prstGeom prst="rect">
            <a:avLst/>
          </a:prstGeom>
        </p:spPr>
      </p:pic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53DCFF94-9623-D75C-F6BD-E4514FCF5629}"/>
              </a:ext>
            </a:extLst>
          </p:cNvPr>
          <p:cNvSpPr txBox="1">
            <a:spLocks/>
          </p:cNvSpPr>
          <p:nvPr/>
        </p:nvSpPr>
        <p:spPr>
          <a:xfrm>
            <a:off x="6489290" y="2216883"/>
            <a:ext cx="3308557" cy="973394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866" indent="-285717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87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017" indent="-228574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166" indent="-228574" algn="l" defTabSz="45714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314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/>
              <a:t>Ubicación física:</a:t>
            </a:r>
          </a:p>
          <a:p>
            <a:r>
              <a:rPr lang="es-ES" sz="2800" dirty="0"/>
              <a:t>Modulo 3</a:t>
            </a:r>
            <a:endParaRPr lang="es-ES" sz="2000" dirty="0"/>
          </a:p>
          <a:p>
            <a:pPr marL="0" indent="0">
              <a:buNone/>
            </a:pPr>
            <a:r>
              <a:rPr lang="es-ES" sz="2000" dirty="0"/>
              <a:t>(tramo de escaleras a la derecha de reprografía)</a:t>
            </a:r>
          </a:p>
        </p:txBody>
      </p:sp>
    </p:spTree>
    <p:extLst>
      <p:ext uri="{BB962C8B-B14F-4D97-AF65-F5344CB8AC3E}">
        <p14:creationId xmlns:p14="http://schemas.microsoft.com/office/powerpoint/2010/main" val="53848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5FEE2-229C-446A-9B69-CC36ABBA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Encontrar empleo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785F15-B802-4535-B60A-BDFB5EFC2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7" y="1225485"/>
            <a:ext cx="9781713" cy="49285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sz="2400" dirty="0"/>
              <a:t>Piensa qué es lo que va contigo. </a:t>
            </a:r>
            <a:r>
              <a:rPr lang="es-ES" sz="2400" dirty="0">
                <a:solidFill>
                  <a:srgbClr val="0070C0"/>
                </a:solidFill>
              </a:rPr>
              <a:t>Haz una búsqueda con sentido</a:t>
            </a:r>
            <a:r>
              <a:rPr lang="es-ES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Planea cómo organizar tu búsqueda, portales, contactos, etc.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Perfecciona tu C.V. (En protagoniza tu futuro te darán consejos para mejorarlo). Es conveniente también preparar una carta de motivación que te puede ayudar a diferenciarte de otros candidatos.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Preséntate de forma adecuada a las entrevistas a las que te convoquen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Toma nota de todas estas actividades, organízala y rellena la </a:t>
            </a:r>
            <a:r>
              <a:rPr lang="es-ES" sz="2400" dirty="0">
                <a:solidFill>
                  <a:srgbClr val="FF0000"/>
                </a:solidFill>
              </a:rPr>
              <a:t>ficha 1 (obligatoria)</a:t>
            </a:r>
            <a:r>
              <a:rPr lang="es-ES" sz="2400" dirty="0"/>
              <a:t>, junto con los anexos (C.V. y una de las cartas de motivación).</a:t>
            </a:r>
          </a:p>
        </p:txBody>
      </p:sp>
    </p:spTree>
    <p:extLst>
      <p:ext uri="{BB962C8B-B14F-4D97-AF65-F5344CB8AC3E}">
        <p14:creationId xmlns:p14="http://schemas.microsoft.com/office/powerpoint/2010/main" val="38613261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4903</TotalTime>
  <Words>1216</Words>
  <Application>Microsoft Macintosh PowerPoint</Application>
  <PresentationFormat>A4 (210 x 297 mm)</PresentationFormat>
  <Paragraphs>156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Helvetica</vt:lpstr>
      <vt:lpstr>Tema de Office</vt:lpstr>
      <vt:lpstr>Presentación de PowerPoint</vt:lpstr>
      <vt:lpstr>Índice</vt:lpstr>
      <vt:lpstr>Asignatura (info. Administrativa)</vt:lpstr>
      <vt:lpstr>Objetivos de la asignatura</vt:lpstr>
      <vt:lpstr>Requisitos (curriculares)</vt:lpstr>
      <vt:lpstr>¿Quién es quién?</vt:lpstr>
      <vt:lpstr>Actividades obligatorias</vt:lpstr>
      <vt:lpstr>Información adicional DPE</vt:lpstr>
      <vt:lpstr>Encontrar empleo</vt:lpstr>
      <vt:lpstr>Realizar las prácticas</vt:lpstr>
      <vt:lpstr>Evaluación</vt:lpstr>
      <vt:lpstr>Contactos</vt:lpstr>
      <vt:lpstr>Consejos (I)</vt:lpstr>
      <vt:lpstr>Consejos (II)</vt:lpstr>
      <vt:lpstr>Preguntas Frecuentes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Miguel Mohedano Martínez</dc:creator>
  <cp:lastModifiedBy>Alberto Fernandez Bravo</cp:lastModifiedBy>
  <cp:revision>86</cp:revision>
  <dcterms:created xsi:type="dcterms:W3CDTF">2019-03-25T00:01:51Z</dcterms:created>
  <dcterms:modified xsi:type="dcterms:W3CDTF">2023-09-17T20:41:37Z</dcterms:modified>
</cp:coreProperties>
</file>