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4"/>
  </p:sldMasterIdLst>
  <p:notesMasterIdLst>
    <p:notesMasterId r:id="rId17"/>
  </p:notesMasterIdLst>
  <p:sldIdLst>
    <p:sldId id="286" r:id="rId5"/>
    <p:sldId id="256" r:id="rId6"/>
    <p:sldId id="257" r:id="rId7"/>
    <p:sldId id="292" r:id="rId8"/>
    <p:sldId id="293" r:id="rId9"/>
    <p:sldId id="295" r:id="rId10"/>
    <p:sldId id="259" r:id="rId11"/>
    <p:sldId id="294" r:id="rId12"/>
    <p:sldId id="287" r:id="rId13"/>
    <p:sldId id="290" r:id="rId14"/>
    <p:sldId id="289" r:id="rId15"/>
    <p:sldId id="278" r:id="rId16"/>
  </p:sldIdLst>
  <p:sldSz cx="9144000" cy="5143500" type="screen16x9"/>
  <p:notesSz cx="6858000" cy="9144000"/>
  <p:embeddedFontLst>
    <p:embeddedFont>
      <p:font typeface="Amatic SC" pitchFamily="2" charset="0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Nunito" panose="02000503000000000000" pitchFamily="2" charset="0"/>
      <p:regular r:id="rId24"/>
      <p:bold r:id="rId25"/>
      <p:italic r:id="rId26"/>
      <p:boldItalic r:id="rId27"/>
    </p:embeddedFont>
    <p:embeddedFont>
      <p:font typeface="Nunito SemiBold" panose="02000703000000000000" pitchFamily="2" charset="0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49B95-993B-4E48-AD75-A5DD6A3A8FCD}" v="8" dt="2023-11-13T14:22:31.318"/>
  </p1510:revLst>
</p1510:revInfo>
</file>

<file path=ppt/tableStyles.xml><?xml version="1.0" encoding="utf-8"?>
<a:tblStyleLst xmlns:a="http://schemas.openxmlformats.org/drawingml/2006/main" def="{95EAAC33-794D-4ED7-8730-546966D8D98C}">
  <a:tblStyle styleId="{95EAAC33-794D-4ED7-8730-546966D8D9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157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715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42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703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396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71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229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10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2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_1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USTOM_4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fernando.delavega@ufv.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slidescarnival_powerpoints/Curio%20%C2%B7%20SlidesCarnival.ppt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ctrTitle"/>
          </p:nvPr>
        </p:nvSpPr>
        <p:spPr>
          <a:xfrm>
            <a:off x="1867950" y="1250066"/>
            <a:ext cx="5408100" cy="18403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Trabajo Académico</a:t>
            </a:r>
            <a:br>
              <a:rPr lang="en" dirty="0"/>
            </a:br>
            <a:r>
              <a:rPr lang="en" dirty="0"/>
              <a:t>de Investigación</a:t>
            </a:r>
            <a:endParaRPr dirty="0"/>
          </a:p>
        </p:txBody>
      </p:sp>
      <p:sp>
        <p:nvSpPr>
          <p:cNvPr id="3" name="Google Shape;213;p18">
            <a:extLst>
              <a:ext uri="{FF2B5EF4-FFF2-40B4-BE49-F238E27FC236}">
                <a16:creationId xmlns:a16="http://schemas.microsoft.com/office/drawing/2014/main" id="{7257F5FA-1445-47DD-B872-D5BE3BFE8A10}"/>
              </a:ext>
            </a:extLst>
          </p:cNvPr>
          <p:cNvSpPr txBox="1">
            <a:spLocks/>
          </p:cNvSpPr>
          <p:nvPr/>
        </p:nvSpPr>
        <p:spPr>
          <a:xfrm>
            <a:off x="2650431" y="3716829"/>
            <a:ext cx="3843135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800" b="1" dirty="0">
                <a:latin typeface="Nunito SemiBold" panose="020B0604020202020204" charset="0"/>
              </a:rPr>
              <a:t>La cuestión de Dios en la era digital</a:t>
            </a:r>
          </a:p>
          <a:p>
            <a:pPr algn="ctr"/>
            <a:r>
              <a:rPr lang="es-ES" sz="1800" b="1" dirty="0">
                <a:latin typeface="Nunito SemiBold" panose="020B0604020202020204" charset="0"/>
              </a:rPr>
              <a:t>Ingeniería Informática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6956C6-5D21-4D2F-8DFD-904B300BF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554" y="4571046"/>
            <a:ext cx="1923446" cy="572454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3EC9150-2A9D-480D-8E88-5B25CF0AFEAF}"/>
              </a:ext>
            </a:extLst>
          </p:cNvPr>
          <p:cNvCxnSpPr/>
          <p:nvPr/>
        </p:nvCxnSpPr>
        <p:spPr>
          <a:xfrm>
            <a:off x="4033777" y="3495555"/>
            <a:ext cx="1076445" cy="0"/>
          </a:xfrm>
          <a:prstGeom prst="lin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9F48BC2D-F7D7-4077-AB3F-97D62792FCB3}"/>
              </a:ext>
            </a:extLst>
          </p:cNvPr>
          <p:cNvSpPr txBox="1"/>
          <p:nvPr/>
        </p:nvSpPr>
        <p:spPr>
          <a:xfrm>
            <a:off x="10631" y="4710902"/>
            <a:ext cx="456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36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fernando.delavega@ufv.es</a:t>
            </a:r>
          </a:p>
        </p:txBody>
      </p:sp>
      <p:pic>
        <p:nvPicPr>
          <p:cNvPr id="7" name="Gráfico 6" descr="Información contorno">
            <a:extLst>
              <a:ext uri="{FF2B5EF4-FFF2-40B4-BE49-F238E27FC236}">
                <a16:creationId xmlns:a16="http://schemas.microsoft.com/office/drawing/2014/main" id="{500B483B-B40D-4E83-8828-7527C79A5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9342" y="58615"/>
            <a:ext cx="914400" cy="9144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B487775-7727-4A78-A17D-FE6F0BDE6F5E}"/>
              </a:ext>
            </a:extLst>
          </p:cNvPr>
          <p:cNvSpPr txBox="1"/>
          <p:nvPr/>
        </p:nvSpPr>
        <p:spPr>
          <a:xfrm>
            <a:off x="8349761" y="819126"/>
            <a:ext cx="653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atin typeface="Nunito SemiBold" panose="020B0604020202020204" charset="0"/>
              </a:rPr>
              <a:t>2</a:t>
            </a:r>
            <a:r>
              <a:rPr lang="es-ES" sz="1400" b="1" dirty="0">
                <a:latin typeface="Nunito SemiBold" panose="020B0604020202020204" charset="0"/>
              </a:rPr>
              <a:t>0%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Criterios de evaluación</a:t>
            </a:r>
            <a:endParaRPr dirty="0"/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2"/>
          </p:nvPr>
        </p:nvSpPr>
        <p:spPr>
          <a:xfrm>
            <a:off x="4739411" y="1332729"/>
            <a:ext cx="3002700" cy="27762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s-ES" sz="1200" b="1" dirty="0"/>
              <a:t>Vídeo</a:t>
            </a:r>
            <a:endParaRPr lang="es-ES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" sz="1200" dirty="0"/>
              <a:t>Rigor académico, coherencia expositiva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" sz="1200" dirty="0"/>
              <a:t>Uso de lenguaje y expresiones adecuadas al ámbito académico universitario.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s-ES" sz="1200" dirty="0"/>
              <a:t>Claridad expositiva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s-ES" sz="1200" dirty="0"/>
              <a:t>Comunicación verbal y no verbal</a:t>
            </a:r>
          </a:p>
          <a:p>
            <a:pPr marL="171450" indent="-171450">
              <a:buClr>
                <a:schemeClr val="dk1"/>
              </a:buClr>
              <a:buSzPts val="1100"/>
              <a:buFontTx/>
              <a:buChar char="-"/>
            </a:pPr>
            <a:r>
              <a:rPr lang="es-ES" sz="1200" dirty="0"/>
              <a:t>Calidad imagen y audio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s-ES" sz="1200" dirty="0"/>
              <a:t>Formato solicitado (20x20)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s-ES" sz="1200" dirty="0"/>
              <a:t>Duración solicitada (Pecha </a:t>
            </a:r>
            <a:r>
              <a:rPr lang="es-ES" sz="1200" dirty="0" err="1"/>
              <a:t>Kucha</a:t>
            </a:r>
            <a:r>
              <a:rPr lang="es-ES" sz="1200" dirty="0"/>
              <a:t>)</a:t>
            </a:r>
          </a:p>
        </p:txBody>
      </p:sp>
      <p:sp>
        <p:nvSpPr>
          <p:cNvPr id="190" name="Google Shape;190;p16"/>
          <p:cNvSpPr txBox="1">
            <a:spLocks noGrp="1"/>
          </p:cNvSpPr>
          <p:nvPr>
            <p:ph type="body" idx="1"/>
          </p:nvPr>
        </p:nvSpPr>
        <p:spPr>
          <a:xfrm>
            <a:off x="1188175" y="1332729"/>
            <a:ext cx="3002700" cy="209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/>
              <a:t>Ensayo</a:t>
            </a:r>
            <a:br>
              <a:rPr lang="en" sz="1200" b="1" dirty="0"/>
            </a:br>
            <a:endParaRPr lang="en" sz="1200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" sz="1200" dirty="0"/>
              <a:t>Rigor académico, coherencia expositiva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" sz="1200" dirty="0"/>
              <a:t>Uso de lenguaje y expresiones adecuadas al ámbito académico universitario.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" sz="1200" dirty="0"/>
              <a:t>Consulta y uso de bibliografía adecuada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" sz="1200" dirty="0"/>
              <a:t>Estructura concordante con la solicitada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" sz="1200" dirty="0"/>
              <a:t>Exposición clara del marco teórico de trabajo y las definiciones que sirven de punto de partida.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" sz="1200" dirty="0"/>
              <a:t>Identifica y aborda ideas principales del tema/obra/autor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s-ES" sz="1200" dirty="0"/>
              <a:t>Comentario y/o crítica bien argumentado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s-ES" sz="1200" dirty="0"/>
              <a:t>Corrección ortográfica y gramatical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s-ES" sz="1200" dirty="0"/>
              <a:t>Formato solicitado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s-ES" sz="1200" dirty="0"/>
              <a:t>Entrega puntual</a:t>
            </a:r>
            <a:endParaRPr lang="en" sz="1200" dirty="0"/>
          </a:p>
        </p:txBody>
      </p:sp>
      <p:sp>
        <p:nvSpPr>
          <p:cNvPr id="192" name="Google Shape;192;p1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7742111" y="3713990"/>
            <a:ext cx="1020301" cy="979373"/>
          </a:xfrm>
          <a:custGeom>
            <a:avLst/>
            <a:gdLst/>
            <a:ahLst/>
            <a:cxnLst/>
            <a:rect l="l" t="t" r="r" b="b"/>
            <a:pathLst>
              <a:path w="483555" h="464158" extrusionOk="0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558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>
            <a:spLocks noGrp="1"/>
          </p:cNvSpPr>
          <p:nvPr>
            <p:ph type="ctrTitle" idx="4294967295"/>
          </p:nvPr>
        </p:nvSpPr>
        <p:spPr>
          <a:xfrm>
            <a:off x="1310700" y="2350380"/>
            <a:ext cx="3261300" cy="100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Fecha de entrega</a:t>
            </a:r>
            <a:endParaRPr sz="7200" dirty="0"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4294967295"/>
          </p:nvPr>
        </p:nvSpPr>
        <p:spPr>
          <a:xfrm>
            <a:off x="1086793" y="3528620"/>
            <a:ext cx="2536082" cy="8118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1800" dirty="0"/>
              <a:t>E</a:t>
            </a:r>
            <a:r>
              <a:rPr lang="en" sz="1800" dirty="0"/>
              <a:t>n los buzones habilitados en el Aula Virtual de la asignatura</a:t>
            </a:r>
            <a:endParaRPr sz="1800" dirty="0"/>
          </a:p>
        </p:txBody>
      </p:sp>
      <p:sp>
        <p:nvSpPr>
          <p:cNvPr id="239" name="Google Shape;239;p2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A118DEB-3639-4723-BFA6-2B461F33FCC7}"/>
              </a:ext>
            </a:extLst>
          </p:cNvPr>
          <p:cNvSpPr txBox="1"/>
          <p:nvPr/>
        </p:nvSpPr>
        <p:spPr>
          <a:xfrm>
            <a:off x="4754314" y="1786920"/>
            <a:ext cx="4151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dirty="0">
                <a:latin typeface="Amatic SC" pitchFamily="2" charset="0"/>
              </a:rPr>
              <a:t>8 / 1 / 2024</a:t>
            </a:r>
          </a:p>
        </p:txBody>
      </p:sp>
    </p:spTree>
    <p:extLst>
      <p:ext uri="{BB962C8B-B14F-4D97-AF65-F5344CB8AC3E}">
        <p14:creationId xmlns:p14="http://schemas.microsoft.com/office/powerpoint/2010/main" val="1485166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>
            <a:spLocks noGrp="1"/>
          </p:cNvSpPr>
          <p:nvPr>
            <p:ph type="ctrTitle" idx="4294967295"/>
          </p:nvPr>
        </p:nvSpPr>
        <p:spPr>
          <a:xfrm>
            <a:off x="1063644" y="1148462"/>
            <a:ext cx="3158100" cy="93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 dirty="0"/>
              <a:t>¡A</a:t>
            </a:r>
            <a:r>
              <a:rPr lang="en" sz="7200" dirty="0"/>
              <a:t> por ello!</a:t>
            </a:r>
            <a:endParaRPr sz="7200" dirty="0"/>
          </a:p>
        </p:txBody>
      </p:sp>
      <p:sp>
        <p:nvSpPr>
          <p:cNvPr id="411" name="Google Shape;411;p37"/>
          <p:cNvSpPr txBox="1">
            <a:spLocks noGrp="1"/>
          </p:cNvSpPr>
          <p:nvPr>
            <p:ph type="body" idx="4294967295"/>
          </p:nvPr>
        </p:nvSpPr>
        <p:spPr>
          <a:xfrm>
            <a:off x="855300" y="2230438"/>
            <a:ext cx="3158100" cy="176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accent1"/>
                </a:highlight>
              </a:rPr>
              <a:t>Para cualquier consulta</a:t>
            </a: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Me tenéis a disposición:</a:t>
            </a:r>
            <a:endParaRPr dirty="0"/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s-ES" dirty="0"/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-ES" dirty="0"/>
              <a:t>En clase o por e-mail: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-ES" sz="2000" dirty="0">
                <a:hlinkClick r:id="rId3"/>
              </a:rPr>
              <a:t>f</a:t>
            </a:r>
            <a:r>
              <a:rPr lang="en" sz="2000" dirty="0">
                <a:hlinkClick r:id="rId3"/>
              </a:rPr>
              <a:t>ernando.delavega@ufv.es</a:t>
            </a:r>
            <a:endParaRPr lang="en" sz="2000" dirty="0"/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000" dirty="0"/>
          </a:p>
        </p:txBody>
      </p:sp>
      <p:sp>
        <p:nvSpPr>
          <p:cNvPr id="412" name="Google Shape;412;p3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5698675" y="1712225"/>
            <a:ext cx="1861301" cy="171902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C631D3E-A2FB-4635-BB29-CCD442096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971" y="4057103"/>
            <a:ext cx="1923446" cy="57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2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Instrucciones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 qué consiste el trabajo</a:t>
            </a:r>
            <a:endParaRPr dirty="0"/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2"/>
          </p:nvPr>
        </p:nvSpPr>
        <p:spPr>
          <a:xfrm>
            <a:off x="4611870" y="1506349"/>
            <a:ext cx="3002700" cy="27762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/>
              <a:t>FASE II – Presentación de la investigación</a:t>
            </a:r>
            <a:endParaRPr sz="1200" dirty="0"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es-ES" sz="1200" dirty="0"/>
              <a:t>El equipo presentará conjuntamente un ensayo uniforme en estilo y formato en el que expliquen cómo se evidencia el sistema de creencias: espacio sagrado, tiempo sagrado, mediador, oraciones, ritos, mitos y cosmogonía fundacional.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es-ES" sz="1200" dirty="0"/>
              <a:t>Habrá de mostrar la visión actual con mención a varias noticias de actualidad.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es-ES" sz="1200" dirty="0"/>
              <a:t>Quedarán fuera del ámbito de la investigación todas las religiones institucionales.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es-ES" sz="1200" dirty="0"/>
              <a:t>Se puede optar por el formato video</a:t>
            </a:r>
          </a:p>
        </p:txBody>
      </p:sp>
      <p:sp>
        <p:nvSpPr>
          <p:cNvPr id="190" name="Google Shape;190;p16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09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/>
              <a:t>FASE I - </a:t>
            </a:r>
            <a:r>
              <a:rPr lang="en" sz="1200" b="1" dirty="0"/>
              <a:t>Lectura “Lo sagrado y lo profano”</a:t>
            </a:r>
            <a:br>
              <a:rPr lang="en" sz="1200" b="1" dirty="0"/>
            </a:br>
            <a:endParaRPr lang="en" sz="1200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" sz="1200" dirty="0"/>
              <a:t>Todos los alumnos leerán los dos primeros capítulos de “Lo Sagrado y lo Profano”.</a:t>
            </a:r>
            <a:endParaRPr lang="en" sz="1200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" sz="1200" dirty="0"/>
              <a:t>Cada alumno, individualmente, realizará un mapa conceptual de cada uno de los capítulos </a:t>
            </a:r>
            <a:r>
              <a:rPr lang="en" sz="1200" b="1" dirty="0"/>
              <a:t>(Entrega en Canvas antes de 11/2023)</a:t>
            </a:r>
            <a:r>
              <a:rPr lang="en" sz="1200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" sz="1200" dirty="0"/>
              <a:t>El equipo se reunirá y pondrá en común las ideas fundamentales extraidas de su lectura, que habrá sido acompañada por el profesor con las clases del bloque II. </a:t>
            </a:r>
            <a:r>
              <a:rPr lang="en" sz="1200" b="1" dirty="0"/>
              <a:t>Buscarán evidencias de la presencia de lo sagrado en el mundo aparentemente profano.</a:t>
            </a:r>
            <a:endParaRPr sz="1200" b="1" dirty="0"/>
          </a:p>
        </p:txBody>
      </p:sp>
      <p:sp>
        <p:nvSpPr>
          <p:cNvPr id="192" name="Google Shape;192;p1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7742111" y="3713990"/>
            <a:ext cx="1020301" cy="979373"/>
          </a:xfrm>
          <a:custGeom>
            <a:avLst/>
            <a:gdLst/>
            <a:ahLst/>
            <a:cxnLst/>
            <a:rect l="l" t="t" r="r" b="b"/>
            <a:pathLst>
              <a:path w="483555" h="464158" extrusionOk="0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450" y="1372276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Equipos de trabajo</a:t>
            </a:r>
            <a:endParaRPr dirty="0"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773449" y="2185350"/>
            <a:ext cx="5987227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 dirty="0"/>
              <a:t>3 alumnos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 dirty="0"/>
              <a:t>Comunicar la composición del equipo en el foro habilitado para ello en el espacio Canvas de la asignatura</a:t>
            </a:r>
            <a:endParaRPr dirty="0"/>
          </a:p>
        </p:txBody>
      </p:sp>
      <p:sp>
        <p:nvSpPr>
          <p:cNvPr id="214" name="Google Shape;214;p18"/>
          <p:cNvSpPr txBox="1"/>
          <p:nvPr/>
        </p:nvSpPr>
        <p:spPr>
          <a:xfrm rot="5107306"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:-)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264508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>
            <a:spLocks noGrp="1"/>
          </p:cNvSpPr>
          <p:nvPr>
            <p:ph type="ctrTitle" idx="4294967295"/>
          </p:nvPr>
        </p:nvSpPr>
        <p:spPr>
          <a:xfrm>
            <a:off x="465275" y="3157904"/>
            <a:ext cx="4106725" cy="100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Fecha de conformación de equipos</a:t>
            </a:r>
            <a:endParaRPr sz="7200" dirty="0"/>
          </a:p>
        </p:txBody>
      </p:sp>
      <p:sp>
        <p:nvSpPr>
          <p:cNvPr id="239" name="Google Shape;239;p2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A118DEB-3639-4723-BFA6-2B461F33FCC7}"/>
              </a:ext>
            </a:extLst>
          </p:cNvPr>
          <p:cNvSpPr txBox="1"/>
          <p:nvPr/>
        </p:nvSpPr>
        <p:spPr>
          <a:xfrm>
            <a:off x="4498044" y="1786920"/>
            <a:ext cx="4276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dirty="0">
                <a:latin typeface="Amatic SC" pitchFamily="2" charset="0"/>
              </a:rPr>
              <a:t>13 /11 / 2023</a:t>
            </a:r>
          </a:p>
        </p:txBody>
      </p:sp>
    </p:spTree>
    <p:extLst>
      <p:ext uri="{BB962C8B-B14F-4D97-AF65-F5344CB8AC3E}">
        <p14:creationId xmlns:p14="http://schemas.microsoft.com/office/powerpoint/2010/main" val="389334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345940" y="2588826"/>
            <a:ext cx="4888606" cy="14971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 “cuando alguien deja de creer en Dios, cree en otra cualquier cosa”</a:t>
            </a:r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4397899" y="3904612"/>
            <a:ext cx="246604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1000"/>
              </a:spcAft>
            </a:pPr>
            <a:r>
              <a:rPr lang="es-ES" sz="1800" dirty="0"/>
              <a:t>G.K. Chesterton</a:t>
            </a:r>
            <a:endParaRPr lang="es-ES" sz="1800" b="1" i="1" dirty="0"/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5" name="Google Shape;212;p18">
            <a:extLst>
              <a:ext uri="{FF2B5EF4-FFF2-40B4-BE49-F238E27FC236}">
                <a16:creationId xmlns:a16="http://schemas.microsoft.com/office/drawing/2014/main" id="{CC36F9E0-93A4-CF2A-E166-334181967807}"/>
              </a:ext>
            </a:extLst>
          </p:cNvPr>
          <p:cNvSpPr txBox="1">
            <a:spLocks/>
          </p:cNvSpPr>
          <p:nvPr/>
        </p:nvSpPr>
        <p:spPr>
          <a:xfrm>
            <a:off x="2614003" y="879438"/>
            <a:ext cx="4401718" cy="1497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matic SC"/>
              <a:buNone/>
              <a:defRPr sz="52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matic SC"/>
              <a:buNone/>
              <a:defRPr sz="52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matic SC"/>
              <a:buNone/>
              <a:defRPr sz="52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matic SC"/>
              <a:buNone/>
              <a:defRPr sz="52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matic SC"/>
              <a:buNone/>
              <a:defRPr sz="52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matic SC"/>
              <a:buNone/>
              <a:defRPr sz="52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matic SC"/>
              <a:buNone/>
              <a:defRPr sz="52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matic SC"/>
              <a:buNone/>
              <a:defRPr sz="52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matic SC"/>
              <a:buNone/>
              <a:defRPr sz="52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ES" sz="3600" dirty="0"/>
              <a:t> “el hombre que opta por una vida profana no logra abolir del todo el comportamiento religioso.”</a:t>
            </a:r>
          </a:p>
        </p:txBody>
      </p:sp>
      <p:sp>
        <p:nvSpPr>
          <p:cNvPr id="6" name="Google Shape;213;p18">
            <a:extLst>
              <a:ext uri="{FF2B5EF4-FFF2-40B4-BE49-F238E27FC236}">
                <a16:creationId xmlns:a16="http://schemas.microsoft.com/office/drawing/2014/main" id="{80BCF329-D9B7-BF35-1556-497145DA2E5B}"/>
              </a:ext>
            </a:extLst>
          </p:cNvPr>
          <p:cNvSpPr txBox="1">
            <a:spLocks/>
          </p:cNvSpPr>
          <p:nvPr/>
        </p:nvSpPr>
        <p:spPr>
          <a:xfrm>
            <a:off x="5549805" y="2211964"/>
            <a:ext cx="246604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unito"/>
              <a:buNone/>
              <a:defRPr sz="22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6830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spcAft>
                <a:spcPts val="1000"/>
              </a:spcAft>
            </a:pPr>
            <a:r>
              <a:rPr lang="es-ES" sz="1800" dirty="0"/>
              <a:t>M. Eliade</a:t>
            </a:r>
            <a:endParaRPr lang="es-ES" sz="1800" b="1" i="1" dirty="0"/>
          </a:p>
          <a:p>
            <a:pPr marL="0" indent="0">
              <a:spcAft>
                <a:spcPts val="1000"/>
              </a:spcAft>
            </a:pPr>
            <a:endParaRPr lang="es-ES" dirty="0"/>
          </a:p>
        </p:txBody>
      </p:sp>
      <p:pic>
        <p:nvPicPr>
          <p:cNvPr id="8" name="Gráfico 7" descr="Libro abierto contorno">
            <a:extLst>
              <a:ext uri="{FF2B5EF4-FFF2-40B4-BE49-F238E27FC236}">
                <a16:creationId xmlns:a16="http://schemas.microsoft.com/office/drawing/2014/main" id="{AAD2D23E-C8FD-310E-3946-C78E98866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11825">
            <a:off x="768555" y="570679"/>
            <a:ext cx="1407226" cy="140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3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450" y="1372276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Tema</a:t>
            </a:r>
            <a:endParaRPr dirty="0"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773450" y="2185350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1000"/>
              </a:spcAft>
            </a:pPr>
            <a:r>
              <a:rPr lang="es-ES" sz="2400" b="1" i="1" dirty="0">
                <a:solidFill>
                  <a:schemeClr val="accent3">
                    <a:lumMod val="75000"/>
                  </a:schemeClr>
                </a:solidFill>
              </a:rPr>
              <a:t>Subsistencia de lo sagrado en el mundo aparentemente profano</a:t>
            </a:r>
          </a:p>
          <a:p>
            <a:pPr marL="0" indent="0">
              <a:spcAft>
                <a:spcPts val="1000"/>
              </a:spcAft>
            </a:pPr>
            <a:r>
              <a:rPr lang="es-ES" sz="1800" b="1" i="1" dirty="0"/>
              <a:t>Evidencias y explicación del sistema de creencias: </a:t>
            </a:r>
            <a:r>
              <a:rPr lang="es-ES" sz="1800" dirty="0"/>
              <a:t>espacio sagrado, tiempo sagrado, mediador, oraciones, ritos, mitos y cosmogonía fundacional</a:t>
            </a:r>
            <a:endParaRPr lang="es-ES" sz="1800" b="1" i="1" dirty="0"/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14" name="Google Shape;214;p18"/>
          <p:cNvSpPr txBox="1"/>
          <p:nvPr/>
        </p:nvSpPr>
        <p:spPr>
          <a:xfrm rot="5107306"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:-)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928290" y="1055638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Rúbrica de Evaluación</a:t>
            </a:r>
            <a:endParaRPr dirty="0"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175657" y="1933858"/>
            <a:ext cx="7102366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l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Originalidad del sistema religioso investigado 			+2</a:t>
            </a:r>
            <a:br>
              <a:rPr lang="es-E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s-E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(ejemplos de clase 0)</a:t>
            </a:r>
          </a:p>
          <a:p>
            <a:pPr marL="285750" indent="-285750" algn="l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Explicación detallada del sistema religioso coherente 			+6</a:t>
            </a:r>
            <a:br>
              <a:rPr lang="es-E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s-E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(espacio y tiempo sagrado, sacerdotes, ritos, mitos, cosmogonía original,…) </a:t>
            </a:r>
          </a:p>
          <a:p>
            <a:pPr marL="285750" indent="-285750" algn="l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Referencias y bibliografía – Evidencias en noticias de actualidad		+1</a:t>
            </a:r>
          </a:p>
          <a:p>
            <a:pPr marL="285750" indent="-285750" algn="l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Uso del vocabulario y las nociones propias de la asignatura 		+1</a:t>
            </a:r>
          </a:p>
          <a:p>
            <a:pPr marL="285750" indent="-285750" algn="l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Formato solicitado - Resta hasta 2 puntos				0</a:t>
            </a:r>
          </a:p>
          <a:p>
            <a:pPr marL="285750" indent="-285750" algn="l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Puntualidad en la entrega – Resta hasta 2 puntos			0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D40CC66-2894-ABE7-8567-5D732DE9A47D}"/>
              </a:ext>
            </a:extLst>
          </p:cNvPr>
          <p:cNvSpPr/>
          <p:nvPr/>
        </p:nvSpPr>
        <p:spPr>
          <a:xfrm>
            <a:off x="961901" y="581891"/>
            <a:ext cx="427512" cy="4275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4859FA72-FB29-A180-F300-A94B71ABB622}"/>
              </a:ext>
            </a:extLst>
          </p:cNvPr>
          <p:cNvSpPr/>
          <p:nvPr/>
        </p:nvSpPr>
        <p:spPr>
          <a:xfrm>
            <a:off x="1251857" y="1009403"/>
            <a:ext cx="427512" cy="4275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6135165-042C-6DCC-11EA-E5DD5374B2E0}"/>
              </a:ext>
            </a:extLst>
          </p:cNvPr>
          <p:cNvSpPr/>
          <p:nvPr/>
        </p:nvSpPr>
        <p:spPr>
          <a:xfrm>
            <a:off x="1559694" y="1455958"/>
            <a:ext cx="427512" cy="4275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574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Formato de entrega</a:t>
            </a:r>
            <a:endParaRPr dirty="0"/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2"/>
          </p:nvPr>
        </p:nvSpPr>
        <p:spPr>
          <a:xfrm>
            <a:off x="4725916" y="1322795"/>
            <a:ext cx="3771734" cy="27762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s-ES" sz="1200" b="1" dirty="0"/>
              <a:t>Vídeo</a:t>
            </a:r>
            <a:endParaRPr lang="es-ES" sz="1200" dirty="0"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es-ES" sz="1200" dirty="0"/>
              <a:t>Comunicación oral de 6 minutos 40 segundos en formato video (</a:t>
            </a:r>
            <a:r>
              <a:rPr lang="es-ES" sz="1200" dirty="0" err="1"/>
              <a:t>PechaKucha</a:t>
            </a:r>
            <a:r>
              <a:rPr lang="es-ES" sz="1200" dirty="0"/>
              <a:t> 20x20) en el que se reflejará el análisis realizado, así como el comentario o crítica y la síntesis del aprendizaje adquirido.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es-ES" sz="1200" dirty="0"/>
              <a:t>Debe aparecer la imagen del presentador en pantalla teniendo de fondo la presentación</a:t>
            </a:r>
            <a:br>
              <a:rPr lang="es-ES" sz="1200" dirty="0"/>
            </a:br>
            <a:r>
              <a:rPr lang="es-ES" sz="1200" dirty="0"/>
              <a:t>PPT [plantilla </a:t>
            </a:r>
            <a:r>
              <a:rPr lang="es-ES" sz="1200" dirty="0">
                <a:hlinkClick r:id="rId3"/>
              </a:rPr>
              <a:t>Curio</a:t>
            </a:r>
            <a:r>
              <a:rPr lang="es-ES" sz="1200" dirty="0"/>
              <a:t>]. Técnica </a:t>
            </a:r>
            <a:r>
              <a:rPr lang="es-ES" sz="1200" dirty="0" err="1"/>
              <a:t>Chroma</a:t>
            </a:r>
            <a:r>
              <a:rPr lang="es-ES" sz="1200" dirty="0"/>
              <a:t> Key.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es-ES" sz="1200" dirty="0"/>
              <a:t>Posibilidad de variar el color de la</a:t>
            </a:r>
            <a:br>
              <a:rPr lang="es-ES" sz="1200" dirty="0"/>
            </a:br>
            <a:r>
              <a:rPr lang="es-ES" sz="1200" dirty="0"/>
              <a:t>presentación PPT, no la plantilla</a:t>
            </a:r>
          </a:p>
        </p:txBody>
      </p:sp>
      <p:sp>
        <p:nvSpPr>
          <p:cNvPr id="190" name="Google Shape;190;p16"/>
          <p:cNvSpPr txBox="1">
            <a:spLocks noGrp="1"/>
          </p:cNvSpPr>
          <p:nvPr>
            <p:ph type="body" idx="1"/>
          </p:nvPr>
        </p:nvSpPr>
        <p:spPr>
          <a:xfrm>
            <a:off x="909736" y="1322795"/>
            <a:ext cx="3508349" cy="209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-ES" sz="1200" b="1" dirty="0"/>
              <a:t>Ensayo</a:t>
            </a:r>
            <a:br>
              <a:rPr lang="en" sz="1200" b="1" dirty="0"/>
            </a:br>
            <a:r>
              <a:rPr lang="es-ES" sz="1200" dirty="0"/>
              <a:t>El equipo redactará conjuntamente un ensayo uniforme en estilo y formato. Evitar trabajos “Frankenstein”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1" dirty="0"/>
          </a:p>
          <a:p>
            <a:pPr marL="171450" indent="-171450">
              <a:buFontTx/>
              <a:buChar char="-"/>
            </a:pPr>
            <a:r>
              <a:rPr lang="en" sz="1200" u="sng" dirty="0"/>
              <a:t>Estructura</a:t>
            </a:r>
          </a:p>
          <a:p>
            <a:pPr marL="628650" lvl="1" indent="-171450">
              <a:spcBef>
                <a:spcPts val="0"/>
              </a:spcBef>
              <a:buFontTx/>
              <a:buChar char="-"/>
            </a:pPr>
            <a:r>
              <a:rPr lang="es-ES" sz="1200" dirty="0"/>
              <a:t>Introducción; definición; marco.</a:t>
            </a:r>
          </a:p>
          <a:p>
            <a:pPr marL="628650" lvl="1" indent="-171450">
              <a:spcBef>
                <a:spcPts val="0"/>
              </a:spcBef>
              <a:buFontTx/>
              <a:buChar char="-"/>
            </a:pPr>
            <a:r>
              <a:rPr lang="es-ES" sz="1200" dirty="0"/>
              <a:t>Análisis de la obra / tema desde la perspectiva del autor.</a:t>
            </a:r>
          </a:p>
          <a:p>
            <a:pPr marL="628650" lvl="1" indent="-171450">
              <a:spcBef>
                <a:spcPts val="0"/>
              </a:spcBef>
              <a:buFontTx/>
              <a:buChar char="-"/>
            </a:pPr>
            <a:r>
              <a:rPr lang="es-ES" sz="1200" dirty="0"/>
              <a:t>Comentario y/o crítica argumentada.</a:t>
            </a:r>
          </a:p>
          <a:p>
            <a:pPr marL="628650" lvl="1" indent="-171450">
              <a:spcBef>
                <a:spcPts val="0"/>
              </a:spcBef>
              <a:buFontTx/>
              <a:buChar char="-"/>
            </a:pPr>
            <a:r>
              <a:rPr lang="es-ES" sz="1200" dirty="0"/>
              <a:t>Conclusión – Síntesis del aprendizaje.</a:t>
            </a:r>
          </a:p>
          <a:p>
            <a:pPr marL="628650" lvl="1" indent="-171450">
              <a:spcBef>
                <a:spcPts val="0"/>
              </a:spcBef>
              <a:buFontTx/>
              <a:buChar char="-"/>
            </a:pPr>
            <a:r>
              <a:rPr lang="es-ES" sz="1200" dirty="0"/>
              <a:t>Bibliografía consultada</a:t>
            </a:r>
          </a:p>
          <a:p>
            <a:pPr marL="171450" indent="-171450">
              <a:buFontTx/>
              <a:buChar char="-"/>
            </a:pPr>
            <a:r>
              <a:rPr lang="en" sz="1200" u="sng" dirty="0"/>
              <a:t>Formato académico</a:t>
            </a:r>
            <a:endParaRPr lang="en" sz="1200" dirty="0"/>
          </a:p>
          <a:p>
            <a:pPr marL="628650" lvl="1" indent="-171450">
              <a:spcBef>
                <a:spcPts val="0"/>
              </a:spcBef>
              <a:buFontTx/>
              <a:buChar char="-"/>
            </a:pPr>
            <a:r>
              <a:rPr lang="en" sz="1200" dirty="0"/>
              <a:t>Uso de plantilla</a:t>
            </a:r>
          </a:p>
          <a:p>
            <a:pPr marL="628650" lvl="1" indent="-171450">
              <a:spcBef>
                <a:spcPts val="0"/>
              </a:spcBef>
              <a:buFontTx/>
              <a:buChar char="-"/>
            </a:pPr>
            <a:r>
              <a:rPr lang="en" sz="1200" dirty="0"/>
              <a:t>Norma APA</a:t>
            </a:r>
          </a:p>
          <a:p>
            <a:pPr marL="628650" lvl="1" indent="-171450">
              <a:spcBef>
                <a:spcPts val="0"/>
              </a:spcBef>
              <a:buFontTx/>
              <a:buChar char="-"/>
            </a:pPr>
            <a:r>
              <a:rPr lang="en" sz="1200" dirty="0"/>
              <a:t>Incluir notas al pié</a:t>
            </a:r>
          </a:p>
          <a:p>
            <a:pPr marL="628650" lvl="1" indent="-171450">
              <a:spcBef>
                <a:spcPts val="0"/>
              </a:spcBef>
              <a:buFontTx/>
              <a:buChar char="-"/>
            </a:pPr>
            <a:r>
              <a:rPr lang="en" sz="1200" dirty="0"/>
              <a:t>Extensión mínima 7 páginas + bibliografía</a:t>
            </a:r>
          </a:p>
          <a:p>
            <a:pPr marL="628650" lvl="1" indent="-171450">
              <a:spcBef>
                <a:spcPts val="0"/>
              </a:spcBef>
              <a:buFontTx/>
              <a:buChar char="-"/>
            </a:pPr>
            <a:r>
              <a:rPr lang="en" sz="1200" dirty="0"/>
              <a:t>Concreción y rigor académico</a:t>
            </a:r>
          </a:p>
        </p:txBody>
      </p:sp>
      <p:sp>
        <p:nvSpPr>
          <p:cNvPr id="192" name="Google Shape;192;p1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7742111" y="3713990"/>
            <a:ext cx="1020301" cy="979373"/>
          </a:xfrm>
          <a:custGeom>
            <a:avLst/>
            <a:gdLst/>
            <a:ahLst/>
            <a:cxnLst/>
            <a:rect l="l" t="t" r="r" b="b"/>
            <a:pathLst>
              <a:path w="483555" h="464158" extrusionOk="0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63;p41">
            <a:extLst>
              <a:ext uri="{FF2B5EF4-FFF2-40B4-BE49-F238E27FC236}">
                <a16:creationId xmlns:a16="http://schemas.microsoft.com/office/drawing/2014/main" id="{B6A2315F-BDCA-42C8-AF4E-3B430EF61AC5}"/>
              </a:ext>
            </a:extLst>
          </p:cNvPr>
          <p:cNvSpPr/>
          <p:nvPr/>
        </p:nvSpPr>
        <p:spPr>
          <a:xfrm>
            <a:off x="459419" y="1341264"/>
            <a:ext cx="419658" cy="70985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Resultado de imagen de icono video">
            <a:extLst>
              <a:ext uri="{FF2B5EF4-FFF2-40B4-BE49-F238E27FC236}">
                <a16:creationId xmlns:a16="http://schemas.microsoft.com/office/drawing/2014/main" id="{AA44737D-5D68-4554-88AD-27C722889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287" y="1322795"/>
            <a:ext cx="590099" cy="59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684046"/>
      </p:ext>
    </p:extLst>
  </p:cSld>
  <p:clrMapOvr>
    <a:masterClrMapping/>
  </p:clrMapOvr>
</p:sld>
</file>

<file path=ppt/theme/theme1.xml><?xml version="1.0" encoding="utf-8"?>
<a:theme xmlns:a="http://schemas.openxmlformats.org/drawingml/2006/main" name="Curio template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946331B914C5649AC1FEB2D412C23BB" ma:contentTypeVersion="19" ma:contentTypeDescription="Crear nuevo documento." ma:contentTypeScope="" ma:versionID="17c674f5b05d93a74ab6374d446d8979">
  <xsd:schema xmlns:xsd="http://www.w3.org/2001/XMLSchema" xmlns:xs="http://www.w3.org/2001/XMLSchema" xmlns:p="http://schemas.microsoft.com/office/2006/metadata/properties" xmlns:ns3="e8c295c8-793c-48ad-8b08-d0b0fe630d6e" xmlns:ns4="34215fa1-a3e6-4a4c-b3e5-2c0f540c5505" targetNamespace="http://schemas.microsoft.com/office/2006/metadata/properties" ma:root="true" ma:fieldsID="3c7d7257a4f76c08c6a87c134e5e568b" ns3:_="" ns4:_="">
    <xsd:import namespace="e8c295c8-793c-48ad-8b08-d0b0fe630d6e"/>
    <xsd:import namespace="34215fa1-a3e6-4a4c-b3e5-2c0f540c5505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c295c8-793c-48ad-8b08-d0b0fe630d6e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2" nillable="true" ma:displayName="App Version" ma:internalName="AppVersion">
      <xsd:simpleType>
        <xsd:restriction base="dms:Text"/>
      </xsd:simpleType>
    </xsd:element>
    <xsd:element name="Teachers" ma:index="13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4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5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6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7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18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15fa1-a3e6-4a4c-b3e5-2c0f540c5505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Hash de la sugerencia para compartir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Version xmlns="e8c295c8-793c-48ad-8b08-d0b0fe630d6e" xsi:nil="true"/>
    <FolderType xmlns="e8c295c8-793c-48ad-8b08-d0b0fe630d6e" xsi:nil="true"/>
    <NotebookType xmlns="e8c295c8-793c-48ad-8b08-d0b0fe630d6e" xsi:nil="true"/>
    <Teachers xmlns="e8c295c8-793c-48ad-8b08-d0b0fe630d6e">
      <UserInfo>
        <DisplayName/>
        <AccountId xsi:nil="true"/>
        <AccountType/>
      </UserInfo>
    </Teachers>
    <Invited_Teachers xmlns="e8c295c8-793c-48ad-8b08-d0b0fe630d6e" xsi:nil="true"/>
    <DefaultSectionNames xmlns="e8c295c8-793c-48ad-8b08-d0b0fe630d6e" xsi:nil="true"/>
    <Owner xmlns="e8c295c8-793c-48ad-8b08-d0b0fe630d6e">
      <UserInfo>
        <DisplayName/>
        <AccountId xsi:nil="true"/>
        <AccountType/>
      </UserInfo>
    </Owner>
    <Invited_Students xmlns="e8c295c8-793c-48ad-8b08-d0b0fe630d6e" xsi:nil="true"/>
    <Students xmlns="e8c295c8-793c-48ad-8b08-d0b0fe630d6e">
      <UserInfo>
        <DisplayName/>
        <AccountId xsi:nil="true"/>
        <AccountType/>
      </UserInfo>
    </Students>
    <Student_Groups xmlns="e8c295c8-793c-48ad-8b08-d0b0fe630d6e">
      <UserInfo>
        <DisplayName/>
        <AccountId xsi:nil="true"/>
        <AccountType/>
      </UserInfo>
    </Student_Groups>
    <Self_Registration_Enabled xmlns="e8c295c8-793c-48ad-8b08-d0b0fe630d6e" xsi:nil="true"/>
  </documentManagement>
</p:properties>
</file>

<file path=customXml/itemProps1.xml><?xml version="1.0" encoding="utf-8"?>
<ds:datastoreItem xmlns:ds="http://schemas.openxmlformats.org/officeDocument/2006/customXml" ds:itemID="{AEC22BDD-7F66-482F-853E-F93C903C03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c295c8-793c-48ad-8b08-d0b0fe630d6e"/>
    <ds:schemaRef ds:uri="34215fa1-a3e6-4a4c-b3e5-2c0f540c55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608844-34BB-4350-872B-8472701C65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75EBAC-732B-4909-A6F9-A0CE4B3EFA7F}">
  <ds:schemaRefs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34215fa1-a3e6-4a4c-b3e5-2c0f540c5505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e8c295c8-793c-48ad-8b08-d0b0fe630d6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734</Words>
  <Application>Microsoft Office PowerPoint</Application>
  <PresentationFormat>Presentación en pantalla (16:9)</PresentationFormat>
  <Paragraphs>91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Nunito</vt:lpstr>
      <vt:lpstr>Nunito SemiBold</vt:lpstr>
      <vt:lpstr>Open Sans</vt:lpstr>
      <vt:lpstr>Amatic SC</vt:lpstr>
      <vt:lpstr>Curio template</vt:lpstr>
      <vt:lpstr>Trabajo Académico de Investigación</vt:lpstr>
      <vt:lpstr>Instrucciones</vt:lpstr>
      <vt:lpstr>En qué consiste el trabajo</vt:lpstr>
      <vt:lpstr>Equipos de trabajo</vt:lpstr>
      <vt:lpstr>Fecha de conformación de equipos</vt:lpstr>
      <vt:lpstr> “cuando alguien deja de creer en Dios, cree en otra cualquier cosa”</vt:lpstr>
      <vt:lpstr>Tema</vt:lpstr>
      <vt:lpstr>Rúbrica de Evaluación</vt:lpstr>
      <vt:lpstr>Formato de entrega</vt:lpstr>
      <vt:lpstr>Criterios de evaluación</vt:lpstr>
      <vt:lpstr>Fecha de entrega</vt:lpstr>
      <vt:lpstr>¡A por ello!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Investigación Académica</dc:title>
  <cp:lastModifiedBy>Fernando de la Vega Soto-Yárritu</cp:lastModifiedBy>
  <cp:revision>17</cp:revision>
  <dcterms:modified xsi:type="dcterms:W3CDTF">2023-11-13T14:29:26Z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0x0101007946331B914C5649AC1FEB2D412C23BB</vt:lpwstr>
  </property>
</Properties>
</file>