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8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7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5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2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4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0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6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4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24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7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45BC-D253-4419-A7A4-CC03F3E7AA77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819B-293F-451E-B8E5-941BEBC31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smtClean="0"/>
              <a:t>Título de proyecto&gt;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Grupo G(A|B)-&lt;n&gt;: &lt;miembros de equipo&gt;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8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9269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Descripción fases algoritmo paralelo 2 (plataforma …)</a:t>
            </a:r>
            <a:endParaRPr lang="es-ES" sz="3200" dirty="0"/>
          </a:p>
        </p:txBody>
      </p:sp>
      <p:sp>
        <p:nvSpPr>
          <p:cNvPr id="5" name="Rectángulo 4"/>
          <p:cNvSpPr/>
          <p:nvPr/>
        </p:nvSpPr>
        <p:spPr>
          <a:xfrm>
            <a:off x="1268627" y="1853514"/>
            <a:ext cx="947351" cy="1136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1: arranque y carga ….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3315730" y="1853514"/>
            <a:ext cx="2458994" cy="27596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dirty="0" smtClean="0"/>
              <a:t>Etapa 2: procesamiento A (n procesos paralelizando …) ….</a:t>
            </a:r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r>
              <a:rPr lang="es-ES" sz="1400" dirty="0" smtClean="0"/>
              <a:t>…..</a:t>
            </a:r>
            <a:endParaRPr lang="es-ES" sz="1400" dirty="0"/>
          </a:p>
        </p:txBody>
      </p:sp>
      <p:cxnSp>
        <p:nvCxnSpPr>
          <p:cNvPr id="9" name="Conector recto de flecha 8"/>
          <p:cNvCxnSpPr>
            <a:stCxn id="23" idx="3"/>
            <a:endCxn id="7" idx="1"/>
          </p:cNvCxnSpPr>
          <p:nvPr/>
        </p:nvCxnSpPr>
        <p:spPr>
          <a:xfrm flipV="1">
            <a:off x="2228335" y="3233352"/>
            <a:ext cx="1087395" cy="7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7890644">
            <a:off x="2016588" y="3046015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inicializado…</a:t>
            </a:r>
            <a:endParaRPr lang="es-ES" sz="1100" i="1" dirty="0"/>
          </a:p>
        </p:txBody>
      </p:sp>
      <p:sp>
        <p:nvSpPr>
          <p:cNvPr id="11" name="Rectángulo 10"/>
          <p:cNvSpPr/>
          <p:nvPr/>
        </p:nvSpPr>
        <p:spPr>
          <a:xfrm rot="17890644">
            <a:off x="6964099" y="245926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procesado intermedio …</a:t>
            </a:r>
            <a:endParaRPr lang="es-ES" sz="1100" i="1" dirty="0"/>
          </a:p>
        </p:txBody>
      </p:sp>
      <p:sp>
        <p:nvSpPr>
          <p:cNvPr id="12" name="Rectángulo 11"/>
          <p:cNvSpPr/>
          <p:nvPr/>
        </p:nvSpPr>
        <p:spPr>
          <a:xfrm>
            <a:off x="1515762" y="120869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13" name="Rectángulo 12"/>
          <p:cNvSpPr/>
          <p:nvPr/>
        </p:nvSpPr>
        <p:spPr>
          <a:xfrm>
            <a:off x="4065374" y="122431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>
                <a:solidFill>
                  <a:srgbClr val="FF0000"/>
                </a:solidFill>
              </a:rPr>
              <a:t>O(log n)</a:t>
            </a:r>
            <a:endParaRPr lang="es-ES" sz="1100" i="1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933039" y="3277807"/>
            <a:ext cx="1510887" cy="1354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3: procesamiento B ….</a:t>
            </a:r>
            <a:endParaRPr lang="es-ES" sz="1400" dirty="0"/>
          </a:p>
        </p:txBody>
      </p:sp>
      <p:cxnSp>
        <p:nvCxnSpPr>
          <p:cNvPr id="15" name="Conector recto de flecha 14"/>
          <p:cNvCxnSpPr>
            <a:endCxn id="50" idx="1"/>
          </p:cNvCxnSpPr>
          <p:nvPr/>
        </p:nvCxnSpPr>
        <p:spPr>
          <a:xfrm flipV="1">
            <a:off x="5774724" y="2294675"/>
            <a:ext cx="705276" cy="1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617656" y="1193167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O(log p)</a:t>
            </a:r>
            <a:endParaRPr lang="es-ES" sz="1100" i="1" dirty="0"/>
          </a:p>
        </p:txBody>
      </p:sp>
      <p:sp>
        <p:nvSpPr>
          <p:cNvPr id="17" name="Rectángulo 16"/>
          <p:cNvSpPr/>
          <p:nvPr/>
        </p:nvSpPr>
        <p:spPr>
          <a:xfrm rot="17890644">
            <a:off x="8296218" y="307872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resultado …</a:t>
            </a:r>
            <a:endParaRPr lang="es-ES" sz="1100" i="1" dirty="0"/>
          </a:p>
        </p:txBody>
      </p:sp>
      <p:cxnSp>
        <p:nvCxnSpPr>
          <p:cNvPr id="18" name="Conector recto de flecha 17"/>
          <p:cNvCxnSpPr>
            <a:stCxn id="14" idx="3"/>
          </p:cNvCxnSpPr>
          <p:nvPr/>
        </p:nvCxnSpPr>
        <p:spPr>
          <a:xfrm flipV="1">
            <a:off x="8443926" y="2393094"/>
            <a:ext cx="885425" cy="156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356966" y="1915298"/>
            <a:ext cx="1524000" cy="1303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4: cierre y salvaguarda de resultados, presentación …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9597083" y="1244336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23" name="Rectángulo 22"/>
          <p:cNvSpPr/>
          <p:nvPr/>
        </p:nvSpPr>
        <p:spPr>
          <a:xfrm>
            <a:off x="1280984" y="3371127"/>
            <a:ext cx="947351" cy="11368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Etapa 1’: preparación ejecución paralela ….</a:t>
            </a:r>
            <a:endParaRPr lang="es-ES" sz="1200" dirty="0"/>
          </a:p>
        </p:txBody>
      </p:sp>
      <p:cxnSp>
        <p:nvCxnSpPr>
          <p:cNvPr id="24" name="Conector recto de flecha 23"/>
          <p:cNvCxnSpPr>
            <a:stCxn id="5" idx="2"/>
            <a:endCxn id="23" idx="0"/>
          </p:cNvCxnSpPr>
          <p:nvPr/>
        </p:nvCxnSpPr>
        <p:spPr>
          <a:xfrm>
            <a:off x="1742303" y="2990335"/>
            <a:ext cx="12357" cy="3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556056" y="3684232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O(p)</a:t>
            </a:r>
            <a:endParaRPr lang="es-ES" sz="1100" i="1" dirty="0"/>
          </a:p>
        </p:txBody>
      </p:sp>
      <p:sp>
        <p:nvSpPr>
          <p:cNvPr id="27" name="Rectángulo 26"/>
          <p:cNvSpPr/>
          <p:nvPr/>
        </p:nvSpPr>
        <p:spPr>
          <a:xfrm>
            <a:off x="3694380" y="2492226"/>
            <a:ext cx="1591875" cy="2512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Kernel</a:t>
            </a:r>
            <a:r>
              <a:rPr lang="es-ES" sz="1200" dirty="0" smtClean="0"/>
              <a:t> 1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3749289" y="4157197"/>
            <a:ext cx="1591875" cy="2512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Kernel</a:t>
            </a:r>
            <a:r>
              <a:rPr lang="es-ES" sz="1200" dirty="0" smtClean="0"/>
              <a:t> n</a:t>
            </a:r>
            <a:endParaRPr lang="es-ES" sz="1200" dirty="0"/>
          </a:p>
        </p:txBody>
      </p:sp>
      <p:cxnSp>
        <p:nvCxnSpPr>
          <p:cNvPr id="29" name="Conector recto de flecha 28"/>
          <p:cNvCxnSpPr>
            <a:stCxn id="7" idx="1"/>
          </p:cNvCxnSpPr>
          <p:nvPr/>
        </p:nvCxnSpPr>
        <p:spPr>
          <a:xfrm flipV="1">
            <a:off x="3315730" y="2602235"/>
            <a:ext cx="353386" cy="631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7" idx="1"/>
            <a:endCxn id="28" idx="1"/>
          </p:cNvCxnSpPr>
          <p:nvPr/>
        </p:nvCxnSpPr>
        <p:spPr>
          <a:xfrm>
            <a:off x="3315730" y="3233352"/>
            <a:ext cx="433559" cy="104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7" idx="1"/>
          </p:cNvCxnSpPr>
          <p:nvPr/>
        </p:nvCxnSpPr>
        <p:spPr>
          <a:xfrm>
            <a:off x="3315730" y="3233352"/>
            <a:ext cx="378650" cy="103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" idx="3"/>
          </p:cNvCxnSpPr>
          <p:nvPr/>
        </p:nvCxnSpPr>
        <p:spPr>
          <a:xfrm flipV="1">
            <a:off x="5424168" y="3233352"/>
            <a:ext cx="350556" cy="177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8" idx="3"/>
            <a:endCxn id="7" idx="3"/>
          </p:cNvCxnSpPr>
          <p:nvPr/>
        </p:nvCxnSpPr>
        <p:spPr>
          <a:xfrm flipV="1">
            <a:off x="5341164" y="3233352"/>
            <a:ext cx="433560" cy="104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27" idx="3"/>
            <a:endCxn id="7" idx="3"/>
          </p:cNvCxnSpPr>
          <p:nvPr/>
        </p:nvCxnSpPr>
        <p:spPr>
          <a:xfrm>
            <a:off x="5286255" y="2617854"/>
            <a:ext cx="488469" cy="61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 rot="17890644">
            <a:off x="2859469" y="286861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Posición </a:t>
            </a:r>
            <a:r>
              <a:rPr lang="es-ES" sz="1100" i="1" dirty="0" err="1" smtClean="0"/>
              <a:t>i..j</a:t>
            </a:r>
            <a:r>
              <a:rPr lang="es-ES" sz="1100" i="1" dirty="0" smtClean="0"/>
              <a:t> de vector…</a:t>
            </a:r>
            <a:endParaRPr lang="es-ES" sz="1100" i="1" dirty="0"/>
          </a:p>
        </p:txBody>
      </p:sp>
      <p:sp>
        <p:nvSpPr>
          <p:cNvPr id="50" name="Rectángulo 49"/>
          <p:cNvSpPr/>
          <p:nvPr/>
        </p:nvSpPr>
        <p:spPr>
          <a:xfrm>
            <a:off x="6480000" y="1726264"/>
            <a:ext cx="947351" cy="11368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Etapa 3’: agrupamiento </a:t>
            </a:r>
            <a:r>
              <a:rPr lang="es-ES" sz="1200" dirty="0" err="1" smtClean="0"/>
              <a:t>resuldatos</a:t>
            </a:r>
            <a:r>
              <a:rPr lang="es-ES" sz="1200" dirty="0" smtClean="0"/>
              <a:t> divide y ve…….</a:t>
            </a:r>
            <a:endParaRPr lang="es-ES" sz="1200" dirty="0"/>
          </a:p>
        </p:txBody>
      </p:sp>
      <p:cxnSp>
        <p:nvCxnSpPr>
          <p:cNvPr id="52" name="Conector recto de flecha 51"/>
          <p:cNvCxnSpPr>
            <a:stCxn id="50" idx="3"/>
            <a:endCxn id="14" idx="0"/>
          </p:cNvCxnSpPr>
          <p:nvPr/>
        </p:nvCxnSpPr>
        <p:spPr>
          <a:xfrm>
            <a:off x="7427351" y="2294675"/>
            <a:ext cx="261132" cy="98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208629" y="4486402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57" name="Título 1"/>
          <p:cNvSpPr txBox="1">
            <a:spLocks/>
          </p:cNvSpPr>
          <p:nvPr/>
        </p:nvSpPr>
        <p:spPr>
          <a:xfrm>
            <a:off x="769164" y="5947005"/>
            <a:ext cx="9144000" cy="74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&lt;Descripción actuaciones dentro el código que se han llevado a paralelo. Qué cambia y qué queda igual&gt;</a:t>
            </a:r>
            <a:endParaRPr lang="es-ES" sz="2000" dirty="0"/>
          </a:p>
        </p:txBody>
      </p:sp>
      <p:sp>
        <p:nvSpPr>
          <p:cNvPr id="60" name="Título 1"/>
          <p:cNvSpPr txBox="1">
            <a:spLocks/>
          </p:cNvSpPr>
          <p:nvPr/>
        </p:nvSpPr>
        <p:spPr>
          <a:xfrm>
            <a:off x="769164" y="4917495"/>
            <a:ext cx="9144000" cy="93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smtClean="0"/>
              <a:t>Complejidad teórica de nuestra solución</a:t>
            </a:r>
          </a:p>
          <a:p>
            <a:pPr algn="just"/>
            <a:r>
              <a:rPr lang="es-ES" sz="2000" dirty="0" smtClean="0"/>
              <a:t>Ejemplo: </a:t>
            </a:r>
            <a:r>
              <a:rPr lang="es-ES" sz="2000" dirty="0" err="1" smtClean="0"/>
              <a:t>Tp</a:t>
            </a:r>
            <a:r>
              <a:rPr lang="es-ES" sz="2000" dirty="0" smtClean="0"/>
              <a:t> = k1*n + k2*p + k3*log(n) + k4*log(p) + k5*n + k5*n</a:t>
            </a:r>
          </a:p>
          <a:p>
            <a:pPr algn="just"/>
            <a:r>
              <a:rPr lang="es-ES" sz="2000" dirty="0" smtClean="0"/>
              <a:t> 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755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823230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1600" b="1" dirty="0" smtClean="0"/>
              <a:t>&lt;Descripción serie creciente de datos utilizada&gt;</a:t>
            </a:r>
            <a:br>
              <a:rPr lang="es-ES" sz="1600" b="1" dirty="0" smtClean="0"/>
            </a:br>
            <a:r>
              <a:rPr lang="es-ES" sz="1600" b="1" dirty="0" smtClean="0"/>
              <a:t>(ejemplo: 10, 100, 250, 500, 1000, 2500, ….)</a:t>
            </a:r>
            <a:br>
              <a:rPr lang="es-ES" sz="1600" b="1" dirty="0" smtClean="0"/>
            </a:br>
            <a:r>
              <a:rPr lang="es-ES" sz="1600" b="1" dirty="0" smtClean="0"/>
              <a:t>nota: debe ser la misma que la utilizada en serie.</a:t>
            </a:r>
            <a:br>
              <a:rPr lang="es-ES" sz="1600" b="1" dirty="0" smtClean="0"/>
            </a:br>
            <a:r>
              <a:rPr lang="es-ES" sz="1600" b="1" dirty="0" smtClean="0"/>
              <a:t>&lt;</a:t>
            </a:r>
            <a:r>
              <a:rPr lang="es-ES" sz="1600" b="1" dirty="0" smtClean="0"/>
              <a:t>Descripción serie creciente de </a:t>
            </a:r>
            <a:r>
              <a:rPr lang="es-ES" sz="1600" b="1" dirty="0" smtClean="0"/>
              <a:t>procesadores/</a:t>
            </a:r>
            <a:r>
              <a:rPr lang="es-ES" sz="1600" b="1" dirty="0" err="1" smtClean="0"/>
              <a:t>GPUs</a:t>
            </a:r>
            <a:r>
              <a:rPr lang="es-ES" sz="1600" b="1" dirty="0" smtClean="0"/>
              <a:t> </a:t>
            </a:r>
            <a:r>
              <a:rPr lang="es-ES" sz="1600" b="1" dirty="0" smtClean="0"/>
              <a:t>utilizada&gt;</a:t>
            </a:r>
            <a:br>
              <a:rPr lang="es-ES" sz="1600" b="1" dirty="0" smtClean="0"/>
            </a:br>
            <a:r>
              <a:rPr lang="es-ES" sz="1600" b="1" dirty="0" smtClean="0"/>
              <a:t>(ejemplo: 2, 3, 4, 8, ….)</a:t>
            </a:r>
            <a:br>
              <a:rPr lang="es-ES" sz="1600" b="1" dirty="0" smtClean="0"/>
            </a:br>
            <a:r>
              <a:rPr lang="es-ES" sz="1600" b="1" dirty="0" smtClean="0"/>
              <a:t>nota: en caso de CUDA como plataforma, el  número será notablemente mayor. Explicar adicionalmente reparto y organización en GRIDS del procesamiento paralelo, </a:t>
            </a:r>
            <a:r>
              <a:rPr lang="es-ES" sz="1600" b="1" dirty="0" err="1" smtClean="0"/>
              <a:t>etc</a:t>
            </a:r>
            <a:r>
              <a:rPr lang="es-ES" sz="1600" b="1" dirty="0" smtClean="0"/>
              <a:t> … (asignación topológica)</a:t>
            </a:r>
            <a:br>
              <a:rPr lang="es-ES" sz="1600" b="1" dirty="0" smtClean="0"/>
            </a:br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5136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2</a:t>
            </a:r>
            <a:endParaRPr lang="es-ES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4" y="3534032"/>
            <a:ext cx="3548060" cy="321689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19157" y="648866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Tamaños (distanciados proporcionalmente)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 rot="16200000">
            <a:off x="-211770" y="4636526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Tiempos obtenido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196981" y="3873138"/>
            <a:ext cx="3016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1: representar 1 curva </a:t>
            </a:r>
            <a:br>
              <a:rPr lang="es-ES" dirty="0" smtClean="0"/>
            </a:br>
            <a:r>
              <a:rPr lang="es-ES" dirty="0" smtClean="0"/>
              <a:t>en la gráfica por cada nº de </a:t>
            </a:r>
            <a:br>
              <a:rPr lang="es-ES" dirty="0" smtClean="0"/>
            </a:br>
            <a:r>
              <a:rPr lang="es-ES" dirty="0" smtClean="0"/>
              <a:t>procesadores usados</a:t>
            </a:r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7" name="Forma libre 6"/>
          <p:cNvSpPr/>
          <p:nvPr/>
        </p:nvSpPr>
        <p:spPr>
          <a:xfrm>
            <a:off x="1482811" y="4613189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1525443" y="4280673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395209" y="41606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P=2 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346465" y="468356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P=4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4175622" y="5226155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P=… 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80" y="3477100"/>
            <a:ext cx="3548060" cy="321689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5989363" y="6431736"/>
            <a:ext cx="504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Nº procesadores (distanciados proporcionalmente)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 rot="16200000">
            <a:off x="4658436" y="4579594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Tiempos obtenido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6067187" y="3816206"/>
            <a:ext cx="3016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2: representar 1 curva </a:t>
            </a:r>
            <a:br>
              <a:rPr lang="es-ES" dirty="0" smtClean="0"/>
            </a:br>
            <a:r>
              <a:rPr lang="es-ES" dirty="0" smtClean="0"/>
              <a:t>en la gráfica por cada tamaño </a:t>
            </a:r>
            <a:br>
              <a:rPr lang="es-ES" dirty="0" smtClean="0"/>
            </a:br>
            <a:r>
              <a:rPr lang="es-ES" dirty="0" smtClean="0"/>
              <a:t>usado en la serie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22" name="Forma libre 21"/>
          <p:cNvSpPr/>
          <p:nvPr/>
        </p:nvSpPr>
        <p:spPr>
          <a:xfrm>
            <a:off x="6353017" y="4556257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 22"/>
          <p:cNvSpPr/>
          <p:nvPr/>
        </p:nvSpPr>
        <p:spPr>
          <a:xfrm>
            <a:off x="6395649" y="4223741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9265415" y="410368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N=10 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9216671" y="462663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</a:t>
            </a:r>
            <a:r>
              <a:rPr lang="es-ES" dirty="0" smtClean="0"/>
              <a:t>=100 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9045828" y="516922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N=…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19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126566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2000" b="1" dirty="0" smtClean="0"/>
              <a:t>Si fórmula teórica de rendimiento era </a:t>
            </a:r>
            <a:r>
              <a:rPr lang="es-ES" sz="2000" dirty="0" err="1" smtClean="0"/>
              <a:t>Tp</a:t>
            </a:r>
            <a:r>
              <a:rPr lang="es-ES" sz="2000" dirty="0" smtClean="0"/>
              <a:t> = k1*n + k2*p + k3*log(n) + k4*log(p) + k5*n + k5*n, </a:t>
            </a:r>
            <a:r>
              <a:rPr lang="es-ES" sz="2000" b="1" dirty="0" smtClean="0"/>
              <a:t>¿somos capaces empíricamente de calibrar los </a:t>
            </a:r>
            <a:r>
              <a:rPr lang="es-ES" sz="2000" b="1" dirty="0" err="1" smtClean="0"/>
              <a:t>k’s</a:t>
            </a:r>
            <a:r>
              <a:rPr lang="es-ES" sz="2000" b="1" dirty="0" smtClean="0"/>
              <a:t> y refinar nuestra hipótesis de fórmula a una que se aproxime a la realidad?.</a:t>
            </a:r>
            <a:br>
              <a:rPr lang="es-ES" sz="2000" b="1" dirty="0" smtClean="0"/>
            </a:br>
            <a:endParaRPr 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5703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2 (II)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046205" y="5820308"/>
            <a:ext cx="9144000" cy="8317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&lt;Comentario de gráficas&gt;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37" y="2603418"/>
            <a:ext cx="3548060" cy="321689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 rot="16200000">
            <a:off x="667232" y="3532656"/>
            <a:ext cx="203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/>
              <a:t>Speed</a:t>
            </a:r>
            <a:r>
              <a:rPr lang="es-ES" b="1" dirty="0" smtClean="0"/>
              <a:t>-Up obtenido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136094" y="2769268"/>
            <a:ext cx="3550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3: 1 curva </a:t>
            </a:r>
            <a:r>
              <a:rPr lang="es-ES" dirty="0" err="1" smtClean="0"/>
              <a:t>SpeedUp</a:t>
            </a:r>
            <a:r>
              <a:rPr lang="es-ES" dirty="0" smtClean="0"/>
              <a:t> en cada </a:t>
            </a:r>
            <a:br>
              <a:rPr lang="es-ES" dirty="0" smtClean="0"/>
            </a:br>
            <a:r>
              <a:rPr lang="es-ES" dirty="0" smtClean="0"/>
              <a:t>caso de nº de procesadores</a:t>
            </a:r>
            <a:endParaRPr lang="es-ES" dirty="0"/>
          </a:p>
        </p:txBody>
      </p:sp>
      <p:sp>
        <p:nvSpPr>
          <p:cNvPr id="9" name="Forma libre 8"/>
          <p:cNvSpPr/>
          <p:nvPr/>
        </p:nvSpPr>
        <p:spPr>
          <a:xfrm>
            <a:off x="2421924" y="3509319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2464556" y="3176803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334322" y="305674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P=2 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285578" y="35796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114735" y="412228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=…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760843" y="528687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Tamaños (distanciados proporcionalmente)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77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5812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2 (III)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9246" y="1338924"/>
            <a:ext cx="9144000" cy="4213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Opcional &lt;Aproximación oportunidad de relacionar valores P respecto a N bajo función de </a:t>
            </a:r>
            <a:r>
              <a:rPr lang="es-ES" sz="2000" b="1" dirty="0" err="1" smtClean="0"/>
              <a:t>isoeficiencia</a:t>
            </a:r>
            <a:r>
              <a:rPr lang="es-ES" sz="2000" b="1" dirty="0" smtClean="0"/>
              <a:t>&gt;</a:t>
            </a: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428735"/>
            <a:ext cx="575390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8554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Comparación resultados Paralelo 1 con Paralelo 2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9246" y="1338924"/>
            <a:ext cx="9144000" cy="4213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Formato abierto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0185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3627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Conclusiones finales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9246" y="1338924"/>
            <a:ext cx="9144000" cy="4213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Conclusiones y oportunidades de mejora para el futuro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341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603379"/>
            <a:ext cx="9144000" cy="103595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just"/>
            <a:r>
              <a:rPr lang="es-ES" sz="3600" b="1" dirty="0" smtClean="0"/>
              <a:t>Descripción</a:t>
            </a:r>
            <a:r>
              <a:rPr lang="es-ES" sz="3600" dirty="0" smtClean="0"/>
              <a:t>: &lt;descripción breve de algoritmo&gt;</a:t>
            </a:r>
            <a:endParaRPr lang="es-E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56735" y="2609292"/>
            <a:ext cx="9144000" cy="14849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600" b="1" dirty="0" smtClean="0"/>
              <a:t>Lenguaje y/o plataforma paralela 1</a:t>
            </a:r>
            <a:r>
              <a:rPr lang="es-ES" sz="3600" dirty="0" smtClean="0"/>
              <a:t>: &lt;CUDA, </a:t>
            </a:r>
            <a:r>
              <a:rPr lang="es-ES" sz="3600" dirty="0" err="1" smtClean="0"/>
              <a:t>OpenMP</a:t>
            </a:r>
            <a:r>
              <a:rPr lang="es-ES" sz="3600" dirty="0" smtClean="0"/>
              <a:t>, MPI…&gt;</a:t>
            </a:r>
          </a:p>
          <a:p>
            <a:pPr algn="just"/>
            <a:r>
              <a:rPr lang="es-ES" sz="3600" dirty="0"/>
              <a:t>	</a:t>
            </a:r>
            <a:r>
              <a:rPr lang="es-ES" sz="3600" dirty="0" smtClean="0"/>
              <a:t>&lt;características computador pruebas&gt;</a:t>
            </a:r>
          </a:p>
          <a:p>
            <a:pPr algn="just"/>
            <a:r>
              <a:rPr lang="es-ES" sz="3600" b="1" dirty="0" smtClean="0"/>
              <a:t>Lenguaje y/o plataforma paralela 2</a:t>
            </a:r>
            <a:r>
              <a:rPr lang="es-ES" sz="3600" dirty="0" smtClean="0"/>
              <a:t>: &lt;CUDA, </a:t>
            </a:r>
            <a:r>
              <a:rPr lang="es-ES" sz="3600" dirty="0" err="1" smtClean="0"/>
              <a:t>OpenMP</a:t>
            </a:r>
            <a:r>
              <a:rPr lang="es-ES" sz="3600" dirty="0" smtClean="0"/>
              <a:t>, MPI…&gt;</a:t>
            </a:r>
          </a:p>
          <a:p>
            <a:pPr algn="just"/>
            <a:r>
              <a:rPr lang="es-ES" sz="3600" dirty="0" smtClean="0"/>
              <a:t>	&lt;características computador pruebas&gt;</a:t>
            </a:r>
          </a:p>
          <a:p>
            <a:pPr algn="just"/>
            <a:endParaRPr lang="es-ES" sz="3600" dirty="0" smtClean="0"/>
          </a:p>
          <a:p>
            <a:pPr algn="just"/>
            <a:endParaRPr lang="es-ES" sz="3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56735" y="4582255"/>
            <a:ext cx="9144000" cy="14849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600" dirty="0" smtClean="0"/>
              <a:t>&lt;opcional, comentarios adicionales relevantes&gt;</a:t>
            </a:r>
            <a:endParaRPr lang="es-ES" sz="3600" dirty="0" smtClean="0"/>
          </a:p>
          <a:p>
            <a:pPr algn="just"/>
            <a:endParaRPr lang="es-ES" sz="3600" dirty="0" smtClean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9677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5784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Descripción fases algoritmo serie</a:t>
            </a:r>
            <a:endParaRPr lang="es-ES" sz="3200" dirty="0"/>
          </a:p>
        </p:txBody>
      </p:sp>
      <p:sp>
        <p:nvSpPr>
          <p:cNvPr id="5" name="Rectángulo 4"/>
          <p:cNvSpPr/>
          <p:nvPr/>
        </p:nvSpPr>
        <p:spPr>
          <a:xfrm>
            <a:off x="1268627" y="1853514"/>
            <a:ext cx="1524000" cy="1136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Etapa 1: arranque y carga ….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315730" y="1853514"/>
            <a:ext cx="2458994" cy="2010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Etapa 2: procesamiento A ….</a:t>
            </a:r>
            <a:endParaRPr lang="es-ES" dirty="0"/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 flipV="1">
            <a:off x="2792627" y="2421924"/>
            <a:ext cx="551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7890644">
            <a:off x="2306595" y="191941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inicializado…</a:t>
            </a:r>
            <a:endParaRPr lang="es-ES" sz="1100" i="1" dirty="0"/>
          </a:p>
        </p:txBody>
      </p:sp>
      <p:sp>
        <p:nvSpPr>
          <p:cNvPr id="11" name="Rectángulo 10"/>
          <p:cNvSpPr/>
          <p:nvPr/>
        </p:nvSpPr>
        <p:spPr>
          <a:xfrm rot="17890644">
            <a:off x="5259860" y="1847488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procesado intermedio …</a:t>
            </a:r>
            <a:endParaRPr lang="es-ES" sz="1100" i="1" dirty="0"/>
          </a:p>
        </p:txBody>
      </p:sp>
      <p:sp>
        <p:nvSpPr>
          <p:cNvPr id="12" name="Rectángulo 11"/>
          <p:cNvSpPr/>
          <p:nvPr/>
        </p:nvSpPr>
        <p:spPr>
          <a:xfrm>
            <a:off x="1515762" y="120869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13" name="Rectángulo 12"/>
          <p:cNvSpPr/>
          <p:nvPr/>
        </p:nvSpPr>
        <p:spPr>
          <a:xfrm>
            <a:off x="4065374" y="122431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</a:t>
            </a:r>
            <a:r>
              <a:rPr lang="es-ES" sz="1100" i="1" dirty="0" err="1" smtClean="0"/>
              <a:t>n·log</a:t>
            </a:r>
            <a:r>
              <a:rPr lang="es-ES" sz="1100" i="1" dirty="0" smtClean="0"/>
              <a:t> n)</a:t>
            </a:r>
            <a:endParaRPr lang="es-ES" sz="1100" i="1" dirty="0"/>
          </a:p>
        </p:txBody>
      </p:sp>
      <p:sp>
        <p:nvSpPr>
          <p:cNvPr id="14" name="Rectángulo 13"/>
          <p:cNvSpPr/>
          <p:nvPr/>
        </p:nvSpPr>
        <p:spPr>
          <a:xfrm>
            <a:off x="6297827" y="1837894"/>
            <a:ext cx="2458994" cy="2010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Etapa 3: procesamiento B ….</a:t>
            </a:r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5774724" y="2406304"/>
            <a:ext cx="551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047471" y="120869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17" name="Rectángulo 16"/>
          <p:cNvSpPr/>
          <p:nvPr/>
        </p:nvSpPr>
        <p:spPr>
          <a:xfrm rot="17890644">
            <a:off x="8213125" y="1691028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resultado …</a:t>
            </a:r>
            <a:endParaRPr lang="es-ES" sz="1100" i="1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777416" y="2393093"/>
            <a:ext cx="551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356966" y="1915298"/>
            <a:ext cx="1524000" cy="1303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Etapa 4: cierre y salvaguarda de resultados, presentación …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9597083" y="1244336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856735" y="5132173"/>
            <a:ext cx="9144000" cy="93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600" dirty="0" smtClean="0"/>
              <a:t>&lt;opcional, comentarios adicionales relevantes&gt;</a:t>
            </a:r>
            <a:endParaRPr lang="es-ES" sz="3600" dirty="0" smtClean="0"/>
          </a:p>
          <a:p>
            <a:pPr algn="just"/>
            <a:endParaRPr lang="es-ES" sz="3600" dirty="0" smtClean="0"/>
          </a:p>
          <a:p>
            <a:pPr algn="just"/>
            <a:endParaRPr lang="es-ES" sz="3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856735" y="4152304"/>
            <a:ext cx="9144000" cy="93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smtClean="0"/>
              <a:t>Complejidad teórica de nuestra solución</a:t>
            </a:r>
          </a:p>
          <a:p>
            <a:pPr algn="just"/>
            <a:r>
              <a:rPr lang="es-ES" sz="2000" dirty="0" smtClean="0"/>
              <a:t>Ejemplo: </a:t>
            </a:r>
            <a:r>
              <a:rPr lang="es-ES" sz="2000" dirty="0" err="1" smtClean="0"/>
              <a:t>Ts</a:t>
            </a:r>
            <a:r>
              <a:rPr lang="es-ES" sz="2000" dirty="0" smtClean="0"/>
              <a:t> = k1*n + k2*n*log(n) + k3*n + k4*n 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076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538458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2000" b="1" dirty="0" smtClean="0"/>
              <a:t>&lt;Descripción serie creciente de datos utilizada&gt;</a:t>
            </a:r>
            <a:br>
              <a:rPr lang="es-ES" sz="2000" b="1" dirty="0" smtClean="0"/>
            </a:br>
            <a:r>
              <a:rPr lang="es-ES" sz="2000" b="1" dirty="0" smtClean="0"/>
              <a:t>(ejemplo: 10, 100, 250, 500, 1000, 2500, ….)</a:t>
            </a:r>
            <a:br>
              <a:rPr lang="es-ES" sz="2000" b="1" dirty="0" smtClean="0"/>
            </a:br>
            <a:r>
              <a:rPr lang="es-ES" sz="2000" b="1" dirty="0" smtClean="0"/>
              <a:t>nota: debe ser la misma que la utilizada en paralelo para poder comparar tiempos.</a:t>
            </a:r>
            <a:br>
              <a:rPr lang="es-ES" sz="2000" b="1" dirty="0" smtClean="0"/>
            </a:br>
            <a:r>
              <a:rPr lang="es-ES" sz="2000" b="1" dirty="0" smtClean="0"/>
              <a:t>&lt;descripción plataforma usada (PC w10, 1 CPU i7, …)&gt;</a:t>
            </a:r>
            <a:br>
              <a:rPr lang="es-ES" sz="2000" b="1" dirty="0" smtClean="0"/>
            </a:br>
            <a:endParaRPr 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4268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serie</a:t>
            </a:r>
            <a:endParaRPr lang="es-ES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08" y="2932655"/>
            <a:ext cx="5569014" cy="385945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218894" y="2929910"/>
            <a:ext cx="3311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Resultados tiempos de ejecución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297153" y="644058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Tamaños (distanciados proporcionalmente)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 rot="16200000">
            <a:off x="949765" y="4677715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Tiempos obtenido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0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538458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2000" b="1" dirty="0" smtClean="0"/>
              <a:t>Si fórmula teórica de rendimiento era </a:t>
            </a:r>
            <a:r>
              <a:rPr lang="es-ES" sz="2000" dirty="0" err="1" smtClean="0"/>
              <a:t>Ts</a:t>
            </a:r>
            <a:r>
              <a:rPr lang="es-ES" sz="2000" dirty="0" smtClean="0"/>
              <a:t> = k1*n + k2*n*log(n) + k3*n + k4*n , </a:t>
            </a:r>
            <a:r>
              <a:rPr lang="es-ES" sz="2000" b="1" dirty="0" smtClean="0"/>
              <a:t>¿somos capaces empíricamente de calibrar los </a:t>
            </a:r>
            <a:r>
              <a:rPr lang="es-ES" sz="2000" b="1" dirty="0" err="1" smtClean="0"/>
              <a:t>k’s</a:t>
            </a:r>
            <a:r>
              <a:rPr lang="es-ES" sz="2000" b="1" dirty="0" smtClean="0"/>
              <a:t> y refinar nuestra hipótesis de fórmula a una que se aproxime a la realidad?.</a:t>
            </a:r>
            <a:br>
              <a:rPr lang="es-ES" sz="2000" b="1" dirty="0" smtClean="0"/>
            </a:br>
            <a:r>
              <a:rPr lang="es-ES" sz="2000" b="1" dirty="0" smtClean="0"/>
              <a:t/>
            </a:r>
            <a:br>
              <a:rPr lang="es-ES" sz="2000" b="1" dirty="0" smtClean="0"/>
            </a:br>
            <a:r>
              <a:rPr lang="es-ES" sz="2000" b="1" dirty="0" smtClean="0"/>
              <a:t>Ejemplo: </a:t>
            </a:r>
            <a:r>
              <a:rPr lang="es-ES" sz="2000" b="1" dirty="0" err="1" smtClean="0"/>
              <a:t>Ts</a:t>
            </a:r>
            <a:r>
              <a:rPr lang="es-ES" sz="2000" b="1" dirty="0" smtClean="0"/>
              <a:t>=33</a:t>
            </a:r>
            <a:r>
              <a:rPr lang="es-ES" sz="2000" dirty="0" smtClean="0"/>
              <a:t>*n + 12*n*log(n) + 7*n + 4*n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4836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serie (II)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56735" y="3441315"/>
            <a:ext cx="9144000" cy="1538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&lt;Opcional: observaciones y reflexiones finales&gt;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627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9269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Descripción fases algoritmo paralelo 1 (plataforma …)</a:t>
            </a:r>
            <a:endParaRPr lang="es-ES" sz="3200" dirty="0"/>
          </a:p>
        </p:txBody>
      </p:sp>
      <p:sp>
        <p:nvSpPr>
          <p:cNvPr id="5" name="Rectángulo 4"/>
          <p:cNvSpPr/>
          <p:nvPr/>
        </p:nvSpPr>
        <p:spPr>
          <a:xfrm>
            <a:off x="1268627" y="1853514"/>
            <a:ext cx="947351" cy="1136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1: arranque y carga ….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3315730" y="1853514"/>
            <a:ext cx="2458994" cy="27596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dirty="0" smtClean="0"/>
              <a:t>Etapa 2: procesamiento A (n procesos paralelizando …) ….</a:t>
            </a:r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r>
              <a:rPr lang="es-ES" sz="1400" dirty="0" smtClean="0"/>
              <a:t>…..</a:t>
            </a:r>
            <a:endParaRPr lang="es-ES" sz="1400" dirty="0"/>
          </a:p>
        </p:txBody>
      </p:sp>
      <p:cxnSp>
        <p:nvCxnSpPr>
          <p:cNvPr id="9" name="Conector recto de flecha 8"/>
          <p:cNvCxnSpPr>
            <a:stCxn id="23" idx="3"/>
            <a:endCxn id="7" idx="1"/>
          </p:cNvCxnSpPr>
          <p:nvPr/>
        </p:nvCxnSpPr>
        <p:spPr>
          <a:xfrm flipV="1">
            <a:off x="2228335" y="3233352"/>
            <a:ext cx="1087395" cy="7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7890644">
            <a:off x="2016588" y="3046015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inicializado…</a:t>
            </a:r>
            <a:endParaRPr lang="es-ES" sz="1100" i="1" dirty="0"/>
          </a:p>
        </p:txBody>
      </p:sp>
      <p:sp>
        <p:nvSpPr>
          <p:cNvPr id="11" name="Rectángulo 10"/>
          <p:cNvSpPr/>
          <p:nvPr/>
        </p:nvSpPr>
        <p:spPr>
          <a:xfrm rot="17890644">
            <a:off x="6964099" y="245926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procesado intermedio …</a:t>
            </a:r>
            <a:endParaRPr lang="es-ES" sz="1100" i="1" dirty="0"/>
          </a:p>
        </p:txBody>
      </p:sp>
      <p:sp>
        <p:nvSpPr>
          <p:cNvPr id="12" name="Rectángulo 11"/>
          <p:cNvSpPr/>
          <p:nvPr/>
        </p:nvSpPr>
        <p:spPr>
          <a:xfrm>
            <a:off x="1515762" y="120869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13" name="Rectángulo 12"/>
          <p:cNvSpPr/>
          <p:nvPr/>
        </p:nvSpPr>
        <p:spPr>
          <a:xfrm>
            <a:off x="4065374" y="1224311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>
                <a:solidFill>
                  <a:srgbClr val="FF0000"/>
                </a:solidFill>
              </a:rPr>
              <a:t>O(log n)</a:t>
            </a:r>
            <a:endParaRPr lang="es-ES" sz="1100" i="1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933039" y="3277807"/>
            <a:ext cx="1510887" cy="1354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3: procesamiento B ….</a:t>
            </a:r>
            <a:endParaRPr lang="es-ES" sz="1400" dirty="0"/>
          </a:p>
        </p:txBody>
      </p:sp>
      <p:cxnSp>
        <p:nvCxnSpPr>
          <p:cNvPr id="15" name="Conector recto de flecha 14"/>
          <p:cNvCxnSpPr>
            <a:endCxn id="50" idx="1"/>
          </p:cNvCxnSpPr>
          <p:nvPr/>
        </p:nvCxnSpPr>
        <p:spPr>
          <a:xfrm flipV="1">
            <a:off x="5774724" y="2294675"/>
            <a:ext cx="705276" cy="1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617656" y="1193167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O(log p)</a:t>
            </a:r>
            <a:endParaRPr lang="es-ES" sz="1100" i="1" dirty="0"/>
          </a:p>
        </p:txBody>
      </p:sp>
      <p:sp>
        <p:nvSpPr>
          <p:cNvPr id="17" name="Rectángulo 16"/>
          <p:cNvSpPr/>
          <p:nvPr/>
        </p:nvSpPr>
        <p:spPr>
          <a:xfrm rot="17890644">
            <a:off x="8296218" y="307872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Vector resultado …</a:t>
            </a:r>
            <a:endParaRPr lang="es-ES" sz="1100" i="1" dirty="0"/>
          </a:p>
        </p:txBody>
      </p:sp>
      <p:cxnSp>
        <p:nvCxnSpPr>
          <p:cNvPr id="18" name="Conector recto de flecha 17"/>
          <p:cNvCxnSpPr>
            <a:stCxn id="14" idx="3"/>
          </p:cNvCxnSpPr>
          <p:nvPr/>
        </p:nvCxnSpPr>
        <p:spPr>
          <a:xfrm flipV="1">
            <a:off x="8443926" y="2393094"/>
            <a:ext cx="885425" cy="156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356966" y="1915298"/>
            <a:ext cx="1524000" cy="1303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Etapa 4: cierre y salvaguarda de resultados, presentación …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9597083" y="1244336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23" name="Rectángulo 22"/>
          <p:cNvSpPr/>
          <p:nvPr/>
        </p:nvSpPr>
        <p:spPr>
          <a:xfrm>
            <a:off x="1280984" y="3371127"/>
            <a:ext cx="947351" cy="11368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Etapa 1’: preparación ejecución paralela ….</a:t>
            </a:r>
            <a:endParaRPr lang="es-ES" sz="1200" dirty="0"/>
          </a:p>
        </p:txBody>
      </p:sp>
      <p:cxnSp>
        <p:nvCxnSpPr>
          <p:cNvPr id="24" name="Conector recto de flecha 23"/>
          <p:cNvCxnSpPr>
            <a:stCxn id="5" idx="2"/>
            <a:endCxn id="23" idx="0"/>
          </p:cNvCxnSpPr>
          <p:nvPr/>
        </p:nvCxnSpPr>
        <p:spPr>
          <a:xfrm>
            <a:off x="1742303" y="2990335"/>
            <a:ext cx="12357" cy="3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556056" y="3684232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O(p)</a:t>
            </a:r>
            <a:endParaRPr lang="es-ES" sz="1100" i="1" dirty="0"/>
          </a:p>
        </p:txBody>
      </p:sp>
      <p:sp>
        <p:nvSpPr>
          <p:cNvPr id="27" name="Rectángulo 26"/>
          <p:cNvSpPr/>
          <p:nvPr/>
        </p:nvSpPr>
        <p:spPr>
          <a:xfrm>
            <a:off x="3694380" y="2492226"/>
            <a:ext cx="1591875" cy="2512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Kernel</a:t>
            </a:r>
            <a:r>
              <a:rPr lang="es-ES" sz="1200" dirty="0" smtClean="0"/>
              <a:t> 1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3749289" y="4157197"/>
            <a:ext cx="1591875" cy="2512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Kernel</a:t>
            </a:r>
            <a:r>
              <a:rPr lang="es-ES" sz="1200" dirty="0" smtClean="0"/>
              <a:t> n</a:t>
            </a:r>
            <a:endParaRPr lang="es-ES" sz="1200" dirty="0"/>
          </a:p>
        </p:txBody>
      </p:sp>
      <p:cxnSp>
        <p:nvCxnSpPr>
          <p:cNvPr id="29" name="Conector recto de flecha 28"/>
          <p:cNvCxnSpPr>
            <a:stCxn id="7" idx="1"/>
          </p:cNvCxnSpPr>
          <p:nvPr/>
        </p:nvCxnSpPr>
        <p:spPr>
          <a:xfrm flipV="1">
            <a:off x="3315730" y="2602235"/>
            <a:ext cx="353386" cy="631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7" idx="1"/>
            <a:endCxn id="28" idx="1"/>
          </p:cNvCxnSpPr>
          <p:nvPr/>
        </p:nvCxnSpPr>
        <p:spPr>
          <a:xfrm>
            <a:off x="3315730" y="3233352"/>
            <a:ext cx="433559" cy="104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7" idx="1"/>
          </p:cNvCxnSpPr>
          <p:nvPr/>
        </p:nvCxnSpPr>
        <p:spPr>
          <a:xfrm>
            <a:off x="3315730" y="3233352"/>
            <a:ext cx="378650" cy="103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" idx="3"/>
          </p:cNvCxnSpPr>
          <p:nvPr/>
        </p:nvCxnSpPr>
        <p:spPr>
          <a:xfrm flipV="1">
            <a:off x="5424168" y="3233352"/>
            <a:ext cx="350556" cy="177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8" idx="3"/>
            <a:endCxn id="7" idx="3"/>
          </p:cNvCxnSpPr>
          <p:nvPr/>
        </p:nvCxnSpPr>
        <p:spPr>
          <a:xfrm flipV="1">
            <a:off x="5341164" y="3233352"/>
            <a:ext cx="433560" cy="104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27" idx="3"/>
            <a:endCxn id="7" idx="3"/>
          </p:cNvCxnSpPr>
          <p:nvPr/>
        </p:nvCxnSpPr>
        <p:spPr>
          <a:xfrm>
            <a:off x="5286255" y="2617854"/>
            <a:ext cx="488469" cy="61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 rot="17890644">
            <a:off x="2859469" y="2868616"/>
            <a:ext cx="1524000" cy="8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Posición </a:t>
            </a:r>
            <a:r>
              <a:rPr lang="es-ES" sz="1100" i="1" dirty="0" err="1" smtClean="0"/>
              <a:t>i..j</a:t>
            </a:r>
            <a:r>
              <a:rPr lang="es-ES" sz="1100" i="1" dirty="0" smtClean="0"/>
              <a:t> de vector…</a:t>
            </a:r>
            <a:endParaRPr lang="es-ES" sz="1100" i="1" dirty="0"/>
          </a:p>
        </p:txBody>
      </p:sp>
      <p:sp>
        <p:nvSpPr>
          <p:cNvPr id="50" name="Rectángulo 49"/>
          <p:cNvSpPr/>
          <p:nvPr/>
        </p:nvSpPr>
        <p:spPr>
          <a:xfrm>
            <a:off x="6480000" y="1726264"/>
            <a:ext cx="947351" cy="11368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Etapa 3’: agrupamiento </a:t>
            </a:r>
            <a:r>
              <a:rPr lang="es-ES" sz="1200" dirty="0" err="1" smtClean="0"/>
              <a:t>resuldatos</a:t>
            </a:r>
            <a:r>
              <a:rPr lang="es-ES" sz="1200" dirty="0" smtClean="0"/>
              <a:t> divide y ve…….</a:t>
            </a:r>
            <a:endParaRPr lang="es-ES" sz="1200" dirty="0"/>
          </a:p>
        </p:txBody>
      </p:sp>
      <p:cxnSp>
        <p:nvCxnSpPr>
          <p:cNvPr id="52" name="Conector recto de flecha 51"/>
          <p:cNvCxnSpPr>
            <a:stCxn id="50" idx="3"/>
            <a:endCxn id="14" idx="0"/>
          </p:cNvCxnSpPr>
          <p:nvPr/>
        </p:nvCxnSpPr>
        <p:spPr>
          <a:xfrm>
            <a:off x="7427351" y="2294675"/>
            <a:ext cx="261132" cy="98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208629" y="4486402"/>
            <a:ext cx="959706" cy="51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O(n)</a:t>
            </a:r>
            <a:endParaRPr lang="es-ES" sz="1100" i="1" dirty="0"/>
          </a:p>
        </p:txBody>
      </p:sp>
      <p:sp>
        <p:nvSpPr>
          <p:cNvPr id="57" name="Título 1"/>
          <p:cNvSpPr txBox="1">
            <a:spLocks/>
          </p:cNvSpPr>
          <p:nvPr/>
        </p:nvSpPr>
        <p:spPr>
          <a:xfrm>
            <a:off x="769164" y="5947005"/>
            <a:ext cx="9144000" cy="74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&lt;Descripción actuaciones dentro el código que se han llevado a paralelo. Qué cambia y qué queda igual&gt;</a:t>
            </a:r>
            <a:endParaRPr lang="es-ES" sz="2000" dirty="0"/>
          </a:p>
        </p:txBody>
      </p:sp>
      <p:sp>
        <p:nvSpPr>
          <p:cNvPr id="60" name="Título 1"/>
          <p:cNvSpPr txBox="1">
            <a:spLocks/>
          </p:cNvSpPr>
          <p:nvPr/>
        </p:nvSpPr>
        <p:spPr>
          <a:xfrm>
            <a:off x="769164" y="4917495"/>
            <a:ext cx="9144000" cy="93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smtClean="0"/>
              <a:t>Complejidad teórica de nuestra solución</a:t>
            </a:r>
          </a:p>
          <a:p>
            <a:pPr algn="just"/>
            <a:r>
              <a:rPr lang="es-ES" sz="2000" dirty="0" smtClean="0"/>
              <a:t>Ejemplo: </a:t>
            </a:r>
            <a:r>
              <a:rPr lang="es-ES" sz="2000" dirty="0" err="1" smtClean="0"/>
              <a:t>Tp</a:t>
            </a:r>
            <a:r>
              <a:rPr lang="es-ES" sz="2000" dirty="0" smtClean="0"/>
              <a:t> = k1*n + k2*p + k3*log(n) + k4*log(p) + k5*n + k5*n</a:t>
            </a:r>
          </a:p>
          <a:p>
            <a:pPr algn="just"/>
            <a:r>
              <a:rPr lang="es-ES" sz="2000" dirty="0" smtClean="0"/>
              <a:t> 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629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823230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1600" b="1" dirty="0" smtClean="0"/>
              <a:t>&lt;Descripción serie creciente de datos utilizada&gt;</a:t>
            </a:r>
            <a:br>
              <a:rPr lang="es-ES" sz="1600" b="1" dirty="0" smtClean="0"/>
            </a:br>
            <a:r>
              <a:rPr lang="es-ES" sz="1600" b="1" dirty="0" smtClean="0"/>
              <a:t>(ejemplo: 10, 100, 250, 500, 1000, 2500, ….)</a:t>
            </a:r>
            <a:br>
              <a:rPr lang="es-ES" sz="1600" b="1" dirty="0" smtClean="0"/>
            </a:br>
            <a:r>
              <a:rPr lang="es-ES" sz="1600" b="1" dirty="0" smtClean="0"/>
              <a:t>nota: debe ser la misma que la utilizada en serie.</a:t>
            </a:r>
            <a:br>
              <a:rPr lang="es-ES" sz="1600" b="1" dirty="0" smtClean="0"/>
            </a:br>
            <a:r>
              <a:rPr lang="es-ES" sz="1600" b="1" dirty="0" smtClean="0"/>
              <a:t>&lt;</a:t>
            </a:r>
            <a:r>
              <a:rPr lang="es-ES" sz="1600" b="1" dirty="0" smtClean="0"/>
              <a:t>Descripción serie creciente de </a:t>
            </a:r>
            <a:r>
              <a:rPr lang="es-ES" sz="1600" b="1" dirty="0" smtClean="0"/>
              <a:t>procesadores/</a:t>
            </a:r>
            <a:r>
              <a:rPr lang="es-ES" sz="1600" b="1" dirty="0" err="1" smtClean="0"/>
              <a:t>GPUs</a:t>
            </a:r>
            <a:r>
              <a:rPr lang="es-ES" sz="1600" b="1" dirty="0" smtClean="0"/>
              <a:t> </a:t>
            </a:r>
            <a:r>
              <a:rPr lang="es-ES" sz="1600" b="1" dirty="0" smtClean="0"/>
              <a:t>utilizada&gt;</a:t>
            </a:r>
            <a:br>
              <a:rPr lang="es-ES" sz="1600" b="1" dirty="0" smtClean="0"/>
            </a:br>
            <a:r>
              <a:rPr lang="es-ES" sz="1600" b="1" dirty="0" smtClean="0"/>
              <a:t>(ejemplo: 2, 3, 4, 8, ….)</a:t>
            </a:r>
            <a:br>
              <a:rPr lang="es-ES" sz="1600" b="1" dirty="0" smtClean="0"/>
            </a:br>
            <a:r>
              <a:rPr lang="es-ES" sz="1600" b="1" dirty="0" smtClean="0"/>
              <a:t>nota: en caso de CUDA como plataforma, el  número será notablemente mayor. Explicar adicionalmente reparto y organización en GRIDS del procesamiento paralelo, </a:t>
            </a:r>
            <a:r>
              <a:rPr lang="es-ES" sz="1600" b="1" dirty="0" err="1" smtClean="0"/>
              <a:t>etc</a:t>
            </a:r>
            <a:r>
              <a:rPr lang="es-ES" sz="1600" b="1" dirty="0" smtClean="0"/>
              <a:t> … (asignación topológica)</a:t>
            </a:r>
            <a:br>
              <a:rPr lang="es-ES" sz="1600" b="1" dirty="0" smtClean="0"/>
            </a:br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5136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1</a:t>
            </a:r>
            <a:endParaRPr lang="es-ES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4" y="3534032"/>
            <a:ext cx="3548060" cy="321689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19157" y="648866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Tamaños (distanciados proporcionalmente)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 rot="16200000">
            <a:off x="-211770" y="4636526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Tiempos obtenido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196981" y="3873138"/>
            <a:ext cx="3016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1: representar 1 curva </a:t>
            </a:r>
            <a:br>
              <a:rPr lang="es-ES" dirty="0" smtClean="0"/>
            </a:br>
            <a:r>
              <a:rPr lang="es-ES" dirty="0" smtClean="0"/>
              <a:t>en la gráfica por cada nº de </a:t>
            </a:r>
            <a:br>
              <a:rPr lang="es-ES" dirty="0" smtClean="0"/>
            </a:br>
            <a:r>
              <a:rPr lang="es-ES" dirty="0" smtClean="0"/>
              <a:t>procesadores usados</a:t>
            </a:r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7" name="Forma libre 6"/>
          <p:cNvSpPr/>
          <p:nvPr/>
        </p:nvSpPr>
        <p:spPr>
          <a:xfrm>
            <a:off x="1482811" y="4613189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1525443" y="4280673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395209" y="41606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P=2 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346465" y="468356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P=4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4175622" y="5226155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P=… 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80" y="3477100"/>
            <a:ext cx="3548060" cy="321689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5989363" y="6431736"/>
            <a:ext cx="504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Nº procesadores (distanciados proporcionalmente)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 rot="16200000">
            <a:off x="4658436" y="4579594"/>
            <a:ext cx="19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Tiempos obtenido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6067187" y="3816206"/>
            <a:ext cx="3016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2: representar 1 curva </a:t>
            </a:r>
            <a:br>
              <a:rPr lang="es-ES" dirty="0" smtClean="0"/>
            </a:br>
            <a:r>
              <a:rPr lang="es-ES" dirty="0" smtClean="0"/>
              <a:t>en la gráfica por cada tamaño </a:t>
            </a:r>
            <a:br>
              <a:rPr lang="es-ES" dirty="0" smtClean="0"/>
            </a:br>
            <a:r>
              <a:rPr lang="es-ES" dirty="0" smtClean="0"/>
              <a:t>usado en la serie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22" name="Forma libre 21"/>
          <p:cNvSpPr/>
          <p:nvPr/>
        </p:nvSpPr>
        <p:spPr>
          <a:xfrm>
            <a:off x="6353017" y="4556257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 22"/>
          <p:cNvSpPr/>
          <p:nvPr/>
        </p:nvSpPr>
        <p:spPr>
          <a:xfrm>
            <a:off x="6395649" y="4223741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9265415" y="410368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N=10 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9216671" y="462663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</a:t>
            </a:r>
            <a:r>
              <a:rPr lang="es-ES" dirty="0" smtClean="0"/>
              <a:t>=100 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9045828" y="516922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N=…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3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735" y="1303596"/>
            <a:ext cx="9144000" cy="1126566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s-ES" sz="2000" b="1" dirty="0" smtClean="0"/>
              <a:t>Si fórmula teórica de rendimiento era </a:t>
            </a:r>
            <a:r>
              <a:rPr lang="es-ES" sz="2000" dirty="0" err="1" smtClean="0"/>
              <a:t>Tp</a:t>
            </a:r>
            <a:r>
              <a:rPr lang="es-ES" sz="2000" dirty="0" smtClean="0"/>
              <a:t> = k1*n + k2*p + k3*log(n) + k4*log(p) + k5*n + k5*n, </a:t>
            </a:r>
            <a:r>
              <a:rPr lang="es-ES" sz="2000" b="1" dirty="0" smtClean="0"/>
              <a:t>¿somos capaces empíricamente de calibrar los </a:t>
            </a:r>
            <a:r>
              <a:rPr lang="es-ES" sz="2000" b="1" dirty="0" err="1" smtClean="0"/>
              <a:t>k’s</a:t>
            </a:r>
            <a:r>
              <a:rPr lang="es-ES" sz="2000" b="1" dirty="0" smtClean="0"/>
              <a:t> y refinar nuestra hipótesis de fórmula a una que se aproxime a la realidad?.</a:t>
            </a:r>
            <a:br>
              <a:rPr lang="es-ES" sz="2000" b="1" dirty="0" smtClean="0"/>
            </a:br>
            <a:endParaRPr 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789246" y="385804"/>
            <a:ext cx="5703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1 (II)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046205" y="5820308"/>
            <a:ext cx="9144000" cy="8317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&lt;Comentario de gráficas&gt;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37" y="2603418"/>
            <a:ext cx="3548060" cy="321689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 rot="16200000">
            <a:off x="667232" y="3532656"/>
            <a:ext cx="203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/>
              <a:t>Speed</a:t>
            </a:r>
            <a:r>
              <a:rPr lang="es-ES" b="1" dirty="0" smtClean="0"/>
              <a:t>-Up obtenido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136094" y="2769268"/>
            <a:ext cx="3550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Gráfica 3: 1 curva </a:t>
            </a:r>
            <a:r>
              <a:rPr lang="es-ES" dirty="0" err="1" smtClean="0"/>
              <a:t>SpeedUp</a:t>
            </a:r>
            <a:r>
              <a:rPr lang="es-ES" dirty="0" smtClean="0"/>
              <a:t> en cada </a:t>
            </a:r>
            <a:br>
              <a:rPr lang="es-ES" dirty="0" smtClean="0"/>
            </a:br>
            <a:r>
              <a:rPr lang="es-ES" dirty="0" smtClean="0"/>
              <a:t>caso de nº de procesadores</a:t>
            </a:r>
            <a:endParaRPr lang="es-ES" dirty="0"/>
          </a:p>
        </p:txBody>
      </p:sp>
      <p:sp>
        <p:nvSpPr>
          <p:cNvPr id="9" name="Forma libre 8"/>
          <p:cNvSpPr/>
          <p:nvPr/>
        </p:nvSpPr>
        <p:spPr>
          <a:xfrm>
            <a:off x="2421924" y="3509319"/>
            <a:ext cx="3113903" cy="894334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2464556" y="3176803"/>
            <a:ext cx="2862648" cy="1211491"/>
          </a:xfrm>
          <a:custGeom>
            <a:avLst/>
            <a:gdLst>
              <a:gd name="connsiteX0" fmla="*/ 0 w 3113903"/>
              <a:gd name="connsiteY0" fmla="*/ 864973 h 894334"/>
              <a:gd name="connsiteX1" fmla="*/ 1219200 w 3113903"/>
              <a:gd name="connsiteY1" fmla="*/ 840260 h 894334"/>
              <a:gd name="connsiteX2" fmla="*/ 2454875 w 3113903"/>
              <a:gd name="connsiteY2" fmla="*/ 370703 h 894334"/>
              <a:gd name="connsiteX3" fmla="*/ 3113903 w 3113903"/>
              <a:gd name="connsiteY3" fmla="*/ 0 h 89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903" h="894334">
                <a:moveTo>
                  <a:pt x="0" y="864973"/>
                </a:moveTo>
                <a:cubicBezTo>
                  <a:pt x="405027" y="893805"/>
                  <a:pt x="810054" y="922638"/>
                  <a:pt x="1219200" y="840260"/>
                </a:cubicBezTo>
                <a:cubicBezTo>
                  <a:pt x="1628346" y="757882"/>
                  <a:pt x="2139091" y="510746"/>
                  <a:pt x="2454875" y="370703"/>
                </a:cubicBezTo>
                <a:cubicBezTo>
                  <a:pt x="2770659" y="230660"/>
                  <a:pt x="3006811" y="60411"/>
                  <a:pt x="3113903" y="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334322" y="305674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P=2 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285578" y="35796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P=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114735" y="412228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=…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760843" y="528687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Tamaños (distanciados proporcionalmente)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58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89246" y="385804"/>
            <a:ext cx="5812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/>
              <a:t>Resultado pruebas paralelo 1 (III)</a:t>
            </a:r>
            <a:endParaRPr lang="es-ES" sz="3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9246" y="1338924"/>
            <a:ext cx="9144000" cy="4213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 smtClean="0"/>
              <a:t>Opcional &lt;Aproximación oportunidad de relacionar valores P respecto a N bajo función de </a:t>
            </a:r>
            <a:r>
              <a:rPr lang="es-ES" sz="2000" b="1" dirty="0" err="1" smtClean="0"/>
              <a:t>isoeficiencia</a:t>
            </a:r>
            <a:r>
              <a:rPr lang="es-ES" sz="2000" b="1" dirty="0" smtClean="0"/>
              <a:t>&gt;</a:t>
            </a: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428735"/>
            <a:ext cx="575390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5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Panorámica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&lt;Título de proyecto&gt;</vt:lpstr>
      <vt:lpstr>Descripción: &lt;descripción breve de algoritmo&gt;</vt:lpstr>
      <vt:lpstr>Presentación de PowerPoint</vt:lpstr>
      <vt:lpstr>&lt;Descripción serie creciente de datos utilizada&gt; (ejemplo: 10, 100, 250, 500, 1000, 2500, ….) nota: debe ser la misma que la utilizada en paralelo para poder comparar tiempos. &lt;descripción plataforma usada (PC w10, 1 CPU i7, …)&gt; </vt:lpstr>
      <vt:lpstr>Si fórmula teórica de rendimiento era Ts = k1*n + k2*n*log(n) + k3*n + k4*n , ¿somos capaces empíricamente de calibrar los k’s y refinar nuestra hipótesis de fórmula a una que se aproxime a la realidad?.  Ejemplo: Ts=33*n + 12*n*log(n) + 7*n + 4*n </vt:lpstr>
      <vt:lpstr>Presentación de PowerPoint</vt:lpstr>
      <vt:lpstr>&lt;Descripción serie creciente de datos utilizada&gt; (ejemplo: 10, 100, 250, 500, 1000, 2500, ….) nota: debe ser la misma que la utilizada en serie. &lt;Descripción serie creciente de procesadores/GPUs utilizada&gt; (ejemplo: 2, 3, 4, 8, ….) nota: en caso de CUDA como plataforma, el  número será notablemente mayor. Explicar adicionalmente reparto y organización en GRIDS del procesamiento paralelo, etc … (asignación topológica) </vt:lpstr>
      <vt:lpstr>Si fórmula teórica de rendimiento era Tp = k1*n + k2*p + k3*log(n) + k4*log(p) + k5*n + k5*n, ¿somos capaces empíricamente de calibrar los k’s y refinar nuestra hipótesis de fórmula a una que se aproxime a la realidad?. </vt:lpstr>
      <vt:lpstr>Presentación de PowerPoint</vt:lpstr>
      <vt:lpstr>Presentación de PowerPoint</vt:lpstr>
      <vt:lpstr>&lt;Descripción serie creciente de datos utilizada&gt; (ejemplo: 10, 100, 250, 500, 1000, 2500, ….) nota: debe ser la misma que la utilizada en serie. &lt;Descripción serie creciente de procesadores/GPUs utilizada&gt; (ejemplo: 2, 3, 4, 8, ….) nota: en caso de CUDA como plataforma, el  número será notablemente mayor. Explicar adicionalmente reparto y organización en GRIDS del procesamiento paralelo, etc … (asignación topológica) </vt:lpstr>
      <vt:lpstr>Si fórmula teórica de rendimiento era Tp = k1*n + k2*p + k3*log(n) + k4*log(p) + k5*n + k5*n, ¿somos capaces empíricamente de calibrar los k’s y refinar nuestra hipótesis de fórmula a una que se aproxime a la realidad?. </vt:lpstr>
      <vt:lpstr>Presentación de PowerPoint</vt:lpstr>
      <vt:lpstr>Presentación de PowerPoint</vt:lpstr>
      <vt:lpstr>Presentación de PowerPoint</vt:lpstr>
    </vt:vector>
  </TitlesOfParts>
  <Company>Airbus Defence and 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&lt;Título de proyecto&gt;</dc:title>
  <dc:creator>Vazquez Pereda, Javier</dc:creator>
  <cp:lastModifiedBy>Vazquez Pereda, Javier</cp:lastModifiedBy>
  <cp:revision>7</cp:revision>
  <dcterms:created xsi:type="dcterms:W3CDTF">2021-11-24T14:21:31Z</dcterms:created>
  <dcterms:modified xsi:type="dcterms:W3CDTF">2021-11-24T15:11:50Z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0e73ef70-f145-4c8b-ba7a-349f0e428b10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