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82" r:id="rId4"/>
    <p:sldId id="259" r:id="rId5"/>
    <p:sldId id="257" r:id="rId6"/>
    <p:sldId id="258" r:id="rId7"/>
    <p:sldId id="260" r:id="rId8"/>
    <p:sldId id="263" r:id="rId9"/>
    <p:sldId id="264" r:id="rId10"/>
    <p:sldId id="265" r:id="rId11"/>
    <p:sldId id="267" r:id="rId12"/>
    <p:sldId id="268" r:id="rId13"/>
    <p:sldId id="266" r:id="rId14"/>
    <p:sldId id="271" r:id="rId15"/>
    <p:sldId id="269" r:id="rId16"/>
    <p:sldId id="270" r:id="rId17"/>
    <p:sldId id="272" r:id="rId18"/>
    <p:sldId id="273" r:id="rId19"/>
    <p:sldId id="275" r:id="rId20"/>
    <p:sldId id="276" r:id="rId21"/>
    <p:sldId id="286" r:id="rId22"/>
    <p:sldId id="277" r:id="rId23"/>
    <p:sldId id="274" r:id="rId24"/>
    <p:sldId id="278" r:id="rId25"/>
    <p:sldId id="279" r:id="rId26"/>
    <p:sldId id="280" r:id="rId27"/>
    <p:sldId id="281" r:id="rId28"/>
    <p:sldId id="283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147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1F240-8B54-4A6C-A048-35C2E9B971C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1AEBF-FE9A-4CC6-958B-BD1560E60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01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𝛽 o coeficiente de expansão térmica [1/𝐾]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AEBF-FE9A-4CC6-958B-BD1560E607E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57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Alpha = difusividade térmica</a:t>
            </a:r>
            <a:r>
              <a:rPr lang="pt-BR" baseline="0" dirty="0" smtClean="0"/>
              <a:t> : </a:t>
            </a:r>
          </a:p>
          <a:p>
            <a:r>
              <a:rPr lang="pt-BR" baseline="0" dirty="0" smtClean="0"/>
              <a:t>A difusividade térmica indica como o calor se difunde através de um material. Isto depende, por um lado, da condutividade ( k {\</a:t>
            </a:r>
            <a:r>
              <a:rPr lang="pt-BR" baseline="0" dirty="0" err="1" smtClean="0"/>
              <a:t>displaystyle</a:t>
            </a:r>
            <a:r>
              <a:rPr lang="pt-BR" baseline="0" dirty="0" smtClean="0"/>
              <a:t> k} k) ou da velocidade de condução da energia térmica no interior do material e, por outro lado, do calor específico volumétrico ou da quantidade de energia térmica necessária para aumentar a temperatura de determinado volume do material.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AEBF-FE9A-4CC6-958B-BD1560E607E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AEBF-FE9A-4CC6-958B-BD1560E607E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05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Onde 𝑔 é aceleração da gravidade [𝑚/𝑠²], 𝐷𝑝 o diâmetro da partícula de coque [𝑚], 𝛼 é a difusividade térmica do fluido (𝑘(𝜌 𝐶𝑝)⁄) [𝑚2/𝑠], 𝜈 é a viscosidade cinemática (𝜇𝜌⁄) [𝑚2/𝑠], 𝑃𝑟 número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Prandtl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(𝜇 𝐶𝑝𝑘⁄), 𝑁𝑢 o número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Nusselt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(ℎ𝑁 𝐿/𝑘) e 𝛽 o coeficiente de expansão térmica [1/𝐾]. 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Nusselt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calculado com o k do fluido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AEBF-FE9A-4CC6-958B-BD1560E607E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2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Onde o 𝜀 é a porosidade do leito, 𝐷𝑝 é o diâmetro da partícula [𝑚], 𝜇 a viscosidade do fluído [𝑃𝑎 𝑠], 𝐶𝑝𝑓 capacidade calorífica do fluído [𝑘𝐽/(𝑘𝑔 𝐾)], 𝑘𝑓 é a condutividade térmica do fluido [𝑘𝑊/(𝑚 𝐾)], ℎ𝐹 o coeficiente de transferência de calor por convecção forçada em meio poroso [𝑘𝑊/(𝑚2 𝐾)], 𝐺𝑜 o fluxo de massa superficial [𝑘𝑔/(𝑠 𝑚2)], sendo este a vazão mássica dividida pela área da seção transversal e 𝜓 é o fator de forma das partículas, também conhecido por tortuosidade do leito, e tem valor de 1 para esferas e um valor de ajuste de 0,92 para partículas cilíndricas. Esta é uma importante variável de ajuste para o modelo.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AEBF-FE9A-4CC6-958B-BD1560E607E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50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AEBF-FE9A-4CC6-958B-BD1560E607E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47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AEBF-FE9A-4CC6-958B-BD1560E607E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91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57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7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31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7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02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9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9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43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94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6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A039-F4C4-4762-AE07-021155A3C5E3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1352-EBB5-4957-857E-8872F24D9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4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2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31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5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2" Type="http://schemas.openxmlformats.org/officeDocument/2006/relationships/image" Target="../media/image31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87.png"/><Relationship Id="rId24" Type="http://schemas.openxmlformats.org/officeDocument/2006/relationships/image" Target="../media/image118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5.png"/><Relationship Id="rId3" Type="http://schemas.openxmlformats.org/officeDocument/2006/relationships/image" Target="../media/image121.png"/><Relationship Id="rId21" Type="http://schemas.openxmlformats.org/officeDocument/2006/relationships/image" Target="../media/image138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4.png"/><Relationship Id="rId2" Type="http://schemas.openxmlformats.org/officeDocument/2006/relationships/image" Target="../media/image12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1.png"/><Relationship Id="rId5" Type="http://schemas.openxmlformats.org/officeDocument/2006/relationships/image" Target="../media/image123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10" Type="http://schemas.openxmlformats.org/officeDocument/2006/relationships/image" Target="../media/image128.png"/><Relationship Id="rId19" Type="http://schemas.openxmlformats.org/officeDocument/2006/relationships/image" Target="../media/image136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12.png"/><Relationship Id="rId22" Type="http://schemas.openxmlformats.org/officeDocument/2006/relationships/image" Target="../media/image1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53.tmp"/><Relationship Id="rId9" Type="http://schemas.openxmlformats.org/officeDocument/2006/relationships/image" Target="../media/image1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21.png"/><Relationship Id="rId21" Type="http://schemas.openxmlformats.org/officeDocument/2006/relationships/image" Target="../media/image158.png"/><Relationship Id="rId7" Type="http://schemas.openxmlformats.org/officeDocument/2006/relationships/image" Target="../media/image125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20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52.png"/><Relationship Id="rId10" Type="http://schemas.openxmlformats.org/officeDocument/2006/relationships/image" Target="../media/image128.png"/><Relationship Id="rId19" Type="http://schemas.openxmlformats.org/officeDocument/2006/relationships/image" Target="../media/image156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54.tmp"/><Relationship Id="rId7" Type="http://schemas.openxmlformats.org/officeDocument/2006/relationships/image" Target="../media/image161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10" Type="http://schemas.openxmlformats.org/officeDocument/2006/relationships/image" Target="../media/image144.png"/><Relationship Id="rId4" Type="http://schemas.openxmlformats.org/officeDocument/2006/relationships/image" Target="../media/image145.png"/><Relationship Id="rId9" Type="http://schemas.openxmlformats.org/officeDocument/2006/relationships/image" Target="../media/image1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6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43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0.png"/><Relationship Id="rId9" Type="http://schemas.openxmlformats.org/officeDocument/2006/relationships/image" Target="../media/image16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54633"/>
            <a:ext cx="9144000" cy="2778442"/>
          </a:xfrm>
        </p:spPr>
        <p:txBody>
          <a:bodyPr>
            <a:noAutofit/>
          </a:bodyPr>
          <a:lstStyle/>
          <a:p>
            <a:r>
              <a:rPr lang="pt-BR" sz="4800" dirty="0" smtClean="0"/>
              <a:t>ESTUDO DE PARÂMETROS PARA OTIMIZAÇÃO DAS ETAPAS DE RESFRIAMENTO E AQUECIMENTO DOS TAMBORES DE COQUE 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25150"/>
            <a:ext cx="9144000" cy="453596"/>
          </a:xfrm>
        </p:spPr>
        <p:txBody>
          <a:bodyPr/>
          <a:lstStyle/>
          <a:p>
            <a:r>
              <a:rPr lang="pt-BR" i="1" dirty="0" smtClean="0"/>
              <a:t>Desenvolvimento do modelo</a:t>
            </a:r>
            <a:endParaRPr lang="pt-BR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54846" y="4660900"/>
            <a:ext cx="188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Diego Telles</a:t>
            </a:r>
          </a:p>
          <a:p>
            <a:pPr algn="ctr"/>
            <a:r>
              <a:rPr lang="pt-BR" dirty="0" smtClean="0"/>
              <a:t>Leonardo </a:t>
            </a:r>
            <a:r>
              <a:rPr lang="pt-BR" dirty="0" smtClean="0"/>
              <a:t>Caliman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403342" y="628546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 smtClean="0"/>
              <a:t>Mês de 2018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0899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purga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623943" y="2949338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Estimativa inicial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𝑇𝑓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/>
                    </m:sSubSup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" y="2949338"/>
                <a:ext cx="1721224" cy="828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/>
          <p:cNvGrpSpPr/>
          <p:nvPr/>
        </p:nvGrpSpPr>
        <p:grpSpPr>
          <a:xfrm>
            <a:off x="8717990" y="387532"/>
            <a:ext cx="3164565" cy="2658784"/>
            <a:chOff x="8593693" y="3433326"/>
            <a:chExt cx="3164565" cy="2658784"/>
          </a:xfrm>
        </p:grpSpPr>
        <p:cxnSp>
          <p:nvCxnSpPr>
            <p:cNvPr id="6" name="Conector reto 5"/>
            <p:cNvCxnSpPr/>
            <p:nvPr/>
          </p:nvCxnSpPr>
          <p:spPr>
            <a:xfrm>
              <a:off x="9023462" y="4287408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1754522" y="4284233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orma Livre 7"/>
            <p:cNvSpPr/>
            <p:nvPr/>
          </p:nvSpPr>
          <p:spPr>
            <a:xfrm>
              <a:off x="9028505" y="4069977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9026637" y="5189213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9024583" y="4069977"/>
              <a:ext cx="1390650" cy="224715"/>
            </a:xfrm>
            <a:custGeom>
              <a:avLst/>
              <a:gdLst>
                <a:gd name="connsiteX0" fmla="*/ 0 w 1390650"/>
                <a:gd name="connsiteY0" fmla="*/ 359191 h 359191"/>
                <a:gd name="connsiteX1" fmla="*/ 568325 w 1390650"/>
                <a:gd name="connsiteY1" fmla="*/ 416 h 359191"/>
                <a:gd name="connsiteX2" fmla="*/ 1390650 w 1390650"/>
                <a:gd name="connsiteY2" fmla="*/ 302041 h 35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650" h="359191">
                  <a:moveTo>
                    <a:pt x="0" y="359191"/>
                  </a:moveTo>
                  <a:cubicBezTo>
                    <a:pt x="168275" y="184566"/>
                    <a:pt x="336550" y="9941"/>
                    <a:pt x="568325" y="416"/>
                  </a:cubicBezTo>
                  <a:cubicBezTo>
                    <a:pt x="800100" y="-9109"/>
                    <a:pt x="1095375" y="146466"/>
                    <a:pt x="1390650" y="30204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Cima 10"/>
            <p:cNvSpPr/>
            <p:nvPr/>
          </p:nvSpPr>
          <p:spPr>
            <a:xfrm>
              <a:off x="10155293" y="5482278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Cima 11"/>
            <p:cNvSpPr/>
            <p:nvPr/>
          </p:nvSpPr>
          <p:spPr>
            <a:xfrm>
              <a:off x="10155078" y="3433326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11295978" y="4571552"/>
              <a:ext cx="342900" cy="3429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Cima 13"/>
            <p:cNvSpPr/>
            <p:nvPr/>
          </p:nvSpPr>
          <p:spPr>
            <a:xfrm rot="16200000">
              <a:off x="10993278" y="4590224"/>
              <a:ext cx="183201" cy="3034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10627518" y="5815111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7518" y="5815111"/>
                  <a:ext cx="1402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0870" t="-2174" r="-56522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10616760" y="3730903"/>
                  <a:ext cx="5441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6760" y="3730903"/>
                  <a:ext cx="54418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607" t="-2174" r="-10112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to 16"/>
            <p:cNvCxnSpPr/>
            <p:nvPr/>
          </p:nvCxnSpPr>
          <p:spPr>
            <a:xfrm>
              <a:off x="8775812" y="5015417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8775812" y="4294692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8593693" y="4710509"/>
                  <a:ext cx="3141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93" y="4710509"/>
                  <a:ext cx="3141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1" r="-15385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to 19"/>
            <p:cNvCxnSpPr/>
            <p:nvPr/>
          </p:nvCxnSpPr>
          <p:spPr>
            <a:xfrm flipV="1">
              <a:off x="8686800" y="4267124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8690741" y="5405686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lipse 21"/>
              <p:cNvSpPr/>
              <p:nvPr/>
            </p:nvSpPr>
            <p:spPr>
              <a:xfrm>
                <a:off x="623943" y="4166466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Calcula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2" name="Elips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" y="4166466"/>
                <a:ext cx="1721224" cy="82833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856109" y="1757139"/>
                <a:ext cx="5778441" cy="463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𝑇𝑓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109" y="1757139"/>
                <a:ext cx="5778441" cy="463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ipse 23"/>
              <p:cNvSpPr/>
              <p:nvPr/>
            </p:nvSpPr>
            <p:spPr>
              <a:xfrm>
                <a:off x="623943" y="5469934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Calcula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4" name="Elips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" y="5469934"/>
                <a:ext cx="1721224" cy="82833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Agrupar 26"/>
          <p:cNvGrpSpPr/>
          <p:nvPr/>
        </p:nvGrpSpPr>
        <p:grpSpPr>
          <a:xfrm>
            <a:off x="2969113" y="5381349"/>
            <a:ext cx="2431227" cy="1005507"/>
            <a:chOff x="3851239" y="4916245"/>
            <a:chExt cx="2431227" cy="1005507"/>
          </a:xfrm>
        </p:grpSpPr>
        <p:sp>
          <p:nvSpPr>
            <p:cNvPr id="25" name="Fluxograma: Decisão 24"/>
            <p:cNvSpPr/>
            <p:nvPr/>
          </p:nvSpPr>
          <p:spPr>
            <a:xfrm>
              <a:off x="3851239" y="4916245"/>
              <a:ext cx="2431227" cy="1005507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4142300" y="5205542"/>
                  <a:ext cx="2044278" cy="440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d>
                        <m:r>
                          <a:rPr lang="pt-B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pt-BR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300" y="5205542"/>
                  <a:ext cx="2044278" cy="440120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Conector de Seta Reta 28"/>
          <p:cNvCxnSpPr>
            <a:stCxn id="4" idx="4"/>
            <a:endCxn id="22" idx="0"/>
          </p:cNvCxnSpPr>
          <p:nvPr/>
        </p:nvCxnSpPr>
        <p:spPr>
          <a:xfrm>
            <a:off x="1484555" y="3777677"/>
            <a:ext cx="0" cy="38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2" idx="4"/>
            <a:endCxn id="24" idx="0"/>
          </p:cNvCxnSpPr>
          <p:nvPr/>
        </p:nvCxnSpPr>
        <p:spPr>
          <a:xfrm>
            <a:off x="1484555" y="4994805"/>
            <a:ext cx="0" cy="47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4" idx="6"/>
            <a:endCxn id="25" idx="1"/>
          </p:cNvCxnSpPr>
          <p:nvPr/>
        </p:nvCxnSpPr>
        <p:spPr>
          <a:xfrm flipV="1">
            <a:off x="2345167" y="5884103"/>
            <a:ext cx="6239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lipse 33"/>
              <p:cNvSpPr/>
              <p:nvPr/>
            </p:nvSpPr>
            <p:spPr>
              <a:xfrm>
                <a:off x="3324114" y="4166465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𝑇𝑓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/>
                    </m:sSubSup>
                  </m:oMath>
                </a14:m>
                <a:r>
                  <a:rPr lang="pt-BR" sz="1600" dirty="0" smtClean="0"/>
                  <a:t> Newton-Raphson</a:t>
                </a:r>
                <a:endParaRPr lang="pt-BR" sz="1600" dirty="0"/>
              </a:p>
            </p:txBody>
          </p:sp>
        </mc:Choice>
        <mc:Fallback xmlns="">
          <p:sp>
            <p:nvSpPr>
              <p:cNvPr id="34" name="Elips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114" y="4166465"/>
                <a:ext cx="1721224" cy="828339"/>
              </a:xfrm>
              <a:prstGeom prst="ellipse">
                <a:avLst/>
              </a:prstGeom>
              <a:blipFill>
                <a:blip r:embed="rId10"/>
                <a:stretch>
                  <a:fillRect b="-12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970030" y="3060606"/>
                <a:ext cx="2704330" cy="70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30" y="3060606"/>
                <a:ext cx="2704330" cy="7069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>
            <a:stCxn id="25" idx="0"/>
            <a:endCxn id="34" idx="4"/>
          </p:cNvCxnSpPr>
          <p:nvPr/>
        </p:nvCxnSpPr>
        <p:spPr>
          <a:xfrm flipH="1" flipV="1">
            <a:off x="4184726" y="4994804"/>
            <a:ext cx="1" cy="38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34" idx="2"/>
            <a:endCxn id="22" idx="6"/>
          </p:cNvCxnSpPr>
          <p:nvPr/>
        </p:nvCxnSpPr>
        <p:spPr>
          <a:xfrm flipH="1">
            <a:off x="2345167" y="4580635"/>
            <a:ext cx="978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/>
              <p:cNvSpPr/>
              <p:nvPr/>
            </p:nvSpPr>
            <p:spPr>
              <a:xfrm>
                <a:off x="6142619" y="5476536"/>
                <a:ext cx="1484555" cy="82833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/>
                    </m:sSub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dirty="0" smtClean="0"/>
                  <a:t> convergido</a:t>
                </a:r>
                <a:endParaRPr lang="pt-BR" dirty="0"/>
              </a:p>
            </p:txBody>
          </p:sp>
        </mc:Choice>
        <mc:Fallback xmlns=""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19" y="5476536"/>
                <a:ext cx="1484555" cy="82833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25" idx="3"/>
            <a:endCxn id="40" idx="1"/>
          </p:cNvCxnSpPr>
          <p:nvPr/>
        </p:nvCxnSpPr>
        <p:spPr>
          <a:xfrm>
            <a:off x="5400340" y="5884103"/>
            <a:ext cx="742279" cy="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496228" y="552137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184725" y="49872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45" name="Seta Dobrada 44"/>
          <p:cNvSpPr/>
          <p:nvPr/>
        </p:nvSpPr>
        <p:spPr>
          <a:xfrm>
            <a:off x="4184726" y="3263260"/>
            <a:ext cx="667740" cy="729775"/>
          </a:xfrm>
          <a:prstGeom prst="bentArrow">
            <a:avLst>
              <a:gd name="adj1" fmla="val 13723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7789489" y="4016262"/>
                <a:ext cx="3878754" cy="606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489" y="4016262"/>
                <a:ext cx="3878754" cy="6067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eta Dobrada 48"/>
          <p:cNvSpPr/>
          <p:nvPr/>
        </p:nvSpPr>
        <p:spPr>
          <a:xfrm rot="10800000" flipH="1">
            <a:off x="7006324" y="3866909"/>
            <a:ext cx="667740" cy="729775"/>
          </a:xfrm>
          <a:prstGeom prst="bentArrow">
            <a:avLst>
              <a:gd name="adj1" fmla="val 13723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 animBg="1"/>
      <p:bldP spid="48" grpId="0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Retirando o calor do coque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300"/>
          </a:xfrm>
        </p:spPr>
        <p:txBody>
          <a:bodyPr/>
          <a:lstStyle/>
          <a:p>
            <a:r>
              <a:rPr lang="pt-BR" dirty="0" smtClean="0"/>
              <a:t>Modelo de condução transiente em esferas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38200" y="2604918"/>
                <a:ext cx="3984168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𝐹𝑜</m:t>
                              </m:r>
                            </m:e>
                          </m:d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04918"/>
                <a:ext cx="3984168" cy="755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58590" y="5096692"/>
                <a:ext cx="1050031" cy="613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0" y="5096692"/>
                <a:ext cx="1050031" cy="613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38200" y="3652214"/>
                <a:ext cx="2921441" cy="58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2214"/>
                <a:ext cx="2921441" cy="583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58590" y="4527668"/>
                <a:ext cx="1971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0" y="4527668"/>
                <a:ext cx="1971694" cy="276999"/>
              </a:xfrm>
              <a:prstGeom prst="rect">
                <a:avLst/>
              </a:prstGeom>
              <a:blipFill>
                <a:blip r:embed="rId6"/>
                <a:stretch>
                  <a:fillRect l="-2477" t="-4444" r="-2477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298920" y="5096692"/>
                <a:ext cx="959173" cy="531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20" y="5096692"/>
                <a:ext cx="959173" cy="531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086" y="0"/>
            <a:ext cx="4340469" cy="341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858590" y="5997036"/>
                <a:ext cx="919932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0" y="5997036"/>
                <a:ext cx="919932" cy="572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203992" y="2690997"/>
                <a:ext cx="2180469" cy="722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𝑇𝑠𝑢𝑝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𝐵𝑢𝑙𝑘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𝑇𝑐𝑜𝑞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𝐵𝑢𝑙𝑘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92" y="2690997"/>
                <a:ext cx="2180469" cy="7223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5648771" y="2604918"/>
            <a:ext cx="1020971" cy="5163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8690202" y="3963840"/>
            <a:ext cx="329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Calcula raiz por Newton-</a:t>
            </a:r>
            <a:r>
              <a:rPr lang="pt-BR" dirty="0" err="1" smtClean="0"/>
              <a:t>Raphson</a:t>
            </a:r>
            <a:endParaRPr lang="pt-BR" dirty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2936838" y="4709199"/>
            <a:ext cx="871062" cy="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/>
          <p:cNvGrpSpPr/>
          <p:nvPr/>
        </p:nvGrpSpPr>
        <p:grpSpPr>
          <a:xfrm>
            <a:off x="3924951" y="3917880"/>
            <a:ext cx="4222181" cy="2269725"/>
            <a:chOff x="4822368" y="4177026"/>
            <a:chExt cx="4222181" cy="2269725"/>
          </a:xfrm>
        </p:grpSpPr>
        <p:sp>
          <p:nvSpPr>
            <p:cNvPr id="16" name="Forma Livre 15"/>
            <p:cNvSpPr/>
            <p:nvPr/>
          </p:nvSpPr>
          <p:spPr>
            <a:xfrm>
              <a:off x="4822368" y="5381742"/>
              <a:ext cx="4222181" cy="45719"/>
            </a:xfrm>
            <a:custGeom>
              <a:avLst/>
              <a:gdLst>
                <a:gd name="connsiteX0" fmla="*/ 0 w 3550023"/>
                <a:gd name="connsiteY0" fmla="*/ 0 h 0"/>
                <a:gd name="connsiteX1" fmla="*/ 3550023 w 355002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50023">
                  <a:moveTo>
                    <a:pt x="0" y="0"/>
                  </a:moveTo>
                  <a:lnTo>
                    <a:pt x="3550023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 16"/>
            <p:cNvSpPr/>
            <p:nvPr/>
          </p:nvSpPr>
          <p:spPr>
            <a:xfrm>
              <a:off x="5052741" y="4198403"/>
              <a:ext cx="990802" cy="2248348"/>
            </a:xfrm>
            <a:custGeom>
              <a:avLst/>
              <a:gdLst>
                <a:gd name="connsiteX0" fmla="*/ 0 w 905534"/>
                <a:gd name="connsiteY0" fmla="*/ 2248348 h 2248348"/>
                <a:gd name="connsiteX1" fmla="*/ 10758 w 905534"/>
                <a:gd name="connsiteY1" fmla="*/ 2086983 h 2248348"/>
                <a:gd name="connsiteX2" fmla="*/ 21516 w 905534"/>
                <a:gd name="connsiteY2" fmla="*/ 1893345 h 2248348"/>
                <a:gd name="connsiteX3" fmla="*/ 32273 w 905534"/>
                <a:gd name="connsiteY3" fmla="*/ 1861073 h 2248348"/>
                <a:gd name="connsiteX4" fmla="*/ 43031 w 905534"/>
                <a:gd name="connsiteY4" fmla="*/ 1818042 h 2248348"/>
                <a:gd name="connsiteX5" fmla="*/ 53789 w 905534"/>
                <a:gd name="connsiteY5" fmla="*/ 1731981 h 2248348"/>
                <a:gd name="connsiteX6" fmla="*/ 86061 w 905534"/>
                <a:gd name="connsiteY6" fmla="*/ 1667435 h 2248348"/>
                <a:gd name="connsiteX7" fmla="*/ 129092 w 905534"/>
                <a:gd name="connsiteY7" fmla="*/ 1559858 h 2248348"/>
                <a:gd name="connsiteX8" fmla="*/ 161365 w 905534"/>
                <a:gd name="connsiteY8" fmla="*/ 1516828 h 2248348"/>
                <a:gd name="connsiteX9" fmla="*/ 182880 w 905534"/>
                <a:gd name="connsiteY9" fmla="*/ 1484555 h 2248348"/>
                <a:gd name="connsiteX10" fmla="*/ 204396 w 905534"/>
                <a:gd name="connsiteY10" fmla="*/ 1463040 h 2248348"/>
                <a:gd name="connsiteX11" fmla="*/ 236669 w 905534"/>
                <a:gd name="connsiteY11" fmla="*/ 1420009 h 2248348"/>
                <a:gd name="connsiteX12" fmla="*/ 311972 w 905534"/>
                <a:gd name="connsiteY12" fmla="*/ 1344705 h 2248348"/>
                <a:gd name="connsiteX13" fmla="*/ 333487 w 905534"/>
                <a:gd name="connsiteY13" fmla="*/ 1312433 h 2248348"/>
                <a:gd name="connsiteX14" fmla="*/ 376518 w 905534"/>
                <a:gd name="connsiteY14" fmla="*/ 1290917 h 2248348"/>
                <a:gd name="connsiteX15" fmla="*/ 484094 w 905534"/>
                <a:gd name="connsiteY15" fmla="*/ 1204856 h 2248348"/>
                <a:gd name="connsiteX16" fmla="*/ 505610 w 905534"/>
                <a:gd name="connsiteY16" fmla="*/ 1161825 h 2248348"/>
                <a:gd name="connsiteX17" fmla="*/ 580913 w 905534"/>
                <a:gd name="connsiteY17" fmla="*/ 1086522 h 2248348"/>
                <a:gd name="connsiteX18" fmla="*/ 602429 w 905534"/>
                <a:gd name="connsiteY18" fmla="*/ 1032734 h 2248348"/>
                <a:gd name="connsiteX19" fmla="*/ 634701 w 905534"/>
                <a:gd name="connsiteY19" fmla="*/ 1000461 h 2248348"/>
                <a:gd name="connsiteX20" fmla="*/ 699247 w 905534"/>
                <a:gd name="connsiteY20" fmla="*/ 914400 h 2248348"/>
                <a:gd name="connsiteX21" fmla="*/ 720763 w 905534"/>
                <a:gd name="connsiteY21" fmla="*/ 871369 h 2248348"/>
                <a:gd name="connsiteX22" fmla="*/ 742278 w 905534"/>
                <a:gd name="connsiteY22" fmla="*/ 817581 h 2248348"/>
                <a:gd name="connsiteX23" fmla="*/ 774551 w 905534"/>
                <a:gd name="connsiteY23" fmla="*/ 774550 h 2248348"/>
                <a:gd name="connsiteX24" fmla="*/ 817581 w 905534"/>
                <a:gd name="connsiteY24" fmla="*/ 666974 h 2248348"/>
                <a:gd name="connsiteX25" fmla="*/ 839097 w 905534"/>
                <a:gd name="connsiteY25" fmla="*/ 623943 h 2248348"/>
                <a:gd name="connsiteX26" fmla="*/ 849854 w 905534"/>
                <a:gd name="connsiteY26" fmla="*/ 570155 h 2248348"/>
                <a:gd name="connsiteX27" fmla="*/ 871370 w 905534"/>
                <a:gd name="connsiteY27" fmla="*/ 473336 h 2248348"/>
                <a:gd name="connsiteX28" fmla="*/ 892885 w 905534"/>
                <a:gd name="connsiteY28" fmla="*/ 365760 h 2248348"/>
                <a:gd name="connsiteX29" fmla="*/ 903643 w 905534"/>
                <a:gd name="connsiteY29" fmla="*/ 0 h 224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05534" h="2248348">
                  <a:moveTo>
                    <a:pt x="0" y="2248348"/>
                  </a:moveTo>
                  <a:cubicBezTo>
                    <a:pt x="3586" y="2194560"/>
                    <a:pt x="7497" y="2140792"/>
                    <a:pt x="10758" y="2086983"/>
                  </a:cubicBezTo>
                  <a:cubicBezTo>
                    <a:pt x="14669" y="2022456"/>
                    <a:pt x="15387" y="1957699"/>
                    <a:pt x="21516" y="1893345"/>
                  </a:cubicBezTo>
                  <a:cubicBezTo>
                    <a:pt x="22591" y="1882057"/>
                    <a:pt x="29158" y="1871976"/>
                    <a:pt x="32273" y="1861073"/>
                  </a:cubicBezTo>
                  <a:cubicBezTo>
                    <a:pt x="36335" y="1846857"/>
                    <a:pt x="40600" y="1832626"/>
                    <a:pt x="43031" y="1818042"/>
                  </a:cubicBezTo>
                  <a:cubicBezTo>
                    <a:pt x="47784" y="1789525"/>
                    <a:pt x="45847" y="1759779"/>
                    <a:pt x="53789" y="1731981"/>
                  </a:cubicBezTo>
                  <a:cubicBezTo>
                    <a:pt x="60397" y="1708852"/>
                    <a:pt x="76420" y="1689473"/>
                    <a:pt x="86061" y="1667435"/>
                  </a:cubicBezTo>
                  <a:cubicBezTo>
                    <a:pt x="101541" y="1632052"/>
                    <a:pt x="105919" y="1590755"/>
                    <a:pt x="129092" y="1559858"/>
                  </a:cubicBezTo>
                  <a:cubicBezTo>
                    <a:pt x="139850" y="1545515"/>
                    <a:pt x="150944" y="1531418"/>
                    <a:pt x="161365" y="1516828"/>
                  </a:cubicBezTo>
                  <a:cubicBezTo>
                    <a:pt x="168880" y="1506307"/>
                    <a:pt x="174803" y="1494651"/>
                    <a:pt x="182880" y="1484555"/>
                  </a:cubicBezTo>
                  <a:cubicBezTo>
                    <a:pt x="189216" y="1476635"/>
                    <a:pt x="197903" y="1470832"/>
                    <a:pt x="204396" y="1463040"/>
                  </a:cubicBezTo>
                  <a:cubicBezTo>
                    <a:pt x="215874" y="1449266"/>
                    <a:pt x="224608" y="1433276"/>
                    <a:pt x="236669" y="1420009"/>
                  </a:cubicBezTo>
                  <a:cubicBezTo>
                    <a:pt x="260548" y="1393742"/>
                    <a:pt x="292281" y="1374241"/>
                    <a:pt x="311972" y="1344705"/>
                  </a:cubicBezTo>
                  <a:cubicBezTo>
                    <a:pt x="319144" y="1333948"/>
                    <a:pt x="323555" y="1320710"/>
                    <a:pt x="333487" y="1312433"/>
                  </a:cubicBezTo>
                  <a:cubicBezTo>
                    <a:pt x="345807" y="1302167"/>
                    <a:pt x="362919" y="1299417"/>
                    <a:pt x="376518" y="1290917"/>
                  </a:cubicBezTo>
                  <a:cubicBezTo>
                    <a:pt x="402696" y="1274556"/>
                    <a:pt x="467097" y="1219020"/>
                    <a:pt x="484094" y="1204856"/>
                  </a:cubicBezTo>
                  <a:cubicBezTo>
                    <a:pt x="491266" y="1190512"/>
                    <a:pt x="495455" y="1174237"/>
                    <a:pt x="505610" y="1161825"/>
                  </a:cubicBezTo>
                  <a:cubicBezTo>
                    <a:pt x="528089" y="1134351"/>
                    <a:pt x="580913" y="1086522"/>
                    <a:pt x="580913" y="1086522"/>
                  </a:cubicBezTo>
                  <a:cubicBezTo>
                    <a:pt x="588085" y="1068593"/>
                    <a:pt x="592194" y="1049109"/>
                    <a:pt x="602429" y="1032734"/>
                  </a:cubicBezTo>
                  <a:cubicBezTo>
                    <a:pt x="610492" y="1019833"/>
                    <a:pt x="625067" y="1012236"/>
                    <a:pt x="634701" y="1000461"/>
                  </a:cubicBezTo>
                  <a:cubicBezTo>
                    <a:pt x="657408" y="972708"/>
                    <a:pt x="683210" y="946473"/>
                    <a:pt x="699247" y="914400"/>
                  </a:cubicBezTo>
                  <a:cubicBezTo>
                    <a:pt x="706419" y="900056"/>
                    <a:pt x="714250" y="886024"/>
                    <a:pt x="720763" y="871369"/>
                  </a:cubicBezTo>
                  <a:cubicBezTo>
                    <a:pt x="728606" y="853723"/>
                    <a:pt x="732900" y="834461"/>
                    <a:pt x="742278" y="817581"/>
                  </a:cubicBezTo>
                  <a:cubicBezTo>
                    <a:pt x="750985" y="801908"/>
                    <a:pt x="766533" y="790587"/>
                    <a:pt x="774551" y="774550"/>
                  </a:cubicBezTo>
                  <a:cubicBezTo>
                    <a:pt x="791823" y="740006"/>
                    <a:pt x="800309" y="701517"/>
                    <a:pt x="817581" y="666974"/>
                  </a:cubicBezTo>
                  <a:lnTo>
                    <a:pt x="839097" y="623943"/>
                  </a:lnTo>
                  <a:cubicBezTo>
                    <a:pt x="842683" y="606014"/>
                    <a:pt x="845888" y="588004"/>
                    <a:pt x="849854" y="570155"/>
                  </a:cubicBezTo>
                  <a:cubicBezTo>
                    <a:pt x="867121" y="492453"/>
                    <a:pt x="855147" y="562562"/>
                    <a:pt x="871370" y="473336"/>
                  </a:cubicBezTo>
                  <a:cubicBezTo>
                    <a:pt x="888955" y="376616"/>
                    <a:pt x="873856" y="441874"/>
                    <a:pt x="892885" y="365760"/>
                  </a:cubicBezTo>
                  <a:cubicBezTo>
                    <a:pt x="912207" y="172549"/>
                    <a:pt x="903643" y="294221"/>
                    <a:pt x="903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4991781" y="4198403"/>
              <a:ext cx="0" cy="21807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6081099" y="4198402"/>
              <a:ext cx="0" cy="2180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a Livre 24"/>
            <p:cNvSpPr/>
            <p:nvPr/>
          </p:nvSpPr>
          <p:spPr>
            <a:xfrm>
              <a:off x="6142058" y="4198403"/>
              <a:ext cx="990802" cy="2248348"/>
            </a:xfrm>
            <a:custGeom>
              <a:avLst/>
              <a:gdLst>
                <a:gd name="connsiteX0" fmla="*/ 0 w 905534"/>
                <a:gd name="connsiteY0" fmla="*/ 2248348 h 2248348"/>
                <a:gd name="connsiteX1" fmla="*/ 10758 w 905534"/>
                <a:gd name="connsiteY1" fmla="*/ 2086983 h 2248348"/>
                <a:gd name="connsiteX2" fmla="*/ 21516 w 905534"/>
                <a:gd name="connsiteY2" fmla="*/ 1893345 h 2248348"/>
                <a:gd name="connsiteX3" fmla="*/ 32273 w 905534"/>
                <a:gd name="connsiteY3" fmla="*/ 1861073 h 2248348"/>
                <a:gd name="connsiteX4" fmla="*/ 43031 w 905534"/>
                <a:gd name="connsiteY4" fmla="*/ 1818042 h 2248348"/>
                <a:gd name="connsiteX5" fmla="*/ 53789 w 905534"/>
                <a:gd name="connsiteY5" fmla="*/ 1731981 h 2248348"/>
                <a:gd name="connsiteX6" fmla="*/ 86061 w 905534"/>
                <a:gd name="connsiteY6" fmla="*/ 1667435 h 2248348"/>
                <a:gd name="connsiteX7" fmla="*/ 129092 w 905534"/>
                <a:gd name="connsiteY7" fmla="*/ 1559858 h 2248348"/>
                <a:gd name="connsiteX8" fmla="*/ 161365 w 905534"/>
                <a:gd name="connsiteY8" fmla="*/ 1516828 h 2248348"/>
                <a:gd name="connsiteX9" fmla="*/ 182880 w 905534"/>
                <a:gd name="connsiteY9" fmla="*/ 1484555 h 2248348"/>
                <a:gd name="connsiteX10" fmla="*/ 204396 w 905534"/>
                <a:gd name="connsiteY10" fmla="*/ 1463040 h 2248348"/>
                <a:gd name="connsiteX11" fmla="*/ 236669 w 905534"/>
                <a:gd name="connsiteY11" fmla="*/ 1420009 h 2248348"/>
                <a:gd name="connsiteX12" fmla="*/ 311972 w 905534"/>
                <a:gd name="connsiteY12" fmla="*/ 1344705 h 2248348"/>
                <a:gd name="connsiteX13" fmla="*/ 333487 w 905534"/>
                <a:gd name="connsiteY13" fmla="*/ 1312433 h 2248348"/>
                <a:gd name="connsiteX14" fmla="*/ 376518 w 905534"/>
                <a:gd name="connsiteY14" fmla="*/ 1290917 h 2248348"/>
                <a:gd name="connsiteX15" fmla="*/ 484094 w 905534"/>
                <a:gd name="connsiteY15" fmla="*/ 1204856 h 2248348"/>
                <a:gd name="connsiteX16" fmla="*/ 505610 w 905534"/>
                <a:gd name="connsiteY16" fmla="*/ 1161825 h 2248348"/>
                <a:gd name="connsiteX17" fmla="*/ 580913 w 905534"/>
                <a:gd name="connsiteY17" fmla="*/ 1086522 h 2248348"/>
                <a:gd name="connsiteX18" fmla="*/ 602429 w 905534"/>
                <a:gd name="connsiteY18" fmla="*/ 1032734 h 2248348"/>
                <a:gd name="connsiteX19" fmla="*/ 634701 w 905534"/>
                <a:gd name="connsiteY19" fmla="*/ 1000461 h 2248348"/>
                <a:gd name="connsiteX20" fmla="*/ 699247 w 905534"/>
                <a:gd name="connsiteY20" fmla="*/ 914400 h 2248348"/>
                <a:gd name="connsiteX21" fmla="*/ 720763 w 905534"/>
                <a:gd name="connsiteY21" fmla="*/ 871369 h 2248348"/>
                <a:gd name="connsiteX22" fmla="*/ 742278 w 905534"/>
                <a:gd name="connsiteY22" fmla="*/ 817581 h 2248348"/>
                <a:gd name="connsiteX23" fmla="*/ 774551 w 905534"/>
                <a:gd name="connsiteY23" fmla="*/ 774550 h 2248348"/>
                <a:gd name="connsiteX24" fmla="*/ 817581 w 905534"/>
                <a:gd name="connsiteY24" fmla="*/ 666974 h 2248348"/>
                <a:gd name="connsiteX25" fmla="*/ 839097 w 905534"/>
                <a:gd name="connsiteY25" fmla="*/ 623943 h 2248348"/>
                <a:gd name="connsiteX26" fmla="*/ 849854 w 905534"/>
                <a:gd name="connsiteY26" fmla="*/ 570155 h 2248348"/>
                <a:gd name="connsiteX27" fmla="*/ 871370 w 905534"/>
                <a:gd name="connsiteY27" fmla="*/ 473336 h 2248348"/>
                <a:gd name="connsiteX28" fmla="*/ 892885 w 905534"/>
                <a:gd name="connsiteY28" fmla="*/ 365760 h 2248348"/>
                <a:gd name="connsiteX29" fmla="*/ 903643 w 905534"/>
                <a:gd name="connsiteY29" fmla="*/ 0 h 224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05534" h="2248348">
                  <a:moveTo>
                    <a:pt x="0" y="2248348"/>
                  </a:moveTo>
                  <a:cubicBezTo>
                    <a:pt x="3586" y="2194560"/>
                    <a:pt x="7497" y="2140792"/>
                    <a:pt x="10758" y="2086983"/>
                  </a:cubicBezTo>
                  <a:cubicBezTo>
                    <a:pt x="14669" y="2022456"/>
                    <a:pt x="15387" y="1957699"/>
                    <a:pt x="21516" y="1893345"/>
                  </a:cubicBezTo>
                  <a:cubicBezTo>
                    <a:pt x="22591" y="1882057"/>
                    <a:pt x="29158" y="1871976"/>
                    <a:pt x="32273" y="1861073"/>
                  </a:cubicBezTo>
                  <a:cubicBezTo>
                    <a:pt x="36335" y="1846857"/>
                    <a:pt x="40600" y="1832626"/>
                    <a:pt x="43031" y="1818042"/>
                  </a:cubicBezTo>
                  <a:cubicBezTo>
                    <a:pt x="47784" y="1789525"/>
                    <a:pt x="45847" y="1759779"/>
                    <a:pt x="53789" y="1731981"/>
                  </a:cubicBezTo>
                  <a:cubicBezTo>
                    <a:pt x="60397" y="1708852"/>
                    <a:pt x="76420" y="1689473"/>
                    <a:pt x="86061" y="1667435"/>
                  </a:cubicBezTo>
                  <a:cubicBezTo>
                    <a:pt x="101541" y="1632052"/>
                    <a:pt x="105919" y="1590755"/>
                    <a:pt x="129092" y="1559858"/>
                  </a:cubicBezTo>
                  <a:cubicBezTo>
                    <a:pt x="139850" y="1545515"/>
                    <a:pt x="150944" y="1531418"/>
                    <a:pt x="161365" y="1516828"/>
                  </a:cubicBezTo>
                  <a:cubicBezTo>
                    <a:pt x="168880" y="1506307"/>
                    <a:pt x="174803" y="1494651"/>
                    <a:pt x="182880" y="1484555"/>
                  </a:cubicBezTo>
                  <a:cubicBezTo>
                    <a:pt x="189216" y="1476635"/>
                    <a:pt x="197903" y="1470832"/>
                    <a:pt x="204396" y="1463040"/>
                  </a:cubicBezTo>
                  <a:cubicBezTo>
                    <a:pt x="215874" y="1449266"/>
                    <a:pt x="224608" y="1433276"/>
                    <a:pt x="236669" y="1420009"/>
                  </a:cubicBezTo>
                  <a:cubicBezTo>
                    <a:pt x="260548" y="1393742"/>
                    <a:pt x="292281" y="1374241"/>
                    <a:pt x="311972" y="1344705"/>
                  </a:cubicBezTo>
                  <a:cubicBezTo>
                    <a:pt x="319144" y="1333948"/>
                    <a:pt x="323555" y="1320710"/>
                    <a:pt x="333487" y="1312433"/>
                  </a:cubicBezTo>
                  <a:cubicBezTo>
                    <a:pt x="345807" y="1302167"/>
                    <a:pt x="362919" y="1299417"/>
                    <a:pt x="376518" y="1290917"/>
                  </a:cubicBezTo>
                  <a:cubicBezTo>
                    <a:pt x="402696" y="1274556"/>
                    <a:pt x="467097" y="1219020"/>
                    <a:pt x="484094" y="1204856"/>
                  </a:cubicBezTo>
                  <a:cubicBezTo>
                    <a:pt x="491266" y="1190512"/>
                    <a:pt x="495455" y="1174237"/>
                    <a:pt x="505610" y="1161825"/>
                  </a:cubicBezTo>
                  <a:cubicBezTo>
                    <a:pt x="528089" y="1134351"/>
                    <a:pt x="580913" y="1086522"/>
                    <a:pt x="580913" y="1086522"/>
                  </a:cubicBezTo>
                  <a:cubicBezTo>
                    <a:pt x="588085" y="1068593"/>
                    <a:pt x="592194" y="1049109"/>
                    <a:pt x="602429" y="1032734"/>
                  </a:cubicBezTo>
                  <a:cubicBezTo>
                    <a:pt x="610492" y="1019833"/>
                    <a:pt x="625067" y="1012236"/>
                    <a:pt x="634701" y="1000461"/>
                  </a:cubicBezTo>
                  <a:cubicBezTo>
                    <a:pt x="657408" y="972708"/>
                    <a:pt x="683210" y="946473"/>
                    <a:pt x="699247" y="914400"/>
                  </a:cubicBezTo>
                  <a:cubicBezTo>
                    <a:pt x="706419" y="900056"/>
                    <a:pt x="714250" y="886024"/>
                    <a:pt x="720763" y="871369"/>
                  </a:cubicBezTo>
                  <a:cubicBezTo>
                    <a:pt x="728606" y="853723"/>
                    <a:pt x="732900" y="834461"/>
                    <a:pt x="742278" y="817581"/>
                  </a:cubicBezTo>
                  <a:cubicBezTo>
                    <a:pt x="750985" y="801908"/>
                    <a:pt x="766533" y="790587"/>
                    <a:pt x="774551" y="774550"/>
                  </a:cubicBezTo>
                  <a:cubicBezTo>
                    <a:pt x="791823" y="740006"/>
                    <a:pt x="800309" y="701517"/>
                    <a:pt x="817581" y="666974"/>
                  </a:cubicBezTo>
                  <a:lnTo>
                    <a:pt x="839097" y="623943"/>
                  </a:lnTo>
                  <a:cubicBezTo>
                    <a:pt x="842683" y="606014"/>
                    <a:pt x="845888" y="588004"/>
                    <a:pt x="849854" y="570155"/>
                  </a:cubicBezTo>
                  <a:cubicBezTo>
                    <a:pt x="867121" y="492453"/>
                    <a:pt x="855147" y="562562"/>
                    <a:pt x="871370" y="473336"/>
                  </a:cubicBezTo>
                  <a:cubicBezTo>
                    <a:pt x="888955" y="376616"/>
                    <a:pt x="873856" y="441874"/>
                    <a:pt x="892885" y="365760"/>
                  </a:cubicBezTo>
                  <a:cubicBezTo>
                    <a:pt x="912207" y="172549"/>
                    <a:pt x="903643" y="294221"/>
                    <a:pt x="903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7170416" y="4198402"/>
              <a:ext cx="0" cy="2180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rma Livre 26"/>
            <p:cNvSpPr/>
            <p:nvPr/>
          </p:nvSpPr>
          <p:spPr>
            <a:xfrm>
              <a:off x="7793672" y="4198403"/>
              <a:ext cx="990802" cy="2248348"/>
            </a:xfrm>
            <a:custGeom>
              <a:avLst/>
              <a:gdLst>
                <a:gd name="connsiteX0" fmla="*/ 0 w 905534"/>
                <a:gd name="connsiteY0" fmla="*/ 2248348 h 2248348"/>
                <a:gd name="connsiteX1" fmla="*/ 10758 w 905534"/>
                <a:gd name="connsiteY1" fmla="*/ 2086983 h 2248348"/>
                <a:gd name="connsiteX2" fmla="*/ 21516 w 905534"/>
                <a:gd name="connsiteY2" fmla="*/ 1893345 h 2248348"/>
                <a:gd name="connsiteX3" fmla="*/ 32273 w 905534"/>
                <a:gd name="connsiteY3" fmla="*/ 1861073 h 2248348"/>
                <a:gd name="connsiteX4" fmla="*/ 43031 w 905534"/>
                <a:gd name="connsiteY4" fmla="*/ 1818042 h 2248348"/>
                <a:gd name="connsiteX5" fmla="*/ 53789 w 905534"/>
                <a:gd name="connsiteY5" fmla="*/ 1731981 h 2248348"/>
                <a:gd name="connsiteX6" fmla="*/ 86061 w 905534"/>
                <a:gd name="connsiteY6" fmla="*/ 1667435 h 2248348"/>
                <a:gd name="connsiteX7" fmla="*/ 129092 w 905534"/>
                <a:gd name="connsiteY7" fmla="*/ 1559858 h 2248348"/>
                <a:gd name="connsiteX8" fmla="*/ 161365 w 905534"/>
                <a:gd name="connsiteY8" fmla="*/ 1516828 h 2248348"/>
                <a:gd name="connsiteX9" fmla="*/ 182880 w 905534"/>
                <a:gd name="connsiteY9" fmla="*/ 1484555 h 2248348"/>
                <a:gd name="connsiteX10" fmla="*/ 204396 w 905534"/>
                <a:gd name="connsiteY10" fmla="*/ 1463040 h 2248348"/>
                <a:gd name="connsiteX11" fmla="*/ 236669 w 905534"/>
                <a:gd name="connsiteY11" fmla="*/ 1420009 h 2248348"/>
                <a:gd name="connsiteX12" fmla="*/ 311972 w 905534"/>
                <a:gd name="connsiteY12" fmla="*/ 1344705 h 2248348"/>
                <a:gd name="connsiteX13" fmla="*/ 333487 w 905534"/>
                <a:gd name="connsiteY13" fmla="*/ 1312433 h 2248348"/>
                <a:gd name="connsiteX14" fmla="*/ 376518 w 905534"/>
                <a:gd name="connsiteY14" fmla="*/ 1290917 h 2248348"/>
                <a:gd name="connsiteX15" fmla="*/ 484094 w 905534"/>
                <a:gd name="connsiteY15" fmla="*/ 1204856 h 2248348"/>
                <a:gd name="connsiteX16" fmla="*/ 505610 w 905534"/>
                <a:gd name="connsiteY16" fmla="*/ 1161825 h 2248348"/>
                <a:gd name="connsiteX17" fmla="*/ 580913 w 905534"/>
                <a:gd name="connsiteY17" fmla="*/ 1086522 h 2248348"/>
                <a:gd name="connsiteX18" fmla="*/ 602429 w 905534"/>
                <a:gd name="connsiteY18" fmla="*/ 1032734 h 2248348"/>
                <a:gd name="connsiteX19" fmla="*/ 634701 w 905534"/>
                <a:gd name="connsiteY19" fmla="*/ 1000461 h 2248348"/>
                <a:gd name="connsiteX20" fmla="*/ 699247 w 905534"/>
                <a:gd name="connsiteY20" fmla="*/ 914400 h 2248348"/>
                <a:gd name="connsiteX21" fmla="*/ 720763 w 905534"/>
                <a:gd name="connsiteY21" fmla="*/ 871369 h 2248348"/>
                <a:gd name="connsiteX22" fmla="*/ 742278 w 905534"/>
                <a:gd name="connsiteY22" fmla="*/ 817581 h 2248348"/>
                <a:gd name="connsiteX23" fmla="*/ 774551 w 905534"/>
                <a:gd name="connsiteY23" fmla="*/ 774550 h 2248348"/>
                <a:gd name="connsiteX24" fmla="*/ 817581 w 905534"/>
                <a:gd name="connsiteY24" fmla="*/ 666974 h 2248348"/>
                <a:gd name="connsiteX25" fmla="*/ 839097 w 905534"/>
                <a:gd name="connsiteY25" fmla="*/ 623943 h 2248348"/>
                <a:gd name="connsiteX26" fmla="*/ 849854 w 905534"/>
                <a:gd name="connsiteY26" fmla="*/ 570155 h 2248348"/>
                <a:gd name="connsiteX27" fmla="*/ 871370 w 905534"/>
                <a:gd name="connsiteY27" fmla="*/ 473336 h 2248348"/>
                <a:gd name="connsiteX28" fmla="*/ 892885 w 905534"/>
                <a:gd name="connsiteY28" fmla="*/ 365760 h 2248348"/>
                <a:gd name="connsiteX29" fmla="*/ 903643 w 905534"/>
                <a:gd name="connsiteY29" fmla="*/ 0 h 224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05534" h="2248348">
                  <a:moveTo>
                    <a:pt x="0" y="2248348"/>
                  </a:moveTo>
                  <a:cubicBezTo>
                    <a:pt x="3586" y="2194560"/>
                    <a:pt x="7497" y="2140792"/>
                    <a:pt x="10758" y="2086983"/>
                  </a:cubicBezTo>
                  <a:cubicBezTo>
                    <a:pt x="14669" y="2022456"/>
                    <a:pt x="15387" y="1957699"/>
                    <a:pt x="21516" y="1893345"/>
                  </a:cubicBezTo>
                  <a:cubicBezTo>
                    <a:pt x="22591" y="1882057"/>
                    <a:pt x="29158" y="1871976"/>
                    <a:pt x="32273" y="1861073"/>
                  </a:cubicBezTo>
                  <a:cubicBezTo>
                    <a:pt x="36335" y="1846857"/>
                    <a:pt x="40600" y="1832626"/>
                    <a:pt x="43031" y="1818042"/>
                  </a:cubicBezTo>
                  <a:cubicBezTo>
                    <a:pt x="47784" y="1789525"/>
                    <a:pt x="45847" y="1759779"/>
                    <a:pt x="53789" y="1731981"/>
                  </a:cubicBezTo>
                  <a:cubicBezTo>
                    <a:pt x="60397" y="1708852"/>
                    <a:pt x="76420" y="1689473"/>
                    <a:pt x="86061" y="1667435"/>
                  </a:cubicBezTo>
                  <a:cubicBezTo>
                    <a:pt x="101541" y="1632052"/>
                    <a:pt x="105919" y="1590755"/>
                    <a:pt x="129092" y="1559858"/>
                  </a:cubicBezTo>
                  <a:cubicBezTo>
                    <a:pt x="139850" y="1545515"/>
                    <a:pt x="150944" y="1531418"/>
                    <a:pt x="161365" y="1516828"/>
                  </a:cubicBezTo>
                  <a:cubicBezTo>
                    <a:pt x="168880" y="1506307"/>
                    <a:pt x="174803" y="1494651"/>
                    <a:pt x="182880" y="1484555"/>
                  </a:cubicBezTo>
                  <a:cubicBezTo>
                    <a:pt x="189216" y="1476635"/>
                    <a:pt x="197903" y="1470832"/>
                    <a:pt x="204396" y="1463040"/>
                  </a:cubicBezTo>
                  <a:cubicBezTo>
                    <a:pt x="215874" y="1449266"/>
                    <a:pt x="224608" y="1433276"/>
                    <a:pt x="236669" y="1420009"/>
                  </a:cubicBezTo>
                  <a:cubicBezTo>
                    <a:pt x="260548" y="1393742"/>
                    <a:pt x="292281" y="1374241"/>
                    <a:pt x="311972" y="1344705"/>
                  </a:cubicBezTo>
                  <a:cubicBezTo>
                    <a:pt x="319144" y="1333948"/>
                    <a:pt x="323555" y="1320710"/>
                    <a:pt x="333487" y="1312433"/>
                  </a:cubicBezTo>
                  <a:cubicBezTo>
                    <a:pt x="345807" y="1302167"/>
                    <a:pt x="362919" y="1299417"/>
                    <a:pt x="376518" y="1290917"/>
                  </a:cubicBezTo>
                  <a:cubicBezTo>
                    <a:pt x="402696" y="1274556"/>
                    <a:pt x="467097" y="1219020"/>
                    <a:pt x="484094" y="1204856"/>
                  </a:cubicBezTo>
                  <a:cubicBezTo>
                    <a:pt x="491266" y="1190512"/>
                    <a:pt x="495455" y="1174237"/>
                    <a:pt x="505610" y="1161825"/>
                  </a:cubicBezTo>
                  <a:cubicBezTo>
                    <a:pt x="528089" y="1134351"/>
                    <a:pt x="580913" y="1086522"/>
                    <a:pt x="580913" y="1086522"/>
                  </a:cubicBezTo>
                  <a:cubicBezTo>
                    <a:pt x="588085" y="1068593"/>
                    <a:pt x="592194" y="1049109"/>
                    <a:pt x="602429" y="1032734"/>
                  </a:cubicBezTo>
                  <a:cubicBezTo>
                    <a:pt x="610492" y="1019833"/>
                    <a:pt x="625067" y="1012236"/>
                    <a:pt x="634701" y="1000461"/>
                  </a:cubicBezTo>
                  <a:cubicBezTo>
                    <a:pt x="657408" y="972708"/>
                    <a:pt x="683210" y="946473"/>
                    <a:pt x="699247" y="914400"/>
                  </a:cubicBezTo>
                  <a:cubicBezTo>
                    <a:pt x="706419" y="900056"/>
                    <a:pt x="714250" y="886024"/>
                    <a:pt x="720763" y="871369"/>
                  </a:cubicBezTo>
                  <a:cubicBezTo>
                    <a:pt x="728606" y="853723"/>
                    <a:pt x="732900" y="834461"/>
                    <a:pt x="742278" y="817581"/>
                  </a:cubicBezTo>
                  <a:cubicBezTo>
                    <a:pt x="750985" y="801908"/>
                    <a:pt x="766533" y="790587"/>
                    <a:pt x="774551" y="774550"/>
                  </a:cubicBezTo>
                  <a:cubicBezTo>
                    <a:pt x="791823" y="740006"/>
                    <a:pt x="800309" y="701517"/>
                    <a:pt x="817581" y="666974"/>
                  </a:cubicBezTo>
                  <a:lnTo>
                    <a:pt x="839097" y="623943"/>
                  </a:lnTo>
                  <a:cubicBezTo>
                    <a:pt x="842683" y="606014"/>
                    <a:pt x="845888" y="588004"/>
                    <a:pt x="849854" y="570155"/>
                  </a:cubicBezTo>
                  <a:cubicBezTo>
                    <a:pt x="867121" y="492453"/>
                    <a:pt x="855147" y="562562"/>
                    <a:pt x="871370" y="473336"/>
                  </a:cubicBezTo>
                  <a:cubicBezTo>
                    <a:pt x="888955" y="376616"/>
                    <a:pt x="873856" y="441874"/>
                    <a:pt x="892885" y="365760"/>
                  </a:cubicBezTo>
                  <a:cubicBezTo>
                    <a:pt x="912207" y="172549"/>
                    <a:pt x="903643" y="294221"/>
                    <a:pt x="903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reto 27"/>
            <p:cNvCxnSpPr/>
            <p:nvPr/>
          </p:nvCxnSpPr>
          <p:spPr>
            <a:xfrm>
              <a:off x="8822030" y="4198402"/>
              <a:ext cx="0" cy="2180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/>
                <p:cNvSpPr txBox="1"/>
                <p:nvPr/>
              </p:nvSpPr>
              <p:spPr>
                <a:xfrm>
                  <a:off x="6138961" y="5175045"/>
                  <a:ext cx="12997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3" name="CaixaDe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961" y="5175045"/>
                  <a:ext cx="129972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9048" r="-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/>
                <p:cNvSpPr txBox="1"/>
                <p:nvPr/>
              </p:nvSpPr>
              <p:spPr>
                <a:xfrm>
                  <a:off x="7182143" y="5220643"/>
                  <a:ext cx="1732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BR" sz="1200" dirty="0" smtClean="0">
                      <a:ea typeface="Cambria Math" panose="02040503050406030204" pitchFamily="18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4" name="CaixaDe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143" y="5220643"/>
                  <a:ext cx="173253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57143" t="-26667" r="-21429" b="-5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8869693" y="5220643"/>
                  <a:ext cx="17485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BR" sz="1200" dirty="0">
                      <a:ea typeface="Cambria Math" panose="02040503050406030204" pitchFamily="18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9693" y="5220643"/>
                  <a:ext cx="174856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57143" t="-26667" r="-21429" b="-5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reto 35"/>
            <p:cNvCxnSpPr/>
            <p:nvPr/>
          </p:nvCxnSpPr>
          <p:spPr>
            <a:xfrm>
              <a:off x="7767352" y="4177026"/>
              <a:ext cx="0" cy="2180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7381093" y="507698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7793456" y="5196420"/>
                  <a:ext cx="39286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BR" sz="1200" dirty="0">
                      <a:ea typeface="Cambria Math" panose="02040503050406030204" pitchFamily="18" charset="0"/>
                    </a:rPr>
                    <a:t>(</a:t>
                  </a:r>
                  <a:r>
                    <a:rPr lang="pt-BR" sz="1200" dirty="0" smtClean="0">
                      <a:ea typeface="Cambria Math" panose="02040503050406030204" pitchFamily="18" charset="0"/>
                    </a:rPr>
                    <a:t>n-1)</a:t>
                  </a:r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8" name="CaixaDe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3456" y="5196420"/>
                  <a:ext cx="39286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3077" t="-26667" r="-10769" b="-5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5015185" y="5196420"/>
                  <a:ext cx="12022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185" y="5196420"/>
                  <a:ext cx="120226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8737761" y="4570699"/>
                <a:ext cx="3226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761" y="4570699"/>
                <a:ext cx="3226332" cy="276999"/>
              </a:xfrm>
              <a:prstGeom prst="rect">
                <a:avLst/>
              </a:prstGeom>
              <a:blipFill>
                <a:blip r:embed="rId16"/>
                <a:stretch>
                  <a:fillRect l="-2075" t="-2222" r="-1321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9371010" y="5910855"/>
                <a:ext cx="1959832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10" y="5910855"/>
                <a:ext cx="1959832" cy="66511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8907262" y="5141448"/>
                <a:ext cx="2887329" cy="58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262" y="5141448"/>
                <a:ext cx="2887329" cy="5832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de Seta Reta 46"/>
          <p:cNvCxnSpPr>
            <a:endCxn id="14" idx="1"/>
          </p:cNvCxnSpPr>
          <p:nvPr/>
        </p:nvCxnSpPr>
        <p:spPr>
          <a:xfrm flipV="1">
            <a:off x="8102050" y="4148506"/>
            <a:ext cx="588152" cy="72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Retirando o calor do coque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300"/>
          </a:xfrm>
        </p:spPr>
        <p:txBody>
          <a:bodyPr/>
          <a:lstStyle/>
          <a:p>
            <a:r>
              <a:rPr lang="pt-BR" dirty="0" smtClean="0"/>
              <a:t>Modelo de condução transiente em esferas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38200" y="2604918"/>
                <a:ext cx="3984168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𝐹𝑜</m:t>
                              </m:r>
                            </m:e>
                          </m:d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04918"/>
                <a:ext cx="3984168" cy="755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58590" y="5096692"/>
                <a:ext cx="1050031" cy="613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0" y="5096692"/>
                <a:ext cx="1050031" cy="613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38200" y="3652214"/>
                <a:ext cx="2921441" cy="58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2214"/>
                <a:ext cx="2921441" cy="583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58590" y="4527668"/>
                <a:ext cx="1971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0" y="4527668"/>
                <a:ext cx="1971694" cy="276999"/>
              </a:xfrm>
              <a:prstGeom prst="rect">
                <a:avLst/>
              </a:prstGeom>
              <a:blipFill>
                <a:blip r:embed="rId6"/>
                <a:stretch>
                  <a:fillRect l="-2477" t="-4444" r="-2477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298920" y="5096692"/>
                <a:ext cx="959173" cy="531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20" y="5096692"/>
                <a:ext cx="959173" cy="531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086" y="0"/>
            <a:ext cx="4340469" cy="341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858590" y="5997036"/>
                <a:ext cx="919932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0" y="5997036"/>
                <a:ext cx="919932" cy="572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203992" y="2690997"/>
                <a:ext cx="2180469" cy="722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𝑇𝑠𝑢𝑝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𝐵𝑢𝑙𝑘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𝑇𝑐𝑜𝑞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𝐵𝑢𝑙𝑘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92" y="2690997"/>
                <a:ext cx="2180469" cy="7223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5648771" y="2604918"/>
            <a:ext cx="1020971" cy="5163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>
            <a:endCxn id="41" idx="0"/>
          </p:cNvCxnSpPr>
          <p:nvPr/>
        </p:nvCxnSpPr>
        <p:spPr>
          <a:xfrm>
            <a:off x="4332895" y="3246964"/>
            <a:ext cx="454804" cy="66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4625635" y="3834447"/>
            <a:ext cx="4452123" cy="2641657"/>
            <a:chOff x="4625635" y="3834447"/>
            <a:chExt cx="4452123" cy="2641657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4927002" y="3834447"/>
              <a:ext cx="0" cy="2641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4679576" y="5959736"/>
              <a:ext cx="43138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4822367" y="4173967"/>
              <a:ext cx="412799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/>
                <p:cNvSpPr txBox="1"/>
                <p:nvPr/>
              </p:nvSpPr>
              <p:spPr>
                <a:xfrm>
                  <a:off x="4758827" y="596132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1" name="CaixaDe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27" y="5961324"/>
                  <a:ext cx="139461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4625635" y="3913417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635" y="3913417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Forma Livre 48"/>
            <p:cNvSpPr/>
            <p:nvPr/>
          </p:nvSpPr>
          <p:spPr>
            <a:xfrm>
              <a:off x="4927002" y="4668819"/>
              <a:ext cx="4118983" cy="1172583"/>
            </a:xfrm>
            <a:custGeom>
              <a:avLst/>
              <a:gdLst>
                <a:gd name="connsiteX0" fmla="*/ 0 w 4118983"/>
                <a:gd name="connsiteY0" fmla="*/ 1172583 h 1172583"/>
                <a:gd name="connsiteX1" fmla="*/ 64546 w 4118983"/>
                <a:gd name="connsiteY1" fmla="*/ 860612 h 1172583"/>
                <a:gd name="connsiteX2" fmla="*/ 236669 w 4118983"/>
                <a:gd name="connsiteY2" fmla="*/ 580913 h 1172583"/>
                <a:gd name="connsiteX3" fmla="*/ 408791 w 4118983"/>
                <a:gd name="connsiteY3" fmla="*/ 408790 h 1172583"/>
                <a:gd name="connsiteX4" fmla="*/ 623944 w 4118983"/>
                <a:gd name="connsiteY4" fmla="*/ 268941 h 1172583"/>
                <a:gd name="connsiteX5" fmla="*/ 957431 w 4118983"/>
                <a:gd name="connsiteY5" fmla="*/ 172122 h 1172583"/>
                <a:gd name="connsiteX6" fmla="*/ 1699709 w 4118983"/>
                <a:gd name="connsiteY6" fmla="*/ 107576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64546 w 4118983"/>
                <a:gd name="connsiteY1" fmla="*/ 860612 h 1172583"/>
                <a:gd name="connsiteX2" fmla="*/ 236669 w 4118983"/>
                <a:gd name="connsiteY2" fmla="*/ 580913 h 1172583"/>
                <a:gd name="connsiteX3" fmla="*/ 408791 w 4118983"/>
                <a:gd name="connsiteY3" fmla="*/ 408790 h 1172583"/>
                <a:gd name="connsiteX4" fmla="*/ 623944 w 4118983"/>
                <a:gd name="connsiteY4" fmla="*/ 268941 h 1172583"/>
                <a:gd name="connsiteX5" fmla="*/ 935916 w 4118983"/>
                <a:gd name="connsiteY5" fmla="*/ 290456 h 1172583"/>
                <a:gd name="connsiteX6" fmla="*/ 1699709 w 4118983"/>
                <a:gd name="connsiteY6" fmla="*/ 107576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64546 w 4118983"/>
                <a:gd name="connsiteY1" fmla="*/ 860612 h 1172583"/>
                <a:gd name="connsiteX2" fmla="*/ 236669 w 4118983"/>
                <a:gd name="connsiteY2" fmla="*/ 580913 h 1172583"/>
                <a:gd name="connsiteX3" fmla="*/ 408791 w 4118983"/>
                <a:gd name="connsiteY3" fmla="*/ 408790 h 1172583"/>
                <a:gd name="connsiteX4" fmla="*/ 623944 w 4118983"/>
                <a:gd name="connsiteY4" fmla="*/ 365760 h 1172583"/>
                <a:gd name="connsiteX5" fmla="*/ 935916 w 4118983"/>
                <a:gd name="connsiteY5" fmla="*/ 290456 h 1172583"/>
                <a:gd name="connsiteX6" fmla="*/ 1699709 w 4118983"/>
                <a:gd name="connsiteY6" fmla="*/ 107576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64546 w 4118983"/>
                <a:gd name="connsiteY1" fmla="*/ 860612 h 1172583"/>
                <a:gd name="connsiteX2" fmla="*/ 236669 w 4118983"/>
                <a:gd name="connsiteY2" fmla="*/ 580913 h 1172583"/>
                <a:gd name="connsiteX3" fmla="*/ 430307 w 4118983"/>
                <a:gd name="connsiteY3" fmla="*/ 516367 h 1172583"/>
                <a:gd name="connsiteX4" fmla="*/ 623944 w 4118983"/>
                <a:gd name="connsiteY4" fmla="*/ 365760 h 1172583"/>
                <a:gd name="connsiteX5" fmla="*/ 935916 w 4118983"/>
                <a:gd name="connsiteY5" fmla="*/ 290456 h 1172583"/>
                <a:gd name="connsiteX6" fmla="*/ 1699709 w 4118983"/>
                <a:gd name="connsiteY6" fmla="*/ 107576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64546 w 4118983"/>
                <a:gd name="connsiteY1" fmla="*/ 860612 h 1172583"/>
                <a:gd name="connsiteX2" fmla="*/ 236669 w 4118983"/>
                <a:gd name="connsiteY2" fmla="*/ 656217 h 1172583"/>
                <a:gd name="connsiteX3" fmla="*/ 430307 w 4118983"/>
                <a:gd name="connsiteY3" fmla="*/ 516367 h 1172583"/>
                <a:gd name="connsiteX4" fmla="*/ 623944 w 4118983"/>
                <a:gd name="connsiteY4" fmla="*/ 365760 h 1172583"/>
                <a:gd name="connsiteX5" fmla="*/ 935916 w 4118983"/>
                <a:gd name="connsiteY5" fmla="*/ 290456 h 1172583"/>
                <a:gd name="connsiteX6" fmla="*/ 1699709 w 4118983"/>
                <a:gd name="connsiteY6" fmla="*/ 107576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64546 w 4118983"/>
                <a:gd name="connsiteY1" fmla="*/ 860612 h 1172583"/>
                <a:gd name="connsiteX2" fmla="*/ 236669 w 4118983"/>
                <a:gd name="connsiteY2" fmla="*/ 656217 h 1172583"/>
                <a:gd name="connsiteX3" fmla="*/ 430307 w 4118983"/>
                <a:gd name="connsiteY3" fmla="*/ 516367 h 1172583"/>
                <a:gd name="connsiteX4" fmla="*/ 634701 w 4118983"/>
                <a:gd name="connsiteY4" fmla="*/ 408790 h 1172583"/>
                <a:gd name="connsiteX5" fmla="*/ 935916 w 4118983"/>
                <a:gd name="connsiteY5" fmla="*/ 290456 h 1172583"/>
                <a:gd name="connsiteX6" fmla="*/ 1699709 w 4118983"/>
                <a:gd name="connsiteY6" fmla="*/ 107576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64546 w 4118983"/>
                <a:gd name="connsiteY1" fmla="*/ 860612 h 1172583"/>
                <a:gd name="connsiteX2" fmla="*/ 236669 w 4118983"/>
                <a:gd name="connsiteY2" fmla="*/ 656217 h 1172583"/>
                <a:gd name="connsiteX3" fmla="*/ 430307 w 4118983"/>
                <a:gd name="connsiteY3" fmla="*/ 516367 h 1172583"/>
                <a:gd name="connsiteX4" fmla="*/ 634701 w 4118983"/>
                <a:gd name="connsiteY4" fmla="*/ 408790 h 1172583"/>
                <a:gd name="connsiteX5" fmla="*/ 935916 w 4118983"/>
                <a:gd name="connsiteY5" fmla="*/ 290456 h 1172583"/>
                <a:gd name="connsiteX6" fmla="*/ 1688951 w 4118983"/>
                <a:gd name="connsiteY6" fmla="*/ 139849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139850 w 4118983"/>
                <a:gd name="connsiteY1" fmla="*/ 892885 h 1172583"/>
                <a:gd name="connsiteX2" fmla="*/ 236669 w 4118983"/>
                <a:gd name="connsiteY2" fmla="*/ 656217 h 1172583"/>
                <a:gd name="connsiteX3" fmla="*/ 430307 w 4118983"/>
                <a:gd name="connsiteY3" fmla="*/ 516367 h 1172583"/>
                <a:gd name="connsiteX4" fmla="*/ 634701 w 4118983"/>
                <a:gd name="connsiteY4" fmla="*/ 408790 h 1172583"/>
                <a:gd name="connsiteX5" fmla="*/ 935916 w 4118983"/>
                <a:gd name="connsiteY5" fmla="*/ 290456 h 1172583"/>
                <a:gd name="connsiteX6" fmla="*/ 1688951 w 4118983"/>
                <a:gd name="connsiteY6" fmla="*/ 139849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139850 w 4118983"/>
                <a:gd name="connsiteY1" fmla="*/ 892885 h 1172583"/>
                <a:gd name="connsiteX2" fmla="*/ 311972 w 4118983"/>
                <a:gd name="connsiteY2" fmla="*/ 688490 h 1172583"/>
                <a:gd name="connsiteX3" fmla="*/ 430307 w 4118983"/>
                <a:gd name="connsiteY3" fmla="*/ 516367 h 1172583"/>
                <a:gd name="connsiteX4" fmla="*/ 634701 w 4118983"/>
                <a:gd name="connsiteY4" fmla="*/ 408790 h 1172583"/>
                <a:gd name="connsiteX5" fmla="*/ 935916 w 4118983"/>
                <a:gd name="connsiteY5" fmla="*/ 290456 h 1172583"/>
                <a:gd name="connsiteX6" fmla="*/ 1688951 w 4118983"/>
                <a:gd name="connsiteY6" fmla="*/ 139849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139850 w 4118983"/>
                <a:gd name="connsiteY1" fmla="*/ 892885 h 1172583"/>
                <a:gd name="connsiteX2" fmla="*/ 311972 w 4118983"/>
                <a:gd name="connsiteY2" fmla="*/ 688490 h 1172583"/>
                <a:gd name="connsiteX3" fmla="*/ 516368 w 4118983"/>
                <a:gd name="connsiteY3" fmla="*/ 548640 h 1172583"/>
                <a:gd name="connsiteX4" fmla="*/ 634701 w 4118983"/>
                <a:gd name="connsiteY4" fmla="*/ 408790 h 1172583"/>
                <a:gd name="connsiteX5" fmla="*/ 935916 w 4118983"/>
                <a:gd name="connsiteY5" fmla="*/ 290456 h 1172583"/>
                <a:gd name="connsiteX6" fmla="*/ 1688951 w 4118983"/>
                <a:gd name="connsiteY6" fmla="*/ 139849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139850 w 4118983"/>
                <a:gd name="connsiteY1" fmla="*/ 892885 h 1172583"/>
                <a:gd name="connsiteX2" fmla="*/ 311972 w 4118983"/>
                <a:gd name="connsiteY2" fmla="*/ 688490 h 1172583"/>
                <a:gd name="connsiteX3" fmla="*/ 516368 w 4118983"/>
                <a:gd name="connsiteY3" fmla="*/ 548640 h 1172583"/>
                <a:gd name="connsiteX4" fmla="*/ 710004 w 4118983"/>
                <a:gd name="connsiteY4" fmla="*/ 441063 h 1172583"/>
                <a:gd name="connsiteX5" fmla="*/ 935916 w 4118983"/>
                <a:gd name="connsiteY5" fmla="*/ 290456 h 1172583"/>
                <a:gd name="connsiteX6" fmla="*/ 1688951 w 4118983"/>
                <a:gd name="connsiteY6" fmla="*/ 139849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139850 w 4118983"/>
                <a:gd name="connsiteY1" fmla="*/ 892885 h 1172583"/>
                <a:gd name="connsiteX2" fmla="*/ 311972 w 4118983"/>
                <a:gd name="connsiteY2" fmla="*/ 688490 h 1172583"/>
                <a:gd name="connsiteX3" fmla="*/ 516368 w 4118983"/>
                <a:gd name="connsiteY3" fmla="*/ 548640 h 1172583"/>
                <a:gd name="connsiteX4" fmla="*/ 710004 w 4118983"/>
                <a:gd name="connsiteY4" fmla="*/ 441063 h 1172583"/>
                <a:gd name="connsiteX5" fmla="*/ 1021977 w 4118983"/>
                <a:gd name="connsiteY5" fmla="*/ 322729 h 1172583"/>
                <a:gd name="connsiteX6" fmla="*/ 1688951 w 4118983"/>
                <a:gd name="connsiteY6" fmla="*/ 139849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  <a:gd name="connsiteX0" fmla="*/ 0 w 4118983"/>
                <a:gd name="connsiteY0" fmla="*/ 1172583 h 1172583"/>
                <a:gd name="connsiteX1" fmla="*/ 139850 w 4118983"/>
                <a:gd name="connsiteY1" fmla="*/ 892885 h 1172583"/>
                <a:gd name="connsiteX2" fmla="*/ 311972 w 4118983"/>
                <a:gd name="connsiteY2" fmla="*/ 688490 h 1172583"/>
                <a:gd name="connsiteX3" fmla="*/ 516368 w 4118983"/>
                <a:gd name="connsiteY3" fmla="*/ 548640 h 1172583"/>
                <a:gd name="connsiteX4" fmla="*/ 710004 w 4118983"/>
                <a:gd name="connsiteY4" fmla="*/ 441063 h 1172583"/>
                <a:gd name="connsiteX5" fmla="*/ 1021977 w 4118983"/>
                <a:gd name="connsiteY5" fmla="*/ 322729 h 1172583"/>
                <a:gd name="connsiteX6" fmla="*/ 1753497 w 4118983"/>
                <a:gd name="connsiteY6" fmla="*/ 161365 h 1172583"/>
                <a:gd name="connsiteX7" fmla="*/ 3420932 w 4118983"/>
                <a:gd name="connsiteY7" fmla="*/ 32273 h 1172583"/>
                <a:gd name="connsiteX8" fmla="*/ 4023360 w 4118983"/>
                <a:gd name="connsiteY8" fmla="*/ 10757 h 1172583"/>
                <a:gd name="connsiteX9" fmla="*/ 4109422 w 4118983"/>
                <a:gd name="connsiteY9" fmla="*/ 0 h 117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8983" h="1172583">
                  <a:moveTo>
                    <a:pt x="0" y="1172583"/>
                  </a:moveTo>
                  <a:cubicBezTo>
                    <a:pt x="12550" y="1065903"/>
                    <a:pt x="87855" y="973567"/>
                    <a:pt x="139850" y="892885"/>
                  </a:cubicBezTo>
                  <a:cubicBezTo>
                    <a:pt x="191845" y="812203"/>
                    <a:pt x="249219" y="745864"/>
                    <a:pt x="311972" y="688490"/>
                  </a:cubicBezTo>
                  <a:cubicBezTo>
                    <a:pt x="374725" y="631116"/>
                    <a:pt x="450029" y="589878"/>
                    <a:pt x="516368" y="548640"/>
                  </a:cubicBezTo>
                  <a:cubicBezTo>
                    <a:pt x="582707" y="507402"/>
                    <a:pt x="625736" y="478715"/>
                    <a:pt x="710004" y="441063"/>
                  </a:cubicBezTo>
                  <a:cubicBezTo>
                    <a:pt x="794272" y="403411"/>
                    <a:pt x="848062" y="369345"/>
                    <a:pt x="1021977" y="322729"/>
                  </a:cubicBezTo>
                  <a:cubicBezTo>
                    <a:pt x="1195892" y="276113"/>
                    <a:pt x="1353671" y="209774"/>
                    <a:pt x="1753497" y="161365"/>
                  </a:cubicBezTo>
                  <a:cubicBezTo>
                    <a:pt x="2153323" y="112956"/>
                    <a:pt x="3042622" y="57374"/>
                    <a:pt x="3420932" y="32273"/>
                  </a:cubicBezTo>
                  <a:cubicBezTo>
                    <a:pt x="3799242" y="7172"/>
                    <a:pt x="3822551" y="17929"/>
                    <a:pt x="4023360" y="10757"/>
                  </a:cubicBezTo>
                  <a:cubicBezTo>
                    <a:pt x="4138108" y="5378"/>
                    <a:pt x="4123765" y="2689"/>
                    <a:pt x="410942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/>
            <p:cNvCxnSpPr/>
            <p:nvPr/>
          </p:nvCxnSpPr>
          <p:spPr>
            <a:xfrm>
              <a:off x="4949763" y="4629988"/>
              <a:ext cx="41279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de Seta Reta 51"/>
          <p:cNvCxnSpPr>
            <a:endCxn id="53" idx="1"/>
          </p:cNvCxnSpPr>
          <p:nvPr/>
        </p:nvCxnSpPr>
        <p:spPr>
          <a:xfrm flipV="1">
            <a:off x="9197297" y="4544360"/>
            <a:ext cx="495343" cy="12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692640" y="4221194"/>
                <a:ext cx="21755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Converge quando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</a:p>
              <a:p>
                <a:pPr algn="ctr"/>
                <a:r>
                  <a:rPr lang="pt-BR" dirty="0" smtClean="0"/>
                  <a:t>para de modificar</a:t>
                </a:r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0" y="4221194"/>
                <a:ext cx="2175596" cy="646331"/>
              </a:xfrm>
              <a:prstGeom prst="rect">
                <a:avLst/>
              </a:prstGeom>
              <a:blipFill>
                <a:blip r:embed="rId13"/>
                <a:stretch>
                  <a:fillRect l="-1961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86" y="0"/>
            <a:ext cx="4340469" cy="34119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Retirando o calor do coque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505536" cy="487269"/>
          </a:xfrm>
        </p:spPr>
        <p:txBody>
          <a:bodyPr/>
          <a:lstStyle/>
          <a:p>
            <a:r>
              <a:rPr lang="pt-BR" dirty="0" smtClean="0"/>
              <a:t>Energia retirada do coque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269403" y="2770093"/>
                <a:ext cx="208332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403" y="2770093"/>
                <a:ext cx="2083326" cy="298415"/>
              </a:xfrm>
              <a:prstGeom prst="rect">
                <a:avLst/>
              </a:prstGeom>
              <a:blipFill>
                <a:blip r:embed="rId3"/>
                <a:stretch>
                  <a:fillRect l="-2339" r="-585" b="-24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658153" y="2611106"/>
                <a:ext cx="2437847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𝑘𝑊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𝑘𝐽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153" y="2611106"/>
                <a:ext cx="2437847" cy="616387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to 6"/>
          <p:cNvCxnSpPr/>
          <p:nvPr/>
        </p:nvCxnSpPr>
        <p:spPr>
          <a:xfrm flipV="1">
            <a:off x="3658153" y="2927059"/>
            <a:ext cx="473336" cy="300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4247360" y="2769082"/>
            <a:ext cx="473336" cy="300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3976792" y="2964727"/>
            <a:ext cx="311135" cy="20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4525432" y="2822270"/>
            <a:ext cx="311135" cy="20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1269403" y="3684692"/>
                <a:ext cx="451405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403" y="3684692"/>
                <a:ext cx="4514056" cy="298415"/>
              </a:xfrm>
              <a:prstGeom prst="rect">
                <a:avLst/>
              </a:prstGeom>
              <a:blipFill>
                <a:blip r:embed="rId5"/>
                <a:stretch>
                  <a:fillRect l="-1215" b="-22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957361" y="3601791"/>
            <a:ext cx="832480" cy="48573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99" y="4328000"/>
            <a:ext cx="4377691" cy="242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6429798" y="3504453"/>
                <a:ext cx="5112746" cy="1059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𝑇𝑐𝑜𝑞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𝑇𝑐𝑜𝑞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𝑇𝑠𝑢𝑝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𝑇𝑠𝑢𝑝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𝑇𝑐𝑜𝑞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𝑇𝑐𝑜𝑞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𝑇𝑠𝑢𝑝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𝑇𝑠𝑢𝑝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98" y="3504453"/>
                <a:ext cx="5112746" cy="1059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/>
          <p:cNvSpPr/>
          <p:nvPr/>
        </p:nvSpPr>
        <p:spPr>
          <a:xfrm>
            <a:off x="8371294" y="3382640"/>
            <a:ext cx="1030889" cy="56432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9570768" y="3751795"/>
            <a:ext cx="1030889" cy="56432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207896" y="4811463"/>
                <a:ext cx="4334648" cy="604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𝑇𝑐𝑜𝑞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𝑐𝑜𝑞𝑢𝑒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𝑐𝑜𝑞𝑢𝑒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𝑐𝑜𝑞𝑢𝑒</m:t>
                              </m:r>
                            </m:sub>
                          </m:sSub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896" y="4811463"/>
                <a:ext cx="4334648" cy="6047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5238061" y="6217885"/>
                <a:ext cx="3611951" cy="460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𝑇𝑐𝑜𝑞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𝑇𝑐𝑜𝑞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𝑇𝑐𝑜𝑞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061" y="6217885"/>
                <a:ext cx="3611951" cy="460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/>
          <p:cNvCxnSpPr/>
          <p:nvPr/>
        </p:nvCxnSpPr>
        <p:spPr>
          <a:xfrm>
            <a:off x="5952044" y="3844656"/>
            <a:ext cx="391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9147028" y="6236147"/>
                <a:ext cx="2909258" cy="55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𝑇𝑐𝑜𝑞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+1,   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𝑇𝑐𝑜𝑞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+1,  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𝑇𝑐𝑜𝑞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𝑇𝑐𝑜𝑞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28" y="6236147"/>
                <a:ext cx="2909258" cy="5529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/>
          <p:cNvSpPr txBox="1"/>
          <p:nvPr/>
        </p:nvSpPr>
        <p:spPr>
          <a:xfrm>
            <a:off x="5188411" y="5788742"/>
            <a:ext cx="18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Newton-</a:t>
            </a:r>
            <a:r>
              <a:rPr lang="pt-BR" dirty="0" err="1" smtClean="0"/>
              <a:t>Raphson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7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Retirando o calor do coque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lipse 18"/>
              <p:cNvSpPr/>
              <p:nvPr/>
            </p:nvSpPr>
            <p:spPr>
              <a:xfrm>
                <a:off x="623943" y="4166466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Estima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9" name="Elips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" y="4166466"/>
                <a:ext cx="1721224" cy="828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ipse 19"/>
              <p:cNvSpPr/>
              <p:nvPr/>
            </p:nvSpPr>
            <p:spPr>
              <a:xfrm>
                <a:off x="623943" y="5469934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Calcula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0" name="Elips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" y="5469934"/>
                <a:ext cx="1721224" cy="828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Agrupar 20"/>
          <p:cNvGrpSpPr/>
          <p:nvPr/>
        </p:nvGrpSpPr>
        <p:grpSpPr>
          <a:xfrm>
            <a:off x="3227301" y="5381349"/>
            <a:ext cx="2431227" cy="1005507"/>
            <a:chOff x="3851239" y="4916245"/>
            <a:chExt cx="2431227" cy="1005507"/>
          </a:xfrm>
        </p:grpSpPr>
        <p:sp>
          <p:nvSpPr>
            <p:cNvPr id="22" name="Fluxograma: Decisão 21"/>
            <p:cNvSpPr/>
            <p:nvPr/>
          </p:nvSpPr>
          <p:spPr>
            <a:xfrm>
              <a:off x="3851239" y="4916245"/>
              <a:ext cx="2431227" cy="100550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304460" y="5205542"/>
                  <a:ext cx="17199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pt-BR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460" y="5205542"/>
                  <a:ext cx="17199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>
            <a:endCxn id="19" idx="0"/>
          </p:cNvCxnSpPr>
          <p:nvPr/>
        </p:nvCxnSpPr>
        <p:spPr>
          <a:xfrm>
            <a:off x="1484555" y="3777677"/>
            <a:ext cx="0" cy="38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9" idx="4"/>
            <a:endCxn id="20" idx="0"/>
          </p:cNvCxnSpPr>
          <p:nvPr/>
        </p:nvCxnSpPr>
        <p:spPr>
          <a:xfrm>
            <a:off x="1484555" y="4994805"/>
            <a:ext cx="0" cy="47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0" idx="6"/>
            <a:endCxn id="22" idx="1"/>
          </p:cNvCxnSpPr>
          <p:nvPr/>
        </p:nvCxnSpPr>
        <p:spPr>
          <a:xfrm flipV="1">
            <a:off x="2345167" y="5884103"/>
            <a:ext cx="8821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lipse 26"/>
              <p:cNvSpPr/>
              <p:nvPr/>
            </p:nvSpPr>
            <p:spPr>
              <a:xfrm>
                <a:off x="3582302" y="4166465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1600" dirty="0" smtClean="0"/>
              </a:p>
              <a:p>
                <a:pPr algn="ctr"/>
                <a:r>
                  <a:rPr lang="pt-BR" sz="1600" dirty="0" smtClean="0"/>
                  <a:t>Newton-Raphson</a:t>
                </a:r>
                <a:endParaRPr lang="pt-BR" sz="1600" dirty="0"/>
              </a:p>
            </p:txBody>
          </p:sp>
        </mc:Choice>
        <mc:Fallback xmlns="">
          <p:sp>
            <p:nvSpPr>
              <p:cNvPr id="27" name="Elips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302" y="4166465"/>
                <a:ext cx="1721224" cy="828339"/>
              </a:xfrm>
              <a:prstGeom prst="ellipse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2" idx="0"/>
            <a:endCxn id="27" idx="4"/>
          </p:cNvCxnSpPr>
          <p:nvPr/>
        </p:nvCxnSpPr>
        <p:spPr>
          <a:xfrm flipH="1" flipV="1">
            <a:off x="4442914" y="4994804"/>
            <a:ext cx="1" cy="38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51" idx="1"/>
            <a:endCxn id="65" idx="6"/>
          </p:cNvCxnSpPr>
          <p:nvPr/>
        </p:nvCxnSpPr>
        <p:spPr>
          <a:xfrm flipH="1" flipV="1">
            <a:off x="3846597" y="3398491"/>
            <a:ext cx="281540" cy="1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6797693" y="5474155"/>
                <a:ext cx="1484555" cy="8283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algn="ctr"/>
                <a:r>
                  <a:rPr lang="pt-BR" dirty="0" smtClean="0"/>
                  <a:t>convergido</a:t>
                </a:r>
                <a:endParaRPr lang="pt-BR" dirty="0"/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93" y="5474155"/>
                <a:ext cx="1484555" cy="8283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>
            <a:stCxn id="22" idx="3"/>
            <a:endCxn id="37" idx="1"/>
          </p:cNvCxnSpPr>
          <p:nvPr/>
        </p:nvCxnSpPr>
        <p:spPr>
          <a:xfrm>
            <a:off x="5658528" y="5884103"/>
            <a:ext cx="1139165" cy="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700626" y="552137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442913" y="49872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606835" y="1669171"/>
                <a:ext cx="1484555" cy="82833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algn="ctr"/>
                <a:r>
                  <a:rPr lang="pt-BR" dirty="0" smtClean="0"/>
                  <a:t>convergido</a:t>
                </a:r>
                <a:endParaRPr lang="pt-BR" dirty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35" y="1669171"/>
                <a:ext cx="1484555" cy="82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Elipse 41"/>
              <p:cNvSpPr/>
              <p:nvPr/>
            </p:nvSpPr>
            <p:spPr>
              <a:xfrm>
                <a:off x="344245" y="2976964"/>
                <a:ext cx="2000922" cy="8283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Calcula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𝐵𝑖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𝐹𝑜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2" name="Elips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5" y="2976964"/>
                <a:ext cx="2000922" cy="82833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>
            <a:stCxn id="41" idx="2"/>
            <a:endCxn id="42" idx="0"/>
          </p:cNvCxnSpPr>
          <p:nvPr/>
        </p:nvCxnSpPr>
        <p:spPr>
          <a:xfrm flipH="1">
            <a:off x="1344706" y="2497510"/>
            <a:ext cx="4407" cy="47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43"/>
              <p:cNvSpPr/>
              <p:nvPr/>
            </p:nvSpPr>
            <p:spPr>
              <a:xfrm>
                <a:off x="6831105" y="4152972"/>
                <a:ext cx="1414397" cy="8283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Calcula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Elips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105" y="4152972"/>
                <a:ext cx="1414397" cy="82833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lipse 44"/>
              <p:cNvSpPr/>
              <p:nvPr/>
            </p:nvSpPr>
            <p:spPr>
              <a:xfrm>
                <a:off x="6841864" y="3000243"/>
                <a:ext cx="1403642" cy="8283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Calcula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Elips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864" y="3000243"/>
                <a:ext cx="1403642" cy="82833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37" idx="0"/>
            <a:endCxn id="44" idx="4"/>
          </p:cNvCxnSpPr>
          <p:nvPr/>
        </p:nvCxnSpPr>
        <p:spPr>
          <a:xfrm flipH="1" flipV="1">
            <a:off x="7538304" y="4981311"/>
            <a:ext cx="1667" cy="49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44" idx="0"/>
            <a:endCxn id="45" idx="4"/>
          </p:cNvCxnSpPr>
          <p:nvPr/>
        </p:nvCxnSpPr>
        <p:spPr>
          <a:xfrm flipV="1">
            <a:off x="7538304" y="3828582"/>
            <a:ext cx="5381" cy="32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128137" y="2908686"/>
            <a:ext cx="2431227" cy="1005507"/>
            <a:chOff x="3851239" y="4916245"/>
            <a:chExt cx="2431227" cy="1005507"/>
          </a:xfrm>
        </p:grpSpPr>
        <p:sp>
          <p:nvSpPr>
            <p:cNvPr id="51" name="Fluxograma: Decisão 50"/>
            <p:cNvSpPr/>
            <p:nvPr/>
          </p:nvSpPr>
          <p:spPr>
            <a:xfrm>
              <a:off x="3851239" y="4916245"/>
              <a:ext cx="2431227" cy="100550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/>
                <p:cNvSpPr txBox="1"/>
                <p:nvPr/>
              </p:nvSpPr>
              <p:spPr>
                <a:xfrm>
                  <a:off x="4037215" y="5227058"/>
                  <a:ext cx="2146870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pt-B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pt-BR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aixaDe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215" y="5227058"/>
                  <a:ext cx="2146870" cy="36990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Conector de Seta Reta 53"/>
          <p:cNvCxnSpPr>
            <a:stCxn id="45" idx="2"/>
            <a:endCxn id="51" idx="3"/>
          </p:cNvCxnSpPr>
          <p:nvPr/>
        </p:nvCxnSpPr>
        <p:spPr>
          <a:xfrm flipH="1" flipV="1">
            <a:off x="6559364" y="3411440"/>
            <a:ext cx="282500" cy="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/>
              <p:cNvSpPr/>
              <p:nvPr/>
            </p:nvSpPr>
            <p:spPr>
              <a:xfrm>
                <a:off x="4601469" y="1587331"/>
                <a:ext cx="1484555" cy="8283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</a:p>
              <a:p>
                <a:pPr algn="ctr"/>
                <a:r>
                  <a:rPr lang="pt-BR" dirty="0" smtClean="0"/>
                  <a:t>convergido</a:t>
                </a:r>
                <a:endParaRPr lang="pt-BR" dirty="0"/>
              </a:p>
            </p:txBody>
          </p:sp>
        </mc:Choice>
        <mc:Fallback xmlns="">
          <p:sp>
            <p:nvSpPr>
              <p:cNvPr id="55" name="Retângulo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69" y="1587331"/>
                <a:ext cx="1484555" cy="8283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de Seta Reta 56"/>
          <p:cNvCxnSpPr>
            <a:stCxn id="65" idx="3"/>
            <a:endCxn id="19" idx="7"/>
          </p:cNvCxnSpPr>
          <p:nvPr/>
        </p:nvCxnSpPr>
        <p:spPr>
          <a:xfrm flipH="1">
            <a:off x="2093100" y="3691353"/>
            <a:ext cx="718673" cy="59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1" idx="0"/>
            <a:endCxn id="55" idx="2"/>
          </p:cNvCxnSpPr>
          <p:nvPr/>
        </p:nvCxnSpPr>
        <p:spPr>
          <a:xfrm flipH="1" flipV="1">
            <a:off x="5343747" y="2415670"/>
            <a:ext cx="4" cy="49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3831983" y="299727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5343746" y="256354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/>
              <p:cNvSpPr/>
              <p:nvPr/>
            </p:nvSpPr>
            <p:spPr>
              <a:xfrm>
                <a:off x="6840725" y="1592184"/>
                <a:ext cx="1484555" cy="8283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Calcula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𝑇𝑠𝑢𝑝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62" name="Retâ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725" y="1592184"/>
                <a:ext cx="1484555" cy="8283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>
            <a:stCxn id="55" idx="3"/>
            <a:endCxn id="62" idx="1"/>
          </p:cNvCxnSpPr>
          <p:nvPr/>
        </p:nvCxnSpPr>
        <p:spPr>
          <a:xfrm>
            <a:off x="6086024" y="2001501"/>
            <a:ext cx="754701" cy="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Elipse 64"/>
              <p:cNvSpPr/>
              <p:nvPr/>
            </p:nvSpPr>
            <p:spPr>
              <a:xfrm>
                <a:off x="2634225" y="2984321"/>
                <a:ext cx="1212372" cy="8283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Avança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sz="1200" dirty="0"/>
              </a:p>
            </p:txBody>
          </p:sp>
        </mc:Choice>
        <mc:Fallback xmlns="">
          <p:sp>
            <p:nvSpPr>
              <p:cNvPr id="65" name="Elips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25" y="2984321"/>
                <a:ext cx="1212372" cy="82833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endCxn id="20" idx="7"/>
          </p:cNvCxnSpPr>
          <p:nvPr/>
        </p:nvCxnSpPr>
        <p:spPr>
          <a:xfrm flipH="1">
            <a:off x="2093100" y="4776395"/>
            <a:ext cx="1587422" cy="81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lipse 76"/>
              <p:cNvSpPr/>
              <p:nvPr/>
            </p:nvSpPr>
            <p:spPr>
              <a:xfrm>
                <a:off x="10021000" y="311312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Estimativa inicial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𝑇𝑐𝑜𝑞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7" name="Elips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000" y="311312"/>
                <a:ext cx="1721224" cy="828339"/>
              </a:xfrm>
              <a:prstGeom prst="ellipse">
                <a:avLst/>
              </a:prstGeom>
              <a:blipFill>
                <a:blip r:embed="rId15"/>
                <a:stretch>
                  <a:fillRect t="-4348" b="-50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Elipse 77"/>
              <p:cNvSpPr/>
              <p:nvPr/>
            </p:nvSpPr>
            <p:spPr>
              <a:xfrm>
                <a:off x="10020709" y="1591050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Calcula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𝑇𝑐𝑜𝑞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8" name="Elips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709" y="1591050"/>
                <a:ext cx="1721224" cy="82833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>
            <a:stCxn id="77" idx="4"/>
            <a:endCxn id="78" idx="0"/>
          </p:cNvCxnSpPr>
          <p:nvPr/>
        </p:nvCxnSpPr>
        <p:spPr>
          <a:xfrm flipH="1">
            <a:off x="10881321" y="1139651"/>
            <a:ext cx="291" cy="4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62" idx="3"/>
            <a:endCxn id="78" idx="2"/>
          </p:cNvCxnSpPr>
          <p:nvPr/>
        </p:nvCxnSpPr>
        <p:spPr>
          <a:xfrm flipV="1">
            <a:off x="8325280" y="2005220"/>
            <a:ext cx="1695429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/>
          <p:cNvGrpSpPr/>
          <p:nvPr/>
        </p:nvGrpSpPr>
        <p:grpSpPr>
          <a:xfrm>
            <a:off x="9611188" y="3954702"/>
            <a:ext cx="2521049" cy="1005507"/>
            <a:chOff x="3851239" y="4916245"/>
            <a:chExt cx="2431227" cy="1005507"/>
          </a:xfrm>
        </p:grpSpPr>
        <p:sp>
          <p:nvSpPr>
            <p:cNvPr id="85" name="Fluxograma: Decisão 84"/>
            <p:cNvSpPr/>
            <p:nvPr/>
          </p:nvSpPr>
          <p:spPr>
            <a:xfrm>
              <a:off x="3851239" y="4916245"/>
              <a:ext cx="2431227" cy="1005507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ixaDeTexto 85"/>
                <p:cNvSpPr txBox="1"/>
                <p:nvPr/>
              </p:nvSpPr>
              <p:spPr>
                <a:xfrm>
                  <a:off x="4199367" y="5205542"/>
                  <a:ext cx="1909548" cy="3897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𝑇𝑐𝑜𝑞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  <m:r>
                          <a:rPr lang="pt-BR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pt-BR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aixaDe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367" y="5205542"/>
                  <a:ext cx="1909548" cy="389787"/>
                </a:xfrm>
                <a:prstGeom prst="rect">
                  <a:avLst/>
                </a:prstGeom>
                <a:blipFill>
                  <a:blip r:embed="rId17"/>
                  <a:stretch>
                    <a:fillRect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Conector de Seta Reta 86"/>
          <p:cNvCxnSpPr>
            <a:stCxn id="78" idx="4"/>
            <a:endCxn id="85" idx="0"/>
          </p:cNvCxnSpPr>
          <p:nvPr/>
        </p:nvCxnSpPr>
        <p:spPr>
          <a:xfrm flipH="1">
            <a:off x="10871713" y="2419389"/>
            <a:ext cx="9608" cy="153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Elipse 89"/>
              <p:cNvSpPr/>
              <p:nvPr/>
            </p:nvSpPr>
            <p:spPr>
              <a:xfrm>
                <a:off x="8747309" y="2981346"/>
                <a:ext cx="1721224" cy="82833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𝑇𝑐𝑜𝑞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pt-BR" sz="1600" dirty="0" smtClean="0"/>
              </a:p>
              <a:p>
                <a:pPr algn="ctr"/>
                <a:r>
                  <a:rPr lang="pt-BR" sz="1600" dirty="0" smtClean="0"/>
                  <a:t>Newton-Raphson</a:t>
                </a:r>
                <a:endParaRPr lang="pt-BR" sz="1600" dirty="0"/>
              </a:p>
            </p:txBody>
          </p:sp>
        </mc:Choice>
        <mc:Fallback xmlns="">
          <p:sp>
            <p:nvSpPr>
              <p:cNvPr id="90" name="Elips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309" y="2981346"/>
                <a:ext cx="1721224" cy="828339"/>
              </a:xfrm>
              <a:prstGeom prst="ellipse">
                <a:avLst/>
              </a:prstGeom>
              <a:blipFill>
                <a:blip r:embed="rId18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de Seta Reta 91"/>
          <p:cNvCxnSpPr>
            <a:stCxn id="85" idx="1"/>
            <a:endCxn id="90" idx="4"/>
          </p:cNvCxnSpPr>
          <p:nvPr/>
        </p:nvCxnSpPr>
        <p:spPr>
          <a:xfrm flipH="1" flipV="1">
            <a:off x="9607921" y="3809685"/>
            <a:ext cx="3267" cy="64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90" idx="0"/>
            <a:endCxn id="78" idx="3"/>
          </p:cNvCxnSpPr>
          <p:nvPr/>
        </p:nvCxnSpPr>
        <p:spPr>
          <a:xfrm flipV="1">
            <a:off x="9607921" y="2298082"/>
            <a:ext cx="664855" cy="68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9133780" y="39019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96" name="Conector de Seta Reta 95"/>
          <p:cNvCxnSpPr>
            <a:stCxn id="85" idx="2"/>
            <a:endCxn id="99" idx="0"/>
          </p:cNvCxnSpPr>
          <p:nvPr/>
        </p:nvCxnSpPr>
        <p:spPr>
          <a:xfrm flipH="1">
            <a:off x="10870563" y="4960209"/>
            <a:ext cx="1150" cy="74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tângulo 98"/>
              <p:cNvSpPr/>
              <p:nvPr/>
            </p:nvSpPr>
            <p:spPr>
              <a:xfrm>
                <a:off x="10128285" y="5706039"/>
                <a:ext cx="1484555" cy="82833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𝑇𝑐𝑜𝑞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pt-BR" dirty="0" smtClean="0"/>
              </a:p>
              <a:p>
                <a:pPr algn="ctr"/>
                <a:r>
                  <a:rPr lang="pt-BR" dirty="0" smtClean="0"/>
                  <a:t>convergido</a:t>
                </a:r>
                <a:endParaRPr lang="pt-BR" dirty="0"/>
              </a:p>
            </p:txBody>
          </p:sp>
        </mc:Choice>
        <mc:Fallback xmlns="">
          <p:sp>
            <p:nvSpPr>
              <p:cNvPr id="99" name="Retângulo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285" y="5706039"/>
                <a:ext cx="1484555" cy="828339"/>
              </a:xfrm>
              <a:prstGeom prst="rect">
                <a:avLst/>
              </a:prstGeom>
              <a:blipFill>
                <a:blip r:embed="rId1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CaixaDeTexto 99"/>
          <p:cNvSpPr txBox="1"/>
          <p:nvPr/>
        </p:nvSpPr>
        <p:spPr>
          <a:xfrm>
            <a:off x="10874772" y="500884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0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Convecção combinada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4704"/>
          </a:xfrm>
        </p:spPr>
        <p:txBody>
          <a:bodyPr/>
          <a:lstStyle/>
          <a:p>
            <a:r>
              <a:rPr lang="pt-BR" dirty="0" smtClean="0"/>
              <a:t>Três mecanismos de troca de calor entre a superfície do coque e a fase fluida foram considerados, sendo eles </a:t>
            </a:r>
            <a:r>
              <a:rPr lang="pt-BR" strike="sngStrike" dirty="0" smtClean="0">
                <a:solidFill>
                  <a:srgbClr val="FF0000"/>
                </a:solidFill>
              </a:rPr>
              <a:t>a ebulição</a:t>
            </a:r>
            <a:r>
              <a:rPr lang="pt-BR" dirty="0" smtClean="0"/>
              <a:t>, a convecção forçada e a convecção livre. Não foi possível desprezar nenhuma forma de convecção devido à baixa velocidade de escoamento em diversas etapas;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997141" y="4212087"/>
                <a:ext cx="1928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41" y="4212087"/>
                <a:ext cx="1928733" cy="276999"/>
              </a:xfrm>
              <a:prstGeom prst="rect">
                <a:avLst/>
              </a:prstGeom>
              <a:blipFill>
                <a:blip r:embed="rId2"/>
                <a:stretch>
                  <a:fillRect l="-2532" r="-633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258685" y="5752223"/>
                <a:ext cx="1387238" cy="279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85" y="5752223"/>
                <a:ext cx="1387238" cy="279692"/>
              </a:xfrm>
              <a:prstGeom prst="rect">
                <a:avLst/>
              </a:prstGeom>
              <a:blipFill>
                <a:blip r:embed="rId3"/>
                <a:stretch>
                  <a:fillRect l="-3965" t="-2222" r="-881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4478748" y="4847396"/>
                <a:ext cx="1157817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48" y="4847396"/>
                <a:ext cx="1157817" cy="61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787177" y="4970955"/>
                <a:ext cx="1926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Para esferas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77" y="4970955"/>
                <a:ext cx="1926425" cy="369332"/>
              </a:xfrm>
              <a:prstGeom prst="rect">
                <a:avLst/>
              </a:prstGeom>
              <a:blipFill>
                <a:blip r:embed="rId5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6966778" y="4960197"/>
            <a:ext cx="709260" cy="401431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8460486" y="4391581"/>
            <a:ext cx="3359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7030A0"/>
                </a:solidFill>
              </a:rPr>
              <a:t>Este é um potencial parâmetro de ajuste da combinação dos coeficientes que ainda não foi explorado.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>
            <a:off x="7382107" y="4464961"/>
            <a:ext cx="1126273" cy="441576"/>
          </a:xfrm>
          <a:custGeom>
            <a:avLst/>
            <a:gdLst>
              <a:gd name="connsiteX0" fmla="*/ 0 w 1126273"/>
              <a:gd name="connsiteY0" fmla="*/ 441576 h 441576"/>
              <a:gd name="connsiteX1" fmla="*/ 367991 w 1126273"/>
              <a:gd name="connsiteY1" fmla="*/ 6678 h 441576"/>
              <a:gd name="connsiteX2" fmla="*/ 1126273 w 1126273"/>
              <a:gd name="connsiteY2" fmla="*/ 218551 h 4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273" h="441576">
                <a:moveTo>
                  <a:pt x="0" y="441576"/>
                </a:moveTo>
                <a:cubicBezTo>
                  <a:pt x="90139" y="242712"/>
                  <a:pt x="180279" y="43849"/>
                  <a:pt x="367991" y="6678"/>
                </a:cubicBezTo>
                <a:cubicBezTo>
                  <a:pt x="555703" y="-30493"/>
                  <a:pt x="840988" y="94029"/>
                  <a:pt x="1126273" y="218551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8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Convecção Livre (natural)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1"/>
          </a:xfrm>
        </p:spPr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onvecção livre em torno de uma esfera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86" y="0"/>
            <a:ext cx="4340469" cy="341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38200" y="3211158"/>
                <a:ext cx="4336059" cy="914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0,589 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𝑅𝑎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0,469/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𝑃𝑟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num>
                                        <m:den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1158"/>
                <a:ext cx="4336059" cy="914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38200" y="4781774"/>
                <a:ext cx="3045642" cy="604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𝑇𝑠𝑢𝑝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𝑓𝑖𝑙𝑚𝑒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81774"/>
                <a:ext cx="3045642" cy="604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16108" y="5769068"/>
                <a:ext cx="2315442" cy="5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𝑓𝑖𝑙𝑚𝑒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𝐵𝑢𝑙𝑘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𝑇𝑠𝑢𝑝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08" y="5769068"/>
                <a:ext cx="2315442" cy="59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832994" y="5769068"/>
                <a:ext cx="2080441" cy="5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𝐵𝑢𝑙𝑘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994" y="5769068"/>
                <a:ext cx="2080441" cy="59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o Explicativo em Nuvem 9"/>
          <p:cNvSpPr/>
          <p:nvPr/>
        </p:nvSpPr>
        <p:spPr>
          <a:xfrm>
            <a:off x="5820937" y="4475330"/>
            <a:ext cx="5096108" cy="997546"/>
          </a:xfrm>
          <a:prstGeom prst="cloudCallout">
            <a:avLst>
              <a:gd name="adj1" fmla="val -17244"/>
              <a:gd name="adj2" fmla="val 91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Propriedades do fluido calculadas na do temperatura do filme</a:t>
            </a:r>
          </a:p>
        </p:txBody>
      </p:sp>
      <p:sp>
        <p:nvSpPr>
          <p:cNvPr id="11" name="Elipse 10"/>
          <p:cNvSpPr/>
          <p:nvPr/>
        </p:nvSpPr>
        <p:spPr>
          <a:xfrm>
            <a:off x="5849460" y="3374448"/>
            <a:ext cx="484434" cy="48573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382537" y="5085923"/>
            <a:ext cx="484434" cy="485731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523718" y="4731237"/>
            <a:ext cx="484434" cy="485731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031581" y="3699745"/>
            <a:ext cx="484434" cy="485731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stCxn id="14" idx="5"/>
          </p:cNvCxnSpPr>
          <p:nvPr/>
        </p:nvCxnSpPr>
        <p:spPr>
          <a:xfrm>
            <a:off x="3445071" y="4114342"/>
            <a:ext cx="2084360" cy="66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904104" y="4428042"/>
            <a:ext cx="3506992" cy="445173"/>
          </a:xfrm>
          <a:custGeom>
            <a:avLst/>
            <a:gdLst>
              <a:gd name="connsiteX0" fmla="*/ 0 w 3506992"/>
              <a:gd name="connsiteY0" fmla="*/ 262293 h 445173"/>
              <a:gd name="connsiteX1" fmla="*/ 1398494 w 3506992"/>
              <a:gd name="connsiteY1" fmla="*/ 4110 h 445173"/>
              <a:gd name="connsiteX2" fmla="*/ 3506992 w 3506992"/>
              <a:gd name="connsiteY2" fmla="*/ 445173 h 445173"/>
              <a:gd name="connsiteX3" fmla="*/ 3506992 w 3506992"/>
              <a:gd name="connsiteY3" fmla="*/ 445173 h 44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992" h="445173">
                <a:moveTo>
                  <a:pt x="0" y="262293"/>
                </a:moveTo>
                <a:cubicBezTo>
                  <a:pt x="406997" y="117961"/>
                  <a:pt x="813995" y="-26370"/>
                  <a:pt x="1398494" y="4110"/>
                </a:cubicBezTo>
                <a:cubicBezTo>
                  <a:pt x="1982993" y="34590"/>
                  <a:pt x="3506992" y="445173"/>
                  <a:pt x="3506992" y="445173"/>
                </a:cubicBezTo>
                <a:lnTo>
                  <a:pt x="3506992" y="445173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2837329" y="5300832"/>
            <a:ext cx="2931459" cy="629496"/>
          </a:xfrm>
          <a:custGeom>
            <a:avLst/>
            <a:gdLst>
              <a:gd name="connsiteX0" fmla="*/ 0 w 2931459"/>
              <a:gd name="connsiteY0" fmla="*/ 336176 h 629496"/>
              <a:gd name="connsiteX1" fmla="*/ 1748118 w 2931459"/>
              <a:gd name="connsiteY1" fmla="*/ 618564 h 629496"/>
              <a:gd name="connsiteX2" fmla="*/ 2931459 w 2931459"/>
              <a:gd name="connsiteY2" fmla="*/ 0 h 629496"/>
              <a:gd name="connsiteX3" fmla="*/ 2931459 w 2931459"/>
              <a:gd name="connsiteY3" fmla="*/ 0 h 62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1459" h="629496">
                <a:moveTo>
                  <a:pt x="0" y="336176"/>
                </a:moveTo>
                <a:cubicBezTo>
                  <a:pt x="629771" y="505384"/>
                  <a:pt x="1259542" y="674593"/>
                  <a:pt x="1748118" y="618564"/>
                </a:cubicBezTo>
                <a:cubicBezTo>
                  <a:pt x="2236695" y="562535"/>
                  <a:pt x="2931459" y="0"/>
                  <a:pt x="2931459" y="0"/>
                </a:cubicBezTo>
                <a:lnTo>
                  <a:pt x="2931459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092155" y="3390368"/>
            <a:ext cx="532877" cy="401431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523185" y="3521156"/>
            <a:ext cx="484434" cy="485731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4839628" y="4022902"/>
            <a:ext cx="840409" cy="678192"/>
          </a:xfrm>
          <a:custGeom>
            <a:avLst/>
            <a:gdLst>
              <a:gd name="connsiteX0" fmla="*/ 0 w 1108038"/>
              <a:gd name="connsiteY0" fmla="*/ 0 h 645459"/>
              <a:gd name="connsiteX1" fmla="*/ 365760 w 1108038"/>
              <a:gd name="connsiteY1" fmla="*/ 333487 h 645459"/>
              <a:gd name="connsiteX2" fmla="*/ 1108038 w 1108038"/>
              <a:gd name="connsiteY2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8038" h="645459">
                <a:moveTo>
                  <a:pt x="0" y="0"/>
                </a:moveTo>
                <a:cubicBezTo>
                  <a:pt x="90543" y="112955"/>
                  <a:pt x="181087" y="225911"/>
                  <a:pt x="365760" y="333487"/>
                </a:cubicBezTo>
                <a:cubicBezTo>
                  <a:pt x="550433" y="441064"/>
                  <a:pt x="829235" y="543261"/>
                  <a:pt x="1108038" y="64545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 para a Direita 23"/>
          <p:cNvSpPr/>
          <p:nvPr/>
        </p:nvSpPr>
        <p:spPr>
          <a:xfrm>
            <a:off x="5259832" y="3455459"/>
            <a:ext cx="561105" cy="271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5961563" y="3311128"/>
                <a:ext cx="1663469" cy="603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𝑚h𝑛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63" y="3311128"/>
                <a:ext cx="1663469" cy="603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/>
          <p:cNvSpPr txBox="1"/>
          <p:nvPr/>
        </p:nvSpPr>
        <p:spPr>
          <a:xfrm>
            <a:off x="8210439" y="3785027"/>
            <a:ext cx="31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Parâmetro de ajuste do modelo</a:t>
            </a:r>
            <a:endParaRPr lang="pt-BR" dirty="0">
              <a:solidFill>
                <a:srgbClr val="7030A0"/>
              </a:solidFill>
            </a:endParaRPr>
          </a:p>
        </p:txBody>
      </p:sp>
      <p:cxnSp>
        <p:nvCxnSpPr>
          <p:cNvPr id="28" name="Conector de Seta Reta 27"/>
          <p:cNvCxnSpPr>
            <a:stCxn id="25" idx="3"/>
          </p:cNvCxnSpPr>
          <p:nvPr/>
        </p:nvCxnSpPr>
        <p:spPr>
          <a:xfrm>
            <a:off x="7625032" y="3612717"/>
            <a:ext cx="507749" cy="2474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86" y="0"/>
            <a:ext cx="4340469" cy="34119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Convecção forçada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788972" cy="47651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</a:t>
            </a:r>
            <a:r>
              <a:rPr lang="pt-BR" dirty="0" smtClean="0"/>
              <a:t>onvecção forçada em meio poroso para líquido e gás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38200" y="2942218"/>
                <a:ext cx="3311997" cy="33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19 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+0,78 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−0,381</m:t>
                          </m:r>
                        </m:sup>
                      </m:sSup>
                    </m:oMath>
                  </m:oMathPara>
                </a14:m>
                <a:endParaRPr lang="pt-BR" b="0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2218"/>
                <a:ext cx="3311997" cy="337465"/>
              </a:xfrm>
              <a:prstGeom prst="rect">
                <a:avLst/>
              </a:prstGeom>
              <a:blipFill>
                <a:blip r:embed="rId4"/>
                <a:stretch>
                  <a:fillRect l="-2026" t="-136364" r="-368" b="-17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38200" y="3683095"/>
                <a:ext cx="2061590" cy="629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𝑐𝑝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83095"/>
                <a:ext cx="2061590" cy="629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1406077" y="3683095"/>
            <a:ext cx="433481" cy="40481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38200" y="4716038"/>
                <a:ext cx="1730025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16038"/>
                <a:ext cx="1730025" cy="574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o Explicativo em Nuvem 7"/>
          <p:cNvSpPr/>
          <p:nvPr/>
        </p:nvSpPr>
        <p:spPr>
          <a:xfrm>
            <a:off x="4561133" y="3201686"/>
            <a:ext cx="5096108" cy="997546"/>
          </a:xfrm>
          <a:prstGeom prst="cloudCallout">
            <a:avLst>
              <a:gd name="adj1" fmla="val -17244"/>
              <a:gd name="adj2" fmla="val 91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Propriedades do fluido calculadas na do temperatura do filme</a:t>
            </a:r>
          </a:p>
        </p:txBody>
      </p:sp>
      <p:sp>
        <p:nvSpPr>
          <p:cNvPr id="9" name="Elipse 8"/>
          <p:cNvSpPr/>
          <p:nvPr/>
        </p:nvSpPr>
        <p:spPr>
          <a:xfrm>
            <a:off x="2063554" y="5024620"/>
            <a:ext cx="335403" cy="340681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914003" y="3707824"/>
            <a:ext cx="691281" cy="638653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336451" y="4028892"/>
            <a:ext cx="335403" cy="340681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838200" y="5690250"/>
                <a:ext cx="7293600" cy="573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𝑓𝑙𝑢𝑥𝑜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𝑚𝑎𝑠𝑠𝑎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𝑠𝑢𝑝𝑒𝑟𝑓𝑖𝑐𝑖𝑎𝑙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𝑠𝑠𝑖𝑐𝑎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𝑡𝑟𝑎𝑛𝑠𝑣𝑒𝑟𝑠𝑎𝑙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90250"/>
                <a:ext cx="7293600" cy="573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a Livre 13"/>
          <p:cNvSpPr/>
          <p:nvPr/>
        </p:nvSpPr>
        <p:spPr>
          <a:xfrm>
            <a:off x="1624405" y="4399879"/>
            <a:ext cx="4421393" cy="632238"/>
          </a:xfrm>
          <a:custGeom>
            <a:avLst/>
            <a:gdLst>
              <a:gd name="connsiteX0" fmla="*/ 0 w 4421393"/>
              <a:gd name="connsiteY0" fmla="*/ 0 h 632238"/>
              <a:gd name="connsiteX1" fmla="*/ 2097741 w 4421393"/>
              <a:gd name="connsiteY1" fmla="*/ 623944 h 632238"/>
              <a:gd name="connsiteX2" fmla="*/ 4421393 w 4421393"/>
              <a:gd name="connsiteY2" fmla="*/ 301215 h 6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1393" h="632238">
                <a:moveTo>
                  <a:pt x="0" y="0"/>
                </a:moveTo>
                <a:cubicBezTo>
                  <a:pt x="680421" y="286871"/>
                  <a:pt x="1360842" y="573742"/>
                  <a:pt x="2097741" y="623944"/>
                </a:cubicBezTo>
                <a:cubicBezTo>
                  <a:pt x="2834640" y="674147"/>
                  <a:pt x="3628016" y="487681"/>
                  <a:pt x="4421393" y="30121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2345166" y="4776394"/>
            <a:ext cx="3700631" cy="713200"/>
          </a:xfrm>
          <a:custGeom>
            <a:avLst/>
            <a:gdLst>
              <a:gd name="connsiteX0" fmla="*/ 0 w 3657600"/>
              <a:gd name="connsiteY0" fmla="*/ 602428 h 713200"/>
              <a:gd name="connsiteX1" fmla="*/ 1818042 w 3657600"/>
              <a:gd name="connsiteY1" fmla="*/ 666974 h 713200"/>
              <a:gd name="connsiteX2" fmla="*/ 3657600 w 3657600"/>
              <a:gd name="connsiteY2" fmla="*/ 0 h 7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713200">
                <a:moveTo>
                  <a:pt x="0" y="602428"/>
                </a:moveTo>
                <a:cubicBezTo>
                  <a:pt x="604221" y="684903"/>
                  <a:pt x="1208442" y="767379"/>
                  <a:pt x="1818042" y="666974"/>
                </a:cubicBezTo>
                <a:cubicBezTo>
                  <a:pt x="2427642" y="566569"/>
                  <a:pt x="3042621" y="283284"/>
                  <a:pt x="36576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Forma Livre 18"/>
          <p:cNvSpPr/>
          <p:nvPr/>
        </p:nvSpPr>
        <p:spPr>
          <a:xfrm>
            <a:off x="2463501" y="4335334"/>
            <a:ext cx="3474720" cy="424554"/>
          </a:xfrm>
          <a:custGeom>
            <a:avLst/>
            <a:gdLst>
              <a:gd name="connsiteX0" fmla="*/ 0 w 3474720"/>
              <a:gd name="connsiteY0" fmla="*/ 0 h 424554"/>
              <a:gd name="connsiteX1" fmla="*/ 1473798 w 3474720"/>
              <a:gd name="connsiteY1" fmla="*/ 408790 h 424554"/>
              <a:gd name="connsiteX2" fmla="*/ 3474720 w 3474720"/>
              <a:gd name="connsiteY2" fmla="*/ 301214 h 4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4720" h="424554">
                <a:moveTo>
                  <a:pt x="0" y="0"/>
                </a:moveTo>
                <a:cubicBezTo>
                  <a:pt x="447339" y="179294"/>
                  <a:pt x="894678" y="358588"/>
                  <a:pt x="1473798" y="408790"/>
                </a:cubicBezTo>
                <a:cubicBezTo>
                  <a:pt x="2052918" y="458992"/>
                  <a:pt x="2763819" y="380103"/>
                  <a:pt x="3474720" y="3012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918090" y="4415635"/>
                <a:ext cx="1951047" cy="587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𝑚h𝑓</m:t>
                      </m:r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090" y="4415635"/>
                <a:ext cx="1951047" cy="587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/>
          <p:cNvSpPr/>
          <p:nvPr/>
        </p:nvSpPr>
        <p:spPr>
          <a:xfrm>
            <a:off x="8815801" y="4506962"/>
            <a:ext cx="433481" cy="40481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10336260" y="4506962"/>
            <a:ext cx="532877" cy="401431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897798" y="5234099"/>
            <a:ext cx="31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Parâmetro de ajuste do modelo</a:t>
            </a:r>
            <a:endParaRPr lang="pt-BR" dirty="0">
              <a:solidFill>
                <a:srgbClr val="7030A0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10602698" y="4908393"/>
            <a:ext cx="0" cy="3111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2307396" y="5019328"/>
            <a:ext cx="330875" cy="331761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419483" y="5105504"/>
            <a:ext cx="141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Tortuosidade</a:t>
            </a:r>
            <a:endParaRPr lang="pt-BR" dirty="0">
              <a:solidFill>
                <a:srgbClr val="7030A0"/>
              </a:solidFill>
            </a:endParaRPr>
          </a:p>
        </p:txBody>
      </p:sp>
      <p:cxnSp>
        <p:nvCxnSpPr>
          <p:cNvPr id="32" name="Conector de Seta Reta 31"/>
          <p:cNvCxnSpPr>
            <a:stCxn id="29" idx="6"/>
            <a:endCxn id="30" idx="1"/>
          </p:cNvCxnSpPr>
          <p:nvPr/>
        </p:nvCxnSpPr>
        <p:spPr>
          <a:xfrm>
            <a:off x="2638271" y="5185209"/>
            <a:ext cx="3781212" cy="1049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30" idx="3"/>
            <a:endCxn id="24" idx="1"/>
          </p:cNvCxnSpPr>
          <p:nvPr/>
        </p:nvCxnSpPr>
        <p:spPr>
          <a:xfrm>
            <a:off x="7830767" y="5290170"/>
            <a:ext cx="1067031" cy="1285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/>
          <p:cNvGrpSpPr/>
          <p:nvPr/>
        </p:nvGrpSpPr>
        <p:grpSpPr>
          <a:xfrm>
            <a:off x="3122534" y="3884318"/>
            <a:ext cx="308610" cy="370515"/>
            <a:chOff x="3122534" y="3884318"/>
            <a:chExt cx="308610" cy="370515"/>
          </a:xfrm>
        </p:grpSpPr>
        <p:sp>
          <p:nvSpPr>
            <p:cNvPr id="15" name="Seta para a Direita 14"/>
            <p:cNvSpPr/>
            <p:nvPr/>
          </p:nvSpPr>
          <p:spPr>
            <a:xfrm rot="545370">
              <a:off x="3122534" y="3884318"/>
              <a:ext cx="308610" cy="3064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123701" y="3885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*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8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2656 0.0928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28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8" grpId="0" animBg="1"/>
      <p:bldP spid="19" grpId="0" animBg="1"/>
      <p:bldP spid="21" grpId="0"/>
      <p:bldP spid="22" grpId="0" animBg="1"/>
      <p:bldP spid="23" grpId="0" animBg="1"/>
      <p:bldP spid="24" grpId="0"/>
      <p:bldP spid="29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o Explicativo em Nuvem 22"/>
          <p:cNvSpPr/>
          <p:nvPr/>
        </p:nvSpPr>
        <p:spPr>
          <a:xfrm>
            <a:off x="4808624" y="6002121"/>
            <a:ext cx="4260029" cy="591671"/>
          </a:xfrm>
          <a:prstGeom prst="cloudCallout">
            <a:avLst>
              <a:gd name="adj1" fmla="val -60479"/>
              <a:gd name="adj2" fmla="val -37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o Explicativo em Nuvem 21"/>
          <p:cNvSpPr/>
          <p:nvPr/>
        </p:nvSpPr>
        <p:spPr>
          <a:xfrm>
            <a:off x="4668425" y="4829535"/>
            <a:ext cx="4260029" cy="591671"/>
          </a:xfrm>
          <a:prstGeom prst="cloudCallout">
            <a:avLst>
              <a:gd name="adj1" fmla="val -58459"/>
              <a:gd name="adj2" fmla="val -2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o Explicativo em Nuvem 20"/>
          <p:cNvSpPr/>
          <p:nvPr/>
        </p:nvSpPr>
        <p:spPr>
          <a:xfrm>
            <a:off x="4711849" y="3593054"/>
            <a:ext cx="4260029" cy="591671"/>
          </a:xfrm>
          <a:prstGeom prst="cloudCallout">
            <a:avLst>
              <a:gd name="adj1" fmla="val -56944"/>
              <a:gd name="adj2" fmla="val 4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resfriamento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63034"/>
          </a:xfrm>
        </p:spPr>
        <p:txBody>
          <a:bodyPr/>
          <a:lstStyle/>
          <a:p>
            <a:r>
              <a:rPr lang="pt-BR" dirty="0" smtClean="0"/>
              <a:t>Possível acumulo de massa (formação do nível) e mudança de fase no elemento de volume.</a:t>
            </a:r>
          </a:p>
          <a:p>
            <a:r>
              <a:rPr lang="pt-BR" dirty="0" smtClean="0"/>
              <a:t>Três situações possíveis:</a:t>
            </a:r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1549104" y="3702649"/>
            <a:ext cx="929304" cy="2709868"/>
            <a:chOff x="4109421" y="4615031"/>
            <a:chExt cx="666974" cy="1809587"/>
          </a:xfrm>
        </p:grpSpPr>
        <p:sp>
          <p:nvSpPr>
            <p:cNvPr id="5" name="Fluxograma: Atraso 4"/>
            <p:cNvSpPr/>
            <p:nvPr/>
          </p:nvSpPr>
          <p:spPr>
            <a:xfrm rot="16200000">
              <a:off x="4324574" y="4399878"/>
              <a:ext cx="236668" cy="666974"/>
            </a:xfrm>
            <a:prstGeom prst="flowChartDelay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109421" y="4733364"/>
              <a:ext cx="666974" cy="13252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Operação Manual 7"/>
            <p:cNvSpPr/>
            <p:nvPr/>
          </p:nvSpPr>
          <p:spPr>
            <a:xfrm>
              <a:off x="4109421" y="6058628"/>
              <a:ext cx="666974" cy="36599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32"/>
                <a:gd name="connsiteX1" fmla="*/ 10000 w 10000"/>
                <a:gd name="connsiteY1" fmla="*/ 0 h 10132"/>
                <a:gd name="connsiteX2" fmla="*/ 8000 w 10000"/>
                <a:gd name="connsiteY2" fmla="*/ 10000 h 10132"/>
                <a:gd name="connsiteX3" fmla="*/ 3285 w 10000"/>
                <a:gd name="connsiteY3" fmla="*/ 10132 h 10132"/>
                <a:gd name="connsiteX4" fmla="*/ 0 w 10000"/>
                <a:gd name="connsiteY4" fmla="*/ 0 h 10132"/>
                <a:gd name="connsiteX0" fmla="*/ 0 w 10000"/>
                <a:gd name="connsiteY0" fmla="*/ 0 h 10132"/>
                <a:gd name="connsiteX1" fmla="*/ 10000 w 10000"/>
                <a:gd name="connsiteY1" fmla="*/ 0 h 10132"/>
                <a:gd name="connsiteX2" fmla="*/ 6358 w 10000"/>
                <a:gd name="connsiteY2" fmla="*/ 10132 h 10132"/>
                <a:gd name="connsiteX3" fmla="*/ 3285 w 10000"/>
                <a:gd name="connsiteY3" fmla="*/ 10132 h 10132"/>
                <a:gd name="connsiteX4" fmla="*/ 0 w 10000"/>
                <a:gd name="connsiteY4" fmla="*/ 0 h 10132"/>
                <a:gd name="connsiteX0" fmla="*/ 0 w 10000"/>
                <a:gd name="connsiteY0" fmla="*/ 0 h 10132"/>
                <a:gd name="connsiteX1" fmla="*/ 10000 w 10000"/>
                <a:gd name="connsiteY1" fmla="*/ 0 h 10132"/>
                <a:gd name="connsiteX2" fmla="*/ 6358 w 10000"/>
                <a:gd name="connsiteY2" fmla="*/ 10132 h 10132"/>
                <a:gd name="connsiteX3" fmla="*/ 3856 w 10000"/>
                <a:gd name="connsiteY3" fmla="*/ 10132 h 10132"/>
                <a:gd name="connsiteX4" fmla="*/ 0 w 10000"/>
                <a:gd name="connsiteY4" fmla="*/ 0 h 1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32">
                  <a:moveTo>
                    <a:pt x="0" y="0"/>
                  </a:moveTo>
                  <a:lnTo>
                    <a:pt x="10000" y="0"/>
                  </a:lnTo>
                  <a:lnTo>
                    <a:pt x="6358" y="10132"/>
                  </a:lnTo>
                  <a:lnTo>
                    <a:pt x="3856" y="101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/>
          <p:cNvSpPr/>
          <p:nvPr/>
        </p:nvSpPr>
        <p:spPr>
          <a:xfrm>
            <a:off x="1549104" y="5113467"/>
            <a:ext cx="929304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/>
          <p:cNvGrpSpPr/>
          <p:nvPr/>
        </p:nvGrpSpPr>
        <p:grpSpPr>
          <a:xfrm>
            <a:off x="1544342" y="5051378"/>
            <a:ext cx="942975" cy="73993"/>
            <a:chOff x="366712" y="4872148"/>
            <a:chExt cx="942975" cy="73993"/>
          </a:xfrm>
          <a:solidFill>
            <a:schemeClr val="accent1"/>
          </a:solidFill>
        </p:grpSpPr>
        <p:sp>
          <p:nvSpPr>
            <p:cNvPr id="10" name="Forma Livre 9"/>
            <p:cNvSpPr/>
            <p:nvPr/>
          </p:nvSpPr>
          <p:spPr>
            <a:xfrm>
              <a:off x="366712" y="4872148"/>
              <a:ext cx="942975" cy="73993"/>
            </a:xfrm>
            <a:custGeom>
              <a:avLst/>
              <a:gdLst>
                <a:gd name="connsiteX0" fmla="*/ 0 w 942975"/>
                <a:gd name="connsiteY0" fmla="*/ 61931 h 73993"/>
                <a:gd name="connsiteX1" fmla="*/ 47625 w 942975"/>
                <a:gd name="connsiteY1" fmla="*/ 21449 h 73993"/>
                <a:gd name="connsiteX2" fmla="*/ 97632 w 942975"/>
                <a:gd name="connsiteY2" fmla="*/ 64312 h 73993"/>
                <a:gd name="connsiteX3" fmla="*/ 150019 w 942975"/>
                <a:gd name="connsiteY3" fmla="*/ 28593 h 73993"/>
                <a:gd name="connsiteX4" fmla="*/ 202407 w 942975"/>
                <a:gd name="connsiteY4" fmla="*/ 64312 h 73993"/>
                <a:gd name="connsiteX5" fmla="*/ 280988 w 942975"/>
                <a:gd name="connsiteY5" fmla="*/ 30974 h 73993"/>
                <a:gd name="connsiteX6" fmla="*/ 319088 w 942975"/>
                <a:gd name="connsiteY6" fmla="*/ 71456 h 73993"/>
                <a:gd name="connsiteX7" fmla="*/ 409575 w 942975"/>
                <a:gd name="connsiteY7" fmla="*/ 26212 h 73993"/>
                <a:gd name="connsiteX8" fmla="*/ 435769 w 942975"/>
                <a:gd name="connsiteY8" fmla="*/ 71456 h 73993"/>
                <a:gd name="connsiteX9" fmla="*/ 521494 w 942975"/>
                <a:gd name="connsiteY9" fmla="*/ 11924 h 73993"/>
                <a:gd name="connsiteX10" fmla="*/ 545307 w 942975"/>
                <a:gd name="connsiteY10" fmla="*/ 73837 h 73993"/>
                <a:gd name="connsiteX11" fmla="*/ 581025 w 942975"/>
                <a:gd name="connsiteY11" fmla="*/ 30974 h 73993"/>
                <a:gd name="connsiteX12" fmla="*/ 614363 w 942975"/>
                <a:gd name="connsiteY12" fmla="*/ 73837 h 73993"/>
                <a:gd name="connsiteX13" fmla="*/ 664369 w 942975"/>
                <a:gd name="connsiteY13" fmla="*/ 23831 h 73993"/>
                <a:gd name="connsiteX14" fmla="*/ 700088 w 942975"/>
                <a:gd name="connsiteY14" fmla="*/ 69074 h 73993"/>
                <a:gd name="connsiteX15" fmla="*/ 752475 w 942975"/>
                <a:gd name="connsiteY15" fmla="*/ 28593 h 73993"/>
                <a:gd name="connsiteX16" fmla="*/ 773907 w 942975"/>
                <a:gd name="connsiteY16" fmla="*/ 59549 h 73993"/>
                <a:gd name="connsiteX17" fmla="*/ 862013 w 942975"/>
                <a:gd name="connsiteY17" fmla="*/ 18 h 73993"/>
                <a:gd name="connsiteX18" fmla="*/ 854869 w 942975"/>
                <a:gd name="connsiteY18" fmla="*/ 66693 h 73993"/>
                <a:gd name="connsiteX19" fmla="*/ 902494 w 942975"/>
                <a:gd name="connsiteY19" fmla="*/ 50024 h 73993"/>
                <a:gd name="connsiteX20" fmla="*/ 942975 w 942975"/>
                <a:gd name="connsiteY20" fmla="*/ 64312 h 7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2975" h="73993">
                  <a:moveTo>
                    <a:pt x="0" y="61931"/>
                  </a:moveTo>
                  <a:cubicBezTo>
                    <a:pt x="15676" y="41491"/>
                    <a:pt x="31353" y="21052"/>
                    <a:pt x="47625" y="21449"/>
                  </a:cubicBezTo>
                  <a:cubicBezTo>
                    <a:pt x="63897" y="21846"/>
                    <a:pt x="80566" y="63121"/>
                    <a:pt x="97632" y="64312"/>
                  </a:cubicBezTo>
                  <a:cubicBezTo>
                    <a:pt x="114698" y="65503"/>
                    <a:pt x="132557" y="28593"/>
                    <a:pt x="150019" y="28593"/>
                  </a:cubicBezTo>
                  <a:cubicBezTo>
                    <a:pt x="167481" y="28593"/>
                    <a:pt x="180579" y="63915"/>
                    <a:pt x="202407" y="64312"/>
                  </a:cubicBezTo>
                  <a:cubicBezTo>
                    <a:pt x="224235" y="64709"/>
                    <a:pt x="261541" y="29783"/>
                    <a:pt x="280988" y="30974"/>
                  </a:cubicBezTo>
                  <a:cubicBezTo>
                    <a:pt x="300435" y="32165"/>
                    <a:pt x="297657" y="72250"/>
                    <a:pt x="319088" y="71456"/>
                  </a:cubicBezTo>
                  <a:cubicBezTo>
                    <a:pt x="340519" y="70662"/>
                    <a:pt x="390128" y="26212"/>
                    <a:pt x="409575" y="26212"/>
                  </a:cubicBezTo>
                  <a:cubicBezTo>
                    <a:pt x="429022" y="26212"/>
                    <a:pt x="417116" y="73837"/>
                    <a:pt x="435769" y="71456"/>
                  </a:cubicBezTo>
                  <a:cubicBezTo>
                    <a:pt x="454422" y="69075"/>
                    <a:pt x="503238" y="11527"/>
                    <a:pt x="521494" y="11924"/>
                  </a:cubicBezTo>
                  <a:cubicBezTo>
                    <a:pt x="539750" y="12321"/>
                    <a:pt x="535385" y="70662"/>
                    <a:pt x="545307" y="73837"/>
                  </a:cubicBezTo>
                  <a:cubicBezTo>
                    <a:pt x="555229" y="77012"/>
                    <a:pt x="569516" y="30974"/>
                    <a:pt x="581025" y="30974"/>
                  </a:cubicBezTo>
                  <a:cubicBezTo>
                    <a:pt x="592534" y="30974"/>
                    <a:pt x="600472" y="75027"/>
                    <a:pt x="614363" y="73837"/>
                  </a:cubicBezTo>
                  <a:cubicBezTo>
                    <a:pt x="628254" y="72647"/>
                    <a:pt x="650082" y="24625"/>
                    <a:pt x="664369" y="23831"/>
                  </a:cubicBezTo>
                  <a:cubicBezTo>
                    <a:pt x="678656" y="23037"/>
                    <a:pt x="685404" y="68280"/>
                    <a:pt x="700088" y="69074"/>
                  </a:cubicBezTo>
                  <a:cubicBezTo>
                    <a:pt x="714772" y="69868"/>
                    <a:pt x="740172" y="30180"/>
                    <a:pt x="752475" y="28593"/>
                  </a:cubicBezTo>
                  <a:cubicBezTo>
                    <a:pt x="764778" y="27006"/>
                    <a:pt x="755651" y="64311"/>
                    <a:pt x="773907" y="59549"/>
                  </a:cubicBezTo>
                  <a:cubicBezTo>
                    <a:pt x="792163" y="54787"/>
                    <a:pt x="848519" y="-1173"/>
                    <a:pt x="862013" y="18"/>
                  </a:cubicBezTo>
                  <a:cubicBezTo>
                    <a:pt x="875507" y="1209"/>
                    <a:pt x="848122" y="58359"/>
                    <a:pt x="854869" y="66693"/>
                  </a:cubicBezTo>
                  <a:cubicBezTo>
                    <a:pt x="861616" y="75027"/>
                    <a:pt x="887810" y="50421"/>
                    <a:pt x="902494" y="50024"/>
                  </a:cubicBezTo>
                  <a:cubicBezTo>
                    <a:pt x="917178" y="49627"/>
                    <a:pt x="938213" y="63518"/>
                    <a:pt x="942975" y="64312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0" idx="0"/>
              <a:endCxn id="10" idx="20"/>
            </p:cNvCxnSpPr>
            <p:nvPr/>
          </p:nvCxnSpPr>
          <p:spPr>
            <a:xfrm>
              <a:off x="366712" y="4934079"/>
              <a:ext cx="942975" cy="23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ixaDeTexto 17"/>
          <p:cNvSpPr txBox="1"/>
          <p:nvPr/>
        </p:nvSpPr>
        <p:spPr>
          <a:xfrm>
            <a:off x="5142155" y="3702649"/>
            <a:ext cx="349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Elemento não recebeu água líquida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142154" y="4940705"/>
            <a:ext cx="331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Interface no elemento de volume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142154" y="6113291"/>
            <a:ext cx="359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Elemento completamente submerso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2732442" y="4184725"/>
            <a:ext cx="1506071" cy="39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2778912" y="5087313"/>
            <a:ext cx="1341267" cy="2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2732442" y="5553636"/>
            <a:ext cx="1387737" cy="44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8998906" y="3539971"/>
            <a:ext cx="284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Sem acúmulo, sem mudança de fase. Situação igual a da purga</a:t>
            </a:r>
            <a:endParaRPr lang="pt-BR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166171" y="6093753"/>
            <a:ext cx="242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Sem acúmulo, possível mudança de fase</a:t>
            </a:r>
            <a:endParaRPr lang="pt-BR" sz="1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166171" y="4816862"/>
            <a:ext cx="242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Com acúmulo e possível mudança de fase</a:t>
            </a:r>
            <a:endParaRPr lang="pt-BR" sz="1400" dirty="0"/>
          </a:p>
        </p:txBody>
      </p:sp>
      <p:sp>
        <p:nvSpPr>
          <p:cNvPr id="34" name="Retângulo 33"/>
          <p:cNvSpPr/>
          <p:nvPr/>
        </p:nvSpPr>
        <p:spPr>
          <a:xfrm>
            <a:off x="1543606" y="4360097"/>
            <a:ext cx="929304" cy="7617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/>
          <p:cNvGrpSpPr/>
          <p:nvPr/>
        </p:nvGrpSpPr>
        <p:grpSpPr>
          <a:xfrm>
            <a:off x="1538844" y="4298008"/>
            <a:ext cx="942975" cy="73993"/>
            <a:chOff x="366712" y="4872148"/>
            <a:chExt cx="942975" cy="73993"/>
          </a:xfrm>
          <a:solidFill>
            <a:schemeClr val="tx1"/>
          </a:solidFill>
        </p:grpSpPr>
        <p:sp>
          <p:nvSpPr>
            <p:cNvPr id="36" name="Forma Livre 35"/>
            <p:cNvSpPr/>
            <p:nvPr/>
          </p:nvSpPr>
          <p:spPr>
            <a:xfrm>
              <a:off x="366712" y="4872148"/>
              <a:ext cx="942975" cy="73993"/>
            </a:xfrm>
            <a:custGeom>
              <a:avLst/>
              <a:gdLst>
                <a:gd name="connsiteX0" fmla="*/ 0 w 942975"/>
                <a:gd name="connsiteY0" fmla="*/ 61931 h 73993"/>
                <a:gd name="connsiteX1" fmla="*/ 47625 w 942975"/>
                <a:gd name="connsiteY1" fmla="*/ 21449 h 73993"/>
                <a:gd name="connsiteX2" fmla="*/ 97632 w 942975"/>
                <a:gd name="connsiteY2" fmla="*/ 64312 h 73993"/>
                <a:gd name="connsiteX3" fmla="*/ 150019 w 942975"/>
                <a:gd name="connsiteY3" fmla="*/ 28593 h 73993"/>
                <a:gd name="connsiteX4" fmla="*/ 202407 w 942975"/>
                <a:gd name="connsiteY4" fmla="*/ 64312 h 73993"/>
                <a:gd name="connsiteX5" fmla="*/ 280988 w 942975"/>
                <a:gd name="connsiteY5" fmla="*/ 30974 h 73993"/>
                <a:gd name="connsiteX6" fmla="*/ 319088 w 942975"/>
                <a:gd name="connsiteY6" fmla="*/ 71456 h 73993"/>
                <a:gd name="connsiteX7" fmla="*/ 409575 w 942975"/>
                <a:gd name="connsiteY7" fmla="*/ 26212 h 73993"/>
                <a:gd name="connsiteX8" fmla="*/ 435769 w 942975"/>
                <a:gd name="connsiteY8" fmla="*/ 71456 h 73993"/>
                <a:gd name="connsiteX9" fmla="*/ 521494 w 942975"/>
                <a:gd name="connsiteY9" fmla="*/ 11924 h 73993"/>
                <a:gd name="connsiteX10" fmla="*/ 545307 w 942975"/>
                <a:gd name="connsiteY10" fmla="*/ 73837 h 73993"/>
                <a:gd name="connsiteX11" fmla="*/ 581025 w 942975"/>
                <a:gd name="connsiteY11" fmla="*/ 30974 h 73993"/>
                <a:gd name="connsiteX12" fmla="*/ 614363 w 942975"/>
                <a:gd name="connsiteY12" fmla="*/ 73837 h 73993"/>
                <a:gd name="connsiteX13" fmla="*/ 664369 w 942975"/>
                <a:gd name="connsiteY13" fmla="*/ 23831 h 73993"/>
                <a:gd name="connsiteX14" fmla="*/ 700088 w 942975"/>
                <a:gd name="connsiteY14" fmla="*/ 69074 h 73993"/>
                <a:gd name="connsiteX15" fmla="*/ 752475 w 942975"/>
                <a:gd name="connsiteY15" fmla="*/ 28593 h 73993"/>
                <a:gd name="connsiteX16" fmla="*/ 773907 w 942975"/>
                <a:gd name="connsiteY16" fmla="*/ 59549 h 73993"/>
                <a:gd name="connsiteX17" fmla="*/ 862013 w 942975"/>
                <a:gd name="connsiteY17" fmla="*/ 18 h 73993"/>
                <a:gd name="connsiteX18" fmla="*/ 854869 w 942975"/>
                <a:gd name="connsiteY18" fmla="*/ 66693 h 73993"/>
                <a:gd name="connsiteX19" fmla="*/ 902494 w 942975"/>
                <a:gd name="connsiteY19" fmla="*/ 50024 h 73993"/>
                <a:gd name="connsiteX20" fmla="*/ 942975 w 942975"/>
                <a:gd name="connsiteY20" fmla="*/ 64312 h 7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2975" h="73993">
                  <a:moveTo>
                    <a:pt x="0" y="61931"/>
                  </a:moveTo>
                  <a:cubicBezTo>
                    <a:pt x="15676" y="41491"/>
                    <a:pt x="31353" y="21052"/>
                    <a:pt x="47625" y="21449"/>
                  </a:cubicBezTo>
                  <a:cubicBezTo>
                    <a:pt x="63897" y="21846"/>
                    <a:pt x="80566" y="63121"/>
                    <a:pt x="97632" y="64312"/>
                  </a:cubicBezTo>
                  <a:cubicBezTo>
                    <a:pt x="114698" y="65503"/>
                    <a:pt x="132557" y="28593"/>
                    <a:pt x="150019" y="28593"/>
                  </a:cubicBezTo>
                  <a:cubicBezTo>
                    <a:pt x="167481" y="28593"/>
                    <a:pt x="180579" y="63915"/>
                    <a:pt x="202407" y="64312"/>
                  </a:cubicBezTo>
                  <a:cubicBezTo>
                    <a:pt x="224235" y="64709"/>
                    <a:pt x="261541" y="29783"/>
                    <a:pt x="280988" y="30974"/>
                  </a:cubicBezTo>
                  <a:cubicBezTo>
                    <a:pt x="300435" y="32165"/>
                    <a:pt x="297657" y="72250"/>
                    <a:pt x="319088" y="71456"/>
                  </a:cubicBezTo>
                  <a:cubicBezTo>
                    <a:pt x="340519" y="70662"/>
                    <a:pt x="390128" y="26212"/>
                    <a:pt x="409575" y="26212"/>
                  </a:cubicBezTo>
                  <a:cubicBezTo>
                    <a:pt x="429022" y="26212"/>
                    <a:pt x="417116" y="73837"/>
                    <a:pt x="435769" y="71456"/>
                  </a:cubicBezTo>
                  <a:cubicBezTo>
                    <a:pt x="454422" y="69075"/>
                    <a:pt x="503238" y="11527"/>
                    <a:pt x="521494" y="11924"/>
                  </a:cubicBezTo>
                  <a:cubicBezTo>
                    <a:pt x="539750" y="12321"/>
                    <a:pt x="535385" y="70662"/>
                    <a:pt x="545307" y="73837"/>
                  </a:cubicBezTo>
                  <a:cubicBezTo>
                    <a:pt x="555229" y="77012"/>
                    <a:pt x="569516" y="30974"/>
                    <a:pt x="581025" y="30974"/>
                  </a:cubicBezTo>
                  <a:cubicBezTo>
                    <a:pt x="592534" y="30974"/>
                    <a:pt x="600472" y="75027"/>
                    <a:pt x="614363" y="73837"/>
                  </a:cubicBezTo>
                  <a:cubicBezTo>
                    <a:pt x="628254" y="72647"/>
                    <a:pt x="650082" y="24625"/>
                    <a:pt x="664369" y="23831"/>
                  </a:cubicBezTo>
                  <a:cubicBezTo>
                    <a:pt x="678656" y="23037"/>
                    <a:pt x="685404" y="68280"/>
                    <a:pt x="700088" y="69074"/>
                  </a:cubicBezTo>
                  <a:cubicBezTo>
                    <a:pt x="714772" y="69868"/>
                    <a:pt x="740172" y="30180"/>
                    <a:pt x="752475" y="28593"/>
                  </a:cubicBezTo>
                  <a:cubicBezTo>
                    <a:pt x="764778" y="27006"/>
                    <a:pt x="755651" y="64311"/>
                    <a:pt x="773907" y="59549"/>
                  </a:cubicBezTo>
                  <a:cubicBezTo>
                    <a:pt x="792163" y="54787"/>
                    <a:pt x="848519" y="-1173"/>
                    <a:pt x="862013" y="18"/>
                  </a:cubicBezTo>
                  <a:cubicBezTo>
                    <a:pt x="875507" y="1209"/>
                    <a:pt x="848122" y="58359"/>
                    <a:pt x="854869" y="66693"/>
                  </a:cubicBezTo>
                  <a:cubicBezTo>
                    <a:pt x="861616" y="75027"/>
                    <a:pt x="887810" y="50421"/>
                    <a:pt x="902494" y="50024"/>
                  </a:cubicBezTo>
                  <a:cubicBezTo>
                    <a:pt x="917178" y="49627"/>
                    <a:pt x="938213" y="63518"/>
                    <a:pt x="942975" y="64312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/>
            <p:cNvCxnSpPr>
              <a:stCxn id="36" idx="0"/>
              <a:endCxn id="36" idx="20"/>
            </p:cNvCxnSpPr>
            <p:nvPr/>
          </p:nvCxnSpPr>
          <p:spPr>
            <a:xfrm>
              <a:off x="366712" y="4934079"/>
              <a:ext cx="942975" cy="23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tângulo 37"/>
          <p:cNvSpPr/>
          <p:nvPr/>
        </p:nvSpPr>
        <p:spPr>
          <a:xfrm>
            <a:off x="1543485" y="5109045"/>
            <a:ext cx="929304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/>
          <p:cNvGrpSpPr/>
          <p:nvPr/>
        </p:nvGrpSpPr>
        <p:grpSpPr>
          <a:xfrm>
            <a:off x="1538723" y="5046956"/>
            <a:ext cx="942975" cy="73993"/>
            <a:chOff x="366712" y="4872148"/>
            <a:chExt cx="942975" cy="73993"/>
          </a:xfrm>
          <a:solidFill>
            <a:schemeClr val="accent1"/>
          </a:solidFill>
        </p:grpSpPr>
        <p:sp>
          <p:nvSpPr>
            <p:cNvPr id="40" name="Forma Livre 39"/>
            <p:cNvSpPr/>
            <p:nvPr/>
          </p:nvSpPr>
          <p:spPr>
            <a:xfrm>
              <a:off x="366712" y="4872148"/>
              <a:ext cx="942975" cy="73993"/>
            </a:xfrm>
            <a:custGeom>
              <a:avLst/>
              <a:gdLst>
                <a:gd name="connsiteX0" fmla="*/ 0 w 942975"/>
                <a:gd name="connsiteY0" fmla="*/ 61931 h 73993"/>
                <a:gd name="connsiteX1" fmla="*/ 47625 w 942975"/>
                <a:gd name="connsiteY1" fmla="*/ 21449 h 73993"/>
                <a:gd name="connsiteX2" fmla="*/ 97632 w 942975"/>
                <a:gd name="connsiteY2" fmla="*/ 64312 h 73993"/>
                <a:gd name="connsiteX3" fmla="*/ 150019 w 942975"/>
                <a:gd name="connsiteY3" fmla="*/ 28593 h 73993"/>
                <a:gd name="connsiteX4" fmla="*/ 202407 w 942975"/>
                <a:gd name="connsiteY4" fmla="*/ 64312 h 73993"/>
                <a:gd name="connsiteX5" fmla="*/ 280988 w 942975"/>
                <a:gd name="connsiteY5" fmla="*/ 30974 h 73993"/>
                <a:gd name="connsiteX6" fmla="*/ 319088 w 942975"/>
                <a:gd name="connsiteY6" fmla="*/ 71456 h 73993"/>
                <a:gd name="connsiteX7" fmla="*/ 409575 w 942975"/>
                <a:gd name="connsiteY7" fmla="*/ 26212 h 73993"/>
                <a:gd name="connsiteX8" fmla="*/ 435769 w 942975"/>
                <a:gd name="connsiteY8" fmla="*/ 71456 h 73993"/>
                <a:gd name="connsiteX9" fmla="*/ 521494 w 942975"/>
                <a:gd name="connsiteY9" fmla="*/ 11924 h 73993"/>
                <a:gd name="connsiteX10" fmla="*/ 545307 w 942975"/>
                <a:gd name="connsiteY10" fmla="*/ 73837 h 73993"/>
                <a:gd name="connsiteX11" fmla="*/ 581025 w 942975"/>
                <a:gd name="connsiteY11" fmla="*/ 30974 h 73993"/>
                <a:gd name="connsiteX12" fmla="*/ 614363 w 942975"/>
                <a:gd name="connsiteY12" fmla="*/ 73837 h 73993"/>
                <a:gd name="connsiteX13" fmla="*/ 664369 w 942975"/>
                <a:gd name="connsiteY13" fmla="*/ 23831 h 73993"/>
                <a:gd name="connsiteX14" fmla="*/ 700088 w 942975"/>
                <a:gd name="connsiteY14" fmla="*/ 69074 h 73993"/>
                <a:gd name="connsiteX15" fmla="*/ 752475 w 942975"/>
                <a:gd name="connsiteY15" fmla="*/ 28593 h 73993"/>
                <a:gd name="connsiteX16" fmla="*/ 773907 w 942975"/>
                <a:gd name="connsiteY16" fmla="*/ 59549 h 73993"/>
                <a:gd name="connsiteX17" fmla="*/ 862013 w 942975"/>
                <a:gd name="connsiteY17" fmla="*/ 18 h 73993"/>
                <a:gd name="connsiteX18" fmla="*/ 854869 w 942975"/>
                <a:gd name="connsiteY18" fmla="*/ 66693 h 73993"/>
                <a:gd name="connsiteX19" fmla="*/ 902494 w 942975"/>
                <a:gd name="connsiteY19" fmla="*/ 50024 h 73993"/>
                <a:gd name="connsiteX20" fmla="*/ 942975 w 942975"/>
                <a:gd name="connsiteY20" fmla="*/ 64312 h 7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2975" h="73993">
                  <a:moveTo>
                    <a:pt x="0" y="61931"/>
                  </a:moveTo>
                  <a:cubicBezTo>
                    <a:pt x="15676" y="41491"/>
                    <a:pt x="31353" y="21052"/>
                    <a:pt x="47625" y="21449"/>
                  </a:cubicBezTo>
                  <a:cubicBezTo>
                    <a:pt x="63897" y="21846"/>
                    <a:pt x="80566" y="63121"/>
                    <a:pt x="97632" y="64312"/>
                  </a:cubicBezTo>
                  <a:cubicBezTo>
                    <a:pt x="114698" y="65503"/>
                    <a:pt x="132557" y="28593"/>
                    <a:pt x="150019" y="28593"/>
                  </a:cubicBezTo>
                  <a:cubicBezTo>
                    <a:pt x="167481" y="28593"/>
                    <a:pt x="180579" y="63915"/>
                    <a:pt x="202407" y="64312"/>
                  </a:cubicBezTo>
                  <a:cubicBezTo>
                    <a:pt x="224235" y="64709"/>
                    <a:pt x="261541" y="29783"/>
                    <a:pt x="280988" y="30974"/>
                  </a:cubicBezTo>
                  <a:cubicBezTo>
                    <a:pt x="300435" y="32165"/>
                    <a:pt x="297657" y="72250"/>
                    <a:pt x="319088" y="71456"/>
                  </a:cubicBezTo>
                  <a:cubicBezTo>
                    <a:pt x="340519" y="70662"/>
                    <a:pt x="390128" y="26212"/>
                    <a:pt x="409575" y="26212"/>
                  </a:cubicBezTo>
                  <a:cubicBezTo>
                    <a:pt x="429022" y="26212"/>
                    <a:pt x="417116" y="73837"/>
                    <a:pt x="435769" y="71456"/>
                  </a:cubicBezTo>
                  <a:cubicBezTo>
                    <a:pt x="454422" y="69075"/>
                    <a:pt x="503238" y="11527"/>
                    <a:pt x="521494" y="11924"/>
                  </a:cubicBezTo>
                  <a:cubicBezTo>
                    <a:pt x="539750" y="12321"/>
                    <a:pt x="535385" y="70662"/>
                    <a:pt x="545307" y="73837"/>
                  </a:cubicBezTo>
                  <a:cubicBezTo>
                    <a:pt x="555229" y="77012"/>
                    <a:pt x="569516" y="30974"/>
                    <a:pt x="581025" y="30974"/>
                  </a:cubicBezTo>
                  <a:cubicBezTo>
                    <a:pt x="592534" y="30974"/>
                    <a:pt x="600472" y="75027"/>
                    <a:pt x="614363" y="73837"/>
                  </a:cubicBezTo>
                  <a:cubicBezTo>
                    <a:pt x="628254" y="72647"/>
                    <a:pt x="650082" y="24625"/>
                    <a:pt x="664369" y="23831"/>
                  </a:cubicBezTo>
                  <a:cubicBezTo>
                    <a:pt x="678656" y="23037"/>
                    <a:pt x="685404" y="68280"/>
                    <a:pt x="700088" y="69074"/>
                  </a:cubicBezTo>
                  <a:cubicBezTo>
                    <a:pt x="714772" y="69868"/>
                    <a:pt x="740172" y="30180"/>
                    <a:pt x="752475" y="28593"/>
                  </a:cubicBezTo>
                  <a:cubicBezTo>
                    <a:pt x="764778" y="27006"/>
                    <a:pt x="755651" y="64311"/>
                    <a:pt x="773907" y="59549"/>
                  </a:cubicBezTo>
                  <a:cubicBezTo>
                    <a:pt x="792163" y="54787"/>
                    <a:pt x="848519" y="-1173"/>
                    <a:pt x="862013" y="18"/>
                  </a:cubicBezTo>
                  <a:cubicBezTo>
                    <a:pt x="875507" y="1209"/>
                    <a:pt x="848122" y="58359"/>
                    <a:pt x="854869" y="66693"/>
                  </a:cubicBezTo>
                  <a:cubicBezTo>
                    <a:pt x="861616" y="75027"/>
                    <a:pt x="887810" y="50421"/>
                    <a:pt x="902494" y="50024"/>
                  </a:cubicBezTo>
                  <a:cubicBezTo>
                    <a:pt x="917178" y="49627"/>
                    <a:pt x="938213" y="63518"/>
                    <a:pt x="942975" y="64312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40" idx="0"/>
              <a:endCxn id="40" idx="20"/>
            </p:cNvCxnSpPr>
            <p:nvPr/>
          </p:nvCxnSpPr>
          <p:spPr>
            <a:xfrm>
              <a:off x="366712" y="4934079"/>
              <a:ext cx="942975" cy="23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tângulo 16"/>
          <p:cNvSpPr/>
          <p:nvPr/>
        </p:nvSpPr>
        <p:spPr>
          <a:xfrm>
            <a:off x="1398852" y="5009616"/>
            <a:ext cx="1229808" cy="1553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398852" y="5475939"/>
            <a:ext cx="1229808" cy="1553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98852" y="4505356"/>
            <a:ext cx="1229808" cy="1553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8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ebulição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756660" cy="4351338"/>
          </a:xfrm>
        </p:spPr>
        <p:txBody>
          <a:bodyPr/>
          <a:lstStyle/>
          <a:p>
            <a:r>
              <a:rPr lang="pt-BR" dirty="0" smtClean="0"/>
              <a:t>Mudança de fase do fluido por transferência de calor a partir de uma superfície.</a:t>
            </a:r>
          </a:p>
          <a:p>
            <a:r>
              <a:rPr lang="pt-BR" dirty="0" smtClean="0"/>
              <a:t>Envolve movimento do fluido, portanto este mecanismo de troca de calor é classificado como convecção.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65296" y="6093237"/>
                <a:ext cx="3750386" cy="490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sub>
                          </m:sSub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𝑒𝑏𝑢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𝑒𝑏𝑢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6" y="6093237"/>
                <a:ext cx="3750386" cy="490327"/>
              </a:xfrm>
              <a:prstGeom prst="rect">
                <a:avLst/>
              </a:prstGeom>
              <a:blipFill>
                <a:blip r:embed="rId2"/>
                <a:stretch>
                  <a:fillRect l="-1301" t="-2500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86" y="1630970"/>
            <a:ext cx="7501099" cy="4952594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174428" y="1592133"/>
            <a:ext cx="1386980" cy="57015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6965123" y="1583112"/>
            <a:ext cx="1060081" cy="57917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8296751" y="1592133"/>
            <a:ext cx="1087643" cy="57015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0209374" y="1562981"/>
            <a:ext cx="1043123" cy="5670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72" y="2172494"/>
            <a:ext cx="454405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Etapa de resfriamento impacta tempo do ciclo dos reatores</a:t>
                </a:r>
              </a:p>
              <a:p>
                <a:r>
                  <a:rPr lang="pt-BR" dirty="0" smtClean="0"/>
                  <a:t>Pedido frequente da comunidade para revisão das curvas de resfriamento</a:t>
                </a:r>
              </a:p>
              <a:p>
                <a:r>
                  <a:rPr lang="pt-BR" dirty="0" smtClean="0"/>
                  <a:t>Necessidade de revisão </a:t>
                </a:r>
                <a:r>
                  <a:rPr lang="pt-BR" dirty="0"/>
                  <a:t>do parâmetro </a:t>
                </a:r>
                <a:r>
                  <a:rPr lang="pt-BR" dirty="0" smtClean="0"/>
                  <a:t>de </a:t>
                </a:r>
                <a:r>
                  <a:rPr lang="pt-BR" dirty="0"/>
                  <a:t>velocidade máxima de enchimento do </a:t>
                </a:r>
                <a:r>
                  <a:rPr lang="pt-BR" dirty="0" smtClean="0"/>
                  <a:t>reator </a:t>
                </a:r>
                <a:r>
                  <a:rPr lang="pt-BR" dirty="0"/>
                  <a:t>com água líquida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1,3 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Necessidade de um estudo mais apurado da tensão desenvolvida na região da solda tripla</a:t>
                </a:r>
              </a:p>
              <a:p>
                <a:r>
                  <a:rPr lang="pt-BR" dirty="0" smtClean="0"/>
                  <a:t>Modelo </a:t>
                </a:r>
                <a:r>
                  <a:rPr lang="pt-BR" dirty="0"/>
                  <a:t>atual baseado </a:t>
                </a:r>
                <a:r>
                  <a:rPr lang="pt-BR" dirty="0" smtClean="0"/>
                  <a:t>num </a:t>
                </a:r>
                <a:r>
                  <a:rPr lang="pt-BR" dirty="0"/>
                  <a:t>balanço de energia entre o </a:t>
                </a:r>
                <a:r>
                  <a:rPr lang="pt-BR" dirty="0" smtClean="0"/>
                  <a:t>coque e fluido sem considerar os mecanismos de troca de calor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0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ebulição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18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QUANTO AS CORRELAÇÕES</a:t>
                </a:r>
              </a:p>
              <a:p>
                <a:pPr marL="0" indent="0">
                  <a:buNone/>
                </a:pPr>
                <a:endParaRPr lang="pt-BR" sz="900" i="1" dirty="0" smtClean="0"/>
              </a:p>
              <a:p>
                <a:r>
                  <a:rPr lang="pt-BR" dirty="0" smtClean="0"/>
                  <a:t>Convecção livre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Mesmo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dirty="0" smtClean="0"/>
                  <a:t> da convecção anterior</a:t>
                </a:r>
              </a:p>
              <a:p>
                <a:r>
                  <a:rPr lang="pt-BR" dirty="0" smtClean="0"/>
                  <a:t>Nucleada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pt-BR" dirty="0" smtClean="0"/>
                  <a:t>Correlações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dirty="0" smtClean="0"/>
                  <a:t> dependem fortemente da iteração fluido superfície, da densidade de sítios de nucleação, da rugosidade da superfície e do regime de fluxo. Existe correlação viável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Transição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℃&lt;∆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0℃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Não encontrado correlações</a:t>
                </a:r>
              </a:p>
              <a:p>
                <a:r>
                  <a:rPr lang="pt-BR" dirty="0" smtClean="0"/>
                  <a:t>Película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0℃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Correlação independe da superfície devido a formação de uma camada estável de vapor</a:t>
                </a: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1843"/>
              </a:xfrm>
              <a:blipFill>
                <a:blip r:embed="rId2"/>
                <a:stretch>
                  <a:fillRect l="-1043" t="-25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8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ebulição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9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Correlação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996"/>
              </a:xfrm>
              <a:blipFill>
                <a:blip r:embed="rId4"/>
                <a:stretch>
                  <a:fillRect l="-1043" t="-29333" b="-34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92881" y="3619948"/>
                <a:ext cx="3838037" cy="735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=0,149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𝑓𝑔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81" y="3619948"/>
                <a:ext cx="3838037" cy="7359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934237" y="2822913"/>
                <a:ext cx="3750386" cy="490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sub>
                          </m:sSub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𝑒𝑏𝑢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𝑒𝑏𝑢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37" y="2822913"/>
                <a:ext cx="3750386" cy="490327"/>
              </a:xfrm>
              <a:prstGeom prst="rect">
                <a:avLst/>
              </a:prstGeom>
              <a:blipFill>
                <a:blip r:embed="rId6"/>
                <a:stretch>
                  <a:fillRect l="-1301" t="-1235"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081666" y="4662627"/>
                <a:ext cx="1455527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𝑒𝑏𝑢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666" y="4662627"/>
                <a:ext cx="1455527" cy="571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Obje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41033"/>
              </p:ext>
            </p:extLst>
          </p:nvPr>
        </p:nvGraphicFramePr>
        <p:xfrm>
          <a:off x="6303981" y="365125"/>
          <a:ext cx="5353722" cy="521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8" imgW="4267225" imgH="4152928" progId="Visio.Drawing.15">
                  <p:embed/>
                </p:oleObj>
              </mc:Choice>
              <mc:Fallback>
                <p:oleObj r:id="rId8" imgW="4267225" imgH="415292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81" y="365125"/>
                        <a:ext cx="5353722" cy="5210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Conector reto 42"/>
          <p:cNvCxnSpPr/>
          <p:nvPr/>
        </p:nvCxnSpPr>
        <p:spPr>
          <a:xfrm flipV="1">
            <a:off x="7627172" y="1825625"/>
            <a:ext cx="1506070" cy="2676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8541685" y="1690689"/>
            <a:ext cx="1495200" cy="25585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8674629" y="210274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orma Livre 52"/>
          <p:cNvSpPr/>
          <p:nvPr/>
        </p:nvSpPr>
        <p:spPr>
          <a:xfrm>
            <a:off x="3670137" y="2249070"/>
            <a:ext cx="5000527" cy="2688690"/>
          </a:xfrm>
          <a:custGeom>
            <a:avLst/>
            <a:gdLst>
              <a:gd name="connsiteX0" fmla="*/ 4959276 w 4959276"/>
              <a:gd name="connsiteY0" fmla="*/ 20794 h 2591871"/>
              <a:gd name="connsiteX1" fmla="*/ 2420471 w 4959276"/>
              <a:gd name="connsiteY1" fmla="*/ 311250 h 2591871"/>
              <a:gd name="connsiteX2" fmla="*/ 1581374 w 4959276"/>
              <a:gd name="connsiteY2" fmla="*/ 2183081 h 2591871"/>
              <a:gd name="connsiteX3" fmla="*/ 0 w 4959276"/>
              <a:gd name="connsiteY3" fmla="*/ 2591871 h 259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76" h="2591871">
                <a:moveTo>
                  <a:pt x="4959276" y="20794"/>
                </a:moveTo>
                <a:cubicBezTo>
                  <a:pt x="3971365" y="-14169"/>
                  <a:pt x="2983455" y="-49131"/>
                  <a:pt x="2420471" y="311250"/>
                </a:cubicBezTo>
                <a:cubicBezTo>
                  <a:pt x="1857487" y="671631"/>
                  <a:pt x="1984786" y="1802978"/>
                  <a:pt x="1581374" y="2183081"/>
                </a:cubicBezTo>
                <a:cubicBezTo>
                  <a:pt x="1177962" y="2563184"/>
                  <a:pt x="588981" y="2577527"/>
                  <a:pt x="0" y="2591871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7638042" y="3889271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9571105" y="3481962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7003342" y="5609679"/>
            <a:ext cx="153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Correlação de convecção mista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931105" y="5598174"/>
            <a:ext cx="181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Correlação de ebulição película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58" name="Forma Livre 57"/>
          <p:cNvSpPr/>
          <p:nvPr/>
        </p:nvSpPr>
        <p:spPr>
          <a:xfrm>
            <a:off x="6216558" y="4077148"/>
            <a:ext cx="1399856" cy="1602890"/>
          </a:xfrm>
          <a:custGeom>
            <a:avLst/>
            <a:gdLst>
              <a:gd name="connsiteX0" fmla="*/ 1399856 w 1399856"/>
              <a:gd name="connsiteY0" fmla="*/ 0 h 1602890"/>
              <a:gd name="connsiteX1" fmla="*/ 12120 w 1399856"/>
              <a:gd name="connsiteY1" fmla="*/ 742278 h 1602890"/>
              <a:gd name="connsiteX2" fmla="*/ 840458 w 1399856"/>
              <a:gd name="connsiteY2" fmla="*/ 1602890 h 16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856" h="1602890">
                <a:moveTo>
                  <a:pt x="1399856" y="0"/>
                </a:moveTo>
                <a:cubicBezTo>
                  <a:pt x="752604" y="237565"/>
                  <a:pt x="105353" y="475130"/>
                  <a:pt x="12120" y="742278"/>
                </a:cubicBezTo>
                <a:cubicBezTo>
                  <a:pt x="-81113" y="1009426"/>
                  <a:pt x="379672" y="1306158"/>
                  <a:pt x="840458" y="160289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Forma Livre 58"/>
          <p:cNvSpPr/>
          <p:nvPr/>
        </p:nvSpPr>
        <p:spPr>
          <a:xfrm>
            <a:off x="9907793" y="3732904"/>
            <a:ext cx="2031964" cy="1839557"/>
          </a:xfrm>
          <a:custGeom>
            <a:avLst/>
            <a:gdLst>
              <a:gd name="connsiteX0" fmla="*/ 0 w 2031964"/>
              <a:gd name="connsiteY0" fmla="*/ 0 h 1839557"/>
              <a:gd name="connsiteX1" fmla="*/ 1968649 w 2031964"/>
              <a:gd name="connsiteY1" fmla="*/ 1000461 h 1839557"/>
              <a:gd name="connsiteX2" fmla="*/ 1355463 w 2031964"/>
              <a:gd name="connsiteY2" fmla="*/ 1839557 h 183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1964" h="1839557">
                <a:moveTo>
                  <a:pt x="0" y="0"/>
                </a:moveTo>
                <a:cubicBezTo>
                  <a:pt x="871369" y="346934"/>
                  <a:pt x="1742739" y="693868"/>
                  <a:pt x="1968649" y="1000461"/>
                </a:cubicBezTo>
                <a:cubicBezTo>
                  <a:pt x="2194559" y="1307054"/>
                  <a:pt x="1775011" y="1573305"/>
                  <a:pt x="1355463" y="183955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ebulição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99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Correlação para ebulição em película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30750" y="3144780"/>
                <a:ext cx="4173065" cy="663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𝑐𝑜𝑛𝑣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=0,67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𝑓𝑔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𝑠𝑢𝑝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" y="3144780"/>
                <a:ext cx="4173065" cy="663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30750" y="4418900"/>
                <a:ext cx="3562898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𝑓𝑔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𝑓𝑔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+0,80 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" y="4418900"/>
                <a:ext cx="3562898" cy="319318"/>
              </a:xfrm>
              <a:prstGeom prst="rect">
                <a:avLst/>
              </a:prstGeom>
              <a:blipFill>
                <a:blip r:embed="rId4"/>
                <a:stretch>
                  <a:fillRect l="-1368" b="-2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68183" y="4858310"/>
            <a:ext cx="4387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Correção que “leva em conta a energia sensível necessária para manter as temperaturas no interior da camada de vapor acima da temperatura de saturação.”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205418" y="3144780"/>
                <a:ext cx="2484398" cy="654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𝑠𝑢𝑝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𝑆𝐴𝑇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418" y="3144780"/>
                <a:ext cx="2484398" cy="654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8775728" y="3091257"/>
                <a:ext cx="3089307" cy="41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𝑒𝑏𝑢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f>
                            <m:fPr>
                              <m:type m:val="skw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𝑒𝑏𝑢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728" y="3091257"/>
                <a:ext cx="3089307" cy="414794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869582" y="2576058"/>
            <a:ext cx="307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Parte da troca é por convecção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06165" y="2572764"/>
            <a:ext cx="289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Parte da troca é por radiação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364815" y="2572764"/>
            <a:ext cx="336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Coeficiente total de transferência:</a:t>
            </a:r>
            <a:endParaRPr lang="pt-BR" dirty="0"/>
          </a:p>
        </p:txBody>
      </p:sp>
      <p:sp>
        <p:nvSpPr>
          <p:cNvPr id="13" name="Chave Direita 12"/>
          <p:cNvSpPr/>
          <p:nvPr/>
        </p:nvSpPr>
        <p:spPr>
          <a:xfrm rot="5400000">
            <a:off x="10068068" y="2608438"/>
            <a:ext cx="234872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138064" y="4101763"/>
            <a:ext cx="18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Newton-</a:t>
            </a:r>
            <a:r>
              <a:rPr lang="pt-BR" dirty="0" err="1" smtClean="0"/>
              <a:t>Raphson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092542" y="4508489"/>
                <a:ext cx="4051045" cy="368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𝑒𝑏𝑢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𝑒𝑏𝑢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f>
                            <m:fPr>
                              <m:type m:val="skw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𝑒𝑏𝑢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f>
                            <m:fPr>
                              <m:type m:val="skw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2" y="4508489"/>
                <a:ext cx="4051045" cy="368691"/>
              </a:xfrm>
              <a:prstGeom prst="rect">
                <a:avLst/>
              </a:prstGeom>
              <a:blipFill>
                <a:blip r:embed="rId7"/>
                <a:stretch>
                  <a:fillRect l="-753" t="-98333" r="-1054" b="-1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o Explicativo em Nuvem 15"/>
          <p:cNvSpPr/>
          <p:nvPr/>
        </p:nvSpPr>
        <p:spPr>
          <a:xfrm>
            <a:off x="2823109" y="5744268"/>
            <a:ext cx="5096108" cy="997546"/>
          </a:xfrm>
          <a:prstGeom prst="cloudCallout">
            <a:avLst>
              <a:gd name="adj1" fmla="val -5602"/>
              <a:gd name="adj2" fmla="val -10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Propriedades do vapor calculadas na do temperatura do filme</a:t>
            </a:r>
          </a:p>
        </p:txBody>
      </p:sp>
      <p:sp>
        <p:nvSpPr>
          <p:cNvPr id="17" name="Elipse 16"/>
          <p:cNvSpPr/>
          <p:nvPr/>
        </p:nvSpPr>
        <p:spPr>
          <a:xfrm>
            <a:off x="1160963" y="3460347"/>
            <a:ext cx="360000" cy="36000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462643" y="3485836"/>
            <a:ext cx="592524" cy="36000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190854" y="3126587"/>
            <a:ext cx="360000" cy="36000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118964" y="4399482"/>
            <a:ext cx="360000" cy="36000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3485478" y="2923082"/>
            <a:ext cx="1699708" cy="2186800"/>
          </a:xfrm>
          <a:custGeom>
            <a:avLst/>
            <a:gdLst>
              <a:gd name="connsiteX0" fmla="*/ 0 w 1699708"/>
              <a:gd name="connsiteY0" fmla="*/ 188431 h 2232384"/>
              <a:gd name="connsiteX1" fmla="*/ 1301675 w 1699708"/>
              <a:gd name="connsiteY1" fmla="*/ 199189 h 2232384"/>
              <a:gd name="connsiteX2" fmla="*/ 1699708 w 1699708"/>
              <a:gd name="connsiteY2" fmla="*/ 2232384 h 223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9708" h="2232384">
                <a:moveTo>
                  <a:pt x="0" y="188431"/>
                </a:moveTo>
                <a:cubicBezTo>
                  <a:pt x="509195" y="23480"/>
                  <a:pt x="1018390" y="-141470"/>
                  <a:pt x="1301675" y="199189"/>
                </a:cubicBezTo>
                <a:cubicBezTo>
                  <a:pt x="1584960" y="539848"/>
                  <a:pt x="1642334" y="1386116"/>
                  <a:pt x="1699708" y="223238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Forma Livre 21"/>
          <p:cNvSpPr/>
          <p:nvPr/>
        </p:nvSpPr>
        <p:spPr>
          <a:xfrm>
            <a:off x="1538344" y="3872753"/>
            <a:ext cx="3517750" cy="1183341"/>
          </a:xfrm>
          <a:custGeom>
            <a:avLst/>
            <a:gdLst>
              <a:gd name="connsiteX0" fmla="*/ 0 w 3517750"/>
              <a:gd name="connsiteY0" fmla="*/ 0 h 1183341"/>
              <a:gd name="connsiteX1" fmla="*/ 1054249 w 3517750"/>
              <a:gd name="connsiteY1" fmla="*/ 193638 h 1183341"/>
              <a:gd name="connsiteX2" fmla="*/ 2485016 w 3517750"/>
              <a:gd name="connsiteY2" fmla="*/ 150607 h 1183341"/>
              <a:gd name="connsiteX3" fmla="*/ 3517750 w 3517750"/>
              <a:gd name="connsiteY3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750" h="1183341">
                <a:moveTo>
                  <a:pt x="0" y="0"/>
                </a:moveTo>
                <a:cubicBezTo>
                  <a:pt x="320040" y="84268"/>
                  <a:pt x="640080" y="168537"/>
                  <a:pt x="1054249" y="193638"/>
                </a:cubicBezTo>
                <a:cubicBezTo>
                  <a:pt x="1468418" y="218739"/>
                  <a:pt x="2074433" y="-14343"/>
                  <a:pt x="2485016" y="150607"/>
                </a:cubicBezTo>
                <a:cubicBezTo>
                  <a:pt x="2895599" y="315557"/>
                  <a:pt x="3206674" y="749449"/>
                  <a:pt x="3517750" y="118334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Forma Livre 22"/>
          <p:cNvSpPr/>
          <p:nvPr/>
        </p:nvSpPr>
        <p:spPr>
          <a:xfrm>
            <a:off x="2958353" y="3758133"/>
            <a:ext cx="2162287" cy="1287203"/>
          </a:xfrm>
          <a:custGeom>
            <a:avLst/>
            <a:gdLst>
              <a:gd name="connsiteX0" fmla="*/ 0 w 2162287"/>
              <a:gd name="connsiteY0" fmla="*/ 50074 h 1287203"/>
              <a:gd name="connsiteX1" fmla="*/ 1452282 w 2162287"/>
              <a:gd name="connsiteY1" fmla="*/ 146893 h 1287203"/>
              <a:gd name="connsiteX2" fmla="*/ 2162287 w 2162287"/>
              <a:gd name="connsiteY2" fmla="*/ 1287203 h 128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287" h="1287203">
                <a:moveTo>
                  <a:pt x="0" y="50074"/>
                </a:moveTo>
                <a:cubicBezTo>
                  <a:pt x="545950" y="-4611"/>
                  <a:pt x="1091901" y="-59295"/>
                  <a:pt x="1452282" y="146893"/>
                </a:cubicBezTo>
                <a:cubicBezTo>
                  <a:pt x="1812663" y="353081"/>
                  <a:pt x="1987475" y="820142"/>
                  <a:pt x="2162287" y="12872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2323652" y="4170541"/>
            <a:ext cx="2592593" cy="917826"/>
          </a:xfrm>
          <a:custGeom>
            <a:avLst/>
            <a:gdLst>
              <a:gd name="connsiteX0" fmla="*/ 0 w 2592593"/>
              <a:gd name="connsiteY0" fmla="*/ 197064 h 917826"/>
              <a:gd name="connsiteX1" fmla="*/ 1129553 w 2592593"/>
              <a:gd name="connsiteY1" fmla="*/ 46457 h 917826"/>
              <a:gd name="connsiteX2" fmla="*/ 2592593 w 2592593"/>
              <a:gd name="connsiteY2" fmla="*/ 917826 h 91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2593" h="917826">
                <a:moveTo>
                  <a:pt x="0" y="197064"/>
                </a:moveTo>
                <a:cubicBezTo>
                  <a:pt x="348727" y="61697"/>
                  <a:pt x="697454" y="-73670"/>
                  <a:pt x="1129553" y="46457"/>
                </a:cubicBezTo>
                <a:cubicBezTo>
                  <a:pt x="1561652" y="166584"/>
                  <a:pt x="2077122" y="542205"/>
                  <a:pt x="2592593" y="91782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>
            <a:stCxn id="16" idx="0"/>
          </p:cNvCxnSpPr>
          <p:nvPr/>
        </p:nvCxnSpPr>
        <p:spPr>
          <a:xfrm flipH="1">
            <a:off x="2509838" y="6243041"/>
            <a:ext cx="32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75654" y="6026370"/>
                <a:ext cx="2056782" cy="523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𝑓𝑖𝑙𝑚𝑒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𝑠𝑢𝑝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54" y="6026370"/>
                <a:ext cx="2056782" cy="5237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9180286" y="5605768"/>
                <a:ext cx="1730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𝑒𝑏𝑢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𝑒𝑏𝑢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𝑚h𝑒</m:t>
                      </m:r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6" y="5605768"/>
                <a:ext cx="1730730" cy="276999"/>
              </a:xfrm>
              <a:prstGeom prst="rect">
                <a:avLst/>
              </a:prstGeom>
              <a:blipFill>
                <a:blip r:embed="rId9"/>
                <a:stretch>
                  <a:fillRect l="-1408" r="-1408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/>
          <p:cNvSpPr/>
          <p:nvPr/>
        </p:nvSpPr>
        <p:spPr>
          <a:xfrm>
            <a:off x="10374360" y="5548362"/>
            <a:ext cx="532877" cy="401431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8935898" y="6275499"/>
            <a:ext cx="31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Parâmetro de ajuste do modelo</a:t>
            </a:r>
            <a:endParaRPr lang="pt-BR" dirty="0">
              <a:solidFill>
                <a:srgbClr val="7030A0"/>
              </a:solidFill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10640798" y="5949793"/>
            <a:ext cx="0" cy="3111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250413" y="4109193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Emissividade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6382829" y="4109193"/>
                <a:ext cx="1572482" cy="477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dirty="0" smtClean="0"/>
                  <a:t>Cte Stefan-Boltzmann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5,67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sz="1200" dirty="0" smtClean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9" y="4109193"/>
                <a:ext cx="1572482" cy="477503"/>
              </a:xfrm>
              <a:prstGeom prst="rect">
                <a:avLst/>
              </a:prstGeom>
              <a:blipFill>
                <a:blip r:embed="rId10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/>
          <p:cNvSpPr/>
          <p:nvPr/>
        </p:nvSpPr>
        <p:spPr>
          <a:xfrm>
            <a:off x="5929581" y="3208383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102973" y="3193217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5873750" y="3430733"/>
            <a:ext cx="163831" cy="678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39" idx="4"/>
          </p:cNvCxnSpPr>
          <p:nvPr/>
        </p:nvCxnSpPr>
        <p:spPr>
          <a:xfrm>
            <a:off x="6210973" y="3409217"/>
            <a:ext cx="437553" cy="678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4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/>
      <p:bldP spid="29" grpId="0"/>
      <p:bldP spid="33" grpId="0" animBg="1"/>
      <p:bldP spid="34" grpId="0"/>
      <p:bldP spid="36" grpId="0"/>
      <p:bldP spid="37" grpId="0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766086" y="0"/>
            <a:ext cx="4340469" cy="3411933"/>
            <a:chOff x="7766086" y="0"/>
            <a:chExt cx="4340469" cy="341193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6086" y="0"/>
              <a:ext cx="4340469" cy="3411933"/>
            </a:xfrm>
            <a:prstGeom prst="rect">
              <a:avLst/>
            </a:prstGeom>
          </p:spPr>
        </p:pic>
        <p:sp>
          <p:nvSpPr>
            <p:cNvPr id="22" name="Retângulo 21"/>
            <p:cNvSpPr/>
            <p:nvPr/>
          </p:nvSpPr>
          <p:spPr>
            <a:xfrm>
              <a:off x="10163017" y="3021663"/>
              <a:ext cx="662940" cy="33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163017" y="310338"/>
              <a:ext cx="662940" cy="33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resfriamento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155"/>
          </a:xfrm>
        </p:spPr>
        <p:txBody>
          <a:bodyPr>
            <a:normAutofit/>
          </a:bodyPr>
          <a:lstStyle/>
          <a:p>
            <a:r>
              <a:rPr lang="pt-BR" dirty="0" smtClean="0"/>
              <a:t>Elemento completamente submerso</a:t>
            </a:r>
          </a:p>
          <a:p>
            <a:pPr lvl="1"/>
            <a:r>
              <a:rPr lang="pt-BR" i="1" dirty="0"/>
              <a:t>Sem acúmulo, possível </a:t>
            </a:r>
            <a:r>
              <a:rPr lang="pt-BR" i="1" u="sng" dirty="0"/>
              <a:t>mudança de fase</a:t>
            </a:r>
          </a:p>
          <a:p>
            <a:pPr lvl="1"/>
            <a:endParaRPr lang="pt-BR" dirty="0"/>
          </a:p>
        </p:txBody>
      </p:sp>
      <p:grpSp>
        <p:nvGrpSpPr>
          <p:cNvPr id="6" name="Agrupar 5"/>
          <p:cNvGrpSpPr/>
          <p:nvPr/>
        </p:nvGrpSpPr>
        <p:grpSpPr>
          <a:xfrm>
            <a:off x="260316" y="3638048"/>
            <a:ext cx="1598400" cy="601200"/>
            <a:chOff x="3851239" y="4916245"/>
            <a:chExt cx="2431227" cy="1005507"/>
          </a:xfrm>
        </p:grpSpPr>
        <p:sp>
          <p:nvSpPr>
            <p:cNvPr id="7" name="Fluxograma: Decisão 6"/>
            <p:cNvSpPr/>
            <p:nvPr/>
          </p:nvSpPr>
          <p:spPr>
            <a:xfrm>
              <a:off x="3851239" y="4916245"/>
              <a:ext cx="2431227" cy="1005507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4307316" y="5141686"/>
                  <a:ext cx="1617228" cy="4985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𝑇𝑓</m:t>
                            </m:r>
                          </m:e>
                          <m:sub>
                            <m:r>
                              <a:rPr lang="pt-B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316" y="5141686"/>
                  <a:ext cx="1617228" cy="498564"/>
                </a:xfrm>
                <a:prstGeom prst="rect">
                  <a:avLst/>
                </a:prstGeom>
                <a:blipFill>
                  <a:blip r:embed="rId3"/>
                  <a:stretch>
                    <a:fillRect b="-40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Conector de Seta Reta 9"/>
          <p:cNvCxnSpPr>
            <a:endCxn id="7" idx="0"/>
          </p:cNvCxnSpPr>
          <p:nvPr/>
        </p:nvCxnSpPr>
        <p:spPr>
          <a:xfrm>
            <a:off x="1054502" y="3433562"/>
            <a:ext cx="5014" cy="20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2"/>
            <a:endCxn id="30" idx="0"/>
          </p:cNvCxnSpPr>
          <p:nvPr/>
        </p:nvCxnSpPr>
        <p:spPr>
          <a:xfrm>
            <a:off x="1059516" y="4239248"/>
            <a:ext cx="1900" cy="24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8096250" y="2704264"/>
                <a:ext cx="485068" cy="37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𝑙𝑖𝑞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0" y="2704264"/>
                <a:ext cx="485068" cy="373436"/>
              </a:xfrm>
              <a:prstGeom prst="rect">
                <a:avLst/>
              </a:prstGeom>
              <a:blipFill>
                <a:blip r:embed="rId4"/>
                <a:stretch>
                  <a:fillRect l="-6250" t="-3279" r="-7500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666783" y="2713882"/>
                <a:ext cx="584647" cy="363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𝑉𝑎𝑝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783" y="2713882"/>
                <a:ext cx="584647" cy="363818"/>
              </a:xfrm>
              <a:prstGeom prst="rect">
                <a:avLst/>
              </a:prstGeom>
              <a:blipFill>
                <a:blip r:embed="rId5"/>
                <a:stretch>
                  <a:fillRect l="-5208" t="-1667" r="-625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9336895" y="2741325"/>
                <a:ext cx="36619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95" y="2741325"/>
                <a:ext cx="366190" cy="299313"/>
              </a:xfrm>
              <a:prstGeom prst="rect">
                <a:avLst/>
              </a:prstGeom>
              <a:blipFill>
                <a:blip r:embed="rId6"/>
                <a:stretch>
                  <a:fillRect l="-21667" t="-2041" r="-11667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991475" y="310101"/>
                <a:ext cx="539827" cy="37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𝑙𝑖𝑞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75" y="310101"/>
                <a:ext cx="539827" cy="373436"/>
              </a:xfrm>
              <a:prstGeom prst="rect">
                <a:avLst/>
              </a:prstGeom>
              <a:blipFill>
                <a:blip r:embed="rId7"/>
                <a:stretch>
                  <a:fillRect l="-5682" t="-3279" r="-4545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8562008" y="319719"/>
                <a:ext cx="584647" cy="363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𝑉𝑎𝑝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008" y="319719"/>
                <a:ext cx="584647" cy="363818"/>
              </a:xfrm>
              <a:prstGeom prst="rect">
                <a:avLst/>
              </a:prstGeom>
              <a:blipFill>
                <a:blip r:embed="rId8"/>
                <a:stretch>
                  <a:fillRect l="-5263" t="-1667" r="-7368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9232120" y="347162"/>
                <a:ext cx="58580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120" y="347162"/>
                <a:ext cx="585801" cy="299313"/>
              </a:xfrm>
              <a:prstGeom prst="rect">
                <a:avLst/>
              </a:prstGeom>
              <a:blipFill>
                <a:blip r:embed="rId9"/>
                <a:stretch>
                  <a:fillRect l="-13402" r="-3093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/>
          <p:cNvSpPr txBox="1"/>
          <p:nvPr/>
        </p:nvSpPr>
        <p:spPr>
          <a:xfrm>
            <a:off x="1113954" y="4186238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sim</a:t>
            </a:r>
            <a:endParaRPr lang="pt-BR" sz="1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809418" y="368975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não</a:t>
            </a:r>
            <a:endParaRPr lang="pt-BR" sz="1200" dirty="0"/>
          </a:p>
        </p:txBody>
      </p:sp>
      <p:sp>
        <p:nvSpPr>
          <p:cNvPr id="30" name="Elipse 29"/>
          <p:cNvSpPr/>
          <p:nvPr/>
        </p:nvSpPr>
        <p:spPr>
          <a:xfrm>
            <a:off x="262216" y="4484314"/>
            <a:ext cx="15984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43" name="Conector de Seta Reta 42"/>
          <p:cNvCxnSpPr>
            <a:stCxn id="7" idx="3"/>
            <a:endCxn id="111" idx="2"/>
          </p:cNvCxnSpPr>
          <p:nvPr/>
        </p:nvCxnSpPr>
        <p:spPr>
          <a:xfrm flipV="1">
            <a:off x="1858716" y="3937878"/>
            <a:ext cx="468624" cy="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391902" y="4453859"/>
                <a:ext cx="1296203" cy="97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𝑇𝑓</m:t>
                        </m:r>
                      </m:e>
                      <m:sub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/>
                    </m:sSubSup>
                    <m:r>
                      <a:rPr lang="pt-B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calcula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𝑠𝑒𝑛𝑠𝑖𝑣𝑒𝑙</m:t>
                        </m:r>
                      </m:sub>
                    </m:sSub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até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02" y="4453859"/>
                <a:ext cx="1296203" cy="970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Agrupar 46"/>
          <p:cNvGrpSpPr/>
          <p:nvPr/>
        </p:nvGrpSpPr>
        <p:grpSpPr>
          <a:xfrm>
            <a:off x="297179" y="5373882"/>
            <a:ext cx="1527586" cy="601200"/>
            <a:chOff x="3851239" y="4916245"/>
            <a:chExt cx="2431227" cy="1005507"/>
          </a:xfrm>
        </p:grpSpPr>
        <p:sp>
          <p:nvSpPr>
            <p:cNvPr id="48" name="Fluxograma: Decisão 47"/>
            <p:cNvSpPr/>
            <p:nvPr/>
          </p:nvSpPr>
          <p:spPr>
            <a:xfrm>
              <a:off x="3851239" y="4916245"/>
              <a:ext cx="2431227" cy="1005507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4119663" y="5177672"/>
                  <a:ext cx="1992533" cy="5043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</m:sub>
                        </m:sSub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≥5</m:t>
                        </m:r>
                      </m:oMath>
                    </m:oMathPara>
                  </a14:m>
                  <a:endParaRPr lang="pt-BR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663" y="5177672"/>
                  <a:ext cx="1992533" cy="5043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Conector de Seta Reta 49"/>
          <p:cNvCxnSpPr>
            <a:stCxn id="48" idx="2"/>
            <a:endCxn id="57" idx="0"/>
          </p:cNvCxnSpPr>
          <p:nvPr/>
        </p:nvCxnSpPr>
        <p:spPr>
          <a:xfrm flipH="1">
            <a:off x="1057360" y="5975082"/>
            <a:ext cx="3612" cy="2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1020985" y="59305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não</a:t>
            </a:r>
            <a:endParaRPr lang="pt-BR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810866" y="5408796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sim</a:t>
            </a:r>
            <a:endParaRPr lang="pt-BR" sz="1200" dirty="0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1810866" y="5676739"/>
            <a:ext cx="516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1053352" y="5177469"/>
            <a:ext cx="8877" cy="20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58410" y="6203068"/>
            <a:ext cx="1597900" cy="5994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Elipse 63"/>
              <p:cNvSpPr/>
              <p:nvPr/>
            </p:nvSpPr>
            <p:spPr>
              <a:xfrm>
                <a:off x="2333565" y="5373882"/>
                <a:ext cx="1597900" cy="59941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Calcula</a:t>
                </a:r>
                <a14:m>
                  <m:oMath xmlns:m="http://schemas.openxmlformats.org/officeDocument/2006/math">
                    <m:r>
                      <a:rPr lang="pt-BR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𝑒𝑏𝑢</m:t>
                        </m:r>
                      </m:sub>
                      <m:sup/>
                    </m:sSubSup>
                  </m:oMath>
                </a14:m>
                <a:r>
                  <a:rPr lang="pt-BR" sz="1200" dirty="0" smtClean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𝑒𝑏𝑢𝑙𝑖</m:t>
                        </m:r>
                        <m:r>
                          <a:rPr lang="pt-B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B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Elips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565" y="5373882"/>
                <a:ext cx="1597900" cy="5994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45077" y="6224205"/>
                <a:ext cx="1474022" cy="494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𝑒𝑏𝑢𝑙𝑖</m:t>
                          </m:r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pt-BR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𝑠𝑒𝑛𝑠𝑖𝑣𝑒𝑙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7" y="6224205"/>
                <a:ext cx="1474022" cy="494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4368440" y="5374193"/>
                <a:ext cx="1597900" cy="59941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Calcula</a:t>
                </a:r>
                <a14:m>
                  <m:oMath xmlns:m="http://schemas.openxmlformats.org/officeDocument/2006/math">
                    <m:r>
                      <a:rPr lang="pt-BR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𝑒𝑟𝑎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çã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𝑣𝑎𝑝𝑜𝑟</m:t>
                    </m:r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40" y="5374193"/>
                <a:ext cx="1597900" cy="5994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>
            <a:stCxn id="64" idx="6"/>
            <a:endCxn id="66" idx="2"/>
          </p:cNvCxnSpPr>
          <p:nvPr/>
        </p:nvCxnSpPr>
        <p:spPr>
          <a:xfrm>
            <a:off x="3931465" y="5673589"/>
            <a:ext cx="436975" cy="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57" idx="6"/>
          </p:cNvCxnSpPr>
          <p:nvPr/>
        </p:nvCxnSpPr>
        <p:spPr>
          <a:xfrm flipV="1">
            <a:off x="1856310" y="6498008"/>
            <a:ext cx="3309721" cy="47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6" idx="4"/>
          </p:cNvCxnSpPr>
          <p:nvPr/>
        </p:nvCxnSpPr>
        <p:spPr>
          <a:xfrm flipV="1">
            <a:off x="5166031" y="5973606"/>
            <a:ext cx="1359" cy="52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66" idx="0"/>
            <a:endCxn id="82" idx="2"/>
          </p:cNvCxnSpPr>
          <p:nvPr/>
        </p:nvCxnSpPr>
        <p:spPr>
          <a:xfrm flipH="1" flipV="1">
            <a:off x="5167324" y="4239015"/>
            <a:ext cx="66" cy="113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tângulo 81"/>
              <p:cNvSpPr/>
              <p:nvPr/>
            </p:nvSpPr>
            <p:spPr>
              <a:xfrm>
                <a:off x="4368124" y="3637815"/>
                <a:ext cx="1598400" cy="601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Calcula vazões de saída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𝑐𝑜𝑞𝑢𝑒</m:t>
                        </m:r>
                      </m:sub>
                    </m:sSub>
                  </m:oMath>
                </a14:m>
                <a:r>
                  <a:rPr lang="pt-BR" sz="1200" dirty="0" smtClean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sz="1200" dirty="0" smtClean="0">
                    <a:solidFill>
                      <a:schemeClr val="bg1"/>
                    </a:solidFill>
                  </a:rPr>
                  <a:t> 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tângulo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124" y="3637815"/>
                <a:ext cx="1598400" cy="601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tângulo 89"/>
              <p:cNvSpPr/>
              <p:nvPr/>
            </p:nvSpPr>
            <p:spPr>
              <a:xfrm>
                <a:off x="9282285" y="3639059"/>
                <a:ext cx="1598400" cy="60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Calcula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𝑇𝑠𝑢𝑝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pt-BR" sz="1200" dirty="0" smtClean="0"/>
              </a:p>
            </p:txBody>
          </p:sp>
        </mc:Choice>
        <mc:Fallback xmlns="">
          <p:sp>
            <p:nvSpPr>
              <p:cNvPr id="90" name="Retângu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285" y="3639059"/>
                <a:ext cx="1598400" cy="601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ângulo 90"/>
              <p:cNvSpPr/>
              <p:nvPr/>
            </p:nvSpPr>
            <p:spPr>
              <a:xfrm>
                <a:off x="9286768" y="4786843"/>
                <a:ext cx="1598400" cy="601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Calcula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𝑇𝑐𝑜𝑞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pt-BR" sz="1200" dirty="0" smtClean="0"/>
              </a:p>
            </p:txBody>
          </p:sp>
        </mc:Choice>
        <mc:Fallback xmlns="">
          <p:sp>
            <p:nvSpPr>
              <p:cNvPr id="91" name="Retângulo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768" y="4786843"/>
                <a:ext cx="1598400" cy="6012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de Seta Reta 92"/>
          <p:cNvCxnSpPr>
            <a:stCxn id="82" idx="3"/>
            <a:endCxn id="90" idx="1"/>
          </p:cNvCxnSpPr>
          <p:nvPr/>
        </p:nvCxnSpPr>
        <p:spPr>
          <a:xfrm>
            <a:off x="5966524" y="3938415"/>
            <a:ext cx="3315761" cy="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stCxn id="90" idx="2"/>
            <a:endCxn id="91" idx="0"/>
          </p:cNvCxnSpPr>
          <p:nvPr/>
        </p:nvCxnSpPr>
        <p:spPr>
          <a:xfrm>
            <a:off x="10081485" y="4240259"/>
            <a:ext cx="4483" cy="54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tângulo 95"/>
              <p:cNvSpPr/>
              <p:nvPr/>
            </p:nvSpPr>
            <p:spPr>
              <a:xfrm>
                <a:off x="254152" y="2828412"/>
                <a:ext cx="1598400" cy="601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Calcula</a:t>
                </a:r>
                <a14:m>
                  <m:oMath xmlns:m="http://schemas.openxmlformats.org/officeDocument/2006/math">
                    <m:r>
                      <a:rPr lang="pt-BR" sz="1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𝑇𝑓</m:t>
                        </m:r>
                      </m:e>
                      <m:sub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</a:t>
                </a:r>
                <a:r>
                  <a:rPr lang="pt-BR" sz="1200" dirty="0" smtClean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BR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200" dirty="0" smtClean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como na </a:t>
                </a:r>
                <a:r>
                  <a:rPr lang="pt-BR" sz="1200" dirty="0" smtClean="0">
                    <a:solidFill>
                      <a:schemeClr val="bg1"/>
                    </a:solidFill>
                  </a:rPr>
                  <a:t>purga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6" name="Retângulo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52" y="2828412"/>
                <a:ext cx="1598400" cy="6012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104"/>
              <p:cNvSpPr/>
              <p:nvPr/>
            </p:nvSpPr>
            <p:spPr>
              <a:xfrm>
                <a:off x="6098188" y="6139265"/>
                <a:ext cx="2566023" cy="565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𝐺𝑒𝑟𝑎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𝑉𝑎𝑝𝑜𝑟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𝑒𝑏𝑢𝑙𝑖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çã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5" name="Retângul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88" y="6139265"/>
                <a:ext cx="2566023" cy="5652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ector de Seta Reta 106"/>
          <p:cNvCxnSpPr/>
          <p:nvPr/>
        </p:nvCxnSpPr>
        <p:spPr>
          <a:xfrm>
            <a:off x="5964981" y="5841558"/>
            <a:ext cx="278174" cy="36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/>
              <p:cNvSpPr txBox="1"/>
              <p:nvPr/>
            </p:nvSpPr>
            <p:spPr>
              <a:xfrm>
                <a:off x="6167519" y="4201083"/>
                <a:ext cx="2632067" cy="290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p>
                    </m:sSubSup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𝑙𝑖𝑞</m:t>
                        </m:r>
                      </m:sup>
                    </m:sSubSup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𝐺𝑒𝑟𝑎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çã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𝑎𝑝𝑜𝑟</m:t>
                    </m:r>
                  </m:oMath>
                </a14:m>
                <a:r>
                  <a:rPr lang="pt-BR" sz="1400" dirty="0" smtClean="0"/>
                  <a:t>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19" y="4201083"/>
                <a:ext cx="2632067" cy="290401"/>
              </a:xfrm>
              <a:prstGeom prst="rect">
                <a:avLst/>
              </a:prstGeom>
              <a:blipFill>
                <a:blip r:embed="rId20"/>
                <a:stretch>
                  <a:fillRect l="-1852" b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/>
              <p:cNvSpPr txBox="1"/>
              <p:nvPr/>
            </p:nvSpPr>
            <p:spPr>
              <a:xfrm>
                <a:off x="6154119" y="4569962"/>
                <a:ext cx="2703561" cy="265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𝑣𝑎𝑝</m:t>
                        </m:r>
                      </m:sup>
                    </m:sSubSup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𝑣𝑎𝑝</m:t>
                        </m:r>
                      </m:sup>
                    </m:sSubSup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𝐺𝑒𝑟𝑎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çã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𝑎𝑝𝑜𝑟</m:t>
                    </m:r>
                  </m:oMath>
                </a14:m>
                <a:r>
                  <a:rPr lang="pt-BR" sz="1400" dirty="0" smtClean="0"/>
                  <a:t> </a:t>
                </a:r>
                <a:endParaRPr lang="pt-BR" sz="1400" dirty="0"/>
              </a:p>
            </p:txBody>
          </p:sp>
        </mc:Choice>
        <mc:Fallback xmlns=""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119" y="4569962"/>
                <a:ext cx="2703561" cy="265265"/>
              </a:xfrm>
              <a:prstGeom prst="rect">
                <a:avLst/>
              </a:prstGeom>
              <a:blipFill>
                <a:blip r:embed="rId21"/>
                <a:stretch>
                  <a:fillRect l="-1806" r="-226" b="-23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Elipse 110"/>
          <p:cNvSpPr/>
          <p:nvPr/>
        </p:nvSpPr>
        <p:spPr>
          <a:xfrm>
            <a:off x="2327340" y="3638171"/>
            <a:ext cx="1597900" cy="5994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sem ebulição</a:t>
            </a: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113" name="Conector de Seta Reta 112"/>
          <p:cNvCxnSpPr>
            <a:stCxn id="111" idx="6"/>
            <a:endCxn id="82" idx="1"/>
          </p:cNvCxnSpPr>
          <p:nvPr/>
        </p:nvCxnSpPr>
        <p:spPr>
          <a:xfrm>
            <a:off x="3925240" y="3937878"/>
            <a:ext cx="442884" cy="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tângulo 115"/>
              <p:cNvSpPr/>
              <p:nvPr/>
            </p:nvSpPr>
            <p:spPr>
              <a:xfrm>
                <a:off x="2268682" y="3785323"/>
                <a:ext cx="17166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𝐺𝑒𝑟𝑎</m:t>
                      </m:r>
                      <m:r>
                        <a:rPr lang="pt-BR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𝑣𝑎𝑝𝑜𝑟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tângulo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82" y="3785323"/>
                <a:ext cx="1716688" cy="276999"/>
              </a:xfrm>
              <a:prstGeom prst="rect">
                <a:avLst/>
              </a:prstGeom>
              <a:blipFill>
                <a:blip r:embed="rId2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tângulo 117"/>
              <p:cNvSpPr/>
              <p:nvPr/>
            </p:nvSpPr>
            <p:spPr>
              <a:xfrm>
                <a:off x="2583653" y="3933380"/>
                <a:ext cx="1134670" cy="324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8" name="Retângulo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53" y="3933380"/>
                <a:ext cx="1134670" cy="324320"/>
              </a:xfrm>
              <a:prstGeom prst="rect">
                <a:avLst/>
              </a:prstGeom>
              <a:blipFill>
                <a:blip r:embed="rId2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ixaDeTexto 118"/>
              <p:cNvSpPr txBox="1"/>
              <p:nvPr/>
            </p:nvSpPr>
            <p:spPr>
              <a:xfrm>
                <a:off x="6349523" y="4870673"/>
                <a:ext cx="2294411" cy="23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𝑒𝑏𝑢𝑙𝑖</m:t>
                          </m:r>
                          <m:r>
                            <a:rPr lang="pt-B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𝑠𝑒𝑛𝑠𝑖𝑣𝑒𝑙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CaixaDeTexto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523" y="4870673"/>
                <a:ext cx="2294411" cy="234744"/>
              </a:xfrm>
              <a:prstGeom prst="rect">
                <a:avLst/>
              </a:prstGeom>
              <a:blipFill>
                <a:blip r:embed="rId24"/>
                <a:stretch>
                  <a:fillRect l="-2128" b="-205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ixaDeTexto 119"/>
              <p:cNvSpPr txBox="1"/>
              <p:nvPr/>
            </p:nvSpPr>
            <p:spPr>
              <a:xfrm>
                <a:off x="6977388" y="5181614"/>
                <a:ext cx="1057021" cy="470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𝑐𝑜𝑞𝑢𝑒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CaixaDeTexto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88" y="5181614"/>
                <a:ext cx="1057021" cy="470193"/>
              </a:xfrm>
              <a:prstGeom prst="rect">
                <a:avLst/>
              </a:prstGeom>
              <a:blipFill>
                <a:blip r:embed="rId25"/>
                <a:stretch>
                  <a:fillRect l="-4046" t="-2597" b="-10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7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9" grpId="0"/>
      <p:bldP spid="110" grpId="0"/>
      <p:bldP spid="119" grpId="0"/>
      <p:bldP spid="1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aixaDeTexto 133"/>
          <p:cNvSpPr txBox="1"/>
          <p:nvPr/>
        </p:nvSpPr>
        <p:spPr>
          <a:xfrm>
            <a:off x="4323915" y="493325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sim</a:t>
            </a:r>
            <a:endParaRPr lang="pt-BR" sz="1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resfriamento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02415" cy="986155"/>
          </a:xfrm>
        </p:spPr>
        <p:txBody>
          <a:bodyPr>
            <a:normAutofit/>
          </a:bodyPr>
          <a:lstStyle/>
          <a:p>
            <a:r>
              <a:rPr lang="pt-BR" dirty="0" smtClean="0"/>
              <a:t>Interface no elemento</a:t>
            </a:r>
          </a:p>
          <a:p>
            <a:pPr lvl="1"/>
            <a:r>
              <a:rPr lang="pt-BR" i="1" u="sng" dirty="0" smtClean="0"/>
              <a:t>Com </a:t>
            </a:r>
            <a:r>
              <a:rPr lang="pt-BR" i="1" u="sng" dirty="0"/>
              <a:t>acúmulo</a:t>
            </a:r>
            <a:r>
              <a:rPr lang="pt-BR" i="1" dirty="0"/>
              <a:t>, possível </a:t>
            </a:r>
            <a:r>
              <a:rPr lang="pt-BR" i="1" u="sng" dirty="0"/>
              <a:t>mudança de fase</a:t>
            </a:r>
          </a:p>
          <a:p>
            <a:pPr lvl="1"/>
            <a:endParaRPr lang="pt-BR" dirty="0"/>
          </a:p>
        </p:txBody>
      </p:sp>
      <p:grpSp>
        <p:nvGrpSpPr>
          <p:cNvPr id="168" name="Agrupar 167"/>
          <p:cNvGrpSpPr/>
          <p:nvPr/>
        </p:nvGrpSpPr>
        <p:grpSpPr>
          <a:xfrm>
            <a:off x="8413081" y="310101"/>
            <a:ext cx="3518569" cy="2767599"/>
            <a:chOff x="8413081" y="310101"/>
            <a:chExt cx="3518569" cy="2767599"/>
          </a:xfrm>
        </p:grpSpPr>
        <p:sp>
          <p:nvSpPr>
            <p:cNvPr id="85" name="Retângulo 84"/>
            <p:cNvSpPr/>
            <p:nvPr/>
          </p:nvSpPr>
          <p:spPr>
            <a:xfrm>
              <a:off x="9148863" y="1978833"/>
              <a:ext cx="2729955" cy="3974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8623373" y="2704264"/>
                  <a:ext cx="485068" cy="373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𝑙𝑖𝑞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373" y="2704264"/>
                  <a:ext cx="485068" cy="373436"/>
                </a:xfrm>
                <a:prstGeom prst="rect">
                  <a:avLst/>
                </a:prstGeom>
                <a:blipFill>
                  <a:blip r:embed="rId2"/>
                  <a:stretch>
                    <a:fillRect l="-6329" t="-3279" r="-8861" b="-213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9193906" y="2713882"/>
                  <a:ext cx="584647" cy="3638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𝑉𝑎𝑝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906" y="2713882"/>
                  <a:ext cx="584647" cy="363818"/>
                </a:xfrm>
                <a:prstGeom prst="rect">
                  <a:avLst/>
                </a:prstGeom>
                <a:blipFill>
                  <a:blip r:embed="rId3"/>
                  <a:stretch>
                    <a:fillRect l="-5208" t="-1667" r="-6250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9864018" y="2741325"/>
                  <a:ext cx="366190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4018" y="2741325"/>
                  <a:ext cx="366190" cy="299313"/>
                </a:xfrm>
                <a:prstGeom prst="rect">
                  <a:avLst/>
                </a:prstGeom>
                <a:blipFill>
                  <a:blip r:embed="rId4"/>
                  <a:stretch>
                    <a:fillRect l="-21667" t="-2041" r="-11667" b="-2653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/>
                <p:cNvSpPr txBox="1"/>
                <p:nvPr/>
              </p:nvSpPr>
              <p:spPr>
                <a:xfrm>
                  <a:off x="8464812" y="310101"/>
                  <a:ext cx="539827" cy="373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𝑙𝑖𝑞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CaixaDe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4812" y="310101"/>
                  <a:ext cx="539827" cy="373436"/>
                </a:xfrm>
                <a:prstGeom prst="rect">
                  <a:avLst/>
                </a:prstGeom>
                <a:blipFill>
                  <a:blip r:embed="rId5"/>
                  <a:stretch>
                    <a:fillRect l="-5682" t="-3279" r="-4545" b="-213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9035345" y="319719"/>
                  <a:ext cx="584647" cy="3638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𝑉𝑎𝑝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345" y="319719"/>
                  <a:ext cx="584647" cy="363818"/>
                </a:xfrm>
                <a:prstGeom prst="rect">
                  <a:avLst/>
                </a:prstGeom>
                <a:blipFill>
                  <a:blip r:embed="rId6"/>
                  <a:stretch>
                    <a:fillRect l="-5208" t="-1667" r="-6250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9705457" y="347162"/>
                  <a:ext cx="58580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457" y="347162"/>
                  <a:ext cx="585801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13542" r="-4167" b="-2653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/>
            <p:cNvCxnSpPr/>
            <p:nvPr/>
          </p:nvCxnSpPr>
          <p:spPr>
            <a:xfrm>
              <a:off x="9147759" y="1241614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11878819" y="1238439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orma Livre 58"/>
            <p:cNvSpPr/>
            <p:nvPr/>
          </p:nvSpPr>
          <p:spPr>
            <a:xfrm>
              <a:off x="9152802" y="1024183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9148880" y="1024183"/>
              <a:ext cx="1390650" cy="224715"/>
            </a:xfrm>
            <a:custGeom>
              <a:avLst/>
              <a:gdLst>
                <a:gd name="connsiteX0" fmla="*/ 0 w 1390650"/>
                <a:gd name="connsiteY0" fmla="*/ 359191 h 359191"/>
                <a:gd name="connsiteX1" fmla="*/ 568325 w 1390650"/>
                <a:gd name="connsiteY1" fmla="*/ 416 h 359191"/>
                <a:gd name="connsiteX2" fmla="*/ 1390650 w 1390650"/>
                <a:gd name="connsiteY2" fmla="*/ 302041 h 35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650" h="359191">
                  <a:moveTo>
                    <a:pt x="0" y="359191"/>
                  </a:moveTo>
                  <a:cubicBezTo>
                    <a:pt x="168275" y="184566"/>
                    <a:pt x="336550" y="9941"/>
                    <a:pt x="568325" y="416"/>
                  </a:cubicBezTo>
                  <a:cubicBezTo>
                    <a:pt x="800100" y="-9109"/>
                    <a:pt x="1095375" y="146466"/>
                    <a:pt x="1390650" y="30204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 para Cima 62"/>
            <p:cNvSpPr/>
            <p:nvPr/>
          </p:nvSpPr>
          <p:spPr>
            <a:xfrm>
              <a:off x="10279375" y="387532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Seta para Cima 68"/>
            <p:cNvSpPr/>
            <p:nvPr/>
          </p:nvSpPr>
          <p:spPr>
            <a:xfrm rot="16200000">
              <a:off x="11117575" y="1544430"/>
              <a:ext cx="183201" cy="3034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10751815" y="2769317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0" name="CaixaDe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815" y="2769317"/>
                  <a:ext cx="14023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0870" t="-2174" r="-56522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10741057" y="685109"/>
                  <a:ext cx="5441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1057" y="685109"/>
                  <a:ext cx="54418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607" t="-2174" r="-10112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to 72"/>
            <p:cNvCxnSpPr/>
            <p:nvPr/>
          </p:nvCxnSpPr>
          <p:spPr>
            <a:xfrm>
              <a:off x="8900109" y="2333625"/>
              <a:ext cx="0" cy="448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8906571" y="2014503"/>
              <a:ext cx="0" cy="7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DeTexto 74"/>
                <p:cNvSpPr txBox="1"/>
                <p:nvPr/>
              </p:nvSpPr>
              <p:spPr>
                <a:xfrm>
                  <a:off x="8744183" y="2069531"/>
                  <a:ext cx="327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5" name="CaixaDe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183" y="2069531"/>
                  <a:ext cx="32784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6667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reto 76"/>
            <p:cNvCxnSpPr/>
            <p:nvPr/>
          </p:nvCxnSpPr>
          <p:spPr>
            <a:xfrm flipV="1">
              <a:off x="8817559" y="1986935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8815038" y="2359892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Agrupar 79"/>
            <p:cNvGrpSpPr/>
            <p:nvPr/>
          </p:nvGrpSpPr>
          <p:grpSpPr>
            <a:xfrm>
              <a:off x="9146655" y="1824052"/>
              <a:ext cx="2732164" cy="174506"/>
              <a:chOff x="366712" y="4872148"/>
              <a:chExt cx="942975" cy="73993"/>
            </a:xfrm>
            <a:solidFill>
              <a:schemeClr val="accent1"/>
            </a:solidFill>
          </p:grpSpPr>
          <p:sp>
            <p:nvSpPr>
              <p:cNvPr id="81" name="Forma Livre 80"/>
              <p:cNvSpPr/>
              <p:nvPr/>
            </p:nvSpPr>
            <p:spPr>
              <a:xfrm>
                <a:off x="366712" y="4872148"/>
                <a:ext cx="942975" cy="73993"/>
              </a:xfrm>
              <a:custGeom>
                <a:avLst/>
                <a:gdLst>
                  <a:gd name="connsiteX0" fmla="*/ 0 w 942975"/>
                  <a:gd name="connsiteY0" fmla="*/ 61931 h 73993"/>
                  <a:gd name="connsiteX1" fmla="*/ 47625 w 942975"/>
                  <a:gd name="connsiteY1" fmla="*/ 21449 h 73993"/>
                  <a:gd name="connsiteX2" fmla="*/ 97632 w 942975"/>
                  <a:gd name="connsiteY2" fmla="*/ 64312 h 73993"/>
                  <a:gd name="connsiteX3" fmla="*/ 150019 w 942975"/>
                  <a:gd name="connsiteY3" fmla="*/ 28593 h 73993"/>
                  <a:gd name="connsiteX4" fmla="*/ 202407 w 942975"/>
                  <a:gd name="connsiteY4" fmla="*/ 64312 h 73993"/>
                  <a:gd name="connsiteX5" fmla="*/ 280988 w 942975"/>
                  <a:gd name="connsiteY5" fmla="*/ 30974 h 73993"/>
                  <a:gd name="connsiteX6" fmla="*/ 319088 w 942975"/>
                  <a:gd name="connsiteY6" fmla="*/ 71456 h 73993"/>
                  <a:gd name="connsiteX7" fmla="*/ 409575 w 942975"/>
                  <a:gd name="connsiteY7" fmla="*/ 26212 h 73993"/>
                  <a:gd name="connsiteX8" fmla="*/ 435769 w 942975"/>
                  <a:gd name="connsiteY8" fmla="*/ 71456 h 73993"/>
                  <a:gd name="connsiteX9" fmla="*/ 521494 w 942975"/>
                  <a:gd name="connsiteY9" fmla="*/ 11924 h 73993"/>
                  <a:gd name="connsiteX10" fmla="*/ 545307 w 942975"/>
                  <a:gd name="connsiteY10" fmla="*/ 73837 h 73993"/>
                  <a:gd name="connsiteX11" fmla="*/ 581025 w 942975"/>
                  <a:gd name="connsiteY11" fmla="*/ 30974 h 73993"/>
                  <a:gd name="connsiteX12" fmla="*/ 614363 w 942975"/>
                  <a:gd name="connsiteY12" fmla="*/ 73837 h 73993"/>
                  <a:gd name="connsiteX13" fmla="*/ 664369 w 942975"/>
                  <a:gd name="connsiteY13" fmla="*/ 23831 h 73993"/>
                  <a:gd name="connsiteX14" fmla="*/ 700088 w 942975"/>
                  <a:gd name="connsiteY14" fmla="*/ 69074 h 73993"/>
                  <a:gd name="connsiteX15" fmla="*/ 752475 w 942975"/>
                  <a:gd name="connsiteY15" fmla="*/ 28593 h 73993"/>
                  <a:gd name="connsiteX16" fmla="*/ 773907 w 942975"/>
                  <a:gd name="connsiteY16" fmla="*/ 59549 h 73993"/>
                  <a:gd name="connsiteX17" fmla="*/ 862013 w 942975"/>
                  <a:gd name="connsiteY17" fmla="*/ 18 h 73993"/>
                  <a:gd name="connsiteX18" fmla="*/ 854869 w 942975"/>
                  <a:gd name="connsiteY18" fmla="*/ 66693 h 73993"/>
                  <a:gd name="connsiteX19" fmla="*/ 902494 w 942975"/>
                  <a:gd name="connsiteY19" fmla="*/ 50024 h 73993"/>
                  <a:gd name="connsiteX20" fmla="*/ 942975 w 942975"/>
                  <a:gd name="connsiteY20" fmla="*/ 64312 h 7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42975" h="73993">
                    <a:moveTo>
                      <a:pt x="0" y="61931"/>
                    </a:moveTo>
                    <a:cubicBezTo>
                      <a:pt x="15676" y="41491"/>
                      <a:pt x="31353" y="21052"/>
                      <a:pt x="47625" y="21449"/>
                    </a:cubicBezTo>
                    <a:cubicBezTo>
                      <a:pt x="63897" y="21846"/>
                      <a:pt x="80566" y="63121"/>
                      <a:pt x="97632" y="64312"/>
                    </a:cubicBezTo>
                    <a:cubicBezTo>
                      <a:pt x="114698" y="65503"/>
                      <a:pt x="132557" y="28593"/>
                      <a:pt x="150019" y="28593"/>
                    </a:cubicBezTo>
                    <a:cubicBezTo>
                      <a:pt x="167481" y="28593"/>
                      <a:pt x="180579" y="63915"/>
                      <a:pt x="202407" y="64312"/>
                    </a:cubicBezTo>
                    <a:cubicBezTo>
                      <a:pt x="224235" y="64709"/>
                      <a:pt x="261541" y="29783"/>
                      <a:pt x="280988" y="30974"/>
                    </a:cubicBezTo>
                    <a:cubicBezTo>
                      <a:pt x="300435" y="32165"/>
                      <a:pt x="297657" y="72250"/>
                      <a:pt x="319088" y="71456"/>
                    </a:cubicBezTo>
                    <a:cubicBezTo>
                      <a:pt x="340519" y="70662"/>
                      <a:pt x="390128" y="26212"/>
                      <a:pt x="409575" y="26212"/>
                    </a:cubicBezTo>
                    <a:cubicBezTo>
                      <a:pt x="429022" y="26212"/>
                      <a:pt x="417116" y="73837"/>
                      <a:pt x="435769" y="71456"/>
                    </a:cubicBezTo>
                    <a:cubicBezTo>
                      <a:pt x="454422" y="69075"/>
                      <a:pt x="503238" y="11527"/>
                      <a:pt x="521494" y="11924"/>
                    </a:cubicBezTo>
                    <a:cubicBezTo>
                      <a:pt x="539750" y="12321"/>
                      <a:pt x="535385" y="70662"/>
                      <a:pt x="545307" y="73837"/>
                    </a:cubicBezTo>
                    <a:cubicBezTo>
                      <a:pt x="555229" y="77012"/>
                      <a:pt x="569516" y="30974"/>
                      <a:pt x="581025" y="30974"/>
                    </a:cubicBezTo>
                    <a:cubicBezTo>
                      <a:pt x="592534" y="30974"/>
                      <a:pt x="600472" y="75027"/>
                      <a:pt x="614363" y="73837"/>
                    </a:cubicBezTo>
                    <a:cubicBezTo>
                      <a:pt x="628254" y="72647"/>
                      <a:pt x="650082" y="24625"/>
                      <a:pt x="664369" y="23831"/>
                    </a:cubicBezTo>
                    <a:cubicBezTo>
                      <a:pt x="678656" y="23037"/>
                      <a:pt x="685404" y="68280"/>
                      <a:pt x="700088" y="69074"/>
                    </a:cubicBezTo>
                    <a:cubicBezTo>
                      <a:pt x="714772" y="69868"/>
                      <a:pt x="740172" y="30180"/>
                      <a:pt x="752475" y="28593"/>
                    </a:cubicBezTo>
                    <a:cubicBezTo>
                      <a:pt x="764778" y="27006"/>
                      <a:pt x="755651" y="64311"/>
                      <a:pt x="773907" y="59549"/>
                    </a:cubicBezTo>
                    <a:cubicBezTo>
                      <a:pt x="792163" y="54787"/>
                      <a:pt x="848519" y="-1173"/>
                      <a:pt x="862013" y="18"/>
                    </a:cubicBezTo>
                    <a:cubicBezTo>
                      <a:pt x="875507" y="1209"/>
                      <a:pt x="848122" y="58359"/>
                      <a:pt x="854869" y="66693"/>
                    </a:cubicBezTo>
                    <a:cubicBezTo>
                      <a:pt x="861616" y="75027"/>
                      <a:pt x="887810" y="50421"/>
                      <a:pt x="902494" y="50024"/>
                    </a:cubicBezTo>
                    <a:cubicBezTo>
                      <a:pt x="917178" y="49627"/>
                      <a:pt x="938213" y="63518"/>
                      <a:pt x="942975" y="64312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Conector reto 82"/>
              <p:cNvCxnSpPr>
                <a:stCxn id="81" idx="0"/>
                <a:endCxn id="81" idx="20"/>
              </p:cNvCxnSpPr>
              <p:nvPr/>
            </p:nvCxnSpPr>
            <p:spPr>
              <a:xfrm>
                <a:off x="366712" y="4934079"/>
                <a:ext cx="942975" cy="238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Elipse 66"/>
            <p:cNvSpPr/>
            <p:nvPr/>
          </p:nvSpPr>
          <p:spPr>
            <a:xfrm>
              <a:off x="11420275" y="1525758"/>
              <a:ext cx="342900" cy="3429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9150934" y="2143419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  <p:sp>
          <p:nvSpPr>
            <p:cNvPr id="5" name="Forma Livre 4"/>
            <p:cNvSpPr/>
            <p:nvPr/>
          </p:nvSpPr>
          <p:spPr>
            <a:xfrm>
              <a:off x="10410826" y="2159363"/>
              <a:ext cx="1520824" cy="325472"/>
            </a:xfrm>
            <a:custGeom>
              <a:avLst/>
              <a:gdLst>
                <a:gd name="connsiteX0" fmla="*/ 13785 w 1469322"/>
                <a:gd name="connsiteY0" fmla="*/ 212726 h 237766"/>
                <a:gd name="connsiteX1" fmla="*/ 766260 w 1469322"/>
                <a:gd name="connsiteY1" fmla="*/ 1 h 237766"/>
                <a:gd name="connsiteX2" fmla="*/ 1452060 w 1469322"/>
                <a:gd name="connsiteY2" fmla="*/ 209551 h 237766"/>
                <a:gd name="connsiteX3" fmla="*/ 13785 w 1469322"/>
                <a:gd name="connsiteY3" fmla="*/ 212726 h 237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22" h="237766">
                  <a:moveTo>
                    <a:pt x="13785" y="212726"/>
                  </a:moveTo>
                  <a:cubicBezTo>
                    <a:pt x="-100515" y="177801"/>
                    <a:pt x="526548" y="530"/>
                    <a:pt x="766260" y="1"/>
                  </a:cubicBezTo>
                  <a:cubicBezTo>
                    <a:pt x="1005972" y="-528"/>
                    <a:pt x="1575356" y="173568"/>
                    <a:pt x="1452060" y="209551"/>
                  </a:cubicBezTo>
                  <a:cubicBezTo>
                    <a:pt x="1328764" y="245534"/>
                    <a:pt x="128085" y="247651"/>
                    <a:pt x="13785" y="21272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Conector reto 85"/>
            <p:cNvCxnSpPr/>
            <p:nvPr/>
          </p:nvCxnSpPr>
          <p:spPr>
            <a:xfrm>
              <a:off x="8595200" y="1972016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8595200" y="1251291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ixaDeTexto 87"/>
                <p:cNvSpPr txBox="1"/>
                <p:nvPr/>
              </p:nvSpPr>
              <p:spPr>
                <a:xfrm>
                  <a:off x="8413081" y="1667108"/>
                  <a:ext cx="3141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8" name="CaixaDeTexto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081" y="1667108"/>
                  <a:ext cx="31412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231" r="-15385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to 88"/>
            <p:cNvCxnSpPr/>
            <p:nvPr/>
          </p:nvCxnSpPr>
          <p:spPr>
            <a:xfrm flipV="1">
              <a:off x="8506188" y="1223723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flipV="1">
              <a:off x="8510129" y="2362285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Seta para Cima 61"/>
            <p:cNvSpPr/>
            <p:nvPr/>
          </p:nvSpPr>
          <p:spPr>
            <a:xfrm>
              <a:off x="10279590" y="2436484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ângulo 93"/>
              <p:cNvSpPr/>
              <p:nvPr/>
            </p:nvSpPr>
            <p:spPr>
              <a:xfrm>
                <a:off x="5848650" y="3452706"/>
                <a:ext cx="1885649" cy="6012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p>
                      </m:sSubSup>
                      <m:r>
                        <a:rPr lang="pt-B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p>
                      </m:sSubSup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𝐺𝑉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𝐷𝑉</m:t>
                      </m:r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tângulo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50" y="3452706"/>
                <a:ext cx="1885649" cy="601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Elipse 96"/>
          <p:cNvSpPr/>
          <p:nvPr/>
        </p:nvSpPr>
        <p:spPr>
          <a:xfrm>
            <a:off x="254152" y="3473867"/>
            <a:ext cx="1597900" cy="5994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54152" y="3557997"/>
                <a:ext cx="1620027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Calcula incremento de nível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𝑑𝑍</m:t>
                        </m:r>
                      </m:e>
                    </m:d>
                  </m:oMath>
                </a14:m>
                <a:r>
                  <a:rPr lang="pt-BR" sz="1200" dirty="0"/>
                  <a:t> </a:t>
                </a:r>
                <a:r>
                  <a:rPr lang="pt-BR" sz="1200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52" y="3557997"/>
                <a:ext cx="1620027" cy="475964"/>
              </a:xfrm>
              <a:prstGeom prst="rect">
                <a:avLst/>
              </a:prstGeom>
              <a:blipFill>
                <a:blip r:embed="rId13"/>
                <a:stretch>
                  <a:fillRect t="-1282" r="-755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tângulo 97"/>
              <p:cNvSpPr/>
              <p:nvPr/>
            </p:nvSpPr>
            <p:spPr>
              <a:xfrm>
                <a:off x="254152" y="4334477"/>
                <a:ext cx="1598400" cy="601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Calcula</a:t>
                </a:r>
                <a14:m>
                  <m:oMath xmlns:m="http://schemas.openxmlformats.org/officeDocument/2006/math">
                    <m:r>
                      <a:rPr lang="pt-BR" sz="1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𝑇𝑓</m:t>
                        </m:r>
                      </m:e>
                      <m:sub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</a:t>
                </a:r>
                <a:r>
                  <a:rPr lang="pt-BR" sz="1200" dirty="0" smtClean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BR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200" dirty="0" smtClean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como na </a:t>
                </a:r>
                <a:r>
                  <a:rPr lang="pt-BR" sz="1200" dirty="0" smtClean="0">
                    <a:solidFill>
                      <a:schemeClr val="bg1"/>
                    </a:solidFill>
                  </a:rPr>
                  <a:t>purga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Retângulo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52" y="4334477"/>
                <a:ext cx="1598400" cy="601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tângulo 98"/>
              <p:cNvSpPr/>
              <p:nvPr/>
            </p:nvSpPr>
            <p:spPr>
              <a:xfrm>
                <a:off x="253652" y="5196874"/>
                <a:ext cx="1598400" cy="601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bg1"/>
                    </a:solidFill>
                  </a:rPr>
                  <a:t>Calcula vazões,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𝑐𝑜𝑞𝑢𝑒</m:t>
                        </m:r>
                      </m:sub>
                    </m:sSub>
                  </m:oMath>
                </a14:m>
                <a:r>
                  <a:rPr lang="pt-BR" sz="1200" dirty="0" smtClean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sz="1200" dirty="0" smtClean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</m:oMath>
                </a14:m>
                <a:r>
                  <a:rPr lang="pt-BR" sz="1200" dirty="0" smtClean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𝑇𝑓</m:t>
                        </m:r>
                      </m:e>
                      <m:sub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bSup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Retângulo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52" y="5196874"/>
                <a:ext cx="1598400" cy="601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Elipse 99"/>
          <p:cNvSpPr/>
          <p:nvPr/>
        </p:nvSpPr>
        <p:spPr>
          <a:xfrm>
            <a:off x="253652" y="6055407"/>
            <a:ext cx="1597900" cy="5994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223116" y="6149405"/>
                <a:ext cx="1620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Calcula incremento de nível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𝑑𝑍</m:t>
                            </m:r>
                          </m:e>
                          <m:sup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pt-BR" sz="1200" dirty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6" y="6149405"/>
                <a:ext cx="1620027" cy="461665"/>
              </a:xfrm>
              <a:prstGeom prst="rect">
                <a:avLst/>
              </a:prstGeom>
              <a:blipFill>
                <a:blip r:embed="rId16"/>
                <a:stretch>
                  <a:fillRect t="-1333" r="-75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Agrupar 101"/>
          <p:cNvGrpSpPr/>
          <p:nvPr/>
        </p:nvGrpSpPr>
        <p:grpSpPr>
          <a:xfrm>
            <a:off x="2129171" y="6052827"/>
            <a:ext cx="1527584" cy="601200"/>
            <a:chOff x="3851239" y="4916245"/>
            <a:chExt cx="2431227" cy="1005507"/>
          </a:xfrm>
        </p:grpSpPr>
        <p:sp>
          <p:nvSpPr>
            <p:cNvPr id="103" name="Fluxograma: Decisão 102"/>
            <p:cNvSpPr/>
            <p:nvPr/>
          </p:nvSpPr>
          <p:spPr>
            <a:xfrm>
              <a:off x="3851239" y="4916245"/>
              <a:ext cx="2431227" cy="1005507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4203349" y="5177672"/>
                  <a:ext cx="1825173" cy="4668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𝑑𝑍</m:t>
                            </m:r>
                          </m:e>
                        </m:d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349" y="5177672"/>
                  <a:ext cx="1825173" cy="466820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Conector de Seta Reta 17"/>
          <p:cNvCxnSpPr>
            <a:stCxn id="97" idx="4"/>
            <a:endCxn id="98" idx="0"/>
          </p:cNvCxnSpPr>
          <p:nvPr/>
        </p:nvCxnSpPr>
        <p:spPr>
          <a:xfrm>
            <a:off x="1053102" y="4073280"/>
            <a:ext cx="250" cy="26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98" idx="2"/>
            <a:endCxn id="99" idx="0"/>
          </p:cNvCxnSpPr>
          <p:nvPr/>
        </p:nvCxnSpPr>
        <p:spPr>
          <a:xfrm flipH="1">
            <a:off x="1052852" y="4935677"/>
            <a:ext cx="500" cy="26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99" idx="2"/>
            <a:endCxn id="100" idx="0"/>
          </p:cNvCxnSpPr>
          <p:nvPr/>
        </p:nvCxnSpPr>
        <p:spPr>
          <a:xfrm flipH="1">
            <a:off x="1052602" y="5798074"/>
            <a:ext cx="250" cy="25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0" idx="6"/>
            <a:endCxn id="103" idx="1"/>
          </p:cNvCxnSpPr>
          <p:nvPr/>
        </p:nvCxnSpPr>
        <p:spPr>
          <a:xfrm flipV="1">
            <a:off x="1851552" y="6353427"/>
            <a:ext cx="277619" cy="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103" idx="0"/>
          </p:cNvCxnSpPr>
          <p:nvPr/>
        </p:nvCxnSpPr>
        <p:spPr>
          <a:xfrm flipH="1" flipV="1">
            <a:off x="2889788" y="3795979"/>
            <a:ext cx="3175" cy="225684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16" idx="3"/>
          </p:cNvCxnSpPr>
          <p:nvPr/>
        </p:nvCxnSpPr>
        <p:spPr>
          <a:xfrm flipH="1">
            <a:off x="1874179" y="3795979"/>
            <a:ext cx="1015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3873414" y="6055406"/>
            <a:ext cx="1597900" cy="5994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3865738" y="6209572"/>
                <a:ext cx="1620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𝑑𝑍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38" y="6209572"/>
                <a:ext cx="162002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Agrupar 115"/>
          <p:cNvGrpSpPr/>
          <p:nvPr/>
        </p:nvGrpSpPr>
        <p:grpSpPr>
          <a:xfrm>
            <a:off x="3821600" y="5196874"/>
            <a:ext cx="1702265" cy="601200"/>
            <a:chOff x="3712821" y="4916245"/>
            <a:chExt cx="2709241" cy="1005507"/>
          </a:xfrm>
        </p:grpSpPr>
        <p:sp>
          <p:nvSpPr>
            <p:cNvPr id="117" name="Fluxograma: Decisão 116"/>
            <p:cNvSpPr/>
            <p:nvPr/>
          </p:nvSpPr>
          <p:spPr>
            <a:xfrm>
              <a:off x="3851239" y="4916245"/>
              <a:ext cx="2431227" cy="1005507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aixaDeTexto 117"/>
                <p:cNvSpPr txBox="1"/>
                <p:nvPr/>
              </p:nvSpPr>
              <p:spPr>
                <a:xfrm>
                  <a:off x="3712821" y="5082088"/>
                  <a:ext cx="2709241" cy="77213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𝑣𝑒𝑙</m:t>
                      </m:r>
                    </m:oMath>
                  </a14:m>
                  <a:r>
                    <a:rPr lang="pt-BR" sz="1200" dirty="0" smtClean="0">
                      <a:solidFill>
                        <a:schemeClr val="tx1"/>
                      </a:solidFill>
                    </a:rPr>
                    <a:t> ultrapassa elemento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CaixaDeTexto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821" y="5082088"/>
                  <a:ext cx="2709241" cy="772135"/>
                </a:xfrm>
                <a:prstGeom prst="rect">
                  <a:avLst/>
                </a:prstGeom>
                <a:blipFill>
                  <a:blip r:embed="rId19"/>
                  <a:stretch>
                    <a:fillRect t="-1316" b="-9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Conector de Seta Reta 119"/>
          <p:cNvCxnSpPr>
            <a:endCxn id="115" idx="1"/>
          </p:cNvCxnSpPr>
          <p:nvPr/>
        </p:nvCxnSpPr>
        <p:spPr>
          <a:xfrm>
            <a:off x="3664431" y="6348071"/>
            <a:ext cx="201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114" idx="0"/>
            <a:endCxn id="117" idx="2"/>
          </p:cNvCxnSpPr>
          <p:nvPr/>
        </p:nvCxnSpPr>
        <p:spPr>
          <a:xfrm flipH="1" flipV="1">
            <a:off x="4672363" y="5798074"/>
            <a:ext cx="1" cy="25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5" name="CaixaDeTexto 124"/>
          <p:cNvSpPr txBox="1"/>
          <p:nvPr/>
        </p:nvSpPr>
        <p:spPr>
          <a:xfrm>
            <a:off x="2535768" y="58205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não</a:t>
            </a:r>
            <a:endParaRPr lang="pt-BR" sz="1200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3544383" y="6090573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sim</a:t>
            </a:r>
            <a:endParaRPr lang="pt-BR" sz="1200" dirty="0"/>
          </a:p>
        </p:txBody>
      </p:sp>
      <p:sp>
        <p:nvSpPr>
          <p:cNvPr id="128" name="Elipse 127"/>
          <p:cNvSpPr/>
          <p:nvPr/>
        </p:nvSpPr>
        <p:spPr>
          <a:xfrm>
            <a:off x="3873414" y="4333842"/>
            <a:ext cx="1597900" cy="5994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3884790" y="4340361"/>
                <a:ext cx="1620027" cy="564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bSup>
                    </m:oMath>
                  </m:oMathPara>
                </a14:m>
                <a:endParaRPr lang="pt-BR" sz="12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𝑙𝑖𝑞</m:t>
                          </m:r>
                        </m:sup>
                      </m:sSubSup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𝑙𝑖𝑞</m:t>
                          </m:r>
                        </m:sup>
                      </m:sSubSup>
                      <m:r>
                        <a:rPr lang="pt-BR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𝐺𝑉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790" y="4340361"/>
                <a:ext cx="1620027" cy="564514"/>
              </a:xfrm>
              <a:prstGeom prst="rect">
                <a:avLst/>
              </a:prstGeom>
              <a:blipFill>
                <a:blip r:embed="rId20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Conector de Seta Reta 130"/>
          <p:cNvCxnSpPr>
            <a:stCxn id="117" idx="0"/>
            <a:endCxn id="128" idx="4"/>
          </p:cNvCxnSpPr>
          <p:nvPr/>
        </p:nvCxnSpPr>
        <p:spPr>
          <a:xfrm flipV="1">
            <a:off x="4672363" y="4933255"/>
            <a:ext cx="1" cy="2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Elipse 134"/>
          <p:cNvSpPr/>
          <p:nvPr/>
        </p:nvSpPr>
        <p:spPr>
          <a:xfrm>
            <a:off x="5769103" y="4333842"/>
            <a:ext cx="2031871" cy="5994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5761428" y="4453607"/>
                <a:ext cx="2039547" cy="36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𝐷𝑉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𝑙𝑖𝑞</m:t>
                              </m:r>
                            </m:sup>
                          </m:sSub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𝐺𝑉</m:t>
                          </m:r>
                        </m:e>
                      </m:d>
                      <m:sSup>
                        <m:sSup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p>
                      </m:sSup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𝑙𝑖𝑞</m:t>
                          </m:r>
                        </m:sup>
                      </m:s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28" y="4453607"/>
                <a:ext cx="2039547" cy="36875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Elipse 136"/>
          <p:cNvSpPr/>
          <p:nvPr/>
        </p:nvSpPr>
        <p:spPr>
          <a:xfrm>
            <a:off x="5984275" y="5198661"/>
            <a:ext cx="1597900" cy="5994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6019466" y="5238188"/>
                <a:ext cx="1620027" cy="564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sz="12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𝑙𝑖𝑞</m:t>
                          </m:r>
                        </m:sup>
                      </m:sSubSup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466" y="5238188"/>
                <a:ext cx="1620027" cy="564514"/>
              </a:xfrm>
              <a:prstGeom prst="rect">
                <a:avLst/>
              </a:prstGeom>
              <a:blipFill>
                <a:blip r:embed="rId2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ector de Seta Reta 145"/>
          <p:cNvCxnSpPr>
            <a:stCxn id="137" idx="0"/>
            <a:endCxn id="135" idx="4"/>
          </p:cNvCxnSpPr>
          <p:nvPr/>
        </p:nvCxnSpPr>
        <p:spPr>
          <a:xfrm flipV="1">
            <a:off x="6783225" y="4933255"/>
            <a:ext cx="1814" cy="26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Conector de Seta Reta 147"/>
          <p:cNvCxnSpPr/>
          <p:nvPr/>
        </p:nvCxnSpPr>
        <p:spPr>
          <a:xfrm>
            <a:off x="5457323" y="4629286"/>
            <a:ext cx="311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3" name="CaixaDeTexto 152"/>
          <p:cNvSpPr txBox="1"/>
          <p:nvPr/>
        </p:nvSpPr>
        <p:spPr>
          <a:xfrm>
            <a:off x="5389801" y="52654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não</a:t>
            </a:r>
            <a:endParaRPr lang="pt-BR" sz="1200" dirty="0"/>
          </a:p>
        </p:txBody>
      </p:sp>
      <p:cxnSp>
        <p:nvCxnSpPr>
          <p:cNvPr id="155" name="Conector de Seta Reta 154"/>
          <p:cNvCxnSpPr>
            <a:stCxn id="135" idx="0"/>
            <a:endCxn id="94" idx="2"/>
          </p:cNvCxnSpPr>
          <p:nvPr/>
        </p:nvCxnSpPr>
        <p:spPr>
          <a:xfrm flipV="1">
            <a:off x="6785039" y="4053906"/>
            <a:ext cx="6436" cy="27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tângulo 155"/>
              <p:cNvSpPr/>
              <p:nvPr/>
            </p:nvSpPr>
            <p:spPr>
              <a:xfrm>
                <a:off x="9952615" y="3452706"/>
                <a:ext cx="1598400" cy="601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Calcula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𝑇𝑠𝑢𝑝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pt-BR" sz="1200" dirty="0" smtClean="0"/>
              </a:p>
            </p:txBody>
          </p:sp>
        </mc:Choice>
        <mc:Fallback xmlns="">
          <p:sp>
            <p:nvSpPr>
              <p:cNvPr id="156" name="Retângulo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615" y="3452706"/>
                <a:ext cx="1598400" cy="6012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tângulo 156"/>
              <p:cNvSpPr/>
              <p:nvPr/>
            </p:nvSpPr>
            <p:spPr>
              <a:xfrm>
                <a:off x="9957098" y="4600490"/>
                <a:ext cx="1598400" cy="601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Calcula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𝑇𝑐𝑜𝑞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pt-BR" sz="1200" dirty="0" smtClean="0"/>
              </a:p>
            </p:txBody>
          </p:sp>
        </mc:Choice>
        <mc:Fallback xmlns="">
          <p:sp>
            <p:nvSpPr>
              <p:cNvPr id="157" name="Retângul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098" y="4600490"/>
                <a:ext cx="1598400" cy="6012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ector de Seta Reta 157"/>
          <p:cNvCxnSpPr>
            <a:stCxn id="156" idx="2"/>
            <a:endCxn id="157" idx="0"/>
          </p:cNvCxnSpPr>
          <p:nvPr/>
        </p:nvCxnSpPr>
        <p:spPr>
          <a:xfrm>
            <a:off x="10751815" y="4053906"/>
            <a:ext cx="4483" cy="54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94" idx="3"/>
            <a:endCxn id="156" idx="1"/>
          </p:cNvCxnSpPr>
          <p:nvPr/>
        </p:nvCxnSpPr>
        <p:spPr>
          <a:xfrm>
            <a:off x="7734299" y="3753306"/>
            <a:ext cx="2218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>
            <a:endCxn id="137" idx="2"/>
          </p:cNvCxnSpPr>
          <p:nvPr/>
        </p:nvCxnSpPr>
        <p:spPr>
          <a:xfrm>
            <a:off x="5456833" y="5497518"/>
            <a:ext cx="527442" cy="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07" y="1731236"/>
            <a:ext cx="8583223" cy="39820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parâmetros e os primeiros 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797424" cy="34133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𝐷𝑝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𝑚h𝑙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𝑚h𝑐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err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h𝑒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797424" cy="34133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314" y="1505759"/>
            <a:ext cx="8554644" cy="487748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 rot="1698712">
            <a:off x="5214518" y="2286497"/>
            <a:ext cx="1969700" cy="100182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640013" y="1928506"/>
                <a:ext cx="667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13" y="1928506"/>
                <a:ext cx="667619" cy="276999"/>
              </a:xfrm>
              <a:prstGeom prst="rect">
                <a:avLst/>
              </a:prstGeom>
              <a:blipFill>
                <a:blip r:embed="rId5"/>
                <a:stretch>
                  <a:fillRect l="-2727" r="-3636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849205" y="2401234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205" y="2401234"/>
                <a:ext cx="418384" cy="276999"/>
              </a:xfrm>
              <a:prstGeom prst="rect">
                <a:avLst/>
              </a:prstGeom>
              <a:blipFill>
                <a:blip r:embed="rId6"/>
                <a:stretch>
                  <a:fillRect l="-4348" r="-13043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866184" y="2958953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4" y="2958953"/>
                <a:ext cx="418384" cy="276999"/>
              </a:xfrm>
              <a:prstGeom prst="rect">
                <a:avLst/>
              </a:prstGeom>
              <a:blipFill>
                <a:blip r:embed="rId7"/>
                <a:stretch>
                  <a:fillRect l="-4348" r="-13043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66184" y="3445240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4" y="3445240"/>
                <a:ext cx="418384" cy="276999"/>
              </a:xfrm>
              <a:prstGeom prst="rect">
                <a:avLst/>
              </a:prstGeom>
              <a:blipFill>
                <a:blip r:embed="rId8"/>
                <a:stretch>
                  <a:fillRect l="-4348" r="-13043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447800" y="3975609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975609"/>
                <a:ext cx="418384" cy="276999"/>
              </a:xfrm>
              <a:prstGeom prst="rect">
                <a:avLst/>
              </a:prstGeom>
              <a:blipFill>
                <a:blip r:embed="rId9"/>
                <a:stretch>
                  <a:fillRect l="-5882" r="-13235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4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interface</a:t>
            </a:r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8413081" y="310101"/>
            <a:ext cx="3518569" cy="2767599"/>
            <a:chOff x="8413081" y="310101"/>
            <a:chExt cx="3518569" cy="2767599"/>
          </a:xfrm>
        </p:grpSpPr>
        <p:sp>
          <p:nvSpPr>
            <p:cNvPr id="5" name="Retângulo 4"/>
            <p:cNvSpPr/>
            <p:nvPr/>
          </p:nvSpPr>
          <p:spPr>
            <a:xfrm>
              <a:off x="9148863" y="1978833"/>
              <a:ext cx="2729955" cy="3974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/>
                <p:cNvSpPr txBox="1"/>
                <p:nvPr/>
              </p:nvSpPr>
              <p:spPr>
                <a:xfrm>
                  <a:off x="8623373" y="2704264"/>
                  <a:ext cx="485068" cy="373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𝑙𝑖𝑞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CaixaDe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373" y="2704264"/>
                  <a:ext cx="485068" cy="373436"/>
                </a:xfrm>
                <a:prstGeom prst="rect">
                  <a:avLst/>
                </a:prstGeom>
                <a:blipFill>
                  <a:blip r:embed="rId2"/>
                  <a:stretch>
                    <a:fillRect l="-6329" t="-3279" r="-8861" b="-213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9193906" y="2713882"/>
                  <a:ext cx="584647" cy="3638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𝑉𝑎𝑝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906" y="2713882"/>
                  <a:ext cx="584647" cy="363818"/>
                </a:xfrm>
                <a:prstGeom prst="rect">
                  <a:avLst/>
                </a:prstGeom>
                <a:blipFill>
                  <a:blip r:embed="rId3"/>
                  <a:stretch>
                    <a:fillRect l="-5208" t="-1667" r="-6250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9864018" y="2741325"/>
                  <a:ext cx="366190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4018" y="2741325"/>
                  <a:ext cx="366190" cy="299313"/>
                </a:xfrm>
                <a:prstGeom prst="rect">
                  <a:avLst/>
                </a:prstGeom>
                <a:blipFill>
                  <a:blip r:embed="rId4"/>
                  <a:stretch>
                    <a:fillRect l="-21667" t="-2041" r="-11667" b="-2653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8464812" y="310101"/>
                  <a:ext cx="539827" cy="373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𝑙𝑖𝑞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4812" y="310101"/>
                  <a:ext cx="539827" cy="373436"/>
                </a:xfrm>
                <a:prstGeom prst="rect">
                  <a:avLst/>
                </a:prstGeom>
                <a:blipFill>
                  <a:blip r:embed="rId5"/>
                  <a:stretch>
                    <a:fillRect l="-5682" t="-3279" r="-4545" b="-213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9035345" y="319719"/>
                  <a:ext cx="584647" cy="3638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𝑉𝑎𝑝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345" y="319719"/>
                  <a:ext cx="584647" cy="363818"/>
                </a:xfrm>
                <a:prstGeom prst="rect">
                  <a:avLst/>
                </a:prstGeom>
                <a:blipFill>
                  <a:blip r:embed="rId6"/>
                  <a:stretch>
                    <a:fillRect l="-5208" t="-1667" r="-6250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9705457" y="347162"/>
                  <a:ext cx="58580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457" y="347162"/>
                  <a:ext cx="585801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13542" r="-4167" b="-2653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to 11"/>
            <p:cNvCxnSpPr/>
            <p:nvPr/>
          </p:nvCxnSpPr>
          <p:spPr>
            <a:xfrm>
              <a:off x="9147759" y="1241614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1878819" y="1238439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orma Livre 13"/>
            <p:cNvSpPr/>
            <p:nvPr/>
          </p:nvSpPr>
          <p:spPr>
            <a:xfrm>
              <a:off x="9152802" y="1024183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9148880" y="1024183"/>
              <a:ext cx="1390650" cy="224715"/>
            </a:xfrm>
            <a:custGeom>
              <a:avLst/>
              <a:gdLst>
                <a:gd name="connsiteX0" fmla="*/ 0 w 1390650"/>
                <a:gd name="connsiteY0" fmla="*/ 359191 h 359191"/>
                <a:gd name="connsiteX1" fmla="*/ 568325 w 1390650"/>
                <a:gd name="connsiteY1" fmla="*/ 416 h 359191"/>
                <a:gd name="connsiteX2" fmla="*/ 1390650 w 1390650"/>
                <a:gd name="connsiteY2" fmla="*/ 302041 h 35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650" h="359191">
                  <a:moveTo>
                    <a:pt x="0" y="359191"/>
                  </a:moveTo>
                  <a:cubicBezTo>
                    <a:pt x="168275" y="184566"/>
                    <a:pt x="336550" y="9941"/>
                    <a:pt x="568325" y="416"/>
                  </a:cubicBezTo>
                  <a:cubicBezTo>
                    <a:pt x="800100" y="-9109"/>
                    <a:pt x="1095375" y="146466"/>
                    <a:pt x="1390650" y="30204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Cima 15"/>
            <p:cNvSpPr/>
            <p:nvPr/>
          </p:nvSpPr>
          <p:spPr>
            <a:xfrm>
              <a:off x="10279375" y="387532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 para Cima 16"/>
            <p:cNvSpPr/>
            <p:nvPr/>
          </p:nvSpPr>
          <p:spPr>
            <a:xfrm rot="16200000">
              <a:off x="11117575" y="1544430"/>
              <a:ext cx="183201" cy="3034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10751815" y="2769317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815" y="2769317"/>
                  <a:ext cx="14023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0870" t="-2174" r="-56522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10741057" y="685109"/>
                  <a:ext cx="5441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1057" y="685109"/>
                  <a:ext cx="54418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607" t="-2174" r="-10112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to 19"/>
            <p:cNvCxnSpPr/>
            <p:nvPr/>
          </p:nvCxnSpPr>
          <p:spPr>
            <a:xfrm>
              <a:off x="8900109" y="2333625"/>
              <a:ext cx="0" cy="448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906571" y="2014503"/>
              <a:ext cx="0" cy="7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8744183" y="2069531"/>
                  <a:ext cx="327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183" y="2069531"/>
                  <a:ext cx="32784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6667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to 22"/>
            <p:cNvCxnSpPr/>
            <p:nvPr/>
          </p:nvCxnSpPr>
          <p:spPr>
            <a:xfrm flipV="1">
              <a:off x="8817559" y="1986935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V="1">
              <a:off x="8815038" y="2359892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Agrupar 24"/>
            <p:cNvGrpSpPr/>
            <p:nvPr/>
          </p:nvGrpSpPr>
          <p:grpSpPr>
            <a:xfrm>
              <a:off x="9146655" y="1824052"/>
              <a:ext cx="2732164" cy="174506"/>
              <a:chOff x="366712" y="4872148"/>
              <a:chExt cx="942975" cy="73993"/>
            </a:xfrm>
            <a:solidFill>
              <a:schemeClr val="accent1"/>
            </a:solidFill>
          </p:grpSpPr>
          <p:sp>
            <p:nvSpPr>
              <p:cNvPr id="35" name="Forma Livre 34"/>
              <p:cNvSpPr/>
              <p:nvPr/>
            </p:nvSpPr>
            <p:spPr>
              <a:xfrm>
                <a:off x="366712" y="4872148"/>
                <a:ext cx="942975" cy="73993"/>
              </a:xfrm>
              <a:custGeom>
                <a:avLst/>
                <a:gdLst>
                  <a:gd name="connsiteX0" fmla="*/ 0 w 942975"/>
                  <a:gd name="connsiteY0" fmla="*/ 61931 h 73993"/>
                  <a:gd name="connsiteX1" fmla="*/ 47625 w 942975"/>
                  <a:gd name="connsiteY1" fmla="*/ 21449 h 73993"/>
                  <a:gd name="connsiteX2" fmla="*/ 97632 w 942975"/>
                  <a:gd name="connsiteY2" fmla="*/ 64312 h 73993"/>
                  <a:gd name="connsiteX3" fmla="*/ 150019 w 942975"/>
                  <a:gd name="connsiteY3" fmla="*/ 28593 h 73993"/>
                  <a:gd name="connsiteX4" fmla="*/ 202407 w 942975"/>
                  <a:gd name="connsiteY4" fmla="*/ 64312 h 73993"/>
                  <a:gd name="connsiteX5" fmla="*/ 280988 w 942975"/>
                  <a:gd name="connsiteY5" fmla="*/ 30974 h 73993"/>
                  <a:gd name="connsiteX6" fmla="*/ 319088 w 942975"/>
                  <a:gd name="connsiteY6" fmla="*/ 71456 h 73993"/>
                  <a:gd name="connsiteX7" fmla="*/ 409575 w 942975"/>
                  <a:gd name="connsiteY7" fmla="*/ 26212 h 73993"/>
                  <a:gd name="connsiteX8" fmla="*/ 435769 w 942975"/>
                  <a:gd name="connsiteY8" fmla="*/ 71456 h 73993"/>
                  <a:gd name="connsiteX9" fmla="*/ 521494 w 942975"/>
                  <a:gd name="connsiteY9" fmla="*/ 11924 h 73993"/>
                  <a:gd name="connsiteX10" fmla="*/ 545307 w 942975"/>
                  <a:gd name="connsiteY10" fmla="*/ 73837 h 73993"/>
                  <a:gd name="connsiteX11" fmla="*/ 581025 w 942975"/>
                  <a:gd name="connsiteY11" fmla="*/ 30974 h 73993"/>
                  <a:gd name="connsiteX12" fmla="*/ 614363 w 942975"/>
                  <a:gd name="connsiteY12" fmla="*/ 73837 h 73993"/>
                  <a:gd name="connsiteX13" fmla="*/ 664369 w 942975"/>
                  <a:gd name="connsiteY13" fmla="*/ 23831 h 73993"/>
                  <a:gd name="connsiteX14" fmla="*/ 700088 w 942975"/>
                  <a:gd name="connsiteY14" fmla="*/ 69074 h 73993"/>
                  <a:gd name="connsiteX15" fmla="*/ 752475 w 942975"/>
                  <a:gd name="connsiteY15" fmla="*/ 28593 h 73993"/>
                  <a:gd name="connsiteX16" fmla="*/ 773907 w 942975"/>
                  <a:gd name="connsiteY16" fmla="*/ 59549 h 73993"/>
                  <a:gd name="connsiteX17" fmla="*/ 862013 w 942975"/>
                  <a:gd name="connsiteY17" fmla="*/ 18 h 73993"/>
                  <a:gd name="connsiteX18" fmla="*/ 854869 w 942975"/>
                  <a:gd name="connsiteY18" fmla="*/ 66693 h 73993"/>
                  <a:gd name="connsiteX19" fmla="*/ 902494 w 942975"/>
                  <a:gd name="connsiteY19" fmla="*/ 50024 h 73993"/>
                  <a:gd name="connsiteX20" fmla="*/ 942975 w 942975"/>
                  <a:gd name="connsiteY20" fmla="*/ 64312 h 7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42975" h="73993">
                    <a:moveTo>
                      <a:pt x="0" y="61931"/>
                    </a:moveTo>
                    <a:cubicBezTo>
                      <a:pt x="15676" y="41491"/>
                      <a:pt x="31353" y="21052"/>
                      <a:pt x="47625" y="21449"/>
                    </a:cubicBezTo>
                    <a:cubicBezTo>
                      <a:pt x="63897" y="21846"/>
                      <a:pt x="80566" y="63121"/>
                      <a:pt x="97632" y="64312"/>
                    </a:cubicBezTo>
                    <a:cubicBezTo>
                      <a:pt x="114698" y="65503"/>
                      <a:pt x="132557" y="28593"/>
                      <a:pt x="150019" y="28593"/>
                    </a:cubicBezTo>
                    <a:cubicBezTo>
                      <a:pt x="167481" y="28593"/>
                      <a:pt x="180579" y="63915"/>
                      <a:pt x="202407" y="64312"/>
                    </a:cubicBezTo>
                    <a:cubicBezTo>
                      <a:pt x="224235" y="64709"/>
                      <a:pt x="261541" y="29783"/>
                      <a:pt x="280988" y="30974"/>
                    </a:cubicBezTo>
                    <a:cubicBezTo>
                      <a:pt x="300435" y="32165"/>
                      <a:pt x="297657" y="72250"/>
                      <a:pt x="319088" y="71456"/>
                    </a:cubicBezTo>
                    <a:cubicBezTo>
                      <a:pt x="340519" y="70662"/>
                      <a:pt x="390128" y="26212"/>
                      <a:pt x="409575" y="26212"/>
                    </a:cubicBezTo>
                    <a:cubicBezTo>
                      <a:pt x="429022" y="26212"/>
                      <a:pt x="417116" y="73837"/>
                      <a:pt x="435769" y="71456"/>
                    </a:cubicBezTo>
                    <a:cubicBezTo>
                      <a:pt x="454422" y="69075"/>
                      <a:pt x="503238" y="11527"/>
                      <a:pt x="521494" y="11924"/>
                    </a:cubicBezTo>
                    <a:cubicBezTo>
                      <a:pt x="539750" y="12321"/>
                      <a:pt x="535385" y="70662"/>
                      <a:pt x="545307" y="73837"/>
                    </a:cubicBezTo>
                    <a:cubicBezTo>
                      <a:pt x="555229" y="77012"/>
                      <a:pt x="569516" y="30974"/>
                      <a:pt x="581025" y="30974"/>
                    </a:cubicBezTo>
                    <a:cubicBezTo>
                      <a:pt x="592534" y="30974"/>
                      <a:pt x="600472" y="75027"/>
                      <a:pt x="614363" y="73837"/>
                    </a:cubicBezTo>
                    <a:cubicBezTo>
                      <a:pt x="628254" y="72647"/>
                      <a:pt x="650082" y="24625"/>
                      <a:pt x="664369" y="23831"/>
                    </a:cubicBezTo>
                    <a:cubicBezTo>
                      <a:pt x="678656" y="23037"/>
                      <a:pt x="685404" y="68280"/>
                      <a:pt x="700088" y="69074"/>
                    </a:cubicBezTo>
                    <a:cubicBezTo>
                      <a:pt x="714772" y="69868"/>
                      <a:pt x="740172" y="30180"/>
                      <a:pt x="752475" y="28593"/>
                    </a:cubicBezTo>
                    <a:cubicBezTo>
                      <a:pt x="764778" y="27006"/>
                      <a:pt x="755651" y="64311"/>
                      <a:pt x="773907" y="59549"/>
                    </a:cubicBezTo>
                    <a:cubicBezTo>
                      <a:pt x="792163" y="54787"/>
                      <a:pt x="848519" y="-1173"/>
                      <a:pt x="862013" y="18"/>
                    </a:cubicBezTo>
                    <a:cubicBezTo>
                      <a:pt x="875507" y="1209"/>
                      <a:pt x="848122" y="58359"/>
                      <a:pt x="854869" y="66693"/>
                    </a:cubicBezTo>
                    <a:cubicBezTo>
                      <a:pt x="861616" y="75027"/>
                      <a:pt x="887810" y="50421"/>
                      <a:pt x="902494" y="50024"/>
                    </a:cubicBezTo>
                    <a:cubicBezTo>
                      <a:pt x="917178" y="49627"/>
                      <a:pt x="938213" y="63518"/>
                      <a:pt x="942975" y="64312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reto 35"/>
              <p:cNvCxnSpPr>
                <a:stCxn id="35" idx="0"/>
                <a:endCxn id="35" idx="20"/>
              </p:cNvCxnSpPr>
              <p:nvPr/>
            </p:nvCxnSpPr>
            <p:spPr>
              <a:xfrm>
                <a:off x="366712" y="4934079"/>
                <a:ext cx="942975" cy="238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Elipse 25"/>
            <p:cNvSpPr/>
            <p:nvPr/>
          </p:nvSpPr>
          <p:spPr>
            <a:xfrm>
              <a:off x="11420275" y="1525758"/>
              <a:ext cx="342900" cy="3429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9150934" y="2143419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0410826" y="2159363"/>
              <a:ext cx="1520824" cy="325472"/>
            </a:xfrm>
            <a:custGeom>
              <a:avLst/>
              <a:gdLst>
                <a:gd name="connsiteX0" fmla="*/ 13785 w 1469322"/>
                <a:gd name="connsiteY0" fmla="*/ 212726 h 237766"/>
                <a:gd name="connsiteX1" fmla="*/ 766260 w 1469322"/>
                <a:gd name="connsiteY1" fmla="*/ 1 h 237766"/>
                <a:gd name="connsiteX2" fmla="*/ 1452060 w 1469322"/>
                <a:gd name="connsiteY2" fmla="*/ 209551 h 237766"/>
                <a:gd name="connsiteX3" fmla="*/ 13785 w 1469322"/>
                <a:gd name="connsiteY3" fmla="*/ 212726 h 237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22" h="237766">
                  <a:moveTo>
                    <a:pt x="13785" y="212726"/>
                  </a:moveTo>
                  <a:cubicBezTo>
                    <a:pt x="-100515" y="177801"/>
                    <a:pt x="526548" y="530"/>
                    <a:pt x="766260" y="1"/>
                  </a:cubicBezTo>
                  <a:cubicBezTo>
                    <a:pt x="1005972" y="-528"/>
                    <a:pt x="1575356" y="173568"/>
                    <a:pt x="1452060" y="209551"/>
                  </a:cubicBezTo>
                  <a:cubicBezTo>
                    <a:pt x="1328764" y="245534"/>
                    <a:pt x="128085" y="247651"/>
                    <a:pt x="13785" y="21272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8595200" y="1972016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8595200" y="1251291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/>
                <p:cNvSpPr txBox="1"/>
                <p:nvPr/>
              </p:nvSpPr>
              <p:spPr>
                <a:xfrm>
                  <a:off x="8413081" y="1667108"/>
                  <a:ext cx="3141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1" name="CaixaDe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081" y="1667108"/>
                  <a:ext cx="31412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231" r="-15385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ector reto 31"/>
            <p:cNvCxnSpPr/>
            <p:nvPr/>
          </p:nvCxnSpPr>
          <p:spPr>
            <a:xfrm flipV="1">
              <a:off x="8506188" y="1223723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8510129" y="2362285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Seta para Cima 33"/>
            <p:cNvSpPr/>
            <p:nvPr/>
          </p:nvSpPr>
          <p:spPr>
            <a:xfrm>
              <a:off x="10279590" y="2436484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Conector de Seta Reta 37"/>
          <p:cNvCxnSpPr/>
          <p:nvPr/>
        </p:nvCxnSpPr>
        <p:spPr>
          <a:xfrm flipV="1">
            <a:off x="1011219" y="1944107"/>
            <a:ext cx="0" cy="42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677732" y="5927464"/>
            <a:ext cx="542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77732" y="2069531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2" y="2069531"/>
                <a:ext cx="186269" cy="276999"/>
              </a:xfrm>
              <a:prstGeom prst="rect">
                <a:avLst/>
              </a:prstGeom>
              <a:blipFill>
                <a:blip r:embed="rId12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906076" y="5962436"/>
                <a:ext cx="14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076" y="5962436"/>
                <a:ext cx="140230" cy="276999"/>
              </a:xfrm>
              <a:prstGeom prst="rect">
                <a:avLst/>
              </a:prstGeom>
              <a:blipFill>
                <a:blip r:embed="rId13"/>
                <a:stretch>
                  <a:fillRect l="-60870" t="-2174" r="-56522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rma Livre 43"/>
          <p:cNvSpPr/>
          <p:nvPr/>
        </p:nvSpPr>
        <p:spPr>
          <a:xfrm>
            <a:off x="1312433" y="2506532"/>
            <a:ext cx="4421393" cy="3098202"/>
          </a:xfrm>
          <a:custGeom>
            <a:avLst/>
            <a:gdLst>
              <a:gd name="connsiteX0" fmla="*/ 0 w 4421393"/>
              <a:gd name="connsiteY0" fmla="*/ 0 h 3098202"/>
              <a:gd name="connsiteX1" fmla="*/ 914400 w 4421393"/>
              <a:gd name="connsiteY1" fmla="*/ 2140772 h 3098202"/>
              <a:gd name="connsiteX2" fmla="*/ 4421393 w 4421393"/>
              <a:gd name="connsiteY2" fmla="*/ 3098202 h 309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1393" h="3098202">
                <a:moveTo>
                  <a:pt x="0" y="0"/>
                </a:moveTo>
                <a:cubicBezTo>
                  <a:pt x="88750" y="812202"/>
                  <a:pt x="177501" y="1624405"/>
                  <a:pt x="914400" y="2140772"/>
                </a:cubicBezTo>
                <a:cubicBezTo>
                  <a:pt x="1651299" y="2657139"/>
                  <a:pt x="3036346" y="2877670"/>
                  <a:pt x="4421393" y="3098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103441" y="2511410"/>
                <a:ext cx="107247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41" y="2511410"/>
                <a:ext cx="1072473" cy="5670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956832" y="3935380"/>
                <a:ext cx="895951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35380"/>
                <a:ext cx="895951" cy="401905"/>
              </a:xfrm>
              <a:prstGeom prst="rect">
                <a:avLst/>
              </a:prstGeom>
              <a:blipFill>
                <a:blip r:embed="rId15"/>
                <a:stretch>
                  <a:fillRect l="-6122" t="-1538" r="-680"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956832" y="4464956"/>
                <a:ext cx="895951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4464956"/>
                <a:ext cx="895951" cy="401905"/>
              </a:xfrm>
              <a:prstGeom prst="rect">
                <a:avLst/>
              </a:prstGeom>
              <a:blipFill>
                <a:blip r:embed="rId16"/>
                <a:stretch>
                  <a:fillRect l="-6122" r="-680"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7956832" y="5464886"/>
                <a:ext cx="90678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5464886"/>
                <a:ext cx="906787" cy="403316"/>
              </a:xfrm>
              <a:prstGeom prst="rect">
                <a:avLst/>
              </a:prstGeom>
              <a:blipFill>
                <a:blip r:embed="rId17"/>
                <a:stretch>
                  <a:fillRect l="-6040" r="-671" b="-10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580936" y="2553764"/>
                <a:ext cx="752514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𝐿𝑒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936" y="2553764"/>
                <a:ext cx="752514" cy="51854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 rot="5400000">
            <a:off x="8036672" y="498278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 rot="5400000">
            <a:off x="8548311" y="498278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53" name="Conector reto 52"/>
          <p:cNvCxnSpPr/>
          <p:nvPr/>
        </p:nvCxnSpPr>
        <p:spPr>
          <a:xfrm>
            <a:off x="7702475" y="5961087"/>
            <a:ext cx="1369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Mais 53"/>
          <p:cNvSpPr/>
          <p:nvPr/>
        </p:nvSpPr>
        <p:spPr>
          <a:xfrm>
            <a:off x="8923031" y="4859113"/>
            <a:ext cx="419549" cy="501545"/>
          </a:xfrm>
          <a:prstGeom prst="mathPlus">
            <a:avLst>
              <a:gd name="adj1" fmla="val 81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8093803" y="6020155"/>
                <a:ext cx="114332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803" y="6020155"/>
                <a:ext cx="1143326" cy="61254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10032679" y="4830041"/>
                <a:ext cx="1508362" cy="616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𝑧𝑑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79" y="4830041"/>
                <a:ext cx="1508362" cy="6161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896522" y="2768066"/>
            <a:ext cx="288000" cy="288000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3103441" y="3784521"/>
            <a:ext cx="31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Parâmetro de ajuste do modelo</a:t>
            </a:r>
            <a:endParaRPr lang="pt-BR" dirty="0">
              <a:solidFill>
                <a:srgbClr val="7030A0"/>
              </a:solidFill>
            </a:endParaRPr>
          </a:p>
        </p:txBody>
      </p:sp>
      <p:cxnSp>
        <p:nvCxnSpPr>
          <p:cNvPr id="59" name="Conector de Seta Reta 58"/>
          <p:cNvCxnSpPr/>
          <p:nvPr/>
        </p:nvCxnSpPr>
        <p:spPr>
          <a:xfrm>
            <a:off x="4089400" y="3072304"/>
            <a:ext cx="330803" cy="7122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4989167" y="2484572"/>
            <a:ext cx="360000" cy="360000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orma Livre 62"/>
          <p:cNvSpPr/>
          <p:nvPr/>
        </p:nvSpPr>
        <p:spPr>
          <a:xfrm>
            <a:off x="5372100" y="2686050"/>
            <a:ext cx="458526" cy="1092200"/>
          </a:xfrm>
          <a:custGeom>
            <a:avLst/>
            <a:gdLst>
              <a:gd name="connsiteX0" fmla="*/ 0 w 458526"/>
              <a:gd name="connsiteY0" fmla="*/ 0 h 1092200"/>
              <a:gd name="connsiteX1" fmla="*/ 450850 w 458526"/>
              <a:gd name="connsiteY1" fmla="*/ 577850 h 1092200"/>
              <a:gd name="connsiteX2" fmla="*/ 241300 w 458526"/>
              <a:gd name="connsiteY2" fmla="*/ 109220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526" h="1092200">
                <a:moveTo>
                  <a:pt x="0" y="0"/>
                </a:moveTo>
                <a:cubicBezTo>
                  <a:pt x="205316" y="197908"/>
                  <a:pt x="410633" y="395817"/>
                  <a:pt x="450850" y="577850"/>
                </a:cubicBezTo>
                <a:cubicBezTo>
                  <a:pt x="491067" y="759883"/>
                  <a:pt x="366183" y="926041"/>
                  <a:pt x="241300" y="1092200"/>
                </a:cubicBezTo>
              </a:path>
            </a:pathLst>
          </a:cu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5006503" y="2011927"/>
            <a:ext cx="217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Comprimento da “espuma”</a:t>
            </a:r>
            <a:endParaRPr lang="pt-BR" sz="1400" dirty="0"/>
          </a:p>
        </p:txBody>
      </p:sp>
      <p:cxnSp>
        <p:nvCxnSpPr>
          <p:cNvPr id="66" name="Conector de Seta Reta 65"/>
          <p:cNvCxnSpPr>
            <a:stCxn id="60" idx="7"/>
          </p:cNvCxnSpPr>
          <p:nvPr/>
        </p:nvCxnSpPr>
        <p:spPr>
          <a:xfrm flipV="1">
            <a:off x="5296446" y="2307068"/>
            <a:ext cx="304917" cy="23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6096000" y="5973196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 smtClean="0"/>
                  <a:t>/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973196"/>
                <a:ext cx="517770" cy="276999"/>
              </a:xfrm>
              <a:prstGeom prst="rect">
                <a:avLst/>
              </a:prstGeom>
              <a:blipFill>
                <a:blip r:embed="rId21"/>
                <a:stretch>
                  <a:fillRect l="-27059" t="-28889" r="-14118" b="-5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40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1" grpId="0"/>
      <p:bldP spid="54" grpId="0" animBg="1"/>
      <p:bldP spid="55" grpId="0"/>
      <p:bldP spid="56" grpId="0"/>
      <p:bldP spid="57" grpId="0" animBg="1"/>
      <p:bldP spid="58" grpId="0"/>
      <p:bldP spid="60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parâmetros e os primeiros resultados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797424" cy="398350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𝐷𝑝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𝑚h𝑙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𝑚h𝑐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err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h𝑒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𝐿𝑒</m:t>
                    </m:r>
                  </m:oMath>
                </a14:m>
                <a:endParaRPr lang="pt-BR" b="0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𝑧𝑑</m:t>
                    </m:r>
                  </m:oMath>
                </a14:m>
                <a:endParaRPr lang="pt-BR" dirty="0" smtClean="0">
                  <a:solidFill>
                    <a:srgbClr val="7030A0"/>
                  </a:solidFill>
                </a:endParaRPr>
              </a:p>
              <a:p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797424" cy="39835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93" y="1429991"/>
            <a:ext cx="8468907" cy="4963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49205" y="2401234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205" y="2401234"/>
                <a:ext cx="418384" cy="276999"/>
              </a:xfrm>
              <a:prstGeom prst="rect">
                <a:avLst/>
              </a:prstGeom>
              <a:blipFill>
                <a:blip r:embed="rId4"/>
                <a:stretch>
                  <a:fillRect l="-4348" r="-13043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866184" y="2958953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4" y="2958953"/>
                <a:ext cx="418384" cy="276999"/>
              </a:xfrm>
              <a:prstGeom prst="rect">
                <a:avLst/>
              </a:prstGeom>
              <a:blipFill>
                <a:blip r:embed="rId5"/>
                <a:stretch>
                  <a:fillRect l="-4348" r="-13043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866184" y="3445240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4" y="3445240"/>
                <a:ext cx="418384" cy="276999"/>
              </a:xfrm>
              <a:prstGeom prst="rect">
                <a:avLst/>
              </a:prstGeom>
              <a:blipFill>
                <a:blip r:embed="rId6"/>
                <a:stretch>
                  <a:fillRect l="-4348" r="-13043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640013" y="4470462"/>
                <a:ext cx="843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=2,5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13" y="4470462"/>
                <a:ext cx="843949" cy="276999"/>
              </a:xfrm>
              <a:prstGeom prst="rect">
                <a:avLst/>
              </a:prstGeom>
              <a:blipFill>
                <a:blip r:embed="rId7"/>
                <a:stretch>
                  <a:fillRect l="-2174" r="-3623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640013" y="5000831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/>
                  <a:t>0,75</a:t>
                </a:r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13" y="5000831"/>
                <a:ext cx="633187" cy="276999"/>
              </a:xfrm>
              <a:prstGeom prst="rect">
                <a:avLst/>
              </a:prstGeom>
              <a:blipFill>
                <a:blip r:embed="rId8"/>
                <a:stretch>
                  <a:fillRect l="-7692" t="-28261" r="-21154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447800" y="3975609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975609"/>
                <a:ext cx="418384" cy="276999"/>
              </a:xfrm>
              <a:prstGeom prst="rect">
                <a:avLst/>
              </a:prstGeom>
              <a:blipFill>
                <a:blip r:embed="rId9"/>
                <a:stretch>
                  <a:fillRect l="-5882" r="-13235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640013" y="1928506"/>
                <a:ext cx="667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13" y="1928506"/>
                <a:ext cx="667619" cy="276999"/>
              </a:xfrm>
              <a:prstGeom prst="rect">
                <a:avLst/>
              </a:prstGeom>
              <a:blipFill>
                <a:blip r:embed="rId10"/>
                <a:stretch>
                  <a:fillRect l="-2727" r="-3636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0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Validar o modelo com mais dados experimentais</a:t>
            </a:r>
          </a:p>
          <a:p>
            <a:r>
              <a:rPr lang="pt-BR" dirty="0" smtClean="0"/>
              <a:t>Avaliar a variação de comportamento do perfil de temperatura na solda</a:t>
            </a:r>
          </a:p>
          <a:p>
            <a:r>
              <a:rPr lang="pt-BR" dirty="0" smtClean="0"/>
              <a:t>Estudar a influência dos parâmetros do comportamento do modelo</a:t>
            </a:r>
          </a:p>
          <a:p>
            <a:r>
              <a:rPr lang="pt-BR" dirty="0" smtClean="0"/>
              <a:t>Estudo de otimização dos parâmetros</a:t>
            </a:r>
          </a:p>
          <a:p>
            <a:r>
              <a:rPr lang="pt-BR" dirty="0" smtClean="0"/>
              <a:t>Acoplamento do modelo ao estudo de tensões no reator</a:t>
            </a:r>
          </a:p>
          <a:p>
            <a:r>
              <a:rPr lang="pt-BR" dirty="0" smtClean="0"/>
              <a:t>Ajustar as curvas de resfriamento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7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931" y="5118866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pt-BR" dirty="0" smtClean="0"/>
          </a:p>
          <a:p>
            <a:pPr algn="l"/>
            <a:r>
              <a:rPr lang="pt-BR" dirty="0" smtClean="0"/>
              <a:t>Diego Telles – U3YP</a:t>
            </a:r>
          </a:p>
          <a:p>
            <a:pPr algn="l"/>
            <a:r>
              <a:rPr lang="pt-BR" dirty="0" smtClean="0"/>
              <a:t>Leonardo </a:t>
            </a:r>
            <a:r>
              <a:rPr lang="pt-BR" dirty="0" err="1" smtClean="0"/>
              <a:t>Caliman</a:t>
            </a:r>
            <a:r>
              <a:rPr lang="pt-BR" dirty="0" smtClean="0"/>
              <a:t> – CDW7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6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Propor  um  modelo  e  estudar  parâmetros  para  melhoria  das  etapas  de  resfriamento  e </a:t>
            </a:r>
            <a:r>
              <a:rPr lang="pt-BR" dirty="0" smtClean="0"/>
              <a:t>aquecimento  </a:t>
            </a:r>
            <a:r>
              <a:rPr lang="pt-BR" dirty="0"/>
              <a:t>dos  tambores  de  coque  com  foco  na  otimização  das  curvas  de  resfriamento, </a:t>
            </a:r>
            <a:r>
              <a:rPr lang="pt-BR" dirty="0" smtClean="0"/>
              <a:t>considerando </a:t>
            </a:r>
            <a:r>
              <a:rPr lang="pt-BR" dirty="0"/>
              <a:t>seus impactos na vida útil remanescente dos tambores. </a:t>
            </a:r>
          </a:p>
        </p:txBody>
      </p:sp>
    </p:spTree>
    <p:extLst>
      <p:ext uri="{BB962C8B-B14F-4D97-AF65-F5344CB8AC3E}">
        <p14:creationId xmlns:p14="http://schemas.microsoft.com/office/powerpoint/2010/main" val="89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5012674" y="4321533"/>
            <a:ext cx="925195" cy="441124"/>
          </a:xfrm>
          <a:custGeom>
            <a:avLst/>
            <a:gdLst>
              <a:gd name="connsiteX0" fmla="*/ 0 w 925195"/>
              <a:gd name="connsiteY0" fmla="*/ 0 h 441124"/>
              <a:gd name="connsiteX1" fmla="*/ 925195 w 925195"/>
              <a:gd name="connsiteY1" fmla="*/ 0 h 441124"/>
              <a:gd name="connsiteX2" fmla="*/ 925195 w 925195"/>
              <a:gd name="connsiteY2" fmla="*/ 441124 h 441124"/>
              <a:gd name="connsiteX3" fmla="*/ 0 w 925195"/>
              <a:gd name="connsiteY3" fmla="*/ 441124 h 441124"/>
              <a:gd name="connsiteX4" fmla="*/ 0 w 925195"/>
              <a:gd name="connsiteY4" fmla="*/ 0 h 441124"/>
              <a:gd name="connsiteX0" fmla="*/ 0 w 925195"/>
              <a:gd name="connsiteY0" fmla="*/ 0 h 441124"/>
              <a:gd name="connsiteX1" fmla="*/ 925195 w 925195"/>
              <a:gd name="connsiteY1" fmla="*/ 0 h 441124"/>
              <a:gd name="connsiteX2" fmla="*/ 925195 w 925195"/>
              <a:gd name="connsiteY2" fmla="*/ 441124 h 441124"/>
              <a:gd name="connsiteX3" fmla="*/ 465789 w 925195"/>
              <a:gd name="connsiteY3" fmla="*/ 438885 h 441124"/>
              <a:gd name="connsiteX4" fmla="*/ 0 w 925195"/>
              <a:gd name="connsiteY4" fmla="*/ 441124 h 441124"/>
              <a:gd name="connsiteX5" fmla="*/ 0 w 925195"/>
              <a:gd name="connsiteY5" fmla="*/ 0 h 441124"/>
              <a:gd name="connsiteX0" fmla="*/ 0 w 925195"/>
              <a:gd name="connsiteY0" fmla="*/ 0 h 441124"/>
              <a:gd name="connsiteX1" fmla="*/ 925195 w 925195"/>
              <a:gd name="connsiteY1" fmla="*/ 0 h 441124"/>
              <a:gd name="connsiteX2" fmla="*/ 925195 w 925195"/>
              <a:gd name="connsiteY2" fmla="*/ 441124 h 441124"/>
              <a:gd name="connsiteX3" fmla="*/ 694389 w 925195"/>
              <a:gd name="connsiteY3" fmla="*/ 438885 h 441124"/>
              <a:gd name="connsiteX4" fmla="*/ 465789 w 925195"/>
              <a:gd name="connsiteY4" fmla="*/ 438885 h 441124"/>
              <a:gd name="connsiteX5" fmla="*/ 0 w 925195"/>
              <a:gd name="connsiteY5" fmla="*/ 441124 h 441124"/>
              <a:gd name="connsiteX6" fmla="*/ 0 w 925195"/>
              <a:gd name="connsiteY6" fmla="*/ 0 h 441124"/>
              <a:gd name="connsiteX0" fmla="*/ 0 w 925195"/>
              <a:gd name="connsiteY0" fmla="*/ 0 h 441124"/>
              <a:gd name="connsiteX1" fmla="*/ 925195 w 925195"/>
              <a:gd name="connsiteY1" fmla="*/ 0 h 441124"/>
              <a:gd name="connsiteX2" fmla="*/ 925195 w 925195"/>
              <a:gd name="connsiteY2" fmla="*/ 441124 h 441124"/>
              <a:gd name="connsiteX3" fmla="*/ 672958 w 925195"/>
              <a:gd name="connsiteY3" fmla="*/ 331729 h 441124"/>
              <a:gd name="connsiteX4" fmla="*/ 465789 w 925195"/>
              <a:gd name="connsiteY4" fmla="*/ 438885 h 441124"/>
              <a:gd name="connsiteX5" fmla="*/ 0 w 925195"/>
              <a:gd name="connsiteY5" fmla="*/ 441124 h 441124"/>
              <a:gd name="connsiteX6" fmla="*/ 0 w 925195"/>
              <a:gd name="connsiteY6" fmla="*/ 0 h 441124"/>
              <a:gd name="connsiteX0" fmla="*/ 0 w 925195"/>
              <a:gd name="connsiteY0" fmla="*/ 0 h 441124"/>
              <a:gd name="connsiteX1" fmla="*/ 925195 w 925195"/>
              <a:gd name="connsiteY1" fmla="*/ 0 h 441124"/>
              <a:gd name="connsiteX2" fmla="*/ 925195 w 925195"/>
              <a:gd name="connsiteY2" fmla="*/ 441124 h 441124"/>
              <a:gd name="connsiteX3" fmla="*/ 672958 w 925195"/>
              <a:gd name="connsiteY3" fmla="*/ 331729 h 441124"/>
              <a:gd name="connsiteX4" fmla="*/ 465789 w 925195"/>
              <a:gd name="connsiteY4" fmla="*/ 438885 h 441124"/>
              <a:gd name="connsiteX5" fmla="*/ 0 w 925195"/>
              <a:gd name="connsiteY5" fmla="*/ 441124 h 441124"/>
              <a:gd name="connsiteX6" fmla="*/ 0 w 925195"/>
              <a:gd name="connsiteY6" fmla="*/ 0 h 441124"/>
              <a:gd name="connsiteX0" fmla="*/ 0 w 925195"/>
              <a:gd name="connsiteY0" fmla="*/ 0 h 441124"/>
              <a:gd name="connsiteX1" fmla="*/ 925195 w 925195"/>
              <a:gd name="connsiteY1" fmla="*/ 0 h 441124"/>
              <a:gd name="connsiteX2" fmla="*/ 925195 w 925195"/>
              <a:gd name="connsiteY2" fmla="*/ 441124 h 441124"/>
              <a:gd name="connsiteX3" fmla="*/ 672958 w 925195"/>
              <a:gd name="connsiteY3" fmla="*/ 331729 h 441124"/>
              <a:gd name="connsiteX4" fmla="*/ 465789 w 925195"/>
              <a:gd name="connsiteY4" fmla="*/ 438885 h 441124"/>
              <a:gd name="connsiteX5" fmla="*/ 0 w 925195"/>
              <a:gd name="connsiteY5" fmla="*/ 441124 h 441124"/>
              <a:gd name="connsiteX6" fmla="*/ 0 w 925195"/>
              <a:gd name="connsiteY6" fmla="*/ 0 h 44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195" h="441124">
                <a:moveTo>
                  <a:pt x="0" y="0"/>
                </a:moveTo>
                <a:lnTo>
                  <a:pt x="925195" y="0"/>
                </a:lnTo>
                <a:lnTo>
                  <a:pt x="925195" y="441124"/>
                </a:lnTo>
                <a:cubicBezTo>
                  <a:pt x="841116" y="404659"/>
                  <a:pt x="814187" y="342000"/>
                  <a:pt x="672958" y="331729"/>
                </a:cubicBezTo>
                <a:cubicBezTo>
                  <a:pt x="556277" y="346016"/>
                  <a:pt x="534845" y="403166"/>
                  <a:pt x="465789" y="438885"/>
                </a:cubicBezTo>
                <a:lnTo>
                  <a:pt x="0" y="4411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0221912" y="3496351"/>
            <a:ext cx="219329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10223182" y="4743768"/>
            <a:ext cx="1413510" cy="330835"/>
          </a:xfrm>
          <a:custGeom>
            <a:avLst/>
            <a:gdLst>
              <a:gd name="connsiteX0" fmla="*/ 0 w 1413675"/>
              <a:gd name="connsiteY0" fmla="*/ 179514 h 330985"/>
              <a:gd name="connsiteX1" fmla="*/ 342198 w 1413675"/>
              <a:gd name="connsiteY1" fmla="*/ 0 h 330985"/>
              <a:gd name="connsiteX2" fmla="*/ 706837 w 1413675"/>
              <a:gd name="connsiteY2" fmla="*/ 179514 h 330985"/>
              <a:gd name="connsiteX3" fmla="*/ 1071475 w 1413675"/>
              <a:gd name="connsiteY3" fmla="*/ 330979 h 330985"/>
              <a:gd name="connsiteX4" fmla="*/ 1413673 w 1413675"/>
              <a:gd name="connsiteY4" fmla="*/ 185124 h 330985"/>
              <a:gd name="connsiteX5" fmla="*/ 1065865 w 1413675"/>
              <a:gd name="connsiteY5" fmla="*/ 33658 h 330985"/>
              <a:gd name="connsiteX6" fmla="*/ 712446 w 1413675"/>
              <a:gd name="connsiteY6" fmla="*/ 179514 h 33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3675" h="330985">
                <a:moveTo>
                  <a:pt x="0" y="179514"/>
                </a:moveTo>
                <a:cubicBezTo>
                  <a:pt x="112196" y="89757"/>
                  <a:pt x="224392" y="0"/>
                  <a:pt x="342198" y="0"/>
                </a:cubicBezTo>
                <a:cubicBezTo>
                  <a:pt x="460004" y="0"/>
                  <a:pt x="585291" y="124351"/>
                  <a:pt x="706837" y="179514"/>
                </a:cubicBezTo>
                <a:cubicBezTo>
                  <a:pt x="828383" y="234677"/>
                  <a:pt x="953669" y="330044"/>
                  <a:pt x="1071475" y="330979"/>
                </a:cubicBezTo>
                <a:cubicBezTo>
                  <a:pt x="1189281" y="331914"/>
                  <a:pt x="1414608" y="234677"/>
                  <a:pt x="1413673" y="185124"/>
                </a:cubicBezTo>
                <a:cubicBezTo>
                  <a:pt x="1412738" y="135571"/>
                  <a:pt x="1182736" y="34593"/>
                  <a:pt x="1065865" y="33658"/>
                </a:cubicBezTo>
                <a:cubicBezTo>
                  <a:pt x="948994" y="32723"/>
                  <a:pt x="830720" y="106118"/>
                  <a:pt x="712446" y="179514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10221912" y="4911408"/>
            <a:ext cx="0" cy="1296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1633517" y="4920933"/>
            <a:ext cx="5715" cy="12960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 7"/>
          <p:cNvSpPr/>
          <p:nvPr/>
        </p:nvSpPr>
        <p:spPr>
          <a:xfrm>
            <a:off x="10222547" y="6034088"/>
            <a:ext cx="1413510" cy="330835"/>
          </a:xfrm>
          <a:custGeom>
            <a:avLst/>
            <a:gdLst>
              <a:gd name="connsiteX0" fmla="*/ 0 w 1413675"/>
              <a:gd name="connsiteY0" fmla="*/ 179514 h 330985"/>
              <a:gd name="connsiteX1" fmla="*/ 342198 w 1413675"/>
              <a:gd name="connsiteY1" fmla="*/ 0 h 330985"/>
              <a:gd name="connsiteX2" fmla="*/ 706837 w 1413675"/>
              <a:gd name="connsiteY2" fmla="*/ 179514 h 330985"/>
              <a:gd name="connsiteX3" fmla="*/ 1071475 w 1413675"/>
              <a:gd name="connsiteY3" fmla="*/ 330979 h 330985"/>
              <a:gd name="connsiteX4" fmla="*/ 1413673 w 1413675"/>
              <a:gd name="connsiteY4" fmla="*/ 185124 h 330985"/>
              <a:gd name="connsiteX5" fmla="*/ 1065865 w 1413675"/>
              <a:gd name="connsiteY5" fmla="*/ 33658 h 330985"/>
              <a:gd name="connsiteX6" fmla="*/ 712446 w 1413675"/>
              <a:gd name="connsiteY6" fmla="*/ 179514 h 330985"/>
              <a:gd name="connsiteX0" fmla="*/ 0 w 1432900"/>
              <a:gd name="connsiteY0" fmla="*/ 179514 h 330985"/>
              <a:gd name="connsiteX1" fmla="*/ 342198 w 1432900"/>
              <a:gd name="connsiteY1" fmla="*/ 0 h 330985"/>
              <a:gd name="connsiteX2" fmla="*/ 706837 w 1432900"/>
              <a:gd name="connsiteY2" fmla="*/ 179514 h 330985"/>
              <a:gd name="connsiteX3" fmla="*/ 1071475 w 1432900"/>
              <a:gd name="connsiteY3" fmla="*/ 330979 h 330985"/>
              <a:gd name="connsiteX4" fmla="*/ 1413673 w 1432900"/>
              <a:gd name="connsiteY4" fmla="*/ 185124 h 330985"/>
              <a:gd name="connsiteX5" fmla="*/ 1065865 w 1432900"/>
              <a:gd name="connsiteY5" fmla="*/ 33658 h 330985"/>
              <a:gd name="connsiteX6" fmla="*/ 1413675 w 1432900"/>
              <a:gd name="connsiteY6" fmla="*/ 183173 h 330985"/>
              <a:gd name="connsiteX0" fmla="*/ 0 w 1471734"/>
              <a:gd name="connsiteY0" fmla="*/ 240997 h 392469"/>
              <a:gd name="connsiteX1" fmla="*/ 342198 w 1471734"/>
              <a:gd name="connsiteY1" fmla="*/ 61483 h 392469"/>
              <a:gd name="connsiteX2" fmla="*/ 706837 w 1471734"/>
              <a:gd name="connsiteY2" fmla="*/ 240997 h 392469"/>
              <a:gd name="connsiteX3" fmla="*/ 1071475 w 1471734"/>
              <a:gd name="connsiteY3" fmla="*/ 392462 h 392469"/>
              <a:gd name="connsiteX4" fmla="*/ 1413673 w 1471734"/>
              <a:gd name="connsiteY4" fmla="*/ 246607 h 392469"/>
              <a:gd name="connsiteX5" fmla="*/ 1432900 w 1471734"/>
              <a:gd name="connsiteY5" fmla="*/ 0 h 392469"/>
              <a:gd name="connsiteX6" fmla="*/ 1413675 w 1471734"/>
              <a:gd name="connsiteY6" fmla="*/ 244656 h 392469"/>
              <a:gd name="connsiteX0" fmla="*/ 0 w 1439021"/>
              <a:gd name="connsiteY0" fmla="*/ 179514 h 330984"/>
              <a:gd name="connsiteX1" fmla="*/ 342198 w 1439021"/>
              <a:gd name="connsiteY1" fmla="*/ 0 h 330984"/>
              <a:gd name="connsiteX2" fmla="*/ 706837 w 1439021"/>
              <a:gd name="connsiteY2" fmla="*/ 179514 h 330984"/>
              <a:gd name="connsiteX3" fmla="*/ 1071475 w 1439021"/>
              <a:gd name="connsiteY3" fmla="*/ 330979 h 330984"/>
              <a:gd name="connsiteX4" fmla="*/ 1413673 w 1439021"/>
              <a:gd name="connsiteY4" fmla="*/ 185124 h 330984"/>
              <a:gd name="connsiteX5" fmla="*/ 1413675 w 1439021"/>
              <a:gd name="connsiteY5" fmla="*/ 183173 h 330984"/>
              <a:gd name="connsiteX0" fmla="*/ 0 w 1413673"/>
              <a:gd name="connsiteY0" fmla="*/ 179514 h 330984"/>
              <a:gd name="connsiteX1" fmla="*/ 342198 w 1413673"/>
              <a:gd name="connsiteY1" fmla="*/ 0 h 330984"/>
              <a:gd name="connsiteX2" fmla="*/ 706837 w 1413673"/>
              <a:gd name="connsiteY2" fmla="*/ 179514 h 330984"/>
              <a:gd name="connsiteX3" fmla="*/ 1071475 w 1413673"/>
              <a:gd name="connsiteY3" fmla="*/ 330979 h 330984"/>
              <a:gd name="connsiteX4" fmla="*/ 1413673 w 1413673"/>
              <a:gd name="connsiteY4" fmla="*/ 185124 h 33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3673" h="330984">
                <a:moveTo>
                  <a:pt x="0" y="179514"/>
                </a:moveTo>
                <a:cubicBezTo>
                  <a:pt x="112196" y="89757"/>
                  <a:pt x="224392" y="0"/>
                  <a:pt x="342198" y="0"/>
                </a:cubicBezTo>
                <a:cubicBezTo>
                  <a:pt x="460004" y="0"/>
                  <a:pt x="585291" y="124351"/>
                  <a:pt x="706837" y="179514"/>
                </a:cubicBezTo>
                <a:cubicBezTo>
                  <a:pt x="828383" y="234677"/>
                  <a:pt x="953669" y="330044"/>
                  <a:pt x="1071475" y="330979"/>
                </a:cubicBezTo>
                <a:cubicBezTo>
                  <a:pt x="1189281" y="331914"/>
                  <a:pt x="1356640" y="209758"/>
                  <a:pt x="1413673" y="185124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5931664" y="1863768"/>
            <a:ext cx="0" cy="28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5011405" y="1779311"/>
            <a:ext cx="925195" cy="173355"/>
          </a:xfrm>
          <a:custGeom>
            <a:avLst/>
            <a:gdLst>
              <a:gd name="connsiteX0" fmla="*/ 0 w 2729753"/>
              <a:gd name="connsiteY0" fmla="*/ 435608 h 799534"/>
              <a:gd name="connsiteX1" fmla="*/ 658906 w 2729753"/>
              <a:gd name="connsiteY1" fmla="*/ 785232 h 799534"/>
              <a:gd name="connsiteX2" fmla="*/ 1990165 w 2729753"/>
              <a:gd name="connsiteY2" fmla="*/ 5302 h 799534"/>
              <a:gd name="connsiteX3" fmla="*/ 2729753 w 2729753"/>
              <a:gd name="connsiteY3" fmla="*/ 422161 h 799534"/>
              <a:gd name="connsiteX4" fmla="*/ 2729753 w 2729753"/>
              <a:gd name="connsiteY4" fmla="*/ 422161 h 79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753" h="799534">
                <a:moveTo>
                  <a:pt x="0" y="435608"/>
                </a:moveTo>
                <a:cubicBezTo>
                  <a:pt x="163606" y="646279"/>
                  <a:pt x="327212" y="856950"/>
                  <a:pt x="658906" y="785232"/>
                </a:cubicBezTo>
                <a:cubicBezTo>
                  <a:pt x="990600" y="713514"/>
                  <a:pt x="1645024" y="65814"/>
                  <a:pt x="1990165" y="5302"/>
                </a:cubicBezTo>
                <a:cubicBezTo>
                  <a:pt x="2335306" y="-55210"/>
                  <a:pt x="2729753" y="422161"/>
                  <a:pt x="2729753" y="422161"/>
                </a:cubicBezTo>
                <a:lnTo>
                  <a:pt x="2729753" y="42216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5015849" y="1774549"/>
            <a:ext cx="454025" cy="100965"/>
          </a:xfrm>
          <a:custGeom>
            <a:avLst/>
            <a:gdLst>
              <a:gd name="connsiteX0" fmla="*/ 0 w 1390650"/>
              <a:gd name="connsiteY0" fmla="*/ 359191 h 359191"/>
              <a:gd name="connsiteX1" fmla="*/ 568325 w 1390650"/>
              <a:gd name="connsiteY1" fmla="*/ 416 h 359191"/>
              <a:gd name="connsiteX2" fmla="*/ 1390650 w 1390650"/>
              <a:gd name="connsiteY2" fmla="*/ 302041 h 35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650" h="359191">
                <a:moveTo>
                  <a:pt x="0" y="359191"/>
                </a:moveTo>
                <a:cubicBezTo>
                  <a:pt x="168275" y="184566"/>
                  <a:pt x="336550" y="9941"/>
                  <a:pt x="568325" y="416"/>
                </a:cubicBezTo>
                <a:cubicBezTo>
                  <a:pt x="800100" y="-9109"/>
                  <a:pt x="1095375" y="146466"/>
                  <a:pt x="1390650" y="30204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011405" y="4629626"/>
            <a:ext cx="925195" cy="233680"/>
          </a:xfrm>
          <a:custGeom>
            <a:avLst/>
            <a:gdLst>
              <a:gd name="connsiteX0" fmla="*/ 0 w 2729753"/>
              <a:gd name="connsiteY0" fmla="*/ 435608 h 799534"/>
              <a:gd name="connsiteX1" fmla="*/ 658906 w 2729753"/>
              <a:gd name="connsiteY1" fmla="*/ 785232 h 799534"/>
              <a:gd name="connsiteX2" fmla="*/ 1990165 w 2729753"/>
              <a:gd name="connsiteY2" fmla="*/ 5302 h 799534"/>
              <a:gd name="connsiteX3" fmla="*/ 2729753 w 2729753"/>
              <a:gd name="connsiteY3" fmla="*/ 422161 h 799534"/>
              <a:gd name="connsiteX4" fmla="*/ 2729753 w 2729753"/>
              <a:gd name="connsiteY4" fmla="*/ 422161 h 79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753" h="799534">
                <a:moveTo>
                  <a:pt x="0" y="435608"/>
                </a:moveTo>
                <a:cubicBezTo>
                  <a:pt x="163606" y="646279"/>
                  <a:pt x="327212" y="856950"/>
                  <a:pt x="658906" y="785232"/>
                </a:cubicBezTo>
                <a:cubicBezTo>
                  <a:pt x="990600" y="713514"/>
                  <a:pt x="1645024" y="65814"/>
                  <a:pt x="1990165" y="5302"/>
                </a:cubicBezTo>
                <a:cubicBezTo>
                  <a:pt x="2335306" y="-55210"/>
                  <a:pt x="2729753" y="422161"/>
                  <a:pt x="2729753" y="422161"/>
                </a:cubicBezTo>
                <a:lnTo>
                  <a:pt x="2729753" y="422161"/>
                </a:lnTo>
              </a:path>
            </a:pathLst>
          </a:cu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5011405" y="1877895"/>
            <a:ext cx="0" cy="28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5464827" y="4643594"/>
            <a:ext cx="471774" cy="126207"/>
          </a:xfrm>
          <a:custGeom>
            <a:avLst/>
            <a:gdLst>
              <a:gd name="connsiteX0" fmla="*/ 0 w 486000"/>
              <a:gd name="connsiteY0" fmla="*/ 0 h 133200"/>
              <a:gd name="connsiteX1" fmla="*/ 486000 w 486000"/>
              <a:gd name="connsiteY1" fmla="*/ 0 h 133200"/>
              <a:gd name="connsiteX2" fmla="*/ 486000 w 486000"/>
              <a:gd name="connsiteY2" fmla="*/ 133200 h 133200"/>
              <a:gd name="connsiteX3" fmla="*/ 0 w 486000"/>
              <a:gd name="connsiteY3" fmla="*/ 133200 h 133200"/>
              <a:gd name="connsiteX4" fmla="*/ 0 w 486000"/>
              <a:gd name="connsiteY4" fmla="*/ 0 h 133200"/>
              <a:gd name="connsiteX0" fmla="*/ 72 w 486072"/>
              <a:gd name="connsiteY0" fmla="*/ 0 h 133200"/>
              <a:gd name="connsiteX1" fmla="*/ 486072 w 486072"/>
              <a:gd name="connsiteY1" fmla="*/ 0 h 133200"/>
              <a:gd name="connsiteX2" fmla="*/ 486072 w 486072"/>
              <a:gd name="connsiteY2" fmla="*/ 133200 h 133200"/>
              <a:gd name="connsiteX3" fmla="*/ 72 w 486072"/>
              <a:gd name="connsiteY3" fmla="*/ 133200 h 133200"/>
              <a:gd name="connsiteX4" fmla="*/ 54698 w 486072"/>
              <a:gd name="connsiteY4" fmla="*/ 73668 h 133200"/>
              <a:gd name="connsiteX5" fmla="*/ 72 w 486072"/>
              <a:gd name="connsiteY5" fmla="*/ 0 h 133200"/>
              <a:gd name="connsiteX0" fmla="*/ 72 w 486072"/>
              <a:gd name="connsiteY0" fmla="*/ 2532 h 135732"/>
              <a:gd name="connsiteX1" fmla="*/ 228529 w 486072"/>
              <a:gd name="connsiteY1" fmla="*/ 0 h 135732"/>
              <a:gd name="connsiteX2" fmla="*/ 486072 w 486072"/>
              <a:gd name="connsiteY2" fmla="*/ 2532 h 135732"/>
              <a:gd name="connsiteX3" fmla="*/ 486072 w 486072"/>
              <a:gd name="connsiteY3" fmla="*/ 135732 h 135732"/>
              <a:gd name="connsiteX4" fmla="*/ 72 w 486072"/>
              <a:gd name="connsiteY4" fmla="*/ 135732 h 135732"/>
              <a:gd name="connsiteX5" fmla="*/ 54698 w 486072"/>
              <a:gd name="connsiteY5" fmla="*/ 76200 h 135732"/>
              <a:gd name="connsiteX6" fmla="*/ 72 w 486072"/>
              <a:gd name="connsiteY6" fmla="*/ 2532 h 135732"/>
              <a:gd name="connsiteX0" fmla="*/ 104847 w 486072"/>
              <a:gd name="connsiteY0" fmla="*/ 38251 h 135732"/>
              <a:gd name="connsiteX1" fmla="*/ 228529 w 486072"/>
              <a:gd name="connsiteY1" fmla="*/ 0 h 135732"/>
              <a:gd name="connsiteX2" fmla="*/ 486072 w 486072"/>
              <a:gd name="connsiteY2" fmla="*/ 2532 h 135732"/>
              <a:gd name="connsiteX3" fmla="*/ 486072 w 486072"/>
              <a:gd name="connsiteY3" fmla="*/ 135732 h 135732"/>
              <a:gd name="connsiteX4" fmla="*/ 72 w 486072"/>
              <a:gd name="connsiteY4" fmla="*/ 135732 h 135732"/>
              <a:gd name="connsiteX5" fmla="*/ 54698 w 486072"/>
              <a:gd name="connsiteY5" fmla="*/ 76200 h 135732"/>
              <a:gd name="connsiteX6" fmla="*/ 104847 w 486072"/>
              <a:gd name="connsiteY6" fmla="*/ 38251 h 135732"/>
              <a:gd name="connsiteX0" fmla="*/ 104847 w 486072"/>
              <a:gd name="connsiteY0" fmla="*/ 38251 h 135732"/>
              <a:gd name="connsiteX1" fmla="*/ 228529 w 486072"/>
              <a:gd name="connsiteY1" fmla="*/ 0 h 135732"/>
              <a:gd name="connsiteX2" fmla="*/ 397966 w 486072"/>
              <a:gd name="connsiteY2" fmla="*/ 45394 h 135732"/>
              <a:gd name="connsiteX3" fmla="*/ 486072 w 486072"/>
              <a:gd name="connsiteY3" fmla="*/ 135732 h 135732"/>
              <a:gd name="connsiteX4" fmla="*/ 72 w 486072"/>
              <a:gd name="connsiteY4" fmla="*/ 135732 h 135732"/>
              <a:gd name="connsiteX5" fmla="*/ 54698 w 486072"/>
              <a:gd name="connsiteY5" fmla="*/ 76200 h 135732"/>
              <a:gd name="connsiteX6" fmla="*/ 104847 w 486072"/>
              <a:gd name="connsiteY6" fmla="*/ 38251 h 135732"/>
              <a:gd name="connsiteX0" fmla="*/ 114372 w 486072"/>
              <a:gd name="connsiteY0" fmla="*/ 45394 h 135732"/>
              <a:gd name="connsiteX1" fmla="*/ 228529 w 486072"/>
              <a:gd name="connsiteY1" fmla="*/ 0 h 135732"/>
              <a:gd name="connsiteX2" fmla="*/ 397966 w 486072"/>
              <a:gd name="connsiteY2" fmla="*/ 45394 h 135732"/>
              <a:gd name="connsiteX3" fmla="*/ 486072 w 486072"/>
              <a:gd name="connsiteY3" fmla="*/ 135732 h 135732"/>
              <a:gd name="connsiteX4" fmla="*/ 72 w 486072"/>
              <a:gd name="connsiteY4" fmla="*/ 135732 h 135732"/>
              <a:gd name="connsiteX5" fmla="*/ 54698 w 486072"/>
              <a:gd name="connsiteY5" fmla="*/ 76200 h 135732"/>
              <a:gd name="connsiteX6" fmla="*/ 114372 w 486072"/>
              <a:gd name="connsiteY6" fmla="*/ 45394 h 135732"/>
              <a:gd name="connsiteX0" fmla="*/ 114363 w 486063"/>
              <a:gd name="connsiteY0" fmla="*/ 45394 h 135732"/>
              <a:gd name="connsiteX1" fmla="*/ 228520 w 486063"/>
              <a:gd name="connsiteY1" fmla="*/ 0 h 135732"/>
              <a:gd name="connsiteX2" fmla="*/ 397957 w 486063"/>
              <a:gd name="connsiteY2" fmla="*/ 45394 h 135732"/>
              <a:gd name="connsiteX3" fmla="*/ 486063 w 486063"/>
              <a:gd name="connsiteY3" fmla="*/ 135732 h 135732"/>
              <a:gd name="connsiteX4" fmla="*/ 63 w 486063"/>
              <a:gd name="connsiteY4" fmla="*/ 135732 h 135732"/>
              <a:gd name="connsiteX5" fmla="*/ 64214 w 486063"/>
              <a:gd name="connsiteY5" fmla="*/ 78582 h 135732"/>
              <a:gd name="connsiteX6" fmla="*/ 114363 w 486063"/>
              <a:gd name="connsiteY6" fmla="*/ 45394 h 135732"/>
              <a:gd name="connsiteX0" fmla="*/ 114363 w 486063"/>
              <a:gd name="connsiteY0" fmla="*/ 45394 h 135732"/>
              <a:gd name="connsiteX1" fmla="*/ 228520 w 486063"/>
              <a:gd name="connsiteY1" fmla="*/ 0 h 135732"/>
              <a:gd name="connsiteX2" fmla="*/ 393194 w 486063"/>
              <a:gd name="connsiteY2" fmla="*/ 57300 h 135732"/>
              <a:gd name="connsiteX3" fmla="*/ 486063 w 486063"/>
              <a:gd name="connsiteY3" fmla="*/ 135732 h 135732"/>
              <a:gd name="connsiteX4" fmla="*/ 63 w 486063"/>
              <a:gd name="connsiteY4" fmla="*/ 135732 h 135732"/>
              <a:gd name="connsiteX5" fmla="*/ 64214 w 486063"/>
              <a:gd name="connsiteY5" fmla="*/ 78582 h 135732"/>
              <a:gd name="connsiteX6" fmla="*/ 114363 w 486063"/>
              <a:gd name="connsiteY6" fmla="*/ 45394 h 135732"/>
              <a:gd name="connsiteX0" fmla="*/ 114363 w 486063"/>
              <a:gd name="connsiteY0" fmla="*/ 45394 h 135732"/>
              <a:gd name="connsiteX1" fmla="*/ 228520 w 486063"/>
              <a:gd name="connsiteY1" fmla="*/ 0 h 135732"/>
              <a:gd name="connsiteX2" fmla="*/ 364635 w 486063"/>
              <a:gd name="connsiteY2" fmla="*/ 41791 h 135732"/>
              <a:gd name="connsiteX3" fmla="*/ 393194 w 486063"/>
              <a:gd name="connsiteY3" fmla="*/ 57300 h 135732"/>
              <a:gd name="connsiteX4" fmla="*/ 486063 w 486063"/>
              <a:gd name="connsiteY4" fmla="*/ 135732 h 135732"/>
              <a:gd name="connsiteX5" fmla="*/ 63 w 486063"/>
              <a:gd name="connsiteY5" fmla="*/ 135732 h 135732"/>
              <a:gd name="connsiteX6" fmla="*/ 64214 w 486063"/>
              <a:gd name="connsiteY6" fmla="*/ 78582 h 135732"/>
              <a:gd name="connsiteX7" fmla="*/ 114363 w 486063"/>
              <a:gd name="connsiteY7" fmla="*/ 45394 h 135732"/>
              <a:gd name="connsiteX0" fmla="*/ 114363 w 486063"/>
              <a:gd name="connsiteY0" fmla="*/ 35869 h 126207"/>
              <a:gd name="connsiteX1" fmla="*/ 233283 w 486063"/>
              <a:gd name="connsiteY1" fmla="*/ 0 h 126207"/>
              <a:gd name="connsiteX2" fmla="*/ 364635 w 486063"/>
              <a:gd name="connsiteY2" fmla="*/ 32266 h 126207"/>
              <a:gd name="connsiteX3" fmla="*/ 393194 w 486063"/>
              <a:gd name="connsiteY3" fmla="*/ 47775 h 126207"/>
              <a:gd name="connsiteX4" fmla="*/ 486063 w 486063"/>
              <a:gd name="connsiteY4" fmla="*/ 126207 h 126207"/>
              <a:gd name="connsiteX5" fmla="*/ 63 w 486063"/>
              <a:gd name="connsiteY5" fmla="*/ 126207 h 126207"/>
              <a:gd name="connsiteX6" fmla="*/ 64214 w 486063"/>
              <a:gd name="connsiteY6" fmla="*/ 69057 h 126207"/>
              <a:gd name="connsiteX7" fmla="*/ 114363 w 486063"/>
              <a:gd name="connsiteY7" fmla="*/ 35869 h 126207"/>
              <a:gd name="connsiteX0" fmla="*/ 126269 w 486063"/>
              <a:gd name="connsiteY0" fmla="*/ 38250 h 126207"/>
              <a:gd name="connsiteX1" fmla="*/ 233283 w 486063"/>
              <a:gd name="connsiteY1" fmla="*/ 0 h 126207"/>
              <a:gd name="connsiteX2" fmla="*/ 364635 w 486063"/>
              <a:gd name="connsiteY2" fmla="*/ 32266 h 126207"/>
              <a:gd name="connsiteX3" fmla="*/ 393194 w 486063"/>
              <a:gd name="connsiteY3" fmla="*/ 47775 h 126207"/>
              <a:gd name="connsiteX4" fmla="*/ 486063 w 486063"/>
              <a:gd name="connsiteY4" fmla="*/ 126207 h 126207"/>
              <a:gd name="connsiteX5" fmla="*/ 63 w 486063"/>
              <a:gd name="connsiteY5" fmla="*/ 126207 h 126207"/>
              <a:gd name="connsiteX6" fmla="*/ 64214 w 486063"/>
              <a:gd name="connsiteY6" fmla="*/ 69057 h 126207"/>
              <a:gd name="connsiteX7" fmla="*/ 126269 w 486063"/>
              <a:gd name="connsiteY7" fmla="*/ 38250 h 126207"/>
              <a:gd name="connsiteX0" fmla="*/ 116754 w 476548"/>
              <a:gd name="connsiteY0" fmla="*/ 38250 h 126207"/>
              <a:gd name="connsiteX1" fmla="*/ 223768 w 476548"/>
              <a:gd name="connsiteY1" fmla="*/ 0 h 126207"/>
              <a:gd name="connsiteX2" fmla="*/ 355120 w 476548"/>
              <a:gd name="connsiteY2" fmla="*/ 32266 h 126207"/>
              <a:gd name="connsiteX3" fmla="*/ 383679 w 476548"/>
              <a:gd name="connsiteY3" fmla="*/ 47775 h 126207"/>
              <a:gd name="connsiteX4" fmla="*/ 476548 w 476548"/>
              <a:gd name="connsiteY4" fmla="*/ 126207 h 126207"/>
              <a:gd name="connsiteX5" fmla="*/ 73 w 476548"/>
              <a:gd name="connsiteY5" fmla="*/ 126207 h 126207"/>
              <a:gd name="connsiteX6" fmla="*/ 54699 w 476548"/>
              <a:gd name="connsiteY6" fmla="*/ 69057 h 126207"/>
              <a:gd name="connsiteX7" fmla="*/ 116754 w 476548"/>
              <a:gd name="connsiteY7" fmla="*/ 38250 h 126207"/>
              <a:gd name="connsiteX0" fmla="*/ 111998 w 471792"/>
              <a:gd name="connsiteY0" fmla="*/ 38250 h 126207"/>
              <a:gd name="connsiteX1" fmla="*/ 219012 w 471792"/>
              <a:gd name="connsiteY1" fmla="*/ 0 h 126207"/>
              <a:gd name="connsiteX2" fmla="*/ 350364 w 471792"/>
              <a:gd name="connsiteY2" fmla="*/ 32266 h 126207"/>
              <a:gd name="connsiteX3" fmla="*/ 378923 w 471792"/>
              <a:gd name="connsiteY3" fmla="*/ 47775 h 126207"/>
              <a:gd name="connsiteX4" fmla="*/ 471792 w 471792"/>
              <a:gd name="connsiteY4" fmla="*/ 126207 h 126207"/>
              <a:gd name="connsiteX5" fmla="*/ 79 w 471792"/>
              <a:gd name="connsiteY5" fmla="*/ 126207 h 126207"/>
              <a:gd name="connsiteX6" fmla="*/ 49943 w 471792"/>
              <a:gd name="connsiteY6" fmla="*/ 69057 h 126207"/>
              <a:gd name="connsiteX7" fmla="*/ 111998 w 471792"/>
              <a:gd name="connsiteY7" fmla="*/ 38250 h 126207"/>
              <a:gd name="connsiteX0" fmla="*/ 111989 w 471783"/>
              <a:gd name="connsiteY0" fmla="*/ 38250 h 126207"/>
              <a:gd name="connsiteX1" fmla="*/ 219003 w 471783"/>
              <a:gd name="connsiteY1" fmla="*/ 0 h 126207"/>
              <a:gd name="connsiteX2" fmla="*/ 350355 w 471783"/>
              <a:gd name="connsiteY2" fmla="*/ 32266 h 126207"/>
              <a:gd name="connsiteX3" fmla="*/ 378914 w 471783"/>
              <a:gd name="connsiteY3" fmla="*/ 47775 h 126207"/>
              <a:gd name="connsiteX4" fmla="*/ 471783 w 471783"/>
              <a:gd name="connsiteY4" fmla="*/ 126207 h 126207"/>
              <a:gd name="connsiteX5" fmla="*/ 70 w 471783"/>
              <a:gd name="connsiteY5" fmla="*/ 126207 h 126207"/>
              <a:gd name="connsiteX6" fmla="*/ 57077 w 471783"/>
              <a:gd name="connsiteY6" fmla="*/ 71439 h 126207"/>
              <a:gd name="connsiteX7" fmla="*/ 111989 w 471783"/>
              <a:gd name="connsiteY7" fmla="*/ 38250 h 126207"/>
              <a:gd name="connsiteX0" fmla="*/ 119133 w 471783"/>
              <a:gd name="connsiteY0" fmla="*/ 43012 h 126207"/>
              <a:gd name="connsiteX1" fmla="*/ 219003 w 471783"/>
              <a:gd name="connsiteY1" fmla="*/ 0 h 126207"/>
              <a:gd name="connsiteX2" fmla="*/ 350355 w 471783"/>
              <a:gd name="connsiteY2" fmla="*/ 32266 h 126207"/>
              <a:gd name="connsiteX3" fmla="*/ 378914 w 471783"/>
              <a:gd name="connsiteY3" fmla="*/ 47775 h 126207"/>
              <a:gd name="connsiteX4" fmla="*/ 471783 w 471783"/>
              <a:gd name="connsiteY4" fmla="*/ 126207 h 126207"/>
              <a:gd name="connsiteX5" fmla="*/ 70 w 471783"/>
              <a:gd name="connsiteY5" fmla="*/ 126207 h 126207"/>
              <a:gd name="connsiteX6" fmla="*/ 57077 w 471783"/>
              <a:gd name="connsiteY6" fmla="*/ 71439 h 126207"/>
              <a:gd name="connsiteX7" fmla="*/ 119133 w 471783"/>
              <a:gd name="connsiteY7" fmla="*/ 43012 h 126207"/>
              <a:gd name="connsiteX0" fmla="*/ 119124 w 471774"/>
              <a:gd name="connsiteY0" fmla="*/ 43012 h 126207"/>
              <a:gd name="connsiteX1" fmla="*/ 218994 w 471774"/>
              <a:gd name="connsiteY1" fmla="*/ 0 h 126207"/>
              <a:gd name="connsiteX2" fmla="*/ 350346 w 471774"/>
              <a:gd name="connsiteY2" fmla="*/ 32266 h 126207"/>
              <a:gd name="connsiteX3" fmla="*/ 378905 w 471774"/>
              <a:gd name="connsiteY3" fmla="*/ 47775 h 126207"/>
              <a:gd name="connsiteX4" fmla="*/ 471774 w 471774"/>
              <a:gd name="connsiteY4" fmla="*/ 126207 h 126207"/>
              <a:gd name="connsiteX5" fmla="*/ 61 w 471774"/>
              <a:gd name="connsiteY5" fmla="*/ 126207 h 126207"/>
              <a:gd name="connsiteX6" fmla="*/ 66593 w 471774"/>
              <a:gd name="connsiteY6" fmla="*/ 76201 h 126207"/>
              <a:gd name="connsiteX7" fmla="*/ 119124 w 471774"/>
              <a:gd name="connsiteY7" fmla="*/ 43012 h 126207"/>
              <a:gd name="connsiteX0" fmla="*/ 119124 w 471774"/>
              <a:gd name="connsiteY0" fmla="*/ 43012 h 126207"/>
              <a:gd name="connsiteX1" fmla="*/ 218994 w 471774"/>
              <a:gd name="connsiteY1" fmla="*/ 0 h 126207"/>
              <a:gd name="connsiteX2" fmla="*/ 331296 w 471774"/>
              <a:gd name="connsiteY2" fmla="*/ 17978 h 126207"/>
              <a:gd name="connsiteX3" fmla="*/ 378905 w 471774"/>
              <a:gd name="connsiteY3" fmla="*/ 47775 h 126207"/>
              <a:gd name="connsiteX4" fmla="*/ 471774 w 471774"/>
              <a:gd name="connsiteY4" fmla="*/ 126207 h 126207"/>
              <a:gd name="connsiteX5" fmla="*/ 61 w 471774"/>
              <a:gd name="connsiteY5" fmla="*/ 126207 h 126207"/>
              <a:gd name="connsiteX6" fmla="*/ 66593 w 471774"/>
              <a:gd name="connsiteY6" fmla="*/ 76201 h 126207"/>
              <a:gd name="connsiteX7" fmla="*/ 119124 w 471774"/>
              <a:gd name="connsiteY7" fmla="*/ 43012 h 12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774" h="126207">
                <a:moveTo>
                  <a:pt x="119124" y="43012"/>
                </a:moveTo>
                <a:lnTo>
                  <a:pt x="218994" y="0"/>
                </a:lnTo>
                <a:cubicBezTo>
                  <a:pt x="265159" y="17899"/>
                  <a:pt x="285131" y="79"/>
                  <a:pt x="331296" y="17978"/>
                </a:cubicBezTo>
                <a:lnTo>
                  <a:pt x="378905" y="47775"/>
                </a:lnTo>
                <a:lnTo>
                  <a:pt x="471774" y="126207"/>
                </a:lnTo>
                <a:lnTo>
                  <a:pt x="61" y="126207"/>
                </a:lnTo>
                <a:cubicBezTo>
                  <a:pt x="-2368" y="103982"/>
                  <a:pt x="69022" y="98426"/>
                  <a:pt x="66593" y="76201"/>
                </a:cubicBezTo>
                <a:lnTo>
                  <a:pt x="119124" y="430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5015849" y="4253906"/>
            <a:ext cx="918211" cy="83819"/>
          </a:xfrm>
          <a:custGeom>
            <a:avLst/>
            <a:gdLst>
              <a:gd name="connsiteX0" fmla="*/ 0 w 942975"/>
              <a:gd name="connsiteY0" fmla="*/ 61931 h 73993"/>
              <a:gd name="connsiteX1" fmla="*/ 47625 w 942975"/>
              <a:gd name="connsiteY1" fmla="*/ 21449 h 73993"/>
              <a:gd name="connsiteX2" fmla="*/ 97632 w 942975"/>
              <a:gd name="connsiteY2" fmla="*/ 64312 h 73993"/>
              <a:gd name="connsiteX3" fmla="*/ 150019 w 942975"/>
              <a:gd name="connsiteY3" fmla="*/ 28593 h 73993"/>
              <a:gd name="connsiteX4" fmla="*/ 202407 w 942975"/>
              <a:gd name="connsiteY4" fmla="*/ 64312 h 73993"/>
              <a:gd name="connsiteX5" fmla="*/ 280988 w 942975"/>
              <a:gd name="connsiteY5" fmla="*/ 30974 h 73993"/>
              <a:gd name="connsiteX6" fmla="*/ 319088 w 942975"/>
              <a:gd name="connsiteY6" fmla="*/ 71456 h 73993"/>
              <a:gd name="connsiteX7" fmla="*/ 409575 w 942975"/>
              <a:gd name="connsiteY7" fmla="*/ 26212 h 73993"/>
              <a:gd name="connsiteX8" fmla="*/ 435769 w 942975"/>
              <a:gd name="connsiteY8" fmla="*/ 71456 h 73993"/>
              <a:gd name="connsiteX9" fmla="*/ 521494 w 942975"/>
              <a:gd name="connsiteY9" fmla="*/ 11924 h 73993"/>
              <a:gd name="connsiteX10" fmla="*/ 545307 w 942975"/>
              <a:gd name="connsiteY10" fmla="*/ 73837 h 73993"/>
              <a:gd name="connsiteX11" fmla="*/ 581025 w 942975"/>
              <a:gd name="connsiteY11" fmla="*/ 30974 h 73993"/>
              <a:gd name="connsiteX12" fmla="*/ 614363 w 942975"/>
              <a:gd name="connsiteY12" fmla="*/ 73837 h 73993"/>
              <a:gd name="connsiteX13" fmla="*/ 664369 w 942975"/>
              <a:gd name="connsiteY13" fmla="*/ 23831 h 73993"/>
              <a:gd name="connsiteX14" fmla="*/ 700088 w 942975"/>
              <a:gd name="connsiteY14" fmla="*/ 69074 h 73993"/>
              <a:gd name="connsiteX15" fmla="*/ 752475 w 942975"/>
              <a:gd name="connsiteY15" fmla="*/ 28593 h 73993"/>
              <a:gd name="connsiteX16" fmla="*/ 773907 w 942975"/>
              <a:gd name="connsiteY16" fmla="*/ 59549 h 73993"/>
              <a:gd name="connsiteX17" fmla="*/ 862013 w 942975"/>
              <a:gd name="connsiteY17" fmla="*/ 18 h 73993"/>
              <a:gd name="connsiteX18" fmla="*/ 854869 w 942975"/>
              <a:gd name="connsiteY18" fmla="*/ 66693 h 73993"/>
              <a:gd name="connsiteX19" fmla="*/ 902494 w 942975"/>
              <a:gd name="connsiteY19" fmla="*/ 50024 h 73993"/>
              <a:gd name="connsiteX20" fmla="*/ 942975 w 942975"/>
              <a:gd name="connsiteY20" fmla="*/ 64312 h 7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2975" h="73993">
                <a:moveTo>
                  <a:pt x="0" y="61931"/>
                </a:moveTo>
                <a:cubicBezTo>
                  <a:pt x="15676" y="41491"/>
                  <a:pt x="31353" y="21052"/>
                  <a:pt x="47625" y="21449"/>
                </a:cubicBezTo>
                <a:cubicBezTo>
                  <a:pt x="63897" y="21846"/>
                  <a:pt x="80566" y="63121"/>
                  <a:pt x="97632" y="64312"/>
                </a:cubicBezTo>
                <a:cubicBezTo>
                  <a:pt x="114698" y="65503"/>
                  <a:pt x="132557" y="28593"/>
                  <a:pt x="150019" y="28593"/>
                </a:cubicBezTo>
                <a:cubicBezTo>
                  <a:pt x="167481" y="28593"/>
                  <a:pt x="180579" y="63915"/>
                  <a:pt x="202407" y="64312"/>
                </a:cubicBezTo>
                <a:cubicBezTo>
                  <a:pt x="224235" y="64709"/>
                  <a:pt x="261541" y="29783"/>
                  <a:pt x="280988" y="30974"/>
                </a:cubicBezTo>
                <a:cubicBezTo>
                  <a:pt x="300435" y="32165"/>
                  <a:pt x="297657" y="72250"/>
                  <a:pt x="319088" y="71456"/>
                </a:cubicBezTo>
                <a:cubicBezTo>
                  <a:pt x="340519" y="70662"/>
                  <a:pt x="390128" y="26212"/>
                  <a:pt x="409575" y="26212"/>
                </a:cubicBezTo>
                <a:cubicBezTo>
                  <a:pt x="429022" y="26212"/>
                  <a:pt x="417116" y="73837"/>
                  <a:pt x="435769" y="71456"/>
                </a:cubicBezTo>
                <a:cubicBezTo>
                  <a:pt x="454422" y="69075"/>
                  <a:pt x="503238" y="11527"/>
                  <a:pt x="521494" y="11924"/>
                </a:cubicBezTo>
                <a:cubicBezTo>
                  <a:pt x="539750" y="12321"/>
                  <a:pt x="535385" y="70662"/>
                  <a:pt x="545307" y="73837"/>
                </a:cubicBezTo>
                <a:cubicBezTo>
                  <a:pt x="555229" y="77012"/>
                  <a:pt x="569516" y="30974"/>
                  <a:pt x="581025" y="30974"/>
                </a:cubicBezTo>
                <a:cubicBezTo>
                  <a:pt x="592534" y="30974"/>
                  <a:pt x="600472" y="75027"/>
                  <a:pt x="614363" y="73837"/>
                </a:cubicBezTo>
                <a:cubicBezTo>
                  <a:pt x="628254" y="72647"/>
                  <a:pt x="650082" y="24625"/>
                  <a:pt x="664369" y="23831"/>
                </a:cubicBezTo>
                <a:cubicBezTo>
                  <a:pt x="678656" y="23037"/>
                  <a:pt x="685404" y="68280"/>
                  <a:pt x="700088" y="69074"/>
                </a:cubicBezTo>
                <a:cubicBezTo>
                  <a:pt x="714772" y="69868"/>
                  <a:pt x="740172" y="30180"/>
                  <a:pt x="752475" y="28593"/>
                </a:cubicBezTo>
                <a:cubicBezTo>
                  <a:pt x="764778" y="27006"/>
                  <a:pt x="755651" y="64311"/>
                  <a:pt x="773907" y="59549"/>
                </a:cubicBezTo>
                <a:cubicBezTo>
                  <a:pt x="792163" y="54787"/>
                  <a:pt x="848519" y="-1173"/>
                  <a:pt x="862013" y="18"/>
                </a:cubicBezTo>
                <a:cubicBezTo>
                  <a:pt x="875507" y="1209"/>
                  <a:pt x="848122" y="58359"/>
                  <a:pt x="854869" y="66693"/>
                </a:cubicBezTo>
                <a:cubicBezTo>
                  <a:pt x="861616" y="75027"/>
                  <a:pt x="887810" y="50421"/>
                  <a:pt x="902494" y="50024"/>
                </a:cubicBezTo>
                <a:cubicBezTo>
                  <a:pt x="917178" y="49627"/>
                  <a:pt x="938213" y="63518"/>
                  <a:pt x="942975" y="64312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5011405" y="4496793"/>
            <a:ext cx="9226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011405" y="4163101"/>
            <a:ext cx="9226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011405" y="3829409"/>
            <a:ext cx="9226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011405" y="3496351"/>
            <a:ext cx="9226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011405" y="3162659"/>
            <a:ext cx="9226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011405" y="2829601"/>
            <a:ext cx="9226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011405" y="2495909"/>
            <a:ext cx="9226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5011405" y="2162217"/>
            <a:ext cx="9226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have Direita 33"/>
          <p:cNvSpPr/>
          <p:nvPr/>
        </p:nvSpPr>
        <p:spPr>
          <a:xfrm>
            <a:off x="5995987" y="4496793"/>
            <a:ext cx="92075" cy="428308"/>
          </a:xfrm>
          <a:prstGeom prst="rightBrace">
            <a:avLst>
              <a:gd name="adj1" fmla="val 49094"/>
              <a:gd name="adj2" fmla="val 3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5995987" y="4833343"/>
            <a:ext cx="92076" cy="121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6034880" y="486330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037529" y="491126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033024" y="4954787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6088062" y="4533872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Elementos submersos</a:t>
            </a:r>
            <a:endParaRPr lang="pt-BR" sz="1000" dirty="0"/>
          </a:p>
        </p:txBody>
      </p:sp>
      <p:cxnSp>
        <p:nvCxnSpPr>
          <p:cNvPr id="43" name="Conector de Seta Reta 42"/>
          <p:cNvCxnSpPr/>
          <p:nvPr/>
        </p:nvCxnSpPr>
        <p:spPr>
          <a:xfrm flipH="1">
            <a:off x="6033024" y="4337725"/>
            <a:ext cx="36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242528" y="4138414"/>
            <a:ext cx="11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Elemento que contém a interface</a:t>
            </a:r>
            <a:endParaRPr lang="pt-BR" sz="1000" dirty="0"/>
          </a:p>
        </p:txBody>
      </p:sp>
      <p:sp>
        <p:nvSpPr>
          <p:cNvPr id="45" name="Chave Esquerda 44"/>
          <p:cNvSpPr/>
          <p:nvPr/>
        </p:nvSpPr>
        <p:spPr>
          <a:xfrm>
            <a:off x="4514850" y="2495909"/>
            <a:ext cx="260350" cy="2000884"/>
          </a:xfrm>
          <a:prstGeom prst="leftBrace">
            <a:avLst>
              <a:gd name="adj1" fmla="val 69309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527691" y="3121523"/>
            <a:ext cx="118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Elementos que compõem a interface distribuída</a:t>
            </a:r>
            <a:endParaRPr lang="pt-B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5306758" y="4316741"/>
                <a:ext cx="33195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105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58" y="4316741"/>
                <a:ext cx="331950" cy="161583"/>
              </a:xfrm>
              <a:prstGeom prst="rect">
                <a:avLst/>
              </a:prstGeom>
              <a:blipFill>
                <a:blip r:embed="rId2"/>
                <a:stretch>
                  <a:fillRect l="-12963" r="-925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290363" y="3917527"/>
                <a:ext cx="33195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105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63" y="3917527"/>
                <a:ext cx="331950" cy="161583"/>
              </a:xfrm>
              <a:prstGeom prst="rect">
                <a:avLst/>
              </a:prstGeom>
              <a:blipFill>
                <a:blip r:embed="rId3"/>
                <a:stretch>
                  <a:fillRect l="-12963" r="-9259" b="-3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300644" y="3580196"/>
                <a:ext cx="33195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105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44" y="3580196"/>
                <a:ext cx="331950" cy="161583"/>
              </a:xfrm>
              <a:prstGeom prst="rect">
                <a:avLst/>
              </a:prstGeom>
              <a:blipFill>
                <a:blip r:embed="rId4"/>
                <a:stretch>
                  <a:fillRect l="-12963" r="-925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5295507" y="3256121"/>
                <a:ext cx="33195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105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507" y="3256121"/>
                <a:ext cx="331950" cy="161583"/>
              </a:xfrm>
              <a:prstGeom prst="rect">
                <a:avLst/>
              </a:prstGeom>
              <a:blipFill>
                <a:blip r:embed="rId5"/>
                <a:stretch>
                  <a:fillRect l="-12963" r="-925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5306758" y="2913446"/>
                <a:ext cx="33195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sz="105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58" y="2913446"/>
                <a:ext cx="331950" cy="161583"/>
              </a:xfrm>
              <a:prstGeom prst="rect">
                <a:avLst/>
              </a:prstGeom>
              <a:blipFill>
                <a:blip r:embed="rId6"/>
                <a:stretch>
                  <a:fillRect l="-12963" r="-9259" b="-3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187161" y="2589371"/>
                <a:ext cx="58695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sz="105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61" y="2589371"/>
                <a:ext cx="586956" cy="161583"/>
              </a:xfrm>
              <a:prstGeom prst="rect">
                <a:avLst/>
              </a:prstGeom>
              <a:blipFill>
                <a:blip r:embed="rId7"/>
                <a:stretch>
                  <a:fillRect l="-7292" r="-5208" b="-3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have Direita 52"/>
          <p:cNvSpPr/>
          <p:nvPr/>
        </p:nvSpPr>
        <p:spPr>
          <a:xfrm>
            <a:off x="6033024" y="1774550"/>
            <a:ext cx="108428" cy="721360"/>
          </a:xfrm>
          <a:prstGeom prst="rightBrace">
            <a:avLst>
              <a:gd name="adj1" fmla="val 49236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Agrupar 57"/>
          <p:cNvGrpSpPr/>
          <p:nvPr/>
        </p:nvGrpSpPr>
        <p:grpSpPr>
          <a:xfrm>
            <a:off x="6031437" y="1705740"/>
            <a:ext cx="116617" cy="169773"/>
            <a:chOff x="6148387" y="4985742"/>
            <a:chExt cx="92076" cy="169773"/>
          </a:xfrm>
        </p:grpSpPr>
        <p:sp>
          <p:nvSpPr>
            <p:cNvPr id="54" name="Retângulo 53"/>
            <p:cNvSpPr/>
            <p:nvPr/>
          </p:nvSpPr>
          <p:spPr>
            <a:xfrm>
              <a:off x="6148387" y="4985742"/>
              <a:ext cx="92076" cy="169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6187280" y="5015706"/>
              <a:ext cx="18000" cy="1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6189929" y="5063669"/>
              <a:ext cx="18000" cy="1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185424" y="5107187"/>
              <a:ext cx="18000" cy="1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9" name="CaixaDeTexto 58"/>
          <p:cNvSpPr txBox="1"/>
          <p:nvPr/>
        </p:nvSpPr>
        <p:spPr>
          <a:xfrm>
            <a:off x="6037959" y="1801667"/>
            <a:ext cx="112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Elementos que ainda não receberam água líquida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5431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564691" y="1763268"/>
            <a:ext cx="3901529" cy="3267047"/>
            <a:chOff x="412166" y="4182618"/>
            <a:chExt cx="3901529" cy="3267047"/>
          </a:xfrm>
        </p:grpSpPr>
        <p:sp>
          <p:nvSpPr>
            <p:cNvPr id="5" name="Retângulo 8"/>
            <p:cNvSpPr/>
            <p:nvPr/>
          </p:nvSpPr>
          <p:spPr>
            <a:xfrm>
              <a:off x="1897149" y="6798411"/>
              <a:ext cx="925195" cy="441124"/>
            </a:xfrm>
            <a:custGeom>
              <a:avLst/>
              <a:gdLst>
                <a:gd name="connsiteX0" fmla="*/ 0 w 925195"/>
                <a:gd name="connsiteY0" fmla="*/ 0 h 441124"/>
                <a:gd name="connsiteX1" fmla="*/ 925195 w 925195"/>
                <a:gd name="connsiteY1" fmla="*/ 0 h 441124"/>
                <a:gd name="connsiteX2" fmla="*/ 925195 w 925195"/>
                <a:gd name="connsiteY2" fmla="*/ 441124 h 441124"/>
                <a:gd name="connsiteX3" fmla="*/ 0 w 925195"/>
                <a:gd name="connsiteY3" fmla="*/ 441124 h 441124"/>
                <a:gd name="connsiteX4" fmla="*/ 0 w 925195"/>
                <a:gd name="connsiteY4" fmla="*/ 0 h 441124"/>
                <a:gd name="connsiteX0" fmla="*/ 0 w 925195"/>
                <a:gd name="connsiteY0" fmla="*/ 0 h 441124"/>
                <a:gd name="connsiteX1" fmla="*/ 925195 w 925195"/>
                <a:gd name="connsiteY1" fmla="*/ 0 h 441124"/>
                <a:gd name="connsiteX2" fmla="*/ 925195 w 925195"/>
                <a:gd name="connsiteY2" fmla="*/ 441124 h 441124"/>
                <a:gd name="connsiteX3" fmla="*/ 465789 w 925195"/>
                <a:gd name="connsiteY3" fmla="*/ 438885 h 441124"/>
                <a:gd name="connsiteX4" fmla="*/ 0 w 925195"/>
                <a:gd name="connsiteY4" fmla="*/ 441124 h 441124"/>
                <a:gd name="connsiteX5" fmla="*/ 0 w 925195"/>
                <a:gd name="connsiteY5" fmla="*/ 0 h 441124"/>
                <a:gd name="connsiteX0" fmla="*/ 0 w 925195"/>
                <a:gd name="connsiteY0" fmla="*/ 0 h 441124"/>
                <a:gd name="connsiteX1" fmla="*/ 925195 w 925195"/>
                <a:gd name="connsiteY1" fmla="*/ 0 h 441124"/>
                <a:gd name="connsiteX2" fmla="*/ 925195 w 925195"/>
                <a:gd name="connsiteY2" fmla="*/ 441124 h 441124"/>
                <a:gd name="connsiteX3" fmla="*/ 694389 w 925195"/>
                <a:gd name="connsiteY3" fmla="*/ 438885 h 441124"/>
                <a:gd name="connsiteX4" fmla="*/ 465789 w 925195"/>
                <a:gd name="connsiteY4" fmla="*/ 438885 h 441124"/>
                <a:gd name="connsiteX5" fmla="*/ 0 w 925195"/>
                <a:gd name="connsiteY5" fmla="*/ 441124 h 441124"/>
                <a:gd name="connsiteX6" fmla="*/ 0 w 925195"/>
                <a:gd name="connsiteY6" fmla="*/ 0 h 441124"/>
                <a:gd name="connsiteX0" fmla="*/ 0 w 925195"/>
                <a:gd name="connsiteY0" fmla="*/ 0 h 441124"/>
                <a:gd name="connsiteX1" fmla="*/ 925195 w 925195"/>
                <a:gd name="connsiteY1" fmla="*/ 0 h 441124"/>
                <a:gd name="connsiteX2" fmla="*/ 925195 w 925195"/>
                <a:gd name="connsiteY2" fmla="*/ 441124 h 441124"/>
                <a:gd name="connsiteX3" fmla="*/ 672958 w 925195"/>
                <a:gd name="connsiteY3" fmla="*/ 331729 h 441124"/>
                <a:gd name="connsiteX4" fmla="*/ 465789 w 925195"/>
                <a:gd name="connsiteY4" fmla="*/ 438885 h 441124"/>
                <a:gd name="connsiteX5" fmla="*/ 0 w 925195"/>
                <a:gd name="connsiteY5" fmla="*/ 441124 h 441124"/>
                <a:gd name="connsiteX6" fmla="*/ 0 w 925195"/>
                <a:gd name="connsiteY6" fmla="*/ 0 h 441124"/>
                <a:gd name="connsiteX0" fmla="*/ 0 w 925195"/>
                <a:gd name="connsiteY0" fmla="*/ 0 h 441124"/>
                <a:gd name="connsiteX1" fmla="*/ 925195 w 925195"/>
                <a:gd name="connsiteY1" fmla="*/ 0 h 441124"/>
                <a:gd name="connsiteX2" fmla="*/ 925195 w 925195"/>
                <a:gd name="connsiteY2" fmla="*/ 441124 h 441124"/>
                <a:gd name="connsiteX3" fmla="*/ 672958 w 925195"/>
                <a:gd name="connsiteY3" fmla="*/ 331729 h 441124"/>
                <a:gd name="connsiteX4" fmla="*/ 465789 w 925195"/>
                <a:gd name="connsiteY4" fmla="*/ 438885 h 441124"/>
                <a:gd name="connsiteX5" fmla="*/ 0 w 925195"/>
                <a:gd name="connsiteY5" fmla="*/ 441124 h 441124"/>
                <a:gd name="connsiteX6" fmla="*/ 0 w 925195"/>
                <a:gd name="connsiteY6" fmla="*/ 0 h 441124"/>
                <a:gd name="connsiteX0" fmla="*/ 0 w 925195"/>
                <a:gd name="connsiteY0" fmla="*/ 0 h 441124"/>
                <a:gd name="connsiteX1" fmla="*/ 925195 w 925195"/>
                <a:gd name="connsiteY1" fmla="*/ 0 h 441124"/>
                <a:gd name="connsiteX2" fmla="*/ 925195 w 925195"/>
                <a:gd name="connsiteY2" fmla="*/ 441124 h 441124"/>
                <a:gd name="connsiteX3" fmla="*/ 672958 w 925195"/>
                <a:gd name="connsiteY3" fmla="*/ 331729 h 441124"/>
                <a:gd name="connsiteX4" fmla="*/ 465789 w 925195"/>
                <a:gd name="connsiteY4" fmla="*/ 438885 h 441124"/>
                <a:gd name="connsiteX5" fmla="*/ 0 w 925195"/>
                <a:gd name="connsiteY5" fmla="*/ 441124 h 441124"/>
                <a:gd name="connsiteX6" fmla="*/ 0 w 925195"/>
                <a:gd name="connsiteY6" fmla="*/ 0 h 44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195" h="441124">
                  <a:moveTo>
                    <a:pt x="0" y="0"/>
                  </a:moveTo>
                  <a:lnTo>
                    <a:pt x="925195" y="0"/>
                  </a:lnTo>
                  <a:lnTo>
                    <a:pt x="925195" y="441124"/>
                  </a:lnTo>
                  <a:cubicBezTo>
                    <a:pt x="841116" y="404659"/>
                    <a:pt x="814187" y="342000"/>
                    <a:pt x="672958" y="331729"/>
                  </a:cubicBezTo>
                  <a:cubicBezTo>
                    <a:pt x="556277" y="346016"/>
                    <a:pt x="534845" y="403166"/>
                    <a:pt x="465789" y="438885"/>
                  </a:cubicBezTo>
                  <a:lnTo>
                    <a:pt x="0" y="44112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2816139" y="4340646"/>
              <a:ext cx="0" cy="288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orma Livre 6"/>
            <p:cNvSpPr/>
            <p:nvPr/>
          </p:nvSpPr>
          <p:spPr>
            <a:xfrm>
              <a:off x="1895880" y="4256189"/>
              <a:ext cx="925195" cy="173355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 7"/>
            <p:cNvSpPr/>
            <p:nvPr/>
          </p:nvSpPr>
          <p:spPr>
            <a:xfrm>
              <a:off x="1900324" y="4251427"/>
              <a:ext cx="454025" cy="100965"/>
            </a:xfrm>
            <a:custGeom>
              <a:avLst/>
              <a:gdLst>
                <a:gd name="connsiteX0" fmla="*/ 0 w 1390650"/>
                <a:gd name="connsiteY0" fmla="*/ 359191 h 359191"/>
                <a:gd name="connsiteX1" fmla="*/ 568325 w 1390650"/>
                <a:gd name="connsiteY1" fmla="*/ 416 h 359191"/>
                <a:gd name="connsiteX2" fmla="*/ 1390650 w 1390650"/>
                <a:gd name="connsiteY2" fmla="*/ 302041 h 35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650" h="359191">
                  <a:moveTo>
                    <a:pt x="0" y="359191"/>
                  </a:moveTo>
                  <a:cubicBezTo>
                    <a:pt x="168275" y="184566"/>
                    <a:pt x="336550" y="9941"/>
                    <a:pt x="568325" y="416"/>
                  </a:cubicBezTo>
                  <a:cubicBezTo>
                    <a:pt x="800100" y="-9109"/>
                    <a:pt x="1095375" y="146466"/>
                    <a:pt x="1390650" y="30204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1895880" y="7106504"/>
              <a:ext cx="925195" cy="233680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1895880" y="4354773"/>
              <a:ext cx="0" cy="288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tângulo 16"/>
            <p:cNvSpPr/>
            <p:nvPr/>
          </p:nvSpPr>
          <p:spPr>
            <a:xfrm>
              <a:off x="2349302" y="7120472"/>
              <a:ext cx="471774" cy="126207"/>
            </a:xfrm>
            <a:custGeom>
              <a:avLst/>
              <a:gdLst>
                <a:gd name="connsiteX0" fmla="*/ 0 w 486000"/>
                <a:gd name="connsiteY0" fmla="*/ 0 h 133200"/>
                <a:gd name="connsiteX1" fmla="*/ 486000 w 486000"/>
                <a:gd name="connsiteY1" fmla="*/ 0 h 133200"/>
                <a:gd name="connsiteX2" fmla="*/ 486000 w 486000"/>
                <a:gd name="connsiteY2" fmla="*/ 133200 h 133200"/>
                <a:gd name="connsiteX3" fmla="*/ 0 w 486000"/>
                <a:gd name="connsiteY3" fmla="*/ 133200 h 133200"/>
                <a:gd name="connsiteX4" fmla="*/ 0 w 486000"/>
                <a:gd name="connsiteY4" fmla="*/ 0 h 133200"/>
                <a:gd name="connsiteX0" fmla="*/ 72 w 486072"/>
                <a:gd name="connsiteY0" fmla="*/ 0 h 133200"/>
                <a:gd name="connsiteX1" fmla="*/ 486072 w 486072"/>
                <a:gd name="connsiteY1" fmla="*/ 0 h 133200"/>
                <a:gd name="connsiteX2" fmla="*/ 486072 w 486072"/>
                <a:gd name="connsiteY2" fmla="*/ 133200 h 133200"/>
                <a:gd name="connsiteX3" fmla="*/ 72 w 486072"/>
                <a:gd name="connsiteY3" fmla="*/ 133200 h 133200"/>
                <a:gd name="connsiteX4" fmla="*/ 54698 w 486072"/>
                <a:gd name="connsiteY4" fmla="*/ 73668 h 133200"/>
                <a:gd name="connsiteX5" fmla="*/ 72 w 486072"/>
                <a:gd name="connsiteY5" fmla="*/ 0 h 133200"/>
                <a:gd name="connsiteX0" fmla="*/ 72 w 486072"/>
                <a:gd name="connsiteY0" fmla="*/ 2532 h 135732"/>
                <a:gd name="connsiteX1" fmla="*/ 228529 w 486072"/>
                <a:gd name="connsiteY1" fmla="*/ 0 h 135732"/>
                <a:gd name="connsiteX2" fmla="*/ 486072 w 486072"/>
                <a:gd name="connsiteY2" fmla="*/ 2532 h 135732"/>
                <a:gd name="connsiteX3" fmla="*/ 486072 w 486072"/>
                <a:gd name="connsiteY3" fmla="*/ 135732 h 135732"/>
                <a:gd name="connsiteX4" fmla="*/ 72 w 486072"/>
                <a:gd name="connsiteY4" fmla="*/ 135732 h 135732"/>
                <a:gd name="connsiteX5" fmla="*/ 54698 w 486072"/>
                <a:gd name="connsiteY5" fmla="*/ 76200 h 135732"/>
                <a:gd name="connsiteX6" fmla="*/ 72 w 486072"/>
                <a:gd name="connsiteY6" fmla="*/ 2532 h 135732"/>
                <a:gd name="connsiteX0" fmla="*/ 104847 w 486072"/>
                <a:gd name="connsiteY0" fmla="*/ 38251 h 135732"/>
                <a:gd name="connsiteX1" fmla="*/ 228529 w 486072"/>
                <a:gd name="connsiteY1" fmla="*/ 0 h 135732"/>
                <a:gd name="connsiteX2" fmla="*/ 486072 w 486072"/>
                <a:gd name="connsiteY2" fmla="*/ 2532 h 135732"/>
                <a:gd name="connsiteX3" fmla="*/ 486072 w 486072"/>
                <a:gd name="connsiteY3" fmla="*/ 135732 h 135732"/>
                <a:gd name="connsiteX4" fmla="*/ 72 w 486072"/>
                <a:gd name="connsiteY4" fmla="*/ 135732 h 135732"/>
                <a:gd name="connsiteX5" fmla="*/ 54698 w 486072"/>
                <a:gd name="connsiteY5" fmla="*/ 76200 h 135732"/>
                <a:gd name="connsiteX6" fmla="*/ 104847 w 486072"/>
                <a:gd name="connsiteY6" fmla="*/ 38251 h 135732"/>
                <a:gd name="connsiteX0" fmla="*/ 104847 w 486072"/>
                <a:gd name="connsiteY0" fmla="*/ 38251 h 135732"/>
                <a:gd name="connsiteX1" fmla="*/ 228529 w 486072"/>
                <a:gd name="connsiteY1" fmla="*/ 0 h 135732"/>
                <a:gd name="connsiteX2" fmla="*/ 397966 w 486072"/>
                <a:gd name="connsiteY2" fmla="*/ 45394 h 135732"/>
                <a:gd name="connsiteX3" fmla="*/ 486072 w 486072"/>
                <a:gd name="connsiteY3" fmla="*/ 135732 h 135732"/>
                <a:gd name="connsiteX4" fmla="*/ 72 w 486072"/>
                <a:gd name="connsiteY4" fmla="*/ 135732 h 135732"/>
                <a:gd name="connsiteX5" fmla="*/ 54698 w 486072"/>
                <a:gd name="connsiteY5" fmla="*/ 76200 h 135732"/>
                <a:gd name="connsiteX6" fmla="*/ 104847 w 486072"/>
                <a:gd name="connsiteY6" fmla="*/ 38251 h 135732"/>
                <a:gd name="connsiteX0" fmla="*/ 114372 w 486072"/>
                <a:gd name="connsiteY0" fmla="*/ 45394 h 135732"/>
                <a:gd name="connsiteX1" fmla="*/ 228529 w 486072"/>
                <a:gd name="connsiteY1" fmla="*/ 0 h 135732"/>
                <a:gd name="connsiteX2" fmla="*/ 397966 w 486072"/>
                <a:gd name="connsiteY2" fmla="*/ 45394 h 135732"/>
                <a:gd name="connsiteX3" fmla="*/ 486072 w 486072"/>
                <a:gd name="connsiteY3" fmla="*/ 135732 h 135732"/>
                <a:gd name="connsiteX4" fmla="*/ 72 w 486072"/>
                <a:gd name="connsiteY4" fmla="*/ 135732 h 135732"/>
                <a:gd name="connsiteX5" fmla="*/ 54698 w 486072"/>
                <a:gd name="connsiteY5" fmla="*/ 76200 h 135732"/>
                <a:gd name="connsiteX6" fmla="*/ 114372 w 486072"/>
                <a:gd name="connsiteY6" fmla="*/ 45394 h 135732"/>
                <a:gd name="connsiteX0" fmla="*/ 114363 w 486063"/>
                <a:gd name="connsiteY0" fmla="*/ 45394 h 135732"/>
                <a:gd name="connsiteX1" fmla="*/ 228520 w 486063"/>
                <a:gd name="connsiteY1" fmla="*/ 0 h 135732"/>
                <a:gd name="connsiteX2" fmla="*/ 397957 w 486063"/>
                <a:gd name="connsiteY2" fmla="*/ 45394 h 135732"/>
                <a:gd name="connsiteX3" fmla="*/ 486063 w 486063"/>
                <a:gd name="connsiteY3" fmla="*/ 135732 h 135732"/>
                <a:gd name="connsiteX4" fmla="*/ 63 w 486063"/>
                <a:gd name="connsiteY4" fmla="*/ 135732 h 135732"/>
                <a:gd name="connsiteX5" fmla="*/ 64214 w 486063"/>
                <a:gd name="connsiteY5" fmla="*/ 78582 h 135732"/>
                <a:gd name="connsiteX6" fmla="*/ 114363 w 486063"/>
                <a:gd name="connsiteY6" fmla="*/ 45394 h 135732"/>
                <a:gd name="connsiteX0" fmla="*/ 114363 w 486063"/>
                <a:gd name="connsiteY0" fmla="*/ 45394 h 135732"/>
                <a:gd name="connsiteX1" fmla="*/ 228520 w 486063"/>
                <a:gd name="connsiteY1" fmla="*/ 0 h 135732"/>
                <a:gd name="connsiteX2" fmla="*/ 393194 w 486063"/>
                <a:gd name="connsiteY2" fmla="*/ 57300 h 135732"/>
                <a:gd name="connsiteX3" fmla="*/ 486063 w 486063"/>
                <a:gd name="connsiteY3" fmla="*/ 135732 h 135732"/>
                <a:gd name="connsiteX4" fmla="*/ 63 w 486063"/>
                <a:gd name="connsiteY4" fmla="*/ 135732 h 135732"/>
                <a:gd name="connsiteX5" fmla="*/ 64214 w 486063"/>
                <a:gd name="connsiteY5" fmla="*/ 78582 h 135732"/>
                <a:gd name="connsiteX6" fmla="*/ 114363 w 486063"/>
                <a:gd name="connsiteY6" fmla="*/ 45394 h 135732"/>
                <a:gd name="connsiteX0" fmla="*/ 114363 w 486063"/>
                <a:gd name="connsiteY0" fmla="*/ 45394 h 135732"/>
                <a:gd name="connsiteX1" fmla="*/ 228520 w 486063"/>
                <a:gd name="connsiteY1" fmla="*/ 0 h 135732"/>
                <a:gd name="connsiteX2" fmla="*/ 364635 w 486063"/>
                <a:gd name="connsiteY2" fmla="*/ 41791 h 135732"/>
                <a:gd name="connsiteX3" fmla="*/ 393194 w 486063"/>
                <a:gd name="connsiteY3" fmla="*/ 57300 h 135732"/>
                <a:gd name="connsiteX4" fmla="*/ 486063 w 486063"/>
                <a:gd name="connsiteY4" fmla="*/ 135732 h 135732"/>
                <a:gd name="connsiteX5" fmla="*/ 63 w 486063"/>
                <a:gd name="connsiteY5" fmla="*/ 135732 h 135732"/>
                <a:gd name="connsiteX6" fmla="*/ 64214 w 486063"/>
                <a:gd name="connsiteY6" fmla="*/ 78582 h 135732"/>
                <a:gd name="connsiteX7" fmla="*/ 114363 w 486063"/>
                <a:gd name="connsiteY7" fmla="*/ 45394 h 135732"/>
                <a:gd name="connsiteX0" fmla="*/ 114363 w 486063"/>
                <a:gd name="connsiteY0" fmla="*/ 35869 h 126207"/>
                <a:gd name="connsiteX1" fmla="*/ 233283 w 486063"/>
                <a:gd name="connsiteY1" fmla="*/ 0 h 126207"/>
                <a:gd name="connsiteX2" fmla="*/ 364635 w 486063"/>
                <a:gd name="connsiteY2" fmla="*/ 32266 h 126207"/>
                <a:gd name="connsiteX3" fmla="*/ 393194 w 486063"/>
                <a:gd name="connsiteY3" fmla="*/ 47775 h 126207"/>
                <a:gd name="connsiteX4" fmla="*/ 486063 w 486063"/>
                <a:gd name="connsiteY4" fmla="*/ 126207 h 126207"/>
                <a:gd name="connsiteX5" fmla="*/ 63 w 486063"/>
                <a:gd name="connsiteY5" fmla="*/ 126207 h 126207"/>
                <a:gd name="connsiteX6" fmla="*/ 64214 w 486063"/>
                <a:gd name="connsiteY6" fmla="*/ 69057 h 126207"/>
                <a:gd name="connsiteX7" fmla="*/ 114363 w 486063"/>
                <a:gd name="connsiteY7" fmla="*/ 35869 h 126207"/>
                <a:gd name="connsiteX0" fmla="*/ 126269 w 486063"/>
                <a:gd name="connsiteY0" fmla="*/ 38250 h 126207"/>
                <a:gd name="connsiteX1" fmla="*/ 233283 w 486063"/>
                <a:gd name="connsiteY1" fmla="*/ 0 h 126207"/>
                <a:gd name="connsiteX2" fmla="*/ 364635 w 486063"/>
                <a:gd name="connsiteY2" fmla="*/ 32266 h 126207"/>
                <a:gd name="connsiteX3" fmla="*/ 393194 w 486063"/>
                <a:gd name="connsiteY3" fmla="*/ 47775 h 126207"/>
                <a:gd name="connsiteX4" fmla="*/ 486063 w 486063"/>
                <a:gd name="connsiteY4" fmla="*/ 126207 h 126207"/>
                <a:gd name="connsiteX5" fmla="*/ 63 w 486063"/>
                <a:gd name="connsiteY5" fmla="*/ 126207 h 126207"/>
                <a:gd name="connsiteX6" fmla="*/ 64214 w 486063"/>
                <a:gd name="connsiteY6" fmla="*/ 69057 h 126207"/>
                <a:gd name="connsiteX7" fmla="*/ 126269 w 486063"/>
                <a:gd name="connsiteY7" fmla="*/ 38250 h 126207"/>
                <a:gd name="connsiteX0" fmla="*/ 116754 w 476548"/>
                <a:gd name="connsiteY0" fmla="*/ 38250 h 126207"/>
                <a:gd name="connsiteX1" fmla="*/ 223768 w 476548"/>
                <a:gd name="connsiteY1" fmla="*/ 0 h 126207"/>
                <a:gd name="connsiteX2" fmla="*/ 355120 w 476548"/>
                <a:gd name="connsiteY2" fmla="*/ 32266 h 126207"/>
                <a:gd name="connsiteX3" fmla="*/ 383679 w 476548"/>
                <a:gd name="connsiteY3" fmla="*/ 47775 h 126207"/>
                <a:gd name="connsiteX4" fmla="*/ 476548 w 476548"/>
                <a:gd name="connsiteY4" fmla="*/ 126207 h 126207"/>
                <a:gd name="connsiteX5" fmla="*/ 73 w 476548"/>
                <a:gd name="connsiteY5" fmla="*/ 126207 h 126207"/>
                <a:gd name="connsiteX6" fmla="*/ 54699 w 476548"/>
                <a:gd name="connsiteY6" fmla="*/ 69057 h 126207"/>
                <a:gd name="connsiteX7" fmla="*/ 116754 w 476548"/>
                <a:gd name="connsiteY7" fmla="*/ 38250 h 126207"/>
                <a:gd name="connsiteX0" fmla="*/ 111998 w 471792"/>
                <a:gd name="connsiteY0" fmla="*/ 38250 h 126207"/>
                <a:gd name="connsiteX1" fmla="*/ 219012 w 471792"/>
                <a:gd name="connsiteY1" fmla="*/ 0 h 126207"/>
                <a:gd name="connsiteX2" fmla="*/ 350364 w 471792"/>
                <a:gd name="connsiteY2" fmla="*/ 32266 h 126207"/>
                <a:gd name="connsiteX3" fmla="*/ 378923 w 471792"/>
                <a:gd name="connsiteY3" fmla="*/ 47775 h 126207"/>
                <a:gd name="connsiteX4" fmla="*/ 471792 w 471792"/>
                <a:gd name="connsiteY4" fmla="*/ 126207 h 126207"/>
                <a:gd name="connsiteX5" fmla="*/ 79 w 471792"/>
                <a:gd name="connsiteY5" fmla="*/ 126207 h 126207"/>
                <a:gd name="connsiteX6" fmla="*/ 49943 w 471792"/>
                <a:gd name="connsiteY6" fmla="*/ 69057 h 126207"/>
                <a:gd name="connsiteX7" fmla="*/ 111998 w 471792"/>
                <a:gd name="connsiteY7" fmla="*/ 38250 h 126207"/>
                <a:gd name="connsiteX0" fmla="*/ 111989 w 471783"/>
                <a:gd name="connsiteY0" fmla="*/ 38250 h 126207"/>
                <a:gd name="connsiteX1" fmla="*/ 219003 w 471783"/>
                <a:gd name="connsiteY1" fmla="*/ 0 h 126207"/>
                <a:gd name="connsiteX2" fmla="*/ 350355 w 471783"/>
                <a:gd name="connsiteY2" fmla="*/ 32266 h 126207"/>
                <a:gd name="connsiteX3" fmla="*/ 378914 w 471783"/>
                <a:gd name="connsiteY3" fmla="*/ 47775 h 126207"/>
                <a:gd name="connsiteX4" fmla="*/ 471783 w 471783"/>
                <a:gd name="connsiteY4" fmla="*/ 126207 h 126207"/>
                <a:gd name="connsiteX5" fmla="*/ 70 w 471783"/>
                <a:gd name="connsiteY5" fmla="*/ 126207 h 126207"/>
                <a:gd name="connsiteX6" fmla="*/ 57077 w 471783"/>
                <a:gd name="connsiteY6" fmla="*/ 71439 h 126207"/>
                <a:gd name="connsiteX7" fmla="*/ 111989 w 471783"/>
                <a:gd name="connsiteY7" fmla="*/ 38250 h 126207"/>
                <a:gd name="connsiteX0" fmla="*/ 119133 w 471783"/>
                <a:gd name="connsiteY0" fmla="*/ 43012 h 126207"/>
                <a:gd name="connsiteX1" fmla="*/ 219003 w 471783"/>
                <a:gd name="connsiteY1" fmla="*/ 0 h 126207"/>
                <a:gd name="connsiteX2" fmla="*/ 350355 w 471783"/>
                <a:gd name="connsiteY2" fmla="*/ 32266 h 126207"/>
                <a:gd name="connsiteX3" fmla="*/ 378914 w 471783"/>
                <a:gd name="connsiteY3" fmla="*/ 47775 h 126207"/>
                <a:gd name="connsiteX4" fmla="*/ 471783 w 471783"/>
                <a:gd name="connsiteY4" fmla="*/ 126207 h 126207"/>
                <a:gd name="connsiteX5" fmla="*/ 70 w 471783"/>
                <a:gd name="connsiteY5" fmla="*/ 126207 h 126207"/>
                <a:gd name="connsiteX6" fmla="*/ 57077 w 471783"/>
                <a:gd name="connsiteY6" fmla="*/ 71439 h 126207"/>
                <a:gd name="connsiteX7" fmla="*/ 119133 w 471783"/>
                <a:gd name="connsiteY7" fmla="*/ 43012 h 126207"/>
                <a:gd name="connsiteX0" fmla="*/ 119124 w 471774"/>
                <a:gd name="connsiteY0" fmla="*/ 43012 h 126207"/>
                <a:gd name="connsiteX1" fmla="*/ 218994 w 471774"/>
                <a:gd name="connsiteY1" fmla="*/ 0 h 126207"/>
                <a:gd name="connsiteX2" fmla="*/ 350346 w 471774"/>
                <a:gd name="connsiteY2" fmla="*/ 32266 h 126207"/>
                <a:gd name="connsiteX3" fmla="*/ 378905 w 471774"/>
                <a:gd name="connsiteY3" fmla="*/ 47775 h 126207"/>
                <a:gd name="connsiteX4" fmla="*/ 471774 w 471774"/>
                <a:gd name="connsiteY4" fmla="*/ 126207 h 126207"/>
                <a:gd name="connsiteX5" fmla="*/ 61 w 471774"/>
                <a:gd name="connsiteY5" fmla="*/ 126207 h 126207"/>
                <a:gd name="connsiteX6" fmla="*/ 66593 w 471774"/>
                <a:gd name="connsiteY6" fmla="*/ 76201 h 126207"/>
                <a:gd name="connsiteX7" fmla="*/ 119124 w 471774"/>
                <a:gd name="connsiteY7" fmla="*/ 43012 h 126207"/>
                <a:gd name="connsiteX0" fmla="*/ 119124 w 471774"/>
                <a:gd name="connsiteY0" fmla="*/ 43012 h 126207"/>
                <a:gd name="connsiteX1" fmla="*/ 218994 w 471774"/>
                <a:gd name="connsiteY1" fmla="*/ 0 h 126207"/>
                <a:gd name="connsiteX2" fmla="*/ 331296 w 471774"/>
                <a:gd name="connsiteY2" fmla="*/ 17978 h 126207"/>
                <a:gd name="connsiteX3" fmla="*/ 378905 w 471774"/>
                <a:gd name="connsiteY3" fmla="*/ 47775 h 126207"/>
                <a:gd name="connsiteX4" fmla="*/ 471774 w 471774"/>
                <a:gd name="connsiteY4" fmla="*/ 126207 h 126207"/>
                <a:gd name="connsiteX5" fmla="*/ 61 w 471774"/>
                <a:gd name="connsiteY5" fmla="*/ 126207 h 126207"/>
                <a:gd name="connsiteX6" fmla="*/ 66593 w 471774"/>
                <a:gd name="connsiteY6" fmla="*/ 76201 h 126207"/>
                <a:gd name="connsiteX7" fmla="*/ 119124 w 471774"/>
                <a:gd name="connsiteY7" fmla="*/ 43012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774" h="126207">
                  <a:moveTo>
                    <a:pt x="119124" y="43012"/>
                  </a:moveTo>
                  <a:lnTo>
                    <a:pt x="218994" y="0"/>
                  </a:lnTo>
                  <a:cubicBezTo>
                    <a:pt x="265159" y="17899"/>
                    <a:pt x="285131" y="79"/>
                    <a:pt x="331296" y="17978"/>
                  </a:cubicBezTo>
                  <a:lnTo>
                    <a:pt x="378905" y="47775"/>
                  </a:lnTo>
                  <a:lnTo>
                    <a:pt x="471774" y="126207"/>
                  </a:lnTo>
                  <a:lnTo>
                    <a:pt x="61" y="126207"/>
                  </a:lnTo>
                  <a:cubicBezTo>
                    <a:pt x="-2368" y="103982"/>
                    <a:pt x="69022" y="98426"/>
                    <a:pt x="66593" y="76201"/>
                  </a:cubicBezTo>
                  <a:lnTo>
                    <a:pt x="119124" y="430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900324" y="6730784"/>
              <a:ext cx="918211" cy="83819"/>
            </a:xfrm>
            <a:custGeom>
              <a:avLst/>
              <a:gdLst>
                <a:gd name="connsiteX0" fmla="*/ 0 w 942975"/>
                <a:gd name="connsiteY0" fmla="*/ 61931 h 73993"/>
                <a:gd name="connsiteX1" fmla="*/ 47625 w 942975"/>
                <a:gd name="connsiteY1" fmla="*/ 21449 h 73993"/>
                <a:gd name="connsiteX2" fmla="*/ 97632 w 942975"/>
                <a:gd name="connsiteY2" fmla="*/ 64312 h 73993"/>
                <a:gd name="connsiteX3" fmla="*/ 150019 w 942975"/>
                <a:gd name="connsiteY3" fmla="*/ 28593 h 73993"/>
                <a:gd name="connsiteX4" fmla="*/ 202407 w 942975"/>
                <a:gd name="connsiteY4" fmla="*/ 64312 h 73993"/>
                <a:gd name="connsiteX5" fmla="*/ 280988 w 942975"/>
                <a:gd name="connsiteY5" fmla="*/ 30974 h 73993"/>
                <a:gd name="connsiteX6" fmla="*/ 319088 w 942975"/>
                <a:gd name="connsiteY6" fmla="*/ 71456 h 73993"/>
                <a:gd name="connsiteX7" fmla="*/ 409575 w 942975"/>
                <a:gd name="connsiteY7" fmla="*/ 26212 h 73993"/>
                <a:gd name="connsiteX8" fmla="*/ 435769 w 942975"/>
                <a:gd name="connsiteY8" fmla="*/ 71456 h 73993"/>
                <a:gd name="connsiteX9" fmla="*/ 521494 w 942975"/>
                <a:gd name="connsiteY9" fmla="*/ 11924 h 73993"/>
                <a:gd name="connsiteX10" fmla="*/ 545307 w 942975"/>
                <a:gd name="connsiteY10" fmla="*/ 73837 h 73993"/>
                <a:gd name="connsiteX11" fmla="*/ 581025 w 942975"/>
                <a:gd name="connsiteY11" fmla="*/ 30974 h 73993"/>
                <a:gd name="connsiteX12" fmla="*/ 614363 w 942975"/>
                <a:gd name="connsiteY12" fmla="*/ 73837 h 73993"/>
                <a:gd name="connsiteX13" fmla="*/ 664369 w 942975"/>
                <a:gd name="connsiteY13" fmla="*/ 23831 h 73993"/>
                <a:gd name="connsiteX14" fmla="*/ 700088 w 942975"/>
                <a:gd name="connsiteY14" fmla="*/ 69074 h 73993"/>
                <a:gd name="connsiteX15" fmla="*/ 752475 w 942975"/>
                <a:gd name="connsiteY15" fmla="*/ 28593 h 73993"/>
                <a:gd name="connsiteX16" fmla="*/ 773907 w 942975"/>
                <a:gd name="connsiteY16" fmla="*/ 59549 h 73993"/>
                <a:gd name="connsiteX17" fmla="*/ 862013 w 942975"/>
                <a:gd name="connsiteY17" fmla="*/ 18 h 73993"/>
                <a:gd name="connsiteX18" fmla="*/ 854869 w 942975"/>
                <a:gd name="connsiteY18" fmla="*/ 66693 h 73993"/>
                <a:gd name="connsiteX19" fmla="*/ 902494 w 942975"/>
                <a:gd name="connsiteY19" fmla="*/ 50024 h 73993"/>
                <a:gd name="connsiteX20" fmla="*/ 942975 w 942975"/>
                <a:gd name="connsiteY20" fmla="*/ 64312 h 7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2975" h="73993">
                  <a:moveTo>
                    <a:pt x="0" y="61931"/>
                  </a:moveTo>
                  <a:cubicBezTo>
                    <a:pt x="15676" y="41491"/>
                    <a:pt x="31353" y="21052"/>
                    <a:pt x="47625" y="21449"/>
                  </a:cubicBezTo>
                  <a:cubicBezTo>
                    <a:pt x="63897" y="21846"/>
                    <a:pt x="80566" y="63121"/>
                    <a:pt x="97632" y="64312"/>
                  </a:cubicBezTo>
                  <a:cubicBezTo>
                    <a:pt x="114698" y="65503"/>
                    <a:pt x="132557" y="28593"/>
                    <a:pt x="150019" y="28593"/>
                  </a:cubicBezTo>
                  <a:cubicBezTo>
                    <a:pt x="167481" y="28593"/>
                    <a:pt x="180579" y="63915"/>
                    <a:pt x="202407" y="64312"/>
                  </a:cubicBezTo>
                  <a:cubicBezTo>
                    <a:pt x="224235" y="64709"/>
                    <a:pt x="261541" y="29783"/>
                    <a:pt x="280988" y="30974"/>
                  </a:cubicBezTo>
                  <a:cubicBezTo>
                    <a:pt x="300435" y="32165"/>
                    <a:pt x="297657" y="72250"/>
                    <a:pt x="319088" y="71456"/>
                  </a:cubicBezTo>
                  <a:cubicBezTo>
                    <a:pt x="340519" y="70662"/>
                    <a:pt x="390128" y="26212"/>
                    <a:pt x="409575" y="26212"/>
                  </a:cubicBezTo>
                  <a:cubicBezTo>
                    <a:pt x="429022" y="26212"/>
                    <a:pt x="417116" y="73837"/>
                    <a:pt x="435769" y="71456"/>
                  </a:cubicBezTo>
                  <a:cubicBezTo>
                    <a:pt x="454422" y="69075"/>
                    <a:pt x="503238" y="11527"/>
                    <a:pt x="521494" y="11924"/>
                  </a:cubicBezTo>
                  <a:cubicBezTo>
                    <a:pt x="539750" y="12321"/>
                    <a:pt x="535385" y="70662"/>
                    <a:pt x="545307" y="73837"/>
                  </a:cubicBezTo>
                  <a:cubicBezTo>
                    <a:pt x="555229" y="77012"/>
                    <a:pt x="569516" y="30974"/>
                    <a:pt x="581025" y="30974"/>
                  </a:cubicBezTo>
                  <a:cubicBezTo>
                    <a:pt x="592534" y="30974"/>
                    <a:pt x="600472" y="75027"/>
                    <a:pt x="614363" y="73837"/>
                  </a:cubicBezTo>
                  <a:cubicBezTo>
                    <a:pt x="628254" y="72647"/>
                    <a:pt x="650082" y="24625"/>
                    <a:pt x="664369" y="23831"/>
                  </a:cubicBezTo>
                  <a:cubicBezTo>
                    <a:pt x="678656" y="23037"/>
                    <a:pt x="685404" y="68280"/>
                    <a:pt x="700088" y="69074"/>
                  </a:cubicBezTo>
                  <a:cubicBezTo>
                    <a:pt x="714772" y="69868"/>
                    <a:pt x="740172" y="30180"/>
                    <a:pt x="752475" y="28593"/>
                  </a:cubicBezTo>
                  <a:cubicBezTo>
                    <a:pt x="764778" y="27006"/>
                    <a:pt x="755651" y="64311"/>
                    <a:pt x="773907" y="59549"/>
                  </a:cubicBezTo>
                  <a:cubicBezTo>
                    <a:pt x="792163" y="54787"/>
                    <a:pt x="848519" y="-1173"/>
                    <a:pt x="862013" y="18"/>
                  </a:cubicBezTo>
                  <a:cubicBezTo>
                    <a:pt x="875507" y="1209"/>
                    <a:pt x="848122" y="58359"/>
                    <a:pt x="854869" y="66693"/>
                  </a:cubicBezTo>
                  <a:cubicBezTo>
                    <a:pt x="861616" y="75027"/>
                    <a:pt x="887810" y="50421"/>
                    <a:pt x="902494" y="50024"/>
                  </a:cubicBezTo>
                  <a:cubicBezTo>
                    <a:pt x="917178" y="49627"/>
                    <a:pt x="938213" y="63518"/>
                    <a:pt x="942975" y="64312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1895880" y="6973671"/>
              <a:ext cx="9226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895880" y="6639979"/>
              <a:ext cx="9226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895880" y="6306287"/>
              <a:ext cx="9226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895880" y="5973229"/>
              <a:ext cx="9226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1895880" y="5639537"/>
              <a:ext cx="9226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895880" y="5306479"/>
              <a:ext cx="9226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1895880" y="4972787"/>
              <a:ext cx="9226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895880" y="4639095"/>
              <a:ext cx="9226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have Direita 20"/>
            <p:cNvSpPr/>
            <p:nvPr/>
          </p:nvSpPr>
          <p:spPr>
            <a:xfrm>
              <a:off x="2880462" y="6973671"/>
              <a:ext cx="92075" cy="428308"/>
            </a:xfrm>
            <a:prstGeom prst="rightBrace">
              <a:avLst>
                <a:gd name="adj1" fmla="val 49094"/>
                <a:gd name="adj2" fmla="val 349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880462" y="7310221"/>
              <a:ext cx="92076" cy="121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9355" y="7340184"/>
              <a:ext cx="18000" cy="1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22004" y="7388147"/>
              <a:ext cx="18000" cy="1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917499" y="7431665"/>
              <a:ext cx="18000" cy="1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972537" y="7010750"/>
              <a:ext cx="13260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Elementos submersos</a:t>
              </a:r>
              <a:endParaRPr lang="pt-BR" sz="1000" dirty="0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>
              <a:off x="2917499" y="6814603"/>
              <a:ext cx="360000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3127003" y="6615292"/>
              <a:ext cx="1186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/>
                <a:t>Elemento que contém a interface</a:t>
              </a:r>
              <a:endParaRPr lang="pt-BR" sz="1000" dirty="0"/>
            </a:p>
          </p:txBody>
        </p:sp>
        <p:sp>
          <p:nvSpPr>
            <p:cNvPr id="29" name="Chave Esquerda 28"/>
            <p:cNvSpPr/>
            <p:nvPr/>
          </p:nvSpPr>
          <p:spPr>
            <a:xfrm>
              <a:off x="1399325" y="4972787"/>
              <a:ext cx="260350" cy="2000884"/>
            </a:xfrm>
            <a:prstGeom prst="leftBrace">
              <a:avLst>
                <a:gd name="adj1" fmla="val 69309"/>
                <a:gd name="adj2" fmla="val 5000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12166" y="5598401"/>
              <a:ext cx="1186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/>
                <a:t>Elementos que compõem a interface distribuída</a:t>
              </a:r>
              <a:endParaRPr lang="pt-B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/>
                <p:cNvSpPr txBox="1"/>
                <p:nvPr/>
              </p:nvSpPr>
              <p:spPr>
                <a:xfrm>
                  <a:off x="2191233" y="6793619"/>
                  <a:ext cx="33195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050" dirty="0"/>
                </a:p>
              </p:txBody>
            </p:sp>
          </mc:Choice>
          <mc:Fallback xmlns="">
            <p:sp>
              <p:nvSpPr>
                <p:cNvPr id="31" name="CaixaDe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233" y="6793619"/>
                  <a:ext cx="331950" cy="161583"/>
                </a:xfrm>
                <a:prstGeom prst="rect">
                  <a:avLst/>
                </a:prstGeom>
                <a:blipFill>
                  <a:blip r:embed="rId2"/>
                  <a:stretch>
                    <a:fillRect l="-12963" r="-9259" b="-384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/>
                <p:cNvSpPr txBox="1"/>
                <p:nvPr/>
              </p:nvSpPr>
              <p:spPr>
                <a:xfrm>
                  <a:off x="2174838" y="6394405"/>
                  <a:ext cx="33195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pt-BR" sz="1050" dirty="0"/>
                </a:p>
              </p:txBody>
            </p:sp>
          </mc:Choice>
          <mc:Fallback xmlns="">
            <p:sp>
              <p:nvSpPr>
                <p:cNvPr id="32" name="CaixaDe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838" y="6394405"/>
                  <a:ext cx="331950" cy="161583"/>
                </a:xfrm>
                <a:prstGeom prst="rect">
                  <a:avLst/>
                </a:prstGeom>
                <a:blipFill>
                  <a:blip r:embed="rId3"/>
                  <a:stretch>
                    <a:fillRect l="-12963" r="-9259" b="-3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/>
                <p:cNvSpPr txBox="1"/>
                <p:nvPr/>
              </p:nvSpPr>
              <p:spPr>
                <a:xfrm>
                  <a:off x="2185119" y="6057074"/>
                  <a:ext cx="33195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pt-BR" sz="1050" dirty="0"/>
                </a:p>
              </p:txBody>
            </p:sp>
          </mc:Choice>
          <mc:Fallback xmlns="">
            <p:sp>
              <p:nvSpPr>
                <p:cNvPr id="33" name="CaixaDe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119" y="6057074"/>
                  <a:ext cx="331950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2963" r="-9259" b="-384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/>
                <p:cNvSpPr txBox="1"/>
                <p:nvPr/>
              </p:nvSpPr>
              <p:spPr>
                <a:xfrm>
                  <a:off x="2179982" y="5732999"/>
                  <a:ext cx="33195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pt-BR" sz="1050" dirty="0"/>
                </a:p>
              </p:txBody>
            </p:sp>
          </mc:Choice>
          <mc:Fallback xmlns="">
            <p:sp>
              <p:nvSpPr>
                <p:cNvPr id="34" name="CaixaDe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982" y="5732999"/>
                  <a:ext cx="331950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12963" r="-9259" b="-384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2191233" y="5390324"/>
                  <a:ext cx="33195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pt-BR" sz="1050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233" y="5390324"/>
                  <a:ext cx="331950" cy="161583"/>
                </a:xfrm>
                <a:prstGeom prst="rect">
                  <a:avLst/>
                </a:prstGeom>
                <a:blipFill>
                  <a:blip r:embed="rId6"/>
                  <a:stretch>
                    <a:fillRect l="-12963" r="-9259" b="-3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2071636" y="5066249"/>
                  <a:ext cx="586956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050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pt-BR" sz="1050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636" y="5066249"/>
                  <a:ext cx="586956" cy="161583"/>
                </a:xfrm>
                <a:prstGeom prst="rect">
                  <a:avLst/>
                </a:prstGeom>
                <a:blipFill>
                  <a:blip r:embed="rId7"/>
                  <a:stretch>
                    <a:fillRect l="-7292" r="-5208" b="-3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Chave Direita 36"/>
            <p:cNvSpPr/>
            <p:nvPr/>
          </p:nvSpPr>
          <p:spPr>
            <a:xfrm>
              <a:off x="2917499" y="4251428"/>
              <a:ext cx="108428" cy="721360"/>
            </a:xfrm>
            <a:prstGeom prst="rightBrace">
              <a:avLst>
                <a:gd name="adj1" fmla="val 49236"/>
                <a:gd name="adj2" fmla="val 5000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2915912" y="4182618"/>
              <a:ext cx="116617" cy="169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965171" y="4212582"/>
              <a:ext cx="22798" cy="1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2968526" y="4260545"/>
              <a:ext cx="22798" cy="1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2962820" y="4304063"/>
              <a:ext cx="22798" cy="1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922434" y="4278545"/>
              <a:ext cx="1125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/>
                <a:t>Elementos que ainda não receberam água líquida</a:t>
              </a:r>
              <a:endParaRPr lang="pt-BR" sz="1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042432" y="2085668"/>
                <a:ext cx="895951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32" y="2085668"/>
                <a:ext cx="895951" cy="401905"/>
              </a:xfrm>
              <a:prstGeom prst="rect">
                <a:avLst/>
              </a:prstGeom>
              <a:blipFill>
                <a:blip r:embed="rId8"/>
                <a:stretch>
                  <a:fillRect l="-6122" r="-680"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042432" y="2615244"/>
                <a:ext cx="895951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32" y="2615244"/>
                <a:ext cx="895951" cy="401905"/>
              </a:xfrm>
              <a:prstGeom prst="rect">
                <a:avLst/>
              </a:prstGeom>
              <a:blipFill>
                <a:blip r:embed="rId9"/>
                <a:stretch>
                  <a:fillRect l="-6122" r="-680"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7042432" y="3615174"/>
                <a:ext cx="90678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32" y="3615174"/>
                <a:ext cx="906787" cy="403316"/>
              </a:xfrm>
              <a:prstGeom prst="rect">
                <a:avLst/>
              </a:prstGeom>
              <a:blipFill>
                <a:blip r:embed="rId10"/>
                <a:stretch>
                  <a:fillRect l="-6040" r="-671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aixaDeTexto 45"/>
          <p:cNvSpPr txBox="1"/>
          <p:nvPr/>
        </p:nvSpPr>
        <p:spPr>
          <a:xfrm rot="5400000">
            <a:off x="7122272" y="313307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 rot="5400000">
            <a:off x="7633911" y="313307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48" name="Conector reto 47"/>
          <p:cNvCxnSpPr/>
          <p:nvPr/>
        </p:nvCxnSpPr>
        <p:spPr>
          <a:xfrm>
            <a:off x="6788075" y="4111375"/>
            <a:ext cx="1369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Mais 48"/>
          <p:cNvSpPr/>
          <p:nvPr/>
        </p:nvSpPr>
        <p:spPr>
          <a:xfrm>
            <a:off x="6554645" y="3031981"/>
            <a:ext cx="419549" cy="501545"/>
          </a:xfrm>
          <a:prstGeom prst="mathPlus">
            <a:avLst>
              <a:gd name="adj1" fmla="val 81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6982201" y="4151685"/>
                <a:ext cx="114332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p>
                          </m:sSup>
                        </m:e>
                      </m:nary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201" y="4151685"/>
                <a:ext cx="1143326" cy="612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8899204" y="2947969"/>
                <a:ext cx="1508362" cy="616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𝑧𝑑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204" y="2947969"/>
                <a:ext cx="1508362" cy="6161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29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9" grpId="0" animBg="1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do fenômeno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trifásico (sólido-líquido-vapor) com escoamento em meio poroso e mudança de fase do líquido para o vapor.</a:t>
            </a:r>
          </a:p>
          <a:p>
            <a:r>
              <a:rPr lang="pt-BR" dirty="0"/>
              <a:t>P</a:t>
            </a:r>
            <a:r>
              <a:rPr lang="pt-BR" dirty="0" smtClean="0"/>
              <a:t>rocesso intrinsecamente transiente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coque se comporta como um leito de esferas *</a:t>
            </a:r>
          </a:p>
          <a:p>
            <a:r>
              <a:rPr lang="pt-BR" dirty="0" smtClean="0"/>
              <a:t>Escoamento com perfil de velocidades aproximadamente uniforme, logo não há variação de temperatura do fluido nem do coque na direção radial do leito;</a:t>
            </a:r>
          </a:p>
          <a:p>
            <a:r>
              <a:rPr lang="pt-BR" dirty="0" smtClean="0"/>
              <a:t>Temperatura homogênea na superfície e no interior do coque para um mesmo elemento de volume (elas podem ser diferentes entre si, mas são iguais em qualquer posição do elemento de volume);</a:t>
            </a:r>
          </a:p>
          <a:p>
            <a:r>
              <a:rPr lang="pt-BR" dirty="0" smtClean="0"/>
              <a:t>Temperatura constante na superfície e no interior do coque para um dado intervalo de tempo (a temperatura no sólido não varia num dado intervalo de tempo, o calor trocado com o fluido reduz a temperatura do sólido no próximo intervalo de tempo);</a:t>
            </a:r>
          </a:p>
          <a:p>
            <a:r>
              <a:rPr lang="pt-BR" dirty="0" smtClean="0"/>
              <a:t>Três mecanismos de troca de calor entre a superfície do coque e a fase fluida foram considerados, sendo eles a ebulição, a convecção forçada e a convecção livre. Não foi possível desprezar nenhuma forma de convecção devido à baixa velocidade de escoamento em diversas etapas;</a:t>
            </a:r>
          </a:p>
          <a:p>
            <a:r>
              <a:rPr lang="pt-BR" dirty="0" smtClean="0"/>
              <a:t>Temperatura não homogênea entre a superfície e o interior do coque. Desta forma, a condução na partícula de coque é considerada;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5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ondições de contorno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pt-BR" dirty="0" smtClean="0"/>
              <a:t>O coque (interior e superfície) e o fluido que preenche o leito (vapor d’água) encontram-se numa temperatura conhecida no tempo zero (𝑖=0)</a:t>
            </a:r>
          </a:p>
          <a:p>
            <a:r>
              <a:rPr lang="pt-BR" dirty="0" smtClean="0"/>
              <a:t>A temperatura e vazão do fluido injetado no leito são conhecidas, ou seja, na posição zero (𝑗=0)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6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purga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4698"/>
            <a:ext cx="4927899" cy="4351338"/>
          </a:xfrm>
        </p:spPr>
        <p:txBody>
          <a:bodyPr/>
          <a:lstStyle/>
          <a:p>
            <a:r>
              <a:rPr lang="pt-BR" dirty="0" smtClean="0"/>
              <a:t>Propriedades da água (</a:t>
            </a:r>
            <a:r>
              <a:rPr lang="el-GR" dirty="0" smtClean="0">
                <a:latin typeface="Calibri" panose="020F0502020204030204" pitchFamily="34" charset="0"/>
              </a:rPr>
              <a:t>ρ</a:t>
            </a:r>
            <a:r>
              <a:rPr lang="pt-BR" dirty="0" smtClean="0">
                <a:latin typeface="Calibri" panose="020F0502020204030204" pitchFamily="34" charset="0"/>
              </a:rPr>
              <a:t>, </a:t>
            </a:r>
            <a:r>
              <a:rPr lang="el-GR" dirty="0" smtClean="0">
                <a:latin typeface="Calibri" panose="020F0502020204030204" pitchFamily="34" charset="0"/>
              </a:rPr>
              <a:t>μ</a:t>
            </a:r>
            <a:r>
              <a:rPr lang="pt-BR" dirty="0" smtClean="0">
                <a:latin typeface="Calibri" panose="020F0502020204030204" pitchFamily="34" charset="0"/>
              </a:rPr>
              <a:t>, </a:t>
            </a:r>
            <a:r>
              <a:rPr lang="el-GR" dirty="0" smtClean="0">
                <a:latin typeface="Calibri" panose="020F0502020204030204" pitchFamily="34" charset="0"/>
              </a:rPr>
              <a:t>σ</a:t>
            </a:r>
            <a:r>
              <a:rPr lang="pt-BR" dirty="0" smtClean="0">
                <a:latin typeface="Calibri" panose="020F0502020204030204" pitchFamily="34" charset="0"/>
              </a:rPr>
              <a:t>, </a:t>
            </a:r>
            <a:r>
              <a:rPr lang="pt-BR" dirty="0" err="1" smtClean="0">
                <a:latin typeface="Calibri" panose="020F0502020204030204" pitchFamily="34" charset="0"/>
              </a:rPr>
              <a:t>cp</a:t>
            </a:r>
            <a:r>
              <a:rPr lang="pt-BR" dirty="0" smtClean="0">
                <a:latin typeface="Calibri" panose="020F0502020204030204" pitchFamily="34" charset="0"/>
              </a:rPr>
              <a:t>, k, </a:t>
            </a:r>
            <a:r>
              <a:rPr lang="el-GR" dirty="0" smtClean="0">
                <a:latin typeface="Calibri" panose="020F0502020204030204" pitchFamily="34" charset="0"/>
              </a:rPr>
              <a:t>β</a:t>
            </a:r>
            <a:r>
              <a:rPr lang="pt-BR" dirty="0" smtClean="0">
                <a:latin typeface="Calibri" panose="020F0502020204030204" pitchFamily="34" charset="0"/>
              </a:rPr>
              <a:t>, </a:t>
            </a:r>
            <a:r>
              <a:rPr lang="pt-BR" dirty="0" err="1" smtClean="0">
                <a:latin typeface="Calibri" panose="020F0502020204030204" pitchFamily="34" charset="0"/>
              </a:rPr>
              <a:t>Tsat</a:t>
            </a:r>
            <a:r>
              <a:rPr lang="pt-BR" dirty="0" smtClean="0">
                <a:latin typeface="Calibri" panose="020F0502020204030204" pitchFamily="34" charset="0"/>
              </a:rPr>
              <a:t>, </a:t>
            </a:r>
            <a:r>
              <a:rPr lang="el-GR" dirty="0" smtClean="0">
                <a:latin typeface="Calibri" panose="020F0502020204030204" pitchFamily="34" charset="0"/>
              </a:rPr>
              <a:t>Δ</a:t>
            </a:r>
            <a:r>
              <a:rPr lang="pt-BR" dirty="0" err="1">
                <a:latin typeface="Calibri" panose="020F0502020204030204" pitchFamily="34" charset="0"/>
              </a:rPr>
              <a:t>H</a:t>
            </a:r>
            <a:r>
              <a:rPr lang="pt-BR" dirty="0" err="1" smtClean="0">
                <a:latin typeface="Calibri" panose="020F0502020204030204" pitchFamily="34" charset="0"/>
              </a:rPr>
              <a:t>vap</a:t>
            </a:r>
            <a:r>
              <a:rPr lang="pt-BR" dirty="0" smtClean="0">
                <a:latin typeface="Calibri" panose="020F0502020204030204" pitchFamily="34" charset="0"/>
              </a:rPr>
              <a:t>, H, </a:t>
            </a:r>
            <a:r>
              <a:rPr lang="pt-BR" dirty="0" err="1" smtClean="0">
                <a:latin typeface="Calibri" panose="020F0502020204030204" pitchFamily="34" charset="0"/>
              </a:rPr>
              <a:t>Pr</a:t>
            </a:r>
            <a:r>
              <a:rPr lang="pt-BR" dirty="0" smtClean="0"/>
              <a:t>)</a:t>
            </a:r>
          </a:p>
          <a:p>
            <a:r>
              <a:rPr lang="pt-BR" dirty="0" smtClean="0"/>
              <a:t>Cálculo em elementos finitos. </a:t>
            </a:r>
            <a:endParaRPr lang="pt-BR" dirty="0"/>
          </a:p>
          <a:p>
            <a:r>
              <a:rPr lang="pt-BR" dirty="0" err="1" smtClean="0"/>
              <a:t>Discretização</a:t>
            </a:r>
            <a:r>
              <a:rPr lang="pt-BR" dirty="0" smtClean="0"/>
              <a:t> no tempo e no espaço</a:t>
            </a:r>
          </a:p>
          <a:p>
            <a:r>
              <a:rPr lang="pt-BR" dirty="0" smtClean="0"/>
              <a:t>Sem acúmulo massa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28571"/>
              </p:ext>
            </p:extLst>
          </p:nvPr>
        </p:nvGraphicFramePr>
        <p:xfrm>
          <a:off x="6282467" y="1443825"/>
          <a:ext cx="5563306" cy="490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r:id="rId4" imgW="4848138" imgH="4267110" progId="Visio.Drawing.15">
                  <p:embed/>
                </p:oleObj>
              </mc:Choice>
              <mc:Fallback>
                <p:oleObj r:id="rId4" imgW="4848138" imgH="4267110" progId="Visio.Drawing.15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467" y="1443825"/>
                        <a:ext cx="5563306" cy="4906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Agrupar 8"/>
          <p:cNvGrpSpPr/>
          <p:nvPr/>
        </p:nvGrpSpPr>
        <p:grpSpPr>
          <a:xfrm>
            <a:off x="5023824" y="4057651"/>
            <a:ext cx="929304" cy="2709868"/>
            <a:chOff x="4109421" y="4615031"/>
            <a:chExt cx="666974" cy="1809587"/>
          </a:xfrm>
        </p:grpSpPr>
        <p:sp>
          <p:nvSpPr>
            <p:cNvPr id="6" name="Fluxograma: Atraso 5"/>
            <p:cNvSpPr/>
            <p:nvPr/>
          </p:nvSpPr>
          <p:spPr>
            <a:xfrm rot="16200000">
              <a:off x="4324574" y="4399878"/>
              <a:ext cx="236668" cy="66697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9421" y="4733364"/>
              <a:ext cx="666974" cy="1325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luxograma: Operação Manual 7"/>
            <p:cNvSpPr/>
            <p:nvPr/>
          </p:nvSpPr>
          <p:spPr>
            <a:xfrm>
              <a:off x="4109421" y="6058628"/>
              <a:ext cx="666974" cy="36599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32"/>
                <a:gd name="connsiteX1" fmla="*/ 10000 w 10000"/>
                <a:gd name="connsiteY1" fmla="*/ 0 h 10132"/>
                <a:gd name="connsiteX2" fmla="*/ 8000 w 10000"/>
                <a:gd name="connsiteY2" fmla="*/ 10000 h 10132"/>
                <a:gd name="connsiteX3" fmla="*/ 3285 w 10000"/>
                <a:gd name="connsiteY3" fmla="*/ 10132 h 10132"/>
                <a:gd name="connsiteX4" fmla="*/ 0 w 10000"/>
                <a:gd name="connsiteY4" fmla="*/ 0 h 10132"/>
                <a:gd name="connsiteX0" fmla="*/ 0 w 10000"/>
                <a:gd name="connsiteY0" fmla="*/ 0 h 10132"/>
                <a:gd name="connsiteX1" fmla="*/ 10000 w 10000"/>
                <a:gd name="connsiteY1" fmla="*/ 0 h 10132"/>
                <a:gd name="connsiteX2" fmla="*/ 6358 w 10000"/>
                <a:gd name="connsiteY2" fmla="*/ 10132 h 10132"/>
                <a:gd name="connsiteX3" fmla="*/ 3285 w 10000"/>
                <a:gd name="connsiteY3" fmla="*/ 10132 h 10132"/>
                <a:gd name="connsiteX4" fmla="*/ 0 w 10000"/>
                <a:gd name="connsiteY4" fmla="*/ 0 h 10132"/>
                <a:gd name="connsiteX0" fmla="*/ 0 w 10000"/>
                <a:gd name="connsiteY0" fmla="*/ 0 h 10132"/>
                <a:gd name="connsiteX1" fmla="*/ 10000 w 10000"/>
                <a:gd name="connsiteY1" fmla="*/ 0 h 10132"/>
                <a:gd name="connsiteX2" fmla="*/ 6358 w 10000"/>
                <a:gd name="connsiteY2" fmla="*/ 10132 h 10132"/>
                <a:gd name="connsiteX3" fmla="*/ 3856 w 10000"/>
                <a:gd name="connsiteY3" fmla="*/ 10132 h 10132"/>
                <a:gd name="connsiteX4" fmla="*/ 0 w 10000"/>
                <a:gd name="connsiteY4" fmla="*/ 0 h 1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32">
                  <a:moveTo>
                    <a:pt x="0" y="0"/>
                  </a:moveTo>
                  <a:lnTo>
                    <a:pt x="10000" y="0"/>
                  </a:lnTo>
                  <a:lnTo>
                    <a:pt x="6358" y="10132"/>
                  </a:lnTo>
                  <a:lnTo>
                    <a:pt x="3856" y="101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4854764" y="5341764"/>
            <a:ext cx="1229808" cy="30429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Cima 13"/>
          <p:cNvSpPr/>
          <p:nvPr/>
        </p:nvSpPr>
        <p:spPr>
          <a:xfrm rot="1138185">
            <a:off x="6282929" y="3096447"/>
            <a:ext cx="594699" cy="2239027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purga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4088"/>
          </a:xfrm>
        </p:spPr>
        <p:txBody>
          <a:bodyPr/>
          <a:lstStyle/>
          <a:p>
            <a:r>
              <a:rPr lang="pt-BR" dirty="0" smtClean="0"/>
              <a:t>Balanço de energia para cálculo da Temperatura do fluido na saída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01853" y="2504666"/>
                <a:ext cx="708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𝑆𝑎𝑖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𝐸𝑛𝑒𝑟𝑖𝑔𝑖𝑎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𝐶𝑎𝑙𝑜𝑟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𝑡𝑟𝑜𝑐𝑎𝑑𝑜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𝑐𝑜𝑞𝑢𝑒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853" y="2504666"/>
                <a:ext cx="7086171" cy="276999"/>
              </a:xfrm>
              <a:prstGeom prst="rect">
                <a:avLst/>
              </a:prstGeom>
              <a:blipFill>
                <a:blip r:embed="rId2"/>
                <a:stretch>
                  <a:fillRect l="-688" t="-2222" r="-344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386434" y="3049247"/>
                <a:ext cx="311700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34" y="3049247"/>
                <a:ext cx="3117007" cy="299313"/>
              </a:xfrm>
              <a:prstGeom prst="rect">
                <a:avLst/>
              </a:prstGeom>
              <a:blipFill>
                <a:blip r:embed="rId3"/>
                <a:stretch>
                  <a:fillRect l="-587" r="-391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Agrupar 38"/>
          <p:cNvGrpSpPr/>
          <p:nvPr/>
        </p:nvGrpSpPr>
        <p:grpSpPr>
          <a:xfrm>
            <a:off x="8593693" y="3433326"/>
            <a:ext cx="3164565" cy="2658784"/>
            <a:chOff x="8593693" y="3433326"/>
            <a:chExt cx="3164565" cy="2658784"/>
          </a:xfrm>
        </p:grpSpPr>
        <p:cxnSp>
          <p:nvCxnSpPr>
            <p:cNvPr id="8" name="Conector reto 7"/>
            <p:cNvCxnSpPr/>
            <p:nvPr/>
          </p:nvCxnSpPr>
          <p:spPr>
            <a:xfrm>
              <a:off x="9023462" y="4287408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1754522" y="4284233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orma Livre 10"/>
            <p:cNvSpPr/>
            <p:nvPr/>
          </p:nvSpPr>
          <p:spPr>
            <a:xfrm>
              <a:off x="9028505" y="4069977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9026637" y="5189213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9024583" y="4069977"/>
              <a:ext cx="1390650" cy="224715"/>
            </a:xfrm>
            <a:custGeom>
              <a:avLst/>
              <a:gdLst>
                <a:gd name="connsiteX0" fmla="*/ 0 w 1390650"/>
                <a:gd name="connsiteY0" fmla="*/ 359191 h 359191"/>
                <a:gd name="connsiteX1" fmla="*/ 568325 w 1390650"/>
                <a:gd name="connsiteY1" fmla="*/ 416 h 359191"/>
                <a:gd name="connsiteX2" fmla="*/ 1390650 w 1390650"/>
                <a:gd name="connsiteY2" fmla="*/ 302041 h 35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650" h="359191">
                  <a:moveTo>
                    <a:pt x="0" y="359191"/>
                  </a:moveTo>
                  <a:cubicBezTo>
                    <a:pt x="168275" y="184566"/>
                    <a:pt x="336550" y="9941"/>
                    <a:pt x="568325" y="416"/>
                  </a:cubicBezTo>
                  <a:cubicBezTo>
                    <a:pt x="800100" y="-9109"/>
                    <a:pt x="1095375" y="146466"/>
                    <a:pt x="1390650" y="30204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Cima 13"/>
            <p:cNvSpPr/>
            <p:nvPr/>
          </p:nvSpPr>
          <p:spPr>
            <a:xfrm>
              <a:off x="10155293" y="5482278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Cima 14"/>
            <p:cNvSpPr/>
            <p:nvPr/>
          </p:nvSpPr>
          <p:spPr>
            <a:xfrm>
              <a:off x="10155078" y="3433326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295978" y="4571552"/>
              <a:ext cx="342900" cy="3429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 para Cima 16"/>
            <p:cNvSpPr/>
            <p:nvPr/>
          </p:nvSpPr>
          <p:spPr>
            <a:xfrm rot="16200000">
              <a:off x="10993278" y="4590224"/>
              <a:ext cx="183201" cy="3034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10627518" y="5815111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7518" y="5815111"/>
                  <a:ext cx="1402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0870" t="-2222" r="-56522" b="-3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10616760" y="3730903"/>
                  <a:ext cx="5441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6760" y="3730903"/>
                  <a:ext cx="54418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07" t="-2222" r="-10112" b="-3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ector reto 26"/>
            <p:cNvCxnSpPr/>
            <p:nvPr/>
          </p:nvCxnSpPr>
          <p:spPr>
            <a:xfrm>
              <a:off x="8775812" y="5015417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8775812" y="4294692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/>
                <p:cNvSpPr txBox="1"/>
                <p:nvPr/>
              </p:nvSpPr>
              <p:spPr>
                <a:xfrm>
                  <a:off x="8593693" y="4710509"/>
                  <a:ext cx="3141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0" name="CaixaDe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93" y="4710509"/>
                  <a:ext cx="31412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608" r="-17647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ector reto 31"/>
            <p:cNvCxnSpPr/>
            <p:nvPr/>
          </p:nvCxnSpPr>
          <p:spPr>
            <a:xfrm flipV="1">
              <a:off x="8686800" y="4267124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8690741" y="5405686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77732" y="3973710"/>
                <a:ext cx="536967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𝑛</m:t>
                      </m:r>
                      <m:r>
                        <m:rPr>
                          <m:nor/>
                        </m:rPr>
                        <a:rPr lang="pt-BR"/>
                        <m:t>ú</m:t>
                      </m:r>
                      <m:r>
                        <m:rPr>
                          <m:nor/>
                        </m:rPr>
                        <a:rPr lang="pt-BR"/>
                        <m:t>𝑚𝑒𝑟𝑜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pt-BR"/>
                        <m:t>𝑑𝑒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pt-BR"/>
                        <m:t>𝑝𝑎𝑟𝑡</m:t>
                      </m:r>
                      <m:r>
                        <m:rPr>
                          <m:nor/>
                        </m:rPr>
                        <a:rPr lang="pt-BR"/>
                        <m:t>í</m:t>
                      </m:r>
                      <m:r>
                        <m:rPr>
                          <m:nor/>
                        </m:rPr>
                        <a:rPr lang="pt-BR"/>
                        <m:t>𝑐𝑢𝑙𝑎𝑠</m:t>
                      </m:r>
                      <m:r>
                        <m:rPr>
                          <m:nor/>
                        </m:rPr>
                        <a:rPr lang="pt-BR"/>
                        <m:t> . á</m:t>
                      </m:r>
                      <m:r>
                        <m:rPr>
                          <m:nor/>
                        </m:rPr>
                        <a:rPr lang="pt-BR"/>
                        <m:t>𝑟𝑒𝑎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pt-BR"/>
                        <m:t>𝑑𝑒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pt-BR"/>
                        <m:t>𝑢𝑚𝑎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pt-BR"/>
                        <m:t>𝑝𝑎𝑟𝑡</m:t>
                      </m:r>
                      <m:r>
                        <m:rPr>
                          <m:nor/>
                        </m:rPr>
                        <a:rPr lang="pt-BR"/>
                        <m:t>í</m:t>
                      </m:r>
                      <m:r>
                        <m:rPr>
                          <m:nor/>
                        </m:rPr>
                        <a:rPr lang="pt-BR"/>
                        <m:t>𝑐𝑢𝑙𝑎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2" y="3973710"/>
                <a:ext cx="5369675" cy="298415"/>
              </a:xfrm>
              <a:prstGeom prst="rect">
                <a:avLst/>
              </a:prstGeom>
              <a:blipFill>
                <a:blip r:embed="rId7"/>
                <a:stretch>
                  <a:fillRect l="-568" r="-114" b="-22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63478" y="4662786"/>
                <a:ext cx="5780172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/>
                            <m:t>𝑣𝑜𝑙𝑢𝑚𝑒</m:t>
                          </m:r>
                          <m:r>
                            <m:rPr>
                              <m:nor/>
                            </m:rPr>
                            <a:rPr lang="pt-BR"/>
                            <m:t> </m:t>
                          </m:r>
                          <m:r>
                            <m:rPr>
                              <m:nor/>
                            </m:rPr>
                            <a:rPr lang="pt-BR"/>
                            <m:t>𝑑𝑜</m:t>
                          </m:r>
                          <m:r>
                            <m:rPr>
                              <m:nor/>
                            </m:rPr>
                            <a:rPr lang="pt-BR"/>
                            <m:t> </m:t>
                          </m:r>
                          <m:r>
                            <m:rPr>
                              <m:nor/>
                            </m:rPr>
                            <a:rPr lang="pt-BR"/>
                            <m:t>𝑒𝑙𝑒𝑚𝑒𝑛𝑡𝑜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/>
                            <m:t>𝑣𝑜𝑙𝑢𝑚𝑒</m:t>
                          </m:r>
                          <m:r>
                            <m:rPr>
                              <m:nor/>
                            </m:rPr>
                            <a:rPr lang="pt-BR"/>
                            <m:t> </m:t>
                          </m:r>
                          <m:r>
                            <m:rPr>
                              <m:nor/>
                            </m:rPr>
                            <a:rPr lang="pt-BR"/>
                            <m:t>𝑑𝑒</m:t>
                          </m:r>
                          <m:r>
                            <m:rPr>
                              <m:nor/>
                            </m:rPr>
                            <a:rPr lang="pt-BR"/>
                            <m:t> </m:t>
                          </m:r>
                          <m:r>
                            <m:rPr>
                              <m:nor/>
                            </m:rPr>
                            <a:rPr lang="pt-BR"/>
                            <m:t>𝑢𝑚𝑎</m:t>
                          </m:r>
                          <m:r>
                            <m:rPr>
                              <m:nor/>
                            </m:rPr>
                            <a:rPr lang="pt-BR"/>
                            <m:t> </m:t>
                          </m:r>
                          <m:r>
                            <m:rPr>
                              <m:nor/>
                            </m:rPr>
                            <a:rPr lang="pt-BR"/>
                            <m:t>𝑝𝑎𝑟𝑡</m:t>
                          </m:r>
                          <m:r>
                            <m:rPr>
                              <m:nor/>
                            </m:rPr>
                            <a:rPr lang="pt-BR"/>
                            <m:t>í</m:t>
                          </m:r>
                          <m:r>
                            <m:rPr>
                              <m:nor/>
                            </m:rPr>
                            <a:rPr lang="pt-BR"/>
                            <m:t>𝑐𝑢𝑙𝑎</m:t>
                          </m:r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/>
                        <m:t>.</m:t>
                      </m:r>
                      <m:r>
                        <m:rPr>
                          <m:nor/>
                        </m:rPr>
                        <a:rPr lang="pt-BR" b="0" i="0" smtClean="0"/>
                        <m:t> </m:t>
                      </m:r>
                      <m:r>
                        <m:rPr>
                          <m:nor/>
                        </m:rPr>
                        <a:rPr lang="pt-BR"/>
                        <m:t>á</m:t>
                      </m:r>
                      <m:r>
                        <m:rPr>
                          <m:nor/>
                        </m:rPr>
                        <a:rPr lang="pt-BR"/>
                        <m:t>𝑟𝑒𝑎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pt-BR"/>
                        <m:t>𝑑𝑒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pt-BR"/>
                        <m:t>𝑢𝑚𝑎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pt-BR"/>
                        <m:t>𝑝𝑎𝑟𝑡</m:t>
                      </m:r>
                      <m:r>
                        <m:rPr>
                          <m:nor/>
                        </m:rPr>
                        <a:rPr lang="pt-BR"/>
                        <m:t>í</m:t>
                      </m:r>
                      <m:r>
                        <m:rPr>
                          <m:nor/>
                        </m:rPr>
                        <a:rPr lang="pt-BR"/>
                        <m:t>𝑐𝑢𝑙𝑎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78" y="4662786"/>
                <a:ext cx="5780172" cy="5725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698346" y="5498582"/>
                <a:ext cx="2314544" cy="633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6" y="5498582"/>
                <a:ext cx="2314544" cy="6330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/>
          <p:cNvSpPr/>
          <p:nvPr/>
        </p:nvSpPr>
        <p:spPr>
          <a:xfrm>
            <a:off x="5518673" y="2947595"/>
            <a:ext cx="528734" cy="48573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 para a Direita 37"/>
          <p:cNvSpPr/>
          <p:nvPr/>
        </p:nvSpPr>
        <p:spPr>
          <a:xfrm rot="7545709">
            <a:off x="5287383" y="3487519"/>
            <a:ext cx="462579" cy="38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5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purga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4088"/>
          </a:xfrm>
        </p:spPr>
        <p:txBody>
          <a:bodyPr/>
          <a:lstStyle/>
          <a:p>
            <a:r>
              <a:rPr lang="pt-BR" dirty="0" smtClean="0"/>
              <a:t>Balanço de energia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91874" y="2571615"/>
                <a:ext cx="311700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74" y="2571615"/>
                <a:ext cx="3117007" cy="299313"/>
              </a:xfrm>
              <a:prstGeom prst="rect">
                <a:avLst/>
              </a:prstGeom>
              <a:blipFill>
                <a:blip r:embed="rId2"/>
                <a:stretch>
                  <a:fillRect l="-587" r="-391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/>
          <p:cNvGrpSpPr/>
          <p:nvPr/>
        </p:nvGrpSpPr>
        <p:grpSpPr>
          <a:xfrm>
            <a:off x="8717990" y="387532"/>
            <a:ext cx="3164565" cy="2658784"/>
            <a:chOff x="8593693" y="3433326"/>
            <a:chExt cx="3164565" cy="2658784"/>
          </a:xfrm>
        </p:grpSpPr>
        <p:cxnSp>
          <p:nvCxnSpPr>
            <p:cNvPr id="8" name="Conector reto 7"/>
            <p:cNvCxnSpPr/>
            <p:nvPr/>
          </p:nvCxnSpPr>
          <p:spPr>
            <a:xfrm>
              <a:off x="9023462" y="4287408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1754522" y="4284233"/>
              <a:ext cx="0" cy="1129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orma Livre 10"/>
            <p:cNvSpPr/>
            <p:nvPr/>
          </p:nvSpPr>
          <p:spPr>
            <a:xfrm>
              <a:off x="9028505" y="4069977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9026637" y="5189213"/>
              <a:ext cx="2729753" cy="422161"/>
            </a:xfrm>
            <a:custGeom>
              <a:avLst/>
              <a:gdLst>
                <a:gd name="connsiteX0" fmla="*/ 0 w 2729753"/>
                <a:gd name="connsiteY0" fmla="*/ 435608 h 799534"/>
                <a:gd name="connsiteX1" fmla="*/ 658906 w 2729753"/>
                <a:gd name="connsiteY1" fmla="*/ 785232 h 799534"/>
                <a:gd name="connsiteX2" fmla="*/ 1990165 w 2729753"/>
                <a:gd name="connsiteY2" fmla="*/ 5302 h 799534"/>
                <a:gd name="connsiteX3" fmla="*/ 2729753 w 2729753"/>
                <a:gd name="connsiteY3" fmla="*/ 422161 h 799534"/>
                <a:gd name="connsiteX4" fmla="*/ 2729753 w 2729753"/>
                <a:gd name="connsiteY4" fmla="*/ 422161 h 7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753" h="799534">
                  <a:moveTo>
                    <a:pt x="0" y="435608"/>
                  </a:moveTo>
                  <a:cubicBezTo>
                    <a:pt x="163606" y="646279"/>
                    <a:pt x="327212" y="856950"/>
                    <a:pt x="658906" y="785232"/>
                  </a:cubicBezTo>
                  <a:cubicBezTo>
                    <a:pt x="990600" y="713514"/>
                    <a:pt x="1645024" y="65814"/>
                    <a:pt x="1990165" y="5302"/>
                  </a:cubicBezTo>
                  <a:cubicBezTo>
                    <a:pt x="2335306" y="-55210"/>
                    <a:pt x="2729753" y="422161"/>
                    <a:pt x="2729753" y="422161"/>
                  </a:cubicBezTo>
                  <a:lnTo>
                    <a:pt x="2729753" y="42216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9024583" y="4069977"/>
              <a:ext cx="1390650" cy="224715"/>
            </a:xfrm>
            <a:custGeom>
              <a:avLst/>
              <a:gdLst>
                <a:gd name="connsiteX0" fmla="*/ 0 w 1390650"/>
                <a:gd name="connsiteY0" fmla="*/ 359191 h 359191"/>
                <a:gd name="connsiteX1" fmla="*/ 568325 w 1390650"/>
                <a:gd name="connsiteY1" fmla="*/ 416 h 359191"/>
                <a:gd name="connsiteX2" fmla="*/ 1390650 w 1390650"/>
                <a:gd name="connsiteY2" fmla="*/ 302041 h 35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650" h="359191">
                  <a:moveTo>
                    <a:pt x="0" y="359191"/>
                  </a:moveTo>
                  <a:cubicBezTo>
                    <a:pt x="168275" y="184566"/>
                    <a:pt x="336550" y="9941"/>
                    <a:pt x="568325" y="416"/>
                  </a:cubicBezTo>
                  <a:cubicBezTo>
                    <a:pt x="800100" y="-9109"/>
                    <a:pt x="1095375" y="146466"/>
                    <a:pt x="1390650" y="30204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Cima 13"/>
            <p:cNvSpPr/>
            <p:nvPr/>
          </p:nvSpPr>
          <p:spPr>
            <a:xfrm>
              <a:off x="10155293" y="5482278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Cima 14"/>
            <p:cNvSpPr/>
            <p:nvPr/>
          </p:nvSpPr>
          <p:spPr>
            <a:xfrm>
              <a:off x="10155078" y="3433326"/>
              <a:ext cx="472440" cy="6019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295978" y="4571552"/>
              <a:ext cx="342900" cy="3429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 para Cima 16"/>
            <p:cNvSpPr/>
            <p:nvPr/>
          </p:nvSpPr>
          <p:spPr>
            <a:xfrm rot="16200000">
              <a:off x="10993278" y="4590224"/>
              <a:ext cx="183201" cy="3034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10627518" y="5815111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7518" y="5815111"/>
                  <a:ext cx="1402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0870" t="-2174" r="-56522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10616760" y="3730903"/>
                  <a:ext cx="5441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6760" y="3730903"/>
                  <a:ext cx="54418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607" t="-2174" r="-10112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ector reto 26"/>
            <p:cNvCxnSpPr/>
            <p:nvPr/>
          </p:nvCxnSpPr>
          <p:spPr>
            <a:xfrm>
              <a:off x="8775812" y="5015417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8775812" y="4294692"/>
              <a:ext cx="0" cy="408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/>
                <p:cNvSpPr txBox="1"/>
                <p:nvPr/>
              </p:nvSpPr>
              <p:spPr>
                <a:xfrm>
                  <a:off x="8593693" y="4710509"/>
                  <a:ext cx="3141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0" name="CaixaDe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93" y="4710509"/>
                  <a:ext cx="3141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1" r="-15385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ector reto 31"/>
            <p:cNvCxnSpPr/>
            <p:nvPr/>
          </p:nvCxnSpPr>
          <p:spPr>
            <a:xfrm flipV="1">
              <a:off x="8686800" y="4267124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8690741" y="5405686"/>
              <a:ext cx="165100" cy="4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Elipse 27"/>
          <p:cNvSpPr/>
          <p:nvPr/>
        </p:nvSpPr>
        <p:spPr>
          <a:xfrm>
            <a:off x="3711390" y="2448446"/>
            <a:ext cx="645455" cy="5163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7199823">
            <a:off x="3281815" y="3177658"/>
            <a:ext cx="721058" cy="38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735" y="3730903"/>
            <a:ext cx="4572000" cy="2600325"/>
          </a:xfrm>
          <a:prstGeom prst="rect">
            <a:avLst/>
          </a:prstGeom>
        </p:spPr>
      </p:pic>
      <p:sp>
        <p:nvSpPr>
          <p:cNvPr id="39" name="Seta para a Direita 38"/>
          <p:cNvSpPr/>
          <p:nvPr/>
        </p:nvSpPr>
        <p:spPr>
          <a:xfrm>
            <a:off x="4842735" y="5643935"/>
            <a:ext cx="721058" cy="38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916895" y="5499815"/>
                <a:ext cx="4344458" cy="1095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𝑇𝑠𝑢𝑝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𝑇𝑠𝑢𝑝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𝑇𝑠𝑢𝑝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𝑇𝑠𝑢𝑝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𝑇𝑓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95" y="5499815"/>
                <a:ext cx="4344458" cy="10954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eta para a Direita 39"/>
          <p:cNvSpPr/>
          <p:nvPr/>
        </p:nvSpPr>
        <p:spPr>
          <a:xfrm rot="16200000">
            <a:off x="7683223" y="4609614"/>
            <a:ext cx="721058" cy="38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7658518" y="3632919"/>
                <a:ext cx="770467" cy="44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518" y="3632919"/>
                <a:ext cx="770467" cy="440120"/>
              </a:xfrm>
              <a:prstGeom prst="rect">
                <a:avLst/>
              </a:prstGeom>
              <a:blipFill>
                <a:blip r:embed="rId8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7323382" y="3352453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Única variável</a:t>
            </a:r>
            <a:endParaRPr lang="pt-BR" dirty="0"/>
          </a:p>
        </p:txBody>
      </p:sp>
      <p:sp>
        <p:nvSpPr>
          <p:cNvPr id="41" name="Elipse 40"/>
          <p:cNvSpPr/>
          <p:nvPr/>
        </p:nvSpPr>
        <p:spPr>
          <a:xfrm>
            <a:off x="7157465" y="3204315"/>
            <a:ext cx="1807974" cy="99771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347319" y="4645519"/>
            <a:ext cx="161364" cy="1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437306" y="4145457"/>
            <a:ext cx="161364" cy="1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32568" y="5364657"/>
            <a:ext cx="161364" cy="1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78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9" grpId="0" animBg="1"/>
      <p:bldP spid="6" grpId="0"/>
      <p:bldP spid="40" grpId="0" animBg="1"/>
      <p:bldP spid="18" grpId="0"/>
      <p:bldP spid="19" grpId="0"/>
      <p:bldP spid="4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12695</TotalTime>
  <Words>4813</Words>
  <Application>Microsoft Office PowerPoint</Application>
  <PresentationFormat>Widescreen</PresentationFormat>
  <Paragraphs>386</Paragraphs>
  <Slides>31</Slides>
  <Notes>7</Notes>
  <HiddenSlides>2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Tema do Office</vt:lpstr>
      <vt:lpstr>Visio.Drawing.15</vt:lpstr>
      <vt:lpstr>ESTUDO DE PARÂMETROS PARA OTIMIZAÇÃO DAS ETAPAS DE RESFRIAMENTO E AQUECIMENTO DOS TAMBORES DE COQUE </vt:lpstr>
      <vt:lpstr>Motivação</vt:lpstr>
      <vt:lpstr>Objetivo</vt:lpstr>
      <vt:lpstr>Observações do fenômeno</vt:lpstr>
      <vt:lpstr>Premissas</vt:lpstr>
      <vt:lpstr>Condições de contorno</vt:lpstr>
      <vt:lpstr>A purga</vt:lpstr>
      <vt:lpstr>A purga</vt:lpstr>
      <vt:lpstr>A purga</vt:lpstr>
      <vt:lpstr>A purga</vt:lpstr>
      <vt:lpstr>Retirando o calor do coque</vt:lpstr>
      <vt:lpstr>Retirando o calor do coque</vt:lpstr>
      <vt:lpstr>Retirando o calor do coque</vt:lpstr>
      <vt:lpstr>Retirando o calor do coque</vt:lpstr>
      <vt:lpstr>Convecção combinada</vt:lpstr>
      <vt:lpstr>Convecção Livre (natural)</vt:lpstr>
      <vt:lpstr>Convecção forçada</vt:lpstr>
      <vt:lpstr>O resfriamento</vt:lpstr>
      <vt:lpstr>A ebulição</vt:lpstr>
      <vt:lpstr>A ebulição</vt:lpstr>
      <vt:lpstr>A ebulição</vt:lpstr>
      <vt:lpstr>A ebulição</vt:lpstr>
      <vt:lpstr>O resfriamento</vt:lpstr>
      <vt:lpstr>O resfriamento</vt:lpstr>
      <vt:lpstr>Os parâmetros e os primeiros resultados</vt:lpstr>
      <vt:lpstr>Distribuição de interface</vt:lpstr>
      <vt:lpstr>Os parâmetros e os primeiros resultados</vt:lpstr>
      <vt:lpstr>Próximos passos</vt:lpstr>
      <vt:lpstr>Obrigado!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PARÂMETROS PARA OTIMIZAÇÃO DAS ETAPAS DE RESFRIAMENTO E AQUECIMENTO DOS TAMBORES DE COQUE</dc:title>
  <dc:creator>Diego Telles Fernandes</dc:creator>
  <cp:lastModifiedBy>Diego Telles Fernandes</cp:lastModifiedBy>
  <cp:revision>155</cp:revision>
  <dcterms:created xsi:type="dcterms:W3CDTF">2018-02-15T18:59:43Z</dcterms:created>
  <dcterms:modified xsi:type="dcterms:W3CDTF">2020-03-25T12:23:07Z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diegotelles@petrobras.com.br</vt:lpwstr>
  </property>
  <property fmtid="{D5CDD505-2E9C-101B-9397-08002B2CF9AE}" pid="5" name="MSIP_Label_8e61996e-cafd-4c9a-8a94-2dc1b82131ae_SetDate">
    <vt:lpwstr>2020-03-25T12:22:49.6090983Z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a0dc941d-d56c-4583-a848-aac4c8ef60e1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