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8" r:id="rId4"/>
    <p:sldId id="269" r:id="rId5"/>
    <p:sldId id="259" r:id="rId6"/>
    <p:sldId id="260" r:id="rId7"/>
    <p:sldId id="258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57019"/>
    <a:srgbClr val="FFF8E5"/>
    <a:srgbClr val="2AA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18" y="4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623DE-5237-4C19-85D3-5FFEA96937E5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F2626-23AB-4752-A850-6C56816CF8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8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F2626-23AB-4752-A850-6C56816CF89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777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06268-E804-4BC8-AFB3-1B3D7B0B1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71E8DE-1D1C-4FC9-BEA0-AC094B3FF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3D10C5-2D9C-41AB-81FD-F37ECBC3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FD3628-1001-40B1-9433-D2EE2B6E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F31D9E-3069-43D6-99B9-553FCBA3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46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44DC4-C609-4D3C-8285-EF57D9D1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C318B4-1882-478E-A387-48426D4BB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28CAD8-DFAF-4EF2-803D-34A4FCD3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267FE2-F4FD-4F1D-BAFF-7F588B77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7EC0C4-217C-466B-948E-718A5B74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48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8D663B-D7E4-43FD-AE26-369417DCA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CAE729-CA4E-43F1-AFC6-4169E9D7E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9DB6D2-01E7-429A-9AFD-372BADAC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766A8B-C625-4585-876E-F8E962DA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396978-E71A-432C-AA5C-5B725FB3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2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7CB35-077A-415A-AC09-366B8CE0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0581AB-DF77-4900-B0C7-D24B1898D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3ACFEC-8789-4CA7-B824-FB550812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436745-91B9-4DFD-9ED8-A06837E7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C2DC15-367F-4F16-A1B0-F1D42B41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90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23041-CCB1-4611-9873-C7449610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5316AB-1AA4-40A4-B4F9-5A8856CA9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C63887-F2B9-4ECE-9139-7A9F2D91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F78522-5784-4CD1-B73A-A3909A5E1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9EEE3F-2F28-47F3-ACC6-D546667E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43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AAFF3-5797-4D46-A4D7-5224DF92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10A6CC-1088-41DA-8DB7-2909A04D0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CA75A1-EB7B-44E5-A828-B96F0CE2E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DDBD0F-A67C-4AE7-8E37-C3D22E70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99B13E-E122-4108-9D82-DE8C5EF0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57C418-5EC8-47C0-A996-92F100305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74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B76BC-F806-4234-8944-7E857DDE7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26467F-28ED-4941-961B-82491F2B6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F6786D-9231-41DD-8A7C-842077B71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36AEAE5-CB09-46A4-830F-77FA699C5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876799D-458E-4D01-8D3D-BF899D89D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FD05020-22C4-43E6-A3C4-EC66CDE8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5237C00-BAD9-42B5-8D61-D3B53C824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B1908F-BC22-418C-B597-2137D517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10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83825-9201-4FC9-81BA-2A67972D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F5CFC38-1EA5-414A-A34F-E007C66A8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19EED8E-365F-46DD-B56D-24D7F85E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DD0E23-A9C9-4E30-B348-60877AA5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72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C8A4E9D-A391-4200-84B3-42C349D1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1E615F8-D43F-44A0-88EA-DE9C8027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B0A101-5C06-488E-926B-4353244AF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39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B5C67-D0EC-48BB-8030-8E924187F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1E2792-B486-462D-88E3-EDF34A929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0B354F-1273-4A24-A1D8-446BCD490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496804-3BD3-40DB-BD9A-CD28DAE0D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7E75C0-A71B-4D95-BF91-C025A3382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C5B630-5494-4A43-ADAA-9DA6D512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8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6249A-27AA-4BA0-9945-B05986BE8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005FDC9-AA91-4DC3-B767-4B4A90994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D3E395-F2A4-41CE-AE5C-93F588AF6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C689C8-9017-4862-99C7-1B3C2149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3D9FDC-1614-429A-8A3C-39350BBC5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F99D38-B69F-4811-B956-29EA65EA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02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6801445-43CF-4809-9837-0D5EA436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74722A-BB96-40F3-AC5C-8DE80C6CB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FA9EC6-FAEF-4D43-9A31-CDC97D949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9CD27-58EF-4BCB-B5FB-85B99416EAD9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7991A2-79D3-42BF-8D2B-A02541162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6CF291-86C9-4B96-B293-56A080EE3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08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0.png"/><Relationship Id="rId3" Type="http://schemas.openxmlformats.org/officeDocument/2006/relationships/image" Target="../media/image8.jpe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12.jpeg"/><Relationship Id="rId10" Type="http://schemas.openxmlformats.org/officeDocument/2006/relationships/image" Target="../media/image16.png"/><Relationship Id="rId4" Type="http://schemas.openxmlformats.org/officeDocument/2006/relationships/image" Target="../media/image11.jpe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Bandtec-Files/Projeto%20Inova&#231;&#227;o/busfacility/Site%20Estruturado/html/pagina_inicia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Site%20Estruturado/html/pagina_inicial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0D54752-3DD5-4930-99E8-FCDFBF67C7B2}"/>
              </a:ext>
            </a:extLst>
          </p:cNvPr>
          <p:cNvSpPr txBox="1">
            <a:spLocks/>
          </p:cNvSpPr>
          <p:nvPr/>
        </p:nvSpPr>
        <p:spPr>
          <a:xfrm>
            <a:off x="3560618" y="2444929"/>
            <a:ext cx="5070764" cy="609601"/>
          </a:xfrm>
          <a:prstGeom prst="rect">
            <a:avLst/>
          </a:prstGeom>
          <a:noFill/>
          <a:ln w="7620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Sprint 2 – Evolução de Projeto</a:t>
            </a:r>
          </a:p>
        </p:txBody>
      </p:sp>
      <p:sp>
        <p:nvSpPr>
          <p:cNvPr id="8" name="Subtítulo 4">
            <a:extLst>
              <a:ext uri="{FF2B5EF4-FFF2-40B4-BE49-F238E27FC236}">
                <a16:creationId xmlns:a16="http://schemas.microsoft.com/office/drawing/2014/main" id="{6B2C16C6-6563-4F5B-B677-AFCEECCD7D96}"/>
              </a:ext>
            </a:extLst>
          </p:cNvPr>
          <p:cNvSpPr txBox="1">
            <a:spLocks/>
          </p:cNvSpPr>
          <p:nvPr/>
        </p:nvSpPr>
        <p:spPr>
          <a:xfrm>
            <a:off x="1886857" y="4044380"/>
            <a:ext cx="2989944" cy="2121299"/>
          </a:xfrm>
          <a:prstGeom prst="rect">
            <a:avLst/>
          </a:prstGeom>
          <a:ln w="28575">
            <a:solidFill>
              <a:srgbClr val="E57019"/>
            </a:solidFill>
            <a:prstDash val="sys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Diego Silva - 01212083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Donilo Jordão - 01212008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Lucas Lacerda - 01212151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Matheus Cantero - 01212087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Pedro Gonçalves - 01212166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83E33B2-3CEB-41C9-A0E1-616465253847}"/>
              </a:ext>
            </a:extLst>
          </p:cNvPr>
          <p:cNvSpPr txBox="1"/>
          <p:nvPr/>
        </p:nvSpPr>
        <p:spPr>
          <a:xfrm>
            <a:off x="-79829" y="4568669"/>
            <a:ext cx="1966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ahnschrift" panose="020B0502040204020203" pitchFamily="34" charset="0"/>
              </a:rPr>
              <a:t>Integrantes: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B3E047BD-0F77-41D0-9689-AFEB0E256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83693"/>
            <a:ext cx="6487886" cy="178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99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60618" y="329526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Mostrar os arquivos do Projeto no Git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D92042C-59A8-4A40-8768-3A22525578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64"/>
          <a:stretch/>
        </p:blipFill>
        <p:spPr>
          <a:xfrm>
            <a:off x="1410185" y="1584988"/>
            <a:ext cx="9841681" cy="4310844"/>
          </a:xfrm>
          <a:prstGeom prst="rect">
            <a:avLst/>
          </a:prstGeom>
          <a:ln w="57150">
            <a:solidFill>
              <a:srgbClr val="E57019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6251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4409209" y="449215"/>
            <a:ext cx="3373582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Resolução</a:t>
            </a:r>
          </a:p>
        </p:txBody>
      </p:sp>
    </p:spTree>
    <p:extLst>
      <p:ext uri="{BB962C8B-B14F-4D97-AF65-F5344CB8AC3E}">
        <p14:creationId xmlns:p14="http://schemas.microsoft.com/office/powerpoint/2010/main" val="247903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60618" y="393715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Contexto</a:t>
            </a:r>
          </a:p>
        </p:txBody>
      </p:sp>
    </p:spTree>
    <p:extLst>
      <p:ext uri="{BB962C8B-B14F-4D97-AF65-F5344CB8AC3E}">
        <p14:creationId xmlns:p14="http://schemas.microsoft.com/office/powerpoint/2010/main" val="1654606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tilo, pessoas, ícone, sensor, movimento, esboço. Ícone, pessoas, desenho,  icon., fundo, teia, isolado, movimento, sensor, | Can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97"/>
          <a:stretch/>
        </p:blipFill>
        <p:spPr bwMode="auto">
          <a:xfrm>
            <a:off x="2983927" y="2664893"/>
            <a:ext cx="1024739" cy="100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essoa Desenho Para Colorir - Ultra Coloring Page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0" t="21561" r="26581" b="22289"/>
          <a:stretch/>
        </p:blipFill>
        <p:spPr bwMode="auto">
          <a:xfrm>
            <a:off x="388089" y="1065438"/>
            <a:ext cx="983009" cy="122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de Seta Reta 7"/>
          <p:cNvCxnSpPr>
            <a:stCxn id="1038" idx="2"/>
          </p:cNvCxnSpPr>
          <p:nvPr/>
        </p:nvCxnSpPr>
        <p:spPr>
          <a:xfrm flipH="1">
            <a:off x="879593" y="2289350"/>
            <a:ext cx="1" cy="430934"/>
          </a:xfrm>
          <a:prstGeom prst="straightConnector1">
            <a:avLst/>
          </a:prstGeom>
          <a:ln w="5715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cxnSpLocks/>
            <a:stCxn id="16" idx="3"/>
            <a:endCxn id="1026" idx="1"/>
          </p:cNvCxnSpPr>
          <p:nvPr/>
        </p:nvCxnSpPr>
        <p:spPr>
          <a:xfrm>
            <a:off x="2098508" y="3166027"/>
            <a:ext cx="885419" cy="0"/>
          </a:xfrm>
          <a:prstGeom prst="straightConnector1">
            <a:avLst/>
          </a:prstGeom>
          <a:ln w="7620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Modem Desenho Para Colorir - Ultra Coloring Pag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549" y="5142856"/>
            <a:ext cx="1024739" cy="101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anco De Dados Da Nuvem Desenho Para Colorir - Ultra Coloring Pag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880" y="4958869"/>
            <a:ext cx="1409295" cy="140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ornecedores - Digitalize seu negócio e seja um fornecedor iBench Marke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967" y="2210093"/>
            <a:ext cx="1808533" cy="123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Conector de Seta Reta 35"/>
          <p:cNvCxnSpPr>
            <a:stCxn id="1040" idx="3"/>
            <a:endCxn id="1042" idx="1"/>
          </p:cNvCxnSpPr>
          <p:nvPr/>
        </p:nvCxnSpPr>
        <p:spPr>
          <a:xfrm>
            <a:off x="3864288" y="5652151"/>
            <a:ext cx="1948592" cy="11366"/>
          </a:xfrm>
          <a:prstGeom prst="straightConnector1">
            <a:avLst/>
          </a:prstGeom>
          <a:ln w="76200">
            <a:solidFill>
              <a:srgbClr val="E57019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cxnSpLocks/>
            <a:stCxn id="1026" idx="2"/>
          </p:cNvCxnSpPr>
          <p:nvPr/>
        </p:nvCxnSpPr>
        <p:spPr>
          <a:xfrm>
            <a:off x="3496297" y="3667160"/>
            <a:ext cx="7020" cy="1475696"/>
          </a:xfrm>
          <a:prstGeom prst="straightConnector1">
            <a:avLst/>
          </a:prstGeom>
          <a:ln w="5715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>
            <a:stCxn id="1042" idx="3"/>
            <a:endCxn id="1046" idx="2"/>
          </p:cNvCxnSpPr>
          <p:nvPr/>
        </p:nvCxnSpPr>
        <p:spPr>
          <a:xfrm flipV="1">
            <a:off x="7222175" y="4669269"/>
            <a:ext cx="2587323" cy="994248"/>
          </a:xfrm>
          <a:prstGeom prst="straightConnector1">
            <a:avLst/>
          </a:prstGeom>
          <a:ln w="76200">
            <a:solidFill>
              <a:srgbClr val="E57019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/>
          <p:cNvSpPr txBox="1"/>
          <p:nvPr/>
        </p:nvSpPr>
        <p:spPr>
          <a:xfrm>
            <a:off x="6391161" y="3546342"/>
            <a:ext cx="1748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 Rounded MT Bold" panose="020F0704030504030204" pitchFamily="34" charset="0"/>
              </a:rPr>
              <a:t>Nossa Equipe</a:t>
            </a:r>
          </a:p>
        </p:txBody>
      </p:sp>
      <p:sp>
        <p:nvSpPr>
          <p:cNvPr id="104" name="CaixaDeTexto 103"/>
          <p:cNvSpPr txBox="1"/>
          <p:nvPr/>
        </p:nvSpPr>
        <p:spPr>
          <a:xfrm>
            <a:off x="124534" y="3513262"/>
            <a:ext cx="1748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 Rounded MT Bold" panose="020F0704030504030204" pitchFamily="34" charset="0"/>
              </a:rPr>
              <a:t>Ônibus Público 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900776" y="1579385"/>
            <a:ext cx="1748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 Rounded MT Bold" panose="020F0704030504030204" pitchFamily="34" charset="0"/>
              </a:rPr>
              <a:t>Passageiro</a:t>
            </a:r>
          </a:p>
        </p:txBody>
      </p:sp>
      <p:sp>
        <p:nvSpPr>
          <p:cNvPr id="107" name="CaixaDeTexto 106"/>
          <p:cNvSpPr txBox="1">
            <a:spLocks noChangeAspect="1"/>
          </p:cNvSpPr>
          <p:nvPr/>
        </p:nvSpPr>
        <p:spPr>
          <a:xfrm>
            <a:off x="3580326" y="3073959"/>
            <a:ext cx="1748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 Rounded MT Bold" panose="020F0704030504030204" pitchFamily="34" charset="0"/>
              </a:rPr>
              <a:t>Passageiro</a:t>
            </a:r>
          </a:p>
        </p:txBody>
      </p:sp>
      <p:sp>
        <p:nvSpPr>
          <p:cNvPr id="108" name="CaixaDeTexto 107"/>
          <p:cNvSpPr txBox="1"/>
          <p:nvPr/>
        </p:nvSpPr>
        <p:spPr>
          <a:xfrm>
            <a:off x="2469042" y="6220723"/>
            <a:ext cx="1748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 Rounded MT Bold" panose="020F0704030504030204" pitchFamily="34" charset="0"/>
              </a:rPr>
              <a:t>Internet</a:t>
            </a:r>
          </a:p>
        </p:txBody>
      </p:sp>
      <p:sp>
        <p:nvSpPr>
          <p:cNvPr id="109" name="CaixaDeTexto 108"/>
          <p:cNvSpPr txBox="1"/>
          <p:nvPr/>
        </p:nvSpPr>
        <p:spPr>
          <a:xfrm>
            <a:off x="5538947" y="6152715"/>
            <a:ext cx="195715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600" dirty="0">
                <a:latin typeface="Arial Rounded MT Bold"/>
              </a:rPr>
              <a:t>Infraestrutura e Banco de Dados</a:t>
            </a:r>
          </a:p>
        </p:txBody>
      </p:sp>
      <p:grpSp>
        <p:nvGrpSpPr>
          <p:cNvPr id="111" name="Agrupar 110"/>
          <p:cNvGrpSpPr/>
          <p:nvPr/>
        </p:nvGrpSpPr>
        <p:grpSpPr>
          <a:xfrm>
            <a:off x="8746764" y="3243236"/>
            <a:ext cx="3551089" cy="1426033"/>
            <a:chOff x="8086111" y="2648219"/>
            <a:chExt cx="3551089" cy="1426033"/>
          </a:xfrm>
        </p:grpSpPr>
        <p:pic>
          <p:nvPicPr>
            <p:cNvPr id="1046" name="Picture 22" descr="Pessoas olhando para o celular enquanto usava máscara | Vetor Premium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6111" y="2648219"/>
              <a:ext cx="2125468" cy="1426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CaixaDeTexto 109"/>
            <p:cNvSpPr txBox="1"/>
            <p:nvPr/>
          </p:nvSpPr>
          <p:spPr>
            <a:xfrm>
              <a:off x="9888547" y="2945736"/>
              <a:ext cx="17486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Acesso p/ Clientes e Usuários</a:t>
              </a:r>
            </a:p>
          </p:txBody>
        </p:sp>
      </p:grpSp>
      <p:cxnSp>
        <p:nvCxnSpPr>
          <p:cNvPr id="112" name="Conector de Seta Reta 111"/>
          <p:cNvCxnSpPr>
            <a:stCxn id="1042" idx="3"/>
            <a:endCxn id="1048" idx="1"/>
          </p:cNvCxnSpPr>
          <p:nvPr/>
        </p:nvCxnSpPr>
        <p:spPr>
          <a:xfrm>
            <a:off x="7222175" y="5663517"/>
            <a:ext cx="1715649" cy="173611"/>
          </a:xfrm>
          <a:prstGeom prst="straightConnector1">
            <a:avLst/>
          </a:prstGeom>
          <a:ln w="76200">
            <a:solidFill>
              <a:srgbClr val="E57019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Agrupar 104"/>
          <p:cNvGrpSpPr/>
          <p:nvPr/>
        </p:nvGrpSpPr>
        <p:grpSpPr>
          <a:xfrm>
            <a:off x="8937824" y="5416214"/>
            <a:ext cx="1748653" cy="1189183"/>
            <a:chOff x="9768266" y="5237138"/>
            <a:chExt cx="1748653" cy="1189183"/>
          </a:xfrm>
        </p:grpSpPr>
        <p:sp>
          <p:nvSpPr>
            <p:cNvPr id="117" name="CaixaDeTexto 116"/>
            <p:cNvSpPr txBox="1"/>
            <p:nvPr/>
          </p:nvSpPr>
          <p:spPr>
            <a:xfrm>
              <a:off x="9768266" y="6087767"/>
              <a:ext cx="1748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Empresas</a:t>
              </a:r>
            </a:p>
          </p:txBody>
        </p:sp>
        <p:pic>
          <p:nvPicPr>
            <p:cNvPr id="1048" name="Picture 24" descr="São Paulo Transporte – Wikipédia, a enciclopédia livr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8266" y="5237138"/>
              <a:ext cx="1746528" cy="841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ítulo 1">
            <a:extLst>
              <a:ext uri="{FF2B5EF4-FFF2-40B4-BE49-F238E27FC236}">
                <a16:creationId xmlns:a16="http://schemas.microsoft.com/office/drawing/2014/main" id="{8CAA0BA6-80C9-417A-83AF-88731D17BEA7}"/>
              </a:ext>
            </a:extLst>
          </p:cNvPr>
          <p:cNvSpPr txBox="1">
            <a:spLocks/>
          </p:cNvSpPr>
          <p:nvPr/>
        </p:nvSpPr>
        <p:spPr>
          <a:xfrm>
            <a:off x="3580326" y="292646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Diagrama de Solução Negócio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DAF881AF-8425-45C0-AFE7-9AA327F148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" y="2592538"/>
            <a:ext cx="2055003" cy="1146978"/>
          </a:xfrm>
          <a:prstGeom prst="rect">
            <a:avLst/>
          </a:prstGeom>
        </p:spPr>
      </p:pic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1EBB2E5F-E955-44BF-B989-D7688F5C6614}"/>
              </a:ext>
            </a:extLst>
          </p:cNvPr>
          <p:cNvCxnSpPr>
            <a:cxnSpLocks/>
            <a:stCxn id="1042" idx="3"/>
            <a:endCxn id="91" idx="2"/>
          </p:cNvCxnSpPr>
          <p:nvPr/>
        </p:nvCxnSpPr>
        <p:spPr>
          <a:xfrm flipV="1">
            <a:off x="7222175" y="3884896"/>
            <a:ext cx="43313" cy="1778621"/>
          </a:xfrm>
          <a:prstGeom prst="straightConnector1">
            <a:avLst/>
          </a:prstGeom>
          <a:ln w="76200">
            <a:solidFill>
              <a:srgbClr val="E57019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21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de Seta Reta 9"/>
          <p:cNvCxnSpPr>
            <a:cxnSpLocks/>
            <a:stCxn id="38" idx="2"/>
          </p:cNvCxnSpPr>
          <p:nvPr/>
        </p:nvCxnSpPr>
        <p:spPr>
          <a:xfrm>
            <a:off x="1148612" y="2006056"/>
            <a:ext cx="0" cy="1081798"/>
          </a:xfrm>
          <a:prstGeom prst="straightConnector1">
            <a:avLst/>
          </a:prstGeom>
          <a:ln w="7620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Agrupar 34"/>
          <p:cNvGrpSpPr/>
          <p:nvPr/>
        </p:nvGrpSpPr>
        <p:grpSpPr>
          <a:xfrm>
            <a:off x="6001150" y="4058329"/>
            <a:ext cx="2509848" cy="1962281"/>
            <a:chOff x="5957256" y="4786227"/>
            <a:chExt cx="2509848" cy="1962281"/>
          </a:xfrm>
        </p:grpSpPr>
        <p:pic>
          <p:nvPicPr>
            <p:cNvPr id="1042" name="Picture 18" descr="Banco De Dados Da Nuvem Desenho Para Colorir - Ultra Coloring Page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5967" y="4786227"/>
              <a:ext cx="1409295" cy="1409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CaixaDeTexto 108"/>
            <p:cNvSpPr txBox="1"/>
            <p:nvPr/>
          </p:nvSpPr>
          <p:spPr>
            <a:xfrm>
              <a:off x="5957256" y="5917511"/>
              <a:ext cx="2509848" cy="83099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1600" dirty="0">
                  <a:latin typeface="Arial Rounded MT Bold"/>
                </a:rPr>
                <a:t>Servidor de aplicação HTML/CSS/JS/BD SQL Server e NodeJS</a:t>
              </a:r>
              <a:endParaRPr lang="pt-BR" sz="16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46" name="Agrupar 45"/>
          <p:cNvGrpSpPr/>
          <p:nvPr/>
        </p:nvGrpSpPr>
        <p:grpSpPr>
          <a:xfrm>
            <a:off x="8845774" y="3202478"/>
            <a:ext cx="3570052" cy="1426033"/>
            <a:chOff x="7247582" y="2408477"/>
            <a:chExt cx="3570052" cy="1426033"/>
          </a:xfrm>
        </p:grpSpPr>
        <p:pic>
          <p:nvPicPr>
            <p:cNvPr id="1046" name="Picture 22" descr="Pessoas olhando para o celular enquanto usava máscara | Vetor Prem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7582" y="2408477"/>
              <a:ext cx="2125468" cy="1426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CaixaDeTexto 109"/>
            <p:cNvSpPr txBox="1"/>
            <p:nvPr/>
          </p:nvSpPr>
          <p:spPr>
            <a:xfrm>
              <a:off x="9068981" y="2820297"/>
              <a:ext cx="17486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Acesso p/ Clientes e Usuários</a:t>
              </a:r>
            </a:p>
          </p:txBody>
        </p:sp>
      </p:grpSp>
      <p:grpSp>
        <p:nvGrpSpPr>
          <p:cNvPr id="49" name="Agrupar 48"/>
          <p:cNvGrpSpPr>
            <a:grpSpLocks noChangeAspect="1"/>
          </p:cNvGrpSpPr>
          <p:nvPr/>
        </p:nvGrpSpPr>
        <p:grpSpPr>
          <a:xfrm>
            <a:off x="161239" y="2969295"/>
            <a:ext cx="2299618" cy="1476000"/>
            <a:chOff x="3184610" y="1766557"/>
            <a:chExt cx="2887980" cy="1853639"/>
          </a:xfrm>
        </p:grpSpPr>
        <p:grpSp>
          <p:nvGrpSpPr>
            <p:cNvPr id="7" name="Agrupar 6"/>
            <p:cNvGrpSpPr/>
            <p:nvPr/>
          </p:nvGrpSpPr>
          <p:grpSpPr>
            <a:xfrm>
              <a:off x="3184610" y="1766557"/>
              <a:ext cx="2887980" cy="1209126"/>
              <a:chOff x="3852792" y="1289578"/>
              <a:chExt cx="2887980" cy="1209126"/>
            </a:xfrm>
          </p:grpSpPr>
          <p:pic>
            <p:nvPicPr>
              <p:cNvPr id="2050" name="Picture 2" descr="Sensor óptico reflexivo TCRT5000 com Arduino - Fazedores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5151743" y="1438470"/>
                <a:ext cx="1589029" cy="844999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pic>
            <p:nvPicPr>
              <p:cNvPr id="2052" name="Picture 4" descr="Sensor Óptico Reflexivo TCRT5000 - Arduino - Alarme e Sensor de Presença -  Magazine Luiza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2792" y="1289578"/>
                <a:ext cx="1164730" cy="1209126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</p:grpSp>
        <p:sp>
          <p:nvSpPr>
            <p:cNvPr id="107" name="CaixaDeTexto 106"/>
            <p:cNvSpPr txBox="1"/>
            <p:nvPr/>
          </p:nvSpPr>
          <p:spPr>
            <a:xfrm>
              <a:off x="3766975" y="3035421"/>
              <a:ext cx="19098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Sensor TRC5000</a:t>
              </a:r>
            </a:p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Com Arduíno </a:t>
              </a:r>
            </a:p>
          </p:txBody>
        </p:sp>
      </p:grpSp>
      <p:grpSp>
        <p:nvGrpSpPr>
          <p:cNvPr id="66" name="Agrupar 65"/>
          <p:cNvGrpSpPr/>
          <p:nvPr/>
        </p:nvGrpSpPr>
        <p:grpSpPr>
          <a:xfrm>
            <a:off x="9926286" y="5345201"/>
            <a:ext cx="1748653" cy="1189183"/>
            <a:chOff x="9768266" y="5237138"/>
            <a:chExt cx="1748653" cy="1189183"/>
          </a:xfrm>
        </p:grpSpPr>
        <p:sp>
          <p:nvSpPr>
            <p:cNvPr id="67" name="CaixaDeTexto 66"/>
            <p:cNvSpPr txBox="1"/>
            <p:nvPr/>
          </p:nvSpPr>
          <p:spPr>
            <a:xfrm>
              <a:off x="9768266" y="6087767"/>
              <a:ext cx="1748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Empresas</a:t>
              </a:r>
            </a:p>
          </p:txBody>
        </p:sp>
        <p:pic>
          <p:nvPicPr>
            <p:cNvPr id="68" name="Picture 24" descr="São Paulo Transporte – Wikipédia, a enciclopédia livre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8266" y="5237138"/>
              <a:ext cx="1746528" cy="841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3" name="Conector de Seta Reta 72"/>
          <p:cNvCxnSpPr>
            <a:stCxn id="1042" idx="3"/>
            <a:endCxn id="68" idx="1"/>
          </p:cNvCxnSpPr>
          <p:nvPr/>
        </p:nvCxnSpPr>
        <p:spPr>
          <a:xfrm>
            <a:off x="7939156" y="4762977"/>
            <a:ext cx="1987130" cy="1003138"/>
          </a:xfrm>
          <a:prstGeom prst="straightConnector1">
            <a:avLst/>
          </a:prstGeom>
          <a:ln w="38100">
            <a:solidFill>
              <a:srgbClr val="E57019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7645EB38-9687-4574-928C-69CBBF25F9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3269" y="6051070"/>
            <a:ext cx="1132937" cy="736840"/>
          </a:xfrm>
          <a:prstGeom prst="rect">
            <a:avLst/>
          </a:prstGeom>
        </p:spPr>
      </p:pic>
      <p:pic>
        <p:nvPicPr>
          <p:cNvPr id="6" name="Picture 7" descr="A picture containing text, first-aid kit&#10;&#10;Description automatically generated">
            <a:extLst>
              <a:ext uri="{FF2B5EF4-FFF2-40B4-BE49-F238E27FC236}">
                <a16:creationId xmlns:a16="http://schemas.microsoft.com/office/drawing/2014/main" id="{DECC1911-94D1-4128-BF56-F1731CEE5E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4664" y="5905957"/>
            <a:ext cx="1362974" cy="1041444"/>
          </a:xfrm>
          <a:prstGeom prst="rect">
            <a:avLst/>
          </a:prstGeom>
        </p:spPr>
      </p:pic>
      <p:pic>
        <p:nvPicPr>
          <p:cNvPr id="8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883A9CC7-77FE-49F2-8CD7-D1E1841E1A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6137" y="6054304"/>
            <a:ext cx="888521" cy="730372"/>
          </a:xfrm>
          <a:prstGeom prst="rect">
            <a:avLst/>
          </a:prstGeom>
        </p:spPr>
      </p:pic>
      <p:pic>
        <p:nvPicPr>
          <p:cNvPr id="12" name="Picture 12" descr="Icon&#10;&#10;Description automatically generated">
            <a:extLst>
              <a:ext uri="{FF2B5EF4-FFF2-40B4-BE49-F238E27FC236}">
                <a16:creationId xmlns:a16="http://schemas.microsoft.com/office/drawing/2014/main" id="{1B878B81-5A05-4FD2-9FD0-49AA97A1C3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0023" y="6025551"/>
            <a:ext cx="744748" cy="73037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343CA40-1F1B-4CD5-AD2D-3045181E74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28248" y="4746146"/>
            <a:ext cx="2288876" cy="2009775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5ADB2A46-CE55-4B50-B4F7-8A34158700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84871" y="1520200"/>
            <a:ext cx="1847850" cy="1914525"/>
          </a:xfrm>
          <a:prstGeom prst="rect">
            <a:avLst/>
          </a:prstGeom>
        </p:spPr>
      </p:pic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74BE03F4-1C74-40A0-AF31-F384456E4FC9}"/>
              </a:ext>
            </a:extLst>
          </p:cNvPr>
          <p:cNvCxnSpPr>
            <a:cxnSpLocks/>
            <a:stCxn id="1042" idx="3"/>
            <a:endCxn id="24" idx="2"/>
          </p:cNvCxnSpPr>
          <p:nvPr/>
        </p:nvCxnSpPr>
        <p:spPr>
          <a:xfrm flipV="1">
            <a:off x="7939156" y="3434725"/>
            <a:ext cx="69640" cy="1328252"/>
          </a:xfrm>
          <a:prstGeom prst="straightConnector1">
            <a:avLst/>
          </a:prstGeom>
          <a:ln w="38100">
            <a:solidFill>
              <a:srgbClr val="E57019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cxnSpLocks/>
          </p:cNvCxnSpPr>
          <p:nvPr/>
        </p:nvCxnSpPr>
        <p:spPr>
          <a:xfrm>
            <a:off x="2217580" y="3979655"/>
            <a:ext cx="765140" cy="783322"/>
          </a:xfrm>
          <a:prstGeom prst="straightConnector1">
            <a:avLst/>
          </a:prstGeom>
          <a:ln w="3810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603D375F-5059-49CB-AC1E-598F0C6B44E6}"/>
              </a:ext>
            </a:extLst>
          </p:cNvPr>
          <p:cNvCxnSpPr>
            <a:cxnSpLocks/>
            <a:stCxn id="1042" idx="3"/>
            <a:endCxn id="1046" idx="1"/>
          </p:cNvCxnSpPr>
          <p:nvPr/>
        </p:nvCxnSpPr>
        <p:spPr>
          <a:xfrm flipV="1">
            <a:off x="7939156" y="3915495"/>
            <a:ext cx="906618" cy="847482"/>
          </a:xfrm>
          <a:prstGeom prst="straightConnector1">
            <a:avLst/>
          </a:prstGeom>
          <a:ln w="38100">
            <a:solidFill>
              <a:srgbClr val="E57019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ítulo 1">
            <a:extLst>
              <a:ext uri="{FF2B5EF4-FFF2-40B4-BE49-F238E27FC236}">
                <a16:creationId xmlns:a16="http://schemas.microsoft.com/office/drawing/2014/main" id="{448B20EA-0F8C-4338-8BAA-ECA822C34051}"/>
              </a:ext>
            </a:extLst>
          </p:cNvPr>
          <p:cNvSpPr txBox="1">
            <a:spLocks/>
          </p:cNvSpPr>
          <p:nvPr/>
        </p:nvSpPr>
        <p:spPr>
          <a:xfrm>
            <a:off x="3572686" y="247627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Diagrama de Solução Técnico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9F594817-AD78-41B1-B05F-DF230A255C8E}"/>
              </a:ext>
            </a:extLst>
          </p:cNvPr>
          <p:cNvSpPr txBox="1"/>
          <p:nvPr/>
        </p:nvSpPr>
        <p:spPr>
          <a:xfrm>
            <a:off x="274285" y="1667502"/>
            <a:ext cx="1748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 Rounded MT Bold" panose="020F0704030504030204" pitchFamily="34" charset="0"/>
              </a:rPr>
              <a:t>Ônibus Público 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42171E42-3502-49C8-AC92-94C703B6A22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56" y="746778"/>
            <a:ext cx="2055003" cy="1146978"/>
          </a:xfrm>
          <a:prstGeom prst="rect">
            <a:avLst/>
          </a:prstGeom>
        </p:spPr>
      </p:pic>
      <p:cxnSp>
        <p:nvCxnSpPr>
          <p:cNvPr id="36" name="Conector de Seta Reta 35"/>
          <p:cNvCxnSpPr>
            <a:cxnSpLocks/>
          </p:cNvCxnSpPr>
          <p:nvPr/>
        </p:nvCxnSpPr>
        <p:spPr>
          <a:xfrm flipV="1">
            <a:off x="4717124" y="4816277"/>
            <a:ext cx="1743097" cy="339642"/>
          </a:xfrm>
          <a:prstGeom prst="straightConnector1">
            <a:avLst/>
          </a:prstGeom>
          <a:ln w="38100">
            <a:solidFill>
              <a:srgbClr val="E57019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08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217223" y="186173"/>
            <a:ext cx="5757553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Principais Requisitos / Backlog e Sprints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D7717D1-3CEC-4698-A5DE-B073C7058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40"/>
          <a:stretch/>
        </p:blipFill>
        <p:spPr>
          <a:xfrm>
            <a:off x="366889" y="1181509"/>
            <a:ext cx="2536207" cy="5040000"/>
          </a:xfrm>
          <a:prstGeom prst="rect">
            <a:avLst/>
          </a:prstGeom>
          <a:ln w="38100">
            <a:solidFill>
              <a:srgbClr val="E57019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F30741D-9C64-496D-9BE7-E88C429DDF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40"/>
          <a:stretch/>
        </p:blipFill>
        <p:spPr>
          <a:xfrm>
            <a:off x="3333783" y="1181508"/>
            <a:ext cx="2556907" cy="5040000"/>
          </a:xfrm>
          <a:prstGeom prst="rect">
            <a:avLst/>
          </a:prstGeom>
          <a:ln w="38100">
            <a:solidFill>
              <a:srgbClr val="E57019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ED7E105-251B-494A-8F8E-30C4818A9E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0" r="-410" b="7263"/>
          <a:stretch/>
        </p:blipFill>
        <p:spPr>
          <a:xfrm>
            <a:off x="6321377" y="1181508"/>
            <a:ext cx="2525854" cy="5040000"/>
          </a:xfrm>
          <a:prstGeom prst="rect">
            <a:avLst/>
          </a:prstGeom>
          <a:ln w="38100">
            <a:solidFill>
              <a:srgbClr val="E57019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2DAAF3D-19B4-4465-AC17-6757594C55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86" b="6500"/>
          <a:stretch/>
        </p:blipFill>
        <p:spPr>
          <a:xfrm>
            <a:off x="9281917" y="1181508"/>
            <a:ext cx="2518964" cy="5040000"/>
          </a:xfrm>
          <a:prstGeom prst="rect">
            <a:avLst/>
          </a:prstGeom>
          <a:ln w="38100">
            <a:solidFill>
              <a:srgbClr val="E57019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650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60618" y="296815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Site Institucional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6B95537-0C43-429C-9484-65B73ADC2ECD}"/>
              </a:ext>
            </a:extLst>
          </p:cNvPr>
          <p:cNvGrpSpPr/>
          <p:nvPr/>
        </p:nvGrpSpPr>
        <p:grpSpPr>
          <a:xfrm>
            <a:off x="1047492" y="2271765"/>
            <a:ext cx="2390296" cy="2314469"/>
            <a:chOff x="5870776" y="1610175"/>
            <a:chExt cx="2390296" cy="2314469"/>
          </a:xfrm>
        </p:grpSpPr>
        <p:pic>
          <p:nvPicPr>
            <p:cNvPr id="7" name="Imagem 6">
              <a:hlinkClick r:id="rId2" action="ppaction://hlinkfile"/>
              <a:extLst>
                <a:ext uri="{FF2B5EF4-FFF2-40B4-BE49-F238E27FC236}">
                  <a16:creationId xmlns:a16="http://schemas.microsoft.com/office/drawing/2014/main" id="{75AC7963-5B61-451A-BC93-3E4B9FCAC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2015" y="1610175"/>
              <a:ext cx="1914359" cy="1914359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32491C8-5489-4899-98ED-EBE0769A4DB6}"/>
                </a:ext>
              </a:extLst>
            </p:cNvPr>
            <p:cNvSpPr txBox="1"/>
            <p:nvPr/>
          </p:nvSpPr>
          <p:spPr>
            <a:xfrm>
              <a:off x="5870776" y="3524534"/>
              <a:ext cx="2390296" cy="40011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pt-BR" sz="2000" dirty="0">
                  <a:latin typeface="Bahnschrift" panose="020B0502040204020203" pitchFamily="34" charset="0"/>
                </a:rPr>
                <a:t>Visual Studio Code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62434F39-71EA-4A57-B06B-3D8BFFB6640A}"/>
              </a:ext>
            </a:extLst>
          </p:cNvPr>
          <p:cNvGrpSpPr>
            <a:grpSpLocks noChangeAspect="1"/>
          </p:cNvGrpSpPr>
          <p:nvPr/>
        </p:nvGrpSpPr>
        <p:grpSpPr>
          <a:xfrm>
            <a:off x="6312125" y="2321583"/>
            <a:ext cx="4711144" cy="2176388"/>
            <a:chOff x="5415973" y="2016345"/>
            <a:chExt cx="2254369" cy="1041444"/>
          </a:xfrm>
        </p:grpSpPr>
        <p:pic>
          <p:nvPicPr>
            <p:cNvPr id="16" name="Picture 4" descr="Logo&#10;&#10;Description automatically generated">
              <a:hlinkClick r:id="rId4" action="ppaction://hlinkfile"/>
              <a:extLst>
                <a:ext uri="{FF2B5EF4-FFF2-40B4-BE49-F238E27FC236}">
                  <a16:creationId xmlns:a16="http://schemas.microsoft.com/office/drawing/2014/main" id="{38100EDF-7A43-43AA-BBED-209FC73A9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15973" y="2161458"/>
              <a:ext cx="1132937" cy="736840"/>
            </a:xfrm>
            <a:prstGeom prst="rect">
              <a:avLst/>
            </a:prstGeom>
          </p:spPr>
        </p:pic>
        <p:pic>
          <p:nvPicPr>
            <p:cNvPr id="17" name="Picture 7" descr="A picture containing text, first-aid kit&#10;&#10;Description automatically generated">
              <a:hlinkClick r:id="rId2" action="ppaction://hlinkfile"/>
              <a:extLst>
                <a:ext uri="{FF2B5EF4-FFF2-40B4-BE49-F238E27FC236}">
                  <a16:creationId xmlns:a16="http://schemas.microsoft.com/office/drawing/2014/main" id="{06DF9678-ED49-4761-B34B-CBFF9762B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07368" y="2016345"/>
              <a:ext cx="1362974" cy="1041444"/>
            </a:xfrm>
            <a:prstGeom prst="rect">
              <a:avLst/>
            </a:prstGeom>
          </p:spPr>
        </p:pic>
      </p:grp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4A8ABA36-DCFC-4E4C-83B8-2D7546EAC00F}"/>
              </a:ext>
            </a:extLst>
          </p:cNvPr>
          <p:cNvCxnSpPr>
            <a:cxnSpLocks/>
          </p:cNvCxnSpPr>
          <p:nvPr/>
        </p:nvCxnSpPr>
        <p:spPr>
          <a:xfrm flipV="1">
            <a:off x="3560618" y="3394753"/>
            <a:ext cx="3115953" cy="15024"/>
          </a:xfrm>
          <a:prstGeom prst="straightConnector1">
            <a:avLst/>
          </a:prstGeom>
          <a:ln w="7620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88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2DC74F79-8138-43F7-8919-F01696BC5E2C}"/>
              </a:ext>
            </a:extLst>
          </p:cNvPr>
          <p:cNvSpPr txBox="1">
            <a:spLocks/>
          </p:cNvSpPr>
          <p:nvPr/>
        </p:nvSpPr>
        <p:spPr>
          <a:xfrm>
            <a:off x="3789502" y="174447"/>
            <a:ext cx="4954448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Especificação do Analytics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F2720850-7AE8-448D-8BC2-08C37F25E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82234"/>
              </p:ext>
            </p:extLst>
          </p:nvPr>
        </p:nvGraphicFramePr>
        <p:xfrm>
          <a:off x="0" y="974364"/>
          <a:ext cx="12204001" cy="4838022"/>
        </p:xfrm>
        <a:graphic>
          <a:graphicData uri="http://schemas.openxmlformats.org/drawingml/2006/table">
            <a:tbl>
              <a:tblPr/>
              <a:tblGrid>
                <a:gridCol w="794343">
                  <a:extLst>
                    <a:ext uri="{9D8B030D-6E8A-4147-A177-3AD203B41FA5}">
                      <a16:colId xmlns:a16="http://schemas.microsoft.com/office/drawing/2014/main" val="1242041262"/>
                    </a:ext>
                  </a:extLst>
                </a:gridCol>
                <a:gridCol w="649917">
                  <a:extLst>
                    <a:ext uri="{9D8B030D-6E8A-4147-A177-3AD203B41FA5}">
                      <a16:colId xmlns:a16="http://schemas.microsoft.com/office/drawing/2014/main" val="4231003262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691019880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2394710314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2659777254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1843838921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3500275388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3129174959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1811399911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549161505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320636989"/>
                    </a:ext>
                  </a:extLst>
                </a:gridCol>
                <a:gridCol w="649917">
                  <a:extLst>
                    <a:ext uri="{9D8B030D-6E8A-4147-A177-3AD203B41FA5}">
                      <a16:colId xmlns:a16="http://schemas.microsoft.com/office/drawing/2014/main" val="511365668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3509497822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4120200134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99353845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1155667933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3097924117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755466860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1556681604"/>
                    </a:ext>
                  </a:extLst>
                </a:gridCol>
              </a:tblGrid>
              <a:tr h="289038">
                <a:tc gridSpan="19"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Contagem de pessoas simultâneas</a:t>
                      </a:r>
                    </a:p>
                  </a:txBody>
                  <a:tcPr marL="8648" marR="8648" marT="8648" marB="41509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545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06:00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07:00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08:00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09:00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18:00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22:00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23:00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3593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SEGUNDA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1663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TERÇA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81482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QUARTA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67833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QUINTA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73812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SEXTA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1332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SÁBADO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20533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DOMINGO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15193"/>
                  </a:ext>
                </a:extLst>
              </a:tr>
              <a:tr h="289038"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875725"/>
                  </a:ext>
                </a:extLst>
              </a:tr>
              <a:tr h="2890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Minimo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667207"/>
                  </a:ext>
                </a:extLst>
              </a:tr>
              <a:tr h="2890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 Quartil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304875"/>
                  </a:ext>
                </a:extLst>
              </a:tr>
              <a:tr h="2890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Mediana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4507841"/>
                  </a:ext>
                </a:extLst>
              </a:tr>
              <a:tr h="2890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 Quartis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003138"/>
                  </a:ext>
                </a:extLst>
              </a:tr>
              <a:tr h="2890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Máximo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47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716751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B6D6619-5A38-4C72-9AFC-63CCB1C7B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871898"/>
              </p:ext>
            </p:extLst>
          </p:nvPr>
        </p:nvGraphicFramePr>
        <p:xfrm>
          <a:off x="866726" y="5812386"/>
          <a:ext cx="10800000" cy="842029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1353193617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072524868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20648597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40743789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340991624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304220807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672734982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815549692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952344084"/>
                    </a:ext>
                  </a:extLst>
                </a:gridCol>
              </a:tblGrid>
              <a:tr h="24982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Alerta para Lucro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Alerta para Lotação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613891"/>
                  </a:ext>
                </a:extLst>
              </a:tr>
              <a:tr h="3048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CRÍTICO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MEDIO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IDEAL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BAIXO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MEDIO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IDEAL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CRITICO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962129"/>
                  </a:ext>
                </a:extLst>
              </a:tr>
              <a:tr h="2498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&lt; 13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14-22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23+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&lt; 13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7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14-22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23-30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31 &gt;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073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455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304309" y="302230"/>
            <a:ext cx="5839692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Demonstração do Simulador de Sensores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810BCA7-9A63-408C-A773-F731EE6F2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9434" y1="82390" x2="59434" y2="82390"/>
                        <a14:foregroundMark x1="65409" y1="75472" x2="65409" y2="75472"/>
                        <a14:foregroundMark x1="79245" y1="77358" x2="79245" y2="77358"/>
                        <a14:foregroundMark x1="61006" y1="34591" x2="61006" y2="34591"/>
                        <a14:foregroundMark x1="38050" y1="35220" x2="38050" y2="35220"/>
                        <a14:foregroundMark x1="47170" y1="73585" x2="47170" y2="73585"/>
                        <a14:foregroundMark x1="44340" y1="77358" x2="44340" y2="77358"/>
                        <a14:foregroundMark x1="32704" y1="77358" x2="32704" y2="77358"/>
                        <a14:foregroundMark x1="26101" y1="80503" x2="26101" y2="80503"/>
                      </a14:backgroundRemoval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4" y="2391796"/>
            <a:ext cx="4148816" cy="2074408"/>
          </a:xfrm>
          <a:prstGeom prst="rect">
            <a:avLst/>
          </a:prstGeom>
        </p:spPr>
      </p:pic>
      <p:pic>
        <p:nvPicPr>
          <p:cNvPr id="1028" name="Picture 4" descr="Node.js - O que é, como funciona e quais as vantagens | OPUS">
            <a:extLst>
              <a:ext uri="{FF2B5EF4-FFF2-40B4-BE49-F238E27FC236}">
                <a16:creationId xmlns:a16="http://schemas.microsoft.com/office/drawing/2014/main" id="{F7EF85FB-FC46-4D91-9A0B-52EFC04A4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0700" y1="35667" x2="20700" y2="35667"/>
                        <a14:foregroundMark x1="33200" y1="38500" x2="33200" y2="38500"/>
                        <a14:foregroundMark x1="37700" y1="43000" x2="37700" y2="43000"/>
                        <a14:foregroundMark x1="40700" y1="42500" x2="40700" y2="42500"/>
                        <a14:foregroundMark x1="40700" y1="42500" x2="40700" y2="42500"/>
                        <a14:foregroundMark x1="40400" y1="42000" x2="40400" y2="42000"/>
                        <a14:foregroundMark x1="42700" y1="51000" x2="42700" y2="51000"/>
                        <a14:foregroundMark x1="42700" y1="51000" x2="42700" y2="51000"/>
                        <a14:foregroundMark x1="47100" y1="47667" x2="47100" y2="47667"/>
                        <a14:foregroundMark x1="47100" y1="47000" x2="47100" y2="47000"/>
                        <a14:foregroundMark x1="33900" y1="54333" x2="33900" y2="54333"/>
                        <a14:foregroundMark x1="33900" y1="54333" x2="33900" y2="54333"/>
                        <a14:foregroundMark x1="66500" y1="33500" x2="66500" y2="33500"/>
                        <a14:foregroundMark x1="66500" y1="36333" x2="66500" y2="36333"/>
                        <a14:foregroundMark x1="67100" y1="42000" x2="67100" y2="42000"/>
                        <a14:foregroundMark x1="67100" y1="42500" x2="67100" y2="42500"/>
                        <a14:foregroundMark x1="67100" y1="40833" x2="67100" y2="40833"/>
                        <a14:foregroundMark x1="67100" y1="40833" x2="67100" y2="40833"/>
                        <a14:foregroundMark x1="66800" y1="40333" x2="66800" y2="40333"/>
                        <a14:foregroundMark x1="75300" y1="45333" x2="75300" y2="45333"/>
                        <a14:foregroundMark x1="75300" y1="45333" x2="75300" y2="45333"/>
                        <a14:foregroundMark x1="81000" y1="44167" x2="81000" y2="44167"/>
                        <a14:foregroundMark x1="54400" y1="63333" x2="54400" y2="63333"/>
                        <a14:foregroundMark x1="50400" y1="69500" x2="50400" y2="69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857" y="2283641"/>
            <a:ext cx="4283529" cy="25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423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60618" y="178405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Tabelas / Modelo de dados Lógico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53D1DE1-5E6A-4701-815A-F9B48AA49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051225"/>
            <a:ext cx="6648450" cy="5362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 descr="MySQL 8: as melhorias da nova versão do MySQL | Homehost">
            <a:extLst>
              <a:ext uri="{FF2B5EF4-FFF2-40B4-BE49-F238E27FC236}">
                <a16:creationId xmlns:a16="http://schemas.microsoft.com/office/drawing/2014/main" id="{4AA54AEF-3C3E-457C-9C7D-5EDD55675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2561629"/>
            <a:ext cx="3257140" cy="136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982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394</Words>
  <Application>Microsoft Office PowerPoint</Application>
  <PresentationFormat>Widescreen</PresentationFormat>
  <Paragraphs>297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Arial Rounded MT Bold</vt:lpstr>
      <vt:lpstr>Bahnschrift</vt:lpstr>
      <vt:lpstr>Bahnschrift Light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RIBEIRO DE LACERDA</dc:creator>
  <cp:lastModifiedBy>LUCAS RIBEIRO DE LACERDA</cp:lastModifiedBy>
  <cp:revision>6</cp:revision>
  <dcterms:created xsi:type="dcterms:W3CDTF">2021-10-19T22:40:32Z</dcterms:created>
  <dcterms:modified xsi:type="dcterms:W3CDTF">2021-10-20T02:03:00Z</dcterms:modified>
</cp:coreProperties>
</file>