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2" r:id="rId5"/>
    <p:sldId id="271" r:id="rId6"/>
    <p:sldId id="268" r:id="rId7"/>
    <p:sldId id="269" r:id="rId8"/>
    <p:sldId id="259" r:id="rId9"/>
    <p:sldId id="260" r:id="rId10"/>
    <p:sldId id="25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D7ACEBAB-B7F4-4A9B-91D5-4AAAA8A66FDC}">
          <p14:sldIdLst>
            <p14:sldId id="256"/>
          </p14:sldIdLst>
        </p14:section>
        <p14:section name="Contexto" id="{E65FBA31-81D2-4A20-9DA3-6E2057ECFAAC}">
          <p14:sldIdLst>
            <p14:sldId id="257"/>
            <p14:sldId id="270"/>
            <p14:sldId id="272"/>
            <p14:sldId id="271"/>
          </p14:sldIdLst>
        </p14:section>
        <p14:section name="Diagrama Negócio" id="{930E1065-A16D-4B77-8A2B-8E59C376A5E4}">
          <p14:sldIdLst>
            <p14:sldId id="268"/>
          </p14:sldIdLst>
        </p14:section>
        <p14:section name="Diagrama Técnico" id="{706520F1-C624-40EA-A79D-4CF83318F00D}">
          <p14:sldIdLst>
            <p14:sldId id="269"/>
          </p14:sldIdLst>
        </p14:section>
        <p14:section name="Backlog/Trello" id="{71B52C51-62C8-47A7-AF93-119D5B0CD510}">
          <p14:sldIdLst>
            <p14:sldId id="259"/>
          </p14:sldIdLst>
        </p14:section>
        <p14:section name="Site" id="{119BF0ED-0E3B-49C5-8A1E-AD74EBE21D1E}">
          <p14:sldIdLst>
            <p14:sldId id="260"/>
          </p14:sldIdLst>
        </p14:section>
        <p14:section name="Analytics" id="{BF8A1706-69B6-4068-A4B2-171ED46F4965}">
          <p14:sldIdLst>
            <p14:sldId id="258"/>
          </p14:sldIdLst>
        </p14:section>
        <p14:section name="Sensores e Arduino" id="{C7DA6F35-F3CE-413E-8378-E23C33DB2F43}">
          <p14:sldIdLst>
            <p14:sldId id="264"/>
          </p14:sldIdLst>
        </p14:section>
        <p14:section name="Tabelas / SQL" id="{6D4E654E-54F6-4664-A630-304FFE5ACACE}">
          <p14:sldIdLst>
            <p14:sldId id="265"/>
          </p14:sldIdLst>
        </p14:section>
        <p14:section name="Github" id="{3BEE16DF-441B-4009-A879-62AB0B51DFC4}">
          <p14:sldIdLst>
            <p14:sldId id="266"/>
          </p14:sldIdLst>
        </p14:section>
        <p14:section name="Resolução" id="{49A240F3-58FF-41F4-B3A5-F1968BFC97ED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19"/>
    <a:srgbClr val="FFFFFF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08" y="27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68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7.jpeg"/><Relationship Id="rId10" Type="http://schemas.openxmlformats.org/officeDocument/2006/relationships/image" Target="../media/image21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Bandtec-Files/Projeto%20Inova&#231;&#227;o/busfacility/Site%20Estruturado/html/pagina_inic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Site%20Estruturado/html/pagina_inic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54752-3DD5-4930-99E8-FCDFBF67C7B2}"/>
              </a:ext>
            </a:extLst>
          </p:cNvPr>
          <p:cNvSpPr txBox="1">
            <a:spLocks/>
          </p:cNvSpPr>
          <p:nvPr/>
        </p:nvSpPr>
        <p:spPr>
          <a:xfrm>
            <a:off x="3560618" y="2444929"/>
            <a:ext cx="5070764" cy="609601"/>
          </a:xfrm>
          <a:prstGeom prst="rect">
            <a:avLst/>
          </a:prstGeom>
          <a:noFill/>
          <a:ln w="7620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Sprint 2 – Evolução de Projeto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2320375" y="4254696"/>
            <a:ext cx="3142343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Diego Silva - 01212083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Donilo Jordão - 01212008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Lucas Lacerda - 01212151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Matheus Cantero - 01212087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Pedro Gonçalves - 01212166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353689" y="5009816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3E047BD-0F77-41D0-9689-AFEB0E25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3693"/>
            <a:ext cx="6487886" cy="17809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6801852" y="4826918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Bahnschrift" panose="020B0502040204020203" pitchFamily="34" charset="0"/>
              </a:rPr>
              <a:t>Professores Orientadores:</a:t>
            </a:r>
            <a:endParaRPr lang="pt-BR" sz="2400" b="1" dirty="0">
              <a:latin typeface="Bahnschrift" panose="020B0502040204020203" pitchFamily="34" charset="0"/>
            </a:endParaRP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9337234" y="4254696"/>
            <a:ext cx="2405586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Alexander </a:t>
            </a:r>
            <a:r>
              <a:rPr lang="pt-BR" sz="1600" dirty="0" smtClean="0">
                <a:latin typeface="Bahnschrift Light" panose="020B0502040204020203" pitchFamily="34" charset="0"/>
              </a:rPr>
              <a:t>Barreto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Claudio </a:t>
            </a:r>
            <a:r>
              <a:rPr lang="pt-BR" sz="1600" dirty="0" err="1" smtClean="0">
                <a:latin typeface="Bahnschrift Light" panose="020B0502040204020203" pitchFamily="34" charset="0"/>
              </a:rPr>
              <a:t>Frizzarini</a:t>
            </a:r>
            <a:endParaRPr lang="pt-BR" sz="1600" dirty="0" smtClean="0">
              <a:latin typeface="Bahnschrift Light" panose="020B0502040204020203" pitchFamily="34" charset="0"/>
            </a:endParaRP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Eduardo </a:t>
            </a:r>
            <a:r>
              <a:rPr lang="pt-BR" sz="1600" dirty="0" err="1" smtClean="0">
                <a:latin typeface="Bahnschrift Light" panose="020B0502040204020203" pitchFamily="34" charset="0"/>
              </a:rPr>
              <a:t>Luis</a:t>
            </a:r>
            <a:endParaRPr lang="pt-BR" sz="1600" dirty="0" smtClean="0">
              <a:latin typeface="Bahnschrift Light" panose="020B0502040204020203" pitchFamily="34" charset="0"/>
            </a:endParaRP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 smtClean="0">
                <a:latin typeface="Bahnschrift Light" panose="020B0502040204020203" pitchFamily="34" charset="0"/>
              </a:rPr>
              <a:t>Fernando Brandão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 smtClean="0">
                <a:latin typeface="Bahnschrift Light" panose="020B0502040204020203" pitchFamily="34" charset="0"/>
              </a:rPr>
              <a:t>Thiago </a:t>
            </a:r>
            <a:r>
              <a:rPr lang="pt-BR" sz="1600" dirty="0" err="1" smtClean="0">
                <a:latin typeface="Bahnschrift Light" panose="020B0502040204020203" pitchFamily="34" charset="0"/>
              </a:rPr>
              <a:t>Bonachelli</a:t>
            </a:r>
            <a:endParaRPr lang="pt-BR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DC74F79-8138-43F7-8919-F01696BC5E2C}"/>
              </a:ext>
            </a:extLst>
          </p:cNvPr>
          <p:cNvSpPr txBox="1">
            <a:spLocks/>
          </p:cNvSpPr>
          <p:nvPr/>
        </p:nvSpPr>
        <p:spPr>
          <a:xfrm>
            <a:off x="3789502" y="174447"/>
            <a:ext cx="495444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Especificação do Analytics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720850-7AE8-448D-8BC2-08C37F25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2234"/>
              </p:ext>
            </p:extLst>
          </p:nvPr>
        </p:nvGraphicFramePr>
        <p:xfrm>
          <a:off x="0" y="974364"/>
          <a:ext cx="12204001" cy="4838022"/>
        </p:xfrm>
        <a:graphic>
          <a:graphicData uri="http://schemas.openxmlformats.org/drawingml/2006/table">
            <a:tbl>
              <a:tblPr/>
              <a:tblGrid>
                <a:gridCol w="794343">
                  <a:extLst>
                    <a:ext uri="{9D8B030D-6E8A-4147-A177-3AD203B41FA5}">
                      <a16:colId xmlns:a16="http://schemas.microsoft.com/office/drawing/2014/main" val="1242041262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423100326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69101988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39471031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65977725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4383892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027538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129174959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1139991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54916150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20636989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51136566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949782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412020013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9935384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155667933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097924117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75546686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556681604"/>
                    </a:ext>
                  </a:extLst>
                </a:gridCol>
              </a:tblGrid>
              <a:tr h="28903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Contagem de pessoas simultâneas</a:t>
                      </a:r>
                    </a:p>
                  </a:txBody>
                  <a:tcPr marL="8648" marR="8648" marT="8648" marB="41509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45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4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8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38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3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053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15193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7572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67207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Quartil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487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7841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Quartis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3138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1675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6D6619-5A38-4C72-9AFC-63CCB1C7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58624"/>
              </p:ext>
            </p:extLst>
          </p:nvPr>
        </p:nvGraphicFramePr>
        <p:xfrm>
          <a:off x="866726" y="5812386"/>
          <a:ext cx="10800000" cy="842029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135319361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7252486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064859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074378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409916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0422080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7273498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81554969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52344084"/>
                    </a:ext>
                  </a:extLst>
                </a:gridCol>
              </a:tblGrid>
              <a:tr h="2498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Lucro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Lotação</a:t>
                      </a:r>
                    </a:p>
                  </a:txBody>
                  <a:tcPr marL="9525" marR="9525" marT="95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13891"/>
                  </a:ext>
                </a:extLst>
              </a:tr>
              <a:tr h="3048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CRÍTICO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BAIXO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CRITICO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62129"/>
                  </a:ext>
                </a:extLst>
              </a:tr>
              <a:tr h="249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23+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23-30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31 &gt;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7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04309" y="302230"/>
            <a:ext cx="5839692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Demonstração do Simulador de Sensores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10BCA7-9A63-408C-A773-F731EE6F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34" y1="82390" x2="59434" y2="82390"/>
                        <a14:foregroundMark x1="65409" y1="75472" x2="65409" y2="75472"/>
                        <a14:foregroundMark x1="79245" y1="77358" x2="79245" y2="77358"/>
                        <a14:foregroundMark x1="61006" y1="34591" x2="61006" y2="34591"/>
                        <a14:foregroundMark x1="38050" y1="35220" x2="38050" y2="35220"/>
                        <a14:foregroundMark x1="47170" y1="73585" x2="47170" y2="73585"/>
                        <a14:foregroundMark x1="44340" y1="77358" x2="44340" y2="77358"/>
                        <a14:foregroundMark x1="32704" y1="77358" x2="32704" y2="77358"/>
                        <a14:foregroundMark x1="26101" y1="80503" x2="26101" y2="80503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2391796"/>
            <a:ext cx="4148816" cy="2074408"/>
          </a:xfrm>
          <a:prstGeom prst="rect">
            <a:avLst/>
          </a:prstGeom>
        </p:spPr>
      </p:pic>
      <p:pic>
        <p:nvPicPr>
          <p:cNvPr id="1028" name="Picture 4" descr="Node.js - O que é, como funciona e quais as vantagens | OPUS">
            <a:extLst>
              <a:ext uri="{FF2B5EF4-FFF2-40B4-BE49-F238E27FC236}">
                <a16:creationId xmlns:a16="http://schemas.microsoft.com/office/drawing/2014/main" id="{F7EF85FB-FC46-4D91-9A0B-52EFC04A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700" y1="35667" x2="20700" y2="35667"/>
                        <a14:foregroundMark x1="33200" y1="38500" x2="33200" y2="38500"/>
                        <a14:foregroundMark x1="37700" y1="43000" x2="37700" y2="43000"/>
                        <a14:foregroundMark x1="40700" y1="42500" x2="40700" y2="42500"/>
                        <a14:foregroundMark x1="40700" y1="42500" x2="40700" y2="42500"/>
                        <a14:foregroundMark x1="40400" y1="42000" x2="40400" y2="42000"/>
                        <a14:foregroundMark x1="42700" y1="51000" x2="42700" y2="51000"/>
                        <a14:foregroundMark x1="42700" y1="51000" x2="42700" y2="51000"/>
                        <a14:foregroundMark x1="47100" y1="47667" x2="47100" y2="47667"/>
                        <a14:foregroundMark x1="47100" y1="47000" x2="47100" y2="47000"/>
                        <a14:foregroundMark x1="33900" y1="54333" x2="33900" y2="54333"/>
                        <a14:foregroundMark x1="33900" y1="54333" x2="33900" y2="54333"/>
                        <a14:foregroundMark x1="66500" y1="33500" x2="66500" y2="33500"/>
                        <a14:foregroundMark x1="66500" y1="36333" x2="66500" y2="36333"/>
                        <a14:foregroundMark x1="67100" y1="42000" x2="67100" y2="42000"/>
                        <a14:foregroundMark x1="67100" y1="42500" x2="67100" y2="42500"/>
                        <a14:foregroundMark x1="67100" y1="40833" x2="67100" y2="40833"/>
                        <a14:foregroundMark x1="67100" y1="40833" x2="67100" y2="40833"/>
                        <a14:foregroundMark x1="66800" y1="40333" x2="66800" y2="40333"/>
                        <a14:foregroundMark x1="75300" y1="45333" x2="75300" y2="45333"/>
                        <a14:foregroundMark x1="75300" y1="45333" x2="75300" y2="45333"/>
                        <a14:foregroundMark x1="81000" y1="44167" x2="81000" y2="44167"/>
                        <a14:foregroundMark x1="54400" y1="63333" x2="54400" y2="63333"/>
                        <a14:foregroundMark x1="50400" y1="69500" x2="50400" y2="6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57" y="2283641"/>
            <a:ext cx="4283529" cy="25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Tabelas / Modelo de dados Lógico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D1DE1-5E6A-4701-815A-F9B48AA4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51225"/>
            <a:ext cx="6648450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MySQL 8: as melhorias da nova versão do MySQL | Homehost">
            <a:extLst>
              <a:ext uri="{FF2B5EF4-FFF2-40B4-BE49-F238E27FC236}">
                <a16:creationId xmlns:a16="http://schemas.microsoft.com/office/drawing/2014/main" id="{4AA54AEF-3C3E-457C-9C7D-5EDD556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561629"/>
            <a:ext cx="3257140" cy="13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2952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Mostrar os arquivos do Projeto no Git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2042C-59A8-4A40-8768-3A225255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4"/>
          <a:stretch/>
        </p:blipFill>
        <p:spPr>
          <a:xfrm>
            <a:off x="1410185" y="1584988"/>
            <a:ext cx="9841681" cy="4310844"/>
          </a:xfrm>
          <a:prstGeom prst="rect">
            <a:avLst/>
          </a:prstGeom>
          <a:ln w="5715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2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latin typeface="Bahnschrift" panose="020B0502040204020203" pitchFamily="34" charset="0"/>
              </a:rPr>
              <a:t>Resolução</a:t>
            </a:r>
            <a:endParaRPr lang="pt-BR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5018" y="2029677"/>
            <a:ext cx="633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 smtClean="0"/>
              <a:t>Como funciona transporte público no Brasil?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65018" y="2537508"/>
            <a:ext cx="785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a gente resolve </a:t>
            </a:r>
            <a:r>
              <a:rPr lang="pt-BR" sz="2000" dirty="0" smtClean="0"/>
              <a:t>esses </a:t>
            </a:r>
            <a:r>
              <a:rPr lang="pt-BR" sz="2000" dirty="0"/>
              <a:t>problemas?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5019" y="3045340"/>
            <a:ext cx="633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funciona o sensor no ônibus</a:t>
            </a:r>
            <a:r>
              <a:rPr lang="pt-BR" sz="2000" dirty="0" smtClean="0"/>
              <a:t>?</a:t>
            </a:r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665018" y="3963979"/>
            <a:ext cx="6693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/>
              </a:rPr>
              <a:t>Existem </a:t>
            </a:r>
            <a:r>
              <a:rPr lang="pt-BR" dirty="0" smtClean="0">
                <a:latin typeface="Bahnschrift" panose="020B0502040204020203"/>
              </a:rPr>
              <a:t>sensores TCRT 5000 </a:t>
            </a:r>
            <a:r>
              <a:rPr lang="pt-BR" dirty="0">
                <a:latin typeface="Bahnschrift" panose="020B0502040204020203"/>
              </a:rPr>
              <a:t>ao </a:t>
            </a:r>
            <a:r>
              <a:rPr lang="pt-BR" dirty="0" smtClean="0">
                <a:latin typeface="Bahnschrift" panose="020B0502040204020203"/>
              </a:rPr>
              <a:t>dentro </a:t>
            </a:r>
            <a:r>
              <a:rPr lang="pt-BR" dirty="0">
                <a:latin typeface="Bahnschrift" panose="020B0502040204020203"/>
              </a:rPr>
              <a:t>de todo o ônibus</a:t>
            </a:r>
            <a:r>
              <a:rPr lang="pt-BR" dirty="0" smtClean="0">
                <a:latin typeface="Bahnschrift" panose="020B0502040204020203"/>
              </a:rPr>
              <a:t>.</a:t>
            </a:r>
          </a:p>
          <a:p>
            <a:endParaRPr lang="pt-BR" dirty="0">
              <a:latin typeface="Bahnschrift" panose="020B0502040204020203"/>
            </a:endParaRPr>
          </a:p>
          <a:p>
            <a:r>
              <a:rPr lang="pt-BR" dirty="0" smtClean="0">
                <a:latin typeface="Bahnschrift" panose="020B0502040204020203"/>
              </a:rPr>
              <a:t>Sendo eles na entrada, na catraca, e </a:t>
            </a:r>
            <a:r>
              <a:rPr lang="pt-BR" dirty="0">
                <a:latin typeface="Bahnschrift" panose="020B0502040204020203"/>
              </a:rPr>
              <a:t>na </a:t>
            </a:r>
            <a:r>
              <a:rPr lang="pt-BR" dirty="0" smtClean="0">
                <a:latin typeface="Bahnschrift" panose="020B0502040204020203"/>
              </a:rPr>
              <a:t>saída</a:t>
            </a:r>
            <a:r>
              <a:rPr lang="pt-BR" dirty="0">
                <a:latin typeface="Bahnschrift" panose="020B0502040204020203"/>
              </a:rPr>
              <a:t>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5" t="10104" r="26838" b="15533"/>
          <a:stretch/>
        </p:blipFill>
        <p:spPr>
          <a:xfrm>
            <a:off x="8592458" y="3246631"/>
            <a:ext cx="1471192" cy="151251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380049" y="4887309"/>
            <a:ext cx="19738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Sensor TCRT 5</a:t>
            </a:r>
            <a:r>
              <a:rPr lang="pt-BR" dirty="0"/>
              <a:t>0</a:t>
            </a:r>
            <a:r>
              <a:rPr lang="pt-BR" dirty="0" smtClean="0"/>
              <a:t>00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229600" y="2937618"/>
            <a:ext cx="2438400" cy="2447182"/>
          </a:xfrm>
          <a:prstGeom prst="rect">
            <a:avLst/>
          </a:prstGeom>
          <a:noFill/>
          <a:ln w="57150">
            <a:solidFill>
              <a:srgbClr val="E570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76200">
                <a:solidFill>
                  <a:srgbClr val="E57019"/>
                </a:solidFill>
                <a:prstDash val="dash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46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latin typeface="Bahnschrift" panose="020B0502040204020203" pitchFamily="34" charset="0"/>
              </a:rPr>
              <a:t>Entrada</a:t>
            </a:r>
            <a:endParaRPr lang="pt-BR" sz="2400" dirty="0"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22" y="1318780"/>
            <a:ext cx="5163660" cy="5096533"/>
          </a:xfrm>
          <a:prstGeom prst="rect">
            <a:avLst/>
          </a:prstGeom>
        </p:spPr>
      </p:pic>
      <p:cxnSp>
        <p:nvCxnSpPr>
          <p:cNvPr id="28" name="Conector reto 27"/>
          <p:cNvCxnSpPr/>
          <p:nvPr/>
        </p:nvCxnSpPr>
        <p:spPr>
          <a:xfrm flipV="1">
            <a:off x="6160294" y="4812506"/>
            <a:ext cx="69056" cy="28577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6479381" y="4481513"/>
            <a:ext cx="595313" cy="252412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6176963" y="5684044"/>
            <a:ext cx="69056" cy="21431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6479381" y="5155406"/>
            <a:ext cx="1338263" cy="442914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latin typeface="Bahnschrift" panose="020B0502040204020203" pitchFamily="34" charset="0"/>
              </a:rPr>
              <a:t>Catraca</a:t>
            </a:r>
            <a:endParaRPr lang="pt-BR" sz="2400" dirty="0">
              <a:latin typeface="Bahnschrift" panose="020B0502040204020203" pitchFamily="34" charset="0"/>
            </a:endParaRP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2586640" y="1396298"/>
            <a:ext cx="7018720" cy="4661601"/>
            <a:chOff x="6255233" y="1916999"/>
            <a:chExt cx="5517667" cy="3664651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233" y="1916999"/>
              <a:ext cx="5517667" cy="3664651"/>
            </a:xfrm>
            <a:prstGeom prst="rect">
              <a:avLst/>
            </a:prstGeom>
          </p:spPr>
        </p:pic>
        <p:cxnSp>
          <p:nvCxnSpPr>
            <p:cNvPr id="9" name="Conector reto 8"/>
            <p:cNvCxnSpPr/>
            <p:nvPr/>
          </p:nvCxnSpPr>
          <p:spPr>
            <a:xfrm>
              <a:off x="9083954" y="4683098"/>
              <a:ext cx="685521" cy="177828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latin typeface="Bahnschrift" panose="020B0502040204020203" pitchFamily="34" charset="0"/>
              </a:rPr>
              <a:t>Saída</a:t>
            </a:r>
            <a:endParaRPr lang="pt-BR" sz="2400" dirty="0">
              <a:latin typeface="Bahnschrift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58" y="1270000"/>
            <a:ext cx="6191683" cy="4762834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5353050" y="4800600"/>
            <a:ext cx="1987550" cy="872791"/>
          </a:xfrm>
          <a:prstGeom prst="line">
            <a:avLst/>
          </a:prstGeom>
          <a:ln w="44450" cap="sq">
            <a:solidFill>
              <a:srgbClr val="FF0000"/>
            </a:solidFill>
            <a:prstDash val="solid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492750" y="4933950"/>
            <a:ext cx="2260600" cy="1006126"/>
          </a:xfrm>
          <a:prstGeom prst="line">
            <a:avLst/>
          </a:prstGeom>
          <a:ln w="44450" cap="sq">
            <a:solidFill>
              <a:srgbClr val="FF0000"/>
            </a:solidFill>
            <a:prstDash val="solid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ilo, pessoas, ícone, sensor, movimento, esboço. Ícone, pessoas, desenho,  icon., fundo, teia, isolado, movimento, sensor, | Can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7"/>
          <a:stretch/>
        </p:blipFill>
        <p:spPr bwMode="auto">
          <a:xfrm>
            <a:off x="2983927" y="2664893"/>
            <a:ext cx="1024739" cy="10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ssoa Desenho Para Colorir - Ultra Coloring Pag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21561" r="26581" b="22289"/>
          <a:stretch/>
        </p:blipFill>
        <p:spPr bwMode="auto">
          <a:xfrm>
            <a:off x="388089" y="1065438"/>
            <a:ext cx="983009" cy="12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Modem Desenho Para Colorir - Ultra Coloring P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49" y="5142856"/>
            <a:ext cx="1024739" cy="101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nco De Dados Da Nuvem Desenho Para Colorir - Ultra Coloring P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80" y="4958869"/>
            <a:ext cx="1409295" cy="14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ornecedores - Digitalize seu negócio e seja um fornecedor iBench Market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7" y="2210093"/>
            <a:ext cx="1808533" cy="123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6391161" y="354634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Nossa Equipe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124534" y="351326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Ônibus Público 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900776" y="1579385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Passageiro</a:t>
            </a:r>
          </a:p>
        </p:txBody>
      </p:sp>
      <p:sp>
        <p:nvSpPr>
          <p:cNvPr id="107" name="CaixaDeTexto 106"/>
          <p:cNvSpPr txBox="1">
            <a:spLocks noChangeAspect="1"/>
          </p:cNvSpPr>
          <p:nvPr/>
        </p:nvSpPr>
        <p:spPr>
          <a:xfrm>
            <a:off x="3580326" y="3073959"/>
            <a:ext cx="174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Passageiro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469042" y="6220723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Internet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5538947" y="6152715"/>
            <a:ext cx="195715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dirty="0">
                <a:latin typeface="Arial Rounded MT Bold"/>
              </a:rPr>
              <a:t>Infraestrutura e Banco de Dados</a:t>
            </a:r>
          </a:p>
        </p:txBody>
      </p: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F881AF-8425-45C0-AFE7-9AA327F148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" y="2592538"/>
            <a:ext cx="2055003" cy="1146978"/>
          </a:xfrm>
          <a:prstGeom prst="rect">
            <a:avLst/>
          </a:prstGeom>
        </p:spPr>
      </p:pic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476000"/>
            <a:chOff x="3184610" y="1766557"/>
            <a:chExt cx="2887980" cy="1853639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645EB38-9687-4574-928C-69CBBF25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69" y="6051070"/>
            <a:ext cx="1132937" cy="736840"/>
          </a:xfrm>
          <a:prstGeom prst="rect">
            <a:avLst/>
          </a:prstGeom>
        </p:spPr>
      </p:pic>
      <p:pic>
        <p:nvPicPr>
          <p:cNvPr id="6" name="Picture 7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DECC1911-94D1-4128-BF56-F1731CEE5E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4664" y="5905957"/>
            <a:ext cx="1362974" cy="1041444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508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F594817-AD78-41B1-B05F-DF230A255C8E}"/>
              </a:ext>
            </a:extLst>
          </p:cNvPr>
          <p:cNvSpPr txBox="1"/>
          <p:nvPr/>
        </p:nvSpPr>
        <p:spPr>
          <a:xfrm>
            <a:off x="274285" y="166750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Ônibus Público 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2171E42-3502-49C8-AC92-94C703B6A2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6" y="746778"/>
            <a:ext cx="2055003" cy="1146978"/>
          </a:xfrm>
          <a:prstGeom prst="rect">
            <a:avLst/>
          </a:prstGeom>
        </p:spPr>
      </p:pic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5715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Principais Requisitos / Backlog e Sprints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7717D1-3CEC-4698-A5DE-B073C705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"/>
          <a:stretch/>
        </p:blipFill>
        <p:spPr>
          <a:xfrm>
            <a:off x="366889" y="1181509"/>
            <a:ext cx="25362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30741D-9C64-496D-9BE7-E88C429DD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0"/>
          <a:stretch/>
        </p:blipFill>
        <p:spPr>
          <a:xfrm>
            <a:off x="3333783" y="1181508"/>
            <a:ext cx="25569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D7E105-251B-494A-8F8E-30C4818A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" r="-410" b="7263"/>
          <a:stretch/>
        </p:blipFill>
        <p:spPr>
          <a:xfrm>
            <a:off x="6321377" y="1181508"/>
            <a:ext cx="252585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DAAF3D-19B4-4465-AC17-6757594C5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" b="6500"/>
          <a:stretch/>
        </p:blipFill>
        <p:spPr>
          <a:xfrm>
            <a:off x="9281917" y="1181508"/>
            <a:ext cx="251896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5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Site Institucional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B95537-0C43-429C-9484-65B73ADC2ECD}"/>
              </a:ext>
            </a:extLst>
          </p:cNvPr>
          <p:cNvGrpSpPr/>
          <p:nvPr/>
        </p:nvGrpSpPr>
        <p:grpSpPr>
          <a:xfrm>
            <a:off x="1047492" y="2271765"/>
            <a:ext cx="2390296" cy="2314469"/>
            <a:chOff x="5870776" y="1610175"/>
            <a:chExt cx="2390296" cy="2314469"/>
          </a:xfrm>
        </p:grpSpPr>
        <p:pic>
          <p:nvPicPr>
            <p:cNvPr id="7" name="Imagem 6">
              <a:hlinkClick r:id="rId2" action="ppaction://hlinkfile"/>
              <a:extLst>
                <a:ext uri="{FF2B5EF4-FFF2-40B4-BE49-F238E27FC236}">
                  <a16:creationId xmlns:a16="http://schemas.microsoft.com/office/drawing/2014/main" id="{75AC7963-5B61-451A-BC93-3E4B9FCA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015" y="1610175"/>
              <a:ext cx="1914359" cy="191435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2491C8-5489-4899-98ED-EBE0769A4DB6}"/>
                </a:ext>
              </a:extLst>
            </p:cNvPr>
            <p:cNvSpPr txBox="1"/>
            <p:nvPr/>
          </p:nvSpPr>
          <p:spPr>
            <a:xfrm>
              <a:off x="5870776" y="3524534"/>
              <a:ext cx="2390296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2000" dirty="0"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2434F39-71EA-4A57-B06B-3D8BFFB6640A}"/>
              </a:ext>
            </a:extLst>
          </p:cNvPr>
          <p:cNvGrpSpPr>
            <a:grpSpLocks noChangeAspect="1"/>
          </p:cNvGrpSpPr>
          <p:nvPr/>
        </p:nvGrpSpPr>
        <p:grpSpPr>
          <a:xfrm>
            <a:off x="6312125" y="2321583"/>
            <a:ext cx="4711144" cy="2176388"/>
            <a:chOff x="5415973" y="2016345"/>
            <a:chExt cx="2254369" cy="1041444"/>
          </a:xfrm>
        </p:grpSpPr>
        <p:pic>
          <p:nvPicPr>
            <p:cNvPr id="16" name="Picture 4" descr="Logo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38100EDF-7A43-43AA-BBED-209FC73A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5973" y="2161458"/>
              <a:ext cx="1132937" cy="736840"/>
            </a:xfrm>
            <a:prstGeom prst="rect">
              <a:avLst/>
            </a:prstGeom>
          </p:spPr>
        </p:pic>
        <p:pic>
          <p:nvPicPr>
            <p:cNvPr id="17" name="Picture 7" descr="A picture containing text, first-aid kit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06DF9678-ED49-4761-B34B-CBFF9762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7368" y="2016345"/>
              <a:ext cx="1362974" cy="1041444"/>
            </a:xfrm>
            <a:prstGeom prst="rect">
              <a:avLst/>
            </a:prstGeom>
          </p:spPr>
        </p:pic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A8ABA36-DCFC-4E4C-83B8-2D7546EAC00F}"/>
              </a:ext>
            </a:extLst>
          </p:cNvPr>
          <p:cNvCxnSpPr>
            <a:cxnSpLocks/>
          </p:cNvCxnSpPr>
          <p:nvPr/>
        </p:nvCxnSpPr>
        <p:spPr>
          <a:xfrm flipV="1">
            <a:off x="3560618" y="3394753"/>
            <a:ext cx="3115953" cy="15024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</TotalTime>
  <Words>453</Words>
  <Application>Microsoft Office PowerPoint</Application>
  <PresentationFormat>Widescreen</PresentationFormat>
  <Paragraphs>315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Aluno</cp:lastModifiedBy>
  <cp:revision>23</cp:revision>
  <dcterms:created xsi:type="dcterms:W3CDTF">2021-10-19T22:40:32Z</dcterms:created>
  <dcterms:modified xsi:type="dcterms:W3CDTF">2021-10-20T17:34:06Z</dcterms:modified>
</cp:coreProperties>
</file>