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0" r:id="rId4"/>
    <p:sldId id="272" r:id="rId5"/>
    <p:sldId id="271" r:id="rId6"/>
    <p:sldId id="268" r:id="rId7"/>
    <p:sldId id="269" r:id="rId8"/>
    <p:sldId id="259" r:id="rId9"/>
    <p:sldId id="260" r:id="rId10"/>
    <p:sldId id="258" r:id="rId11"/>
    <p:sldId id="264" r:id="rId12"/>
    <p:sldId id="265" r:id="rId13"/>
    <p:sldId id="266" r:id="rId14"/>
    <p:sldId id="267" r:id="rId15"/>
    <p:sldId id="273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presentação - Diego" id="{D7ACEBAB-B7F4-4A9B-91D5-4AAAA8A66FDC}">
          <p14:sldIdLst>
            <p14:sldId id="256"/>
          </p14:sldIdLst>
        </p14:section>
        <p14:section name=" Contexto - Diego" id="{E65FBA31-81D2-4A20-9DA3-6E2057ECFAAC}">
          <p14:sldIdLst>
            <p14:sldId id="257"/>
            <p14:sldId id="270"/>
            <p14:sldId id="272"/>
            <p14:sldId id="271"/>
          </p14:sldIdLst>
        </p14:section>
        <p14:section name="Diagrama Negócio - Pedro" id="{930E1065-A16D-4B77-8A2B-8E59C376A5E4}">
          <p14:sldIdLst>
            <p14:sldId id="268"/>
          </p14:sldIdLst>
        </p14:section>
        <p14:section name="Diagrama Técnico - Lucas" id="{706520F1-C624-40EA-A79D-4CF83318F00D}">
          <p14:sldIdLst>
            <p14:sldId id="269"/>
          </p14:sldIdLst>
        </p14:section>
        <p14:section name="Backlog/Trello - Donilo" id="{71B52C51-62C8-47A7-AF93-119D5B0CD510}">
          <p14:sldIdLst>
            <p14:sldId id="259"/>
          </p14:sldIdLst>
        </p14:section>
        <p14:section name="Site - Matheus, Lucas, Donilo, Diego, Pedro" id="{119BF0ED-0E3B-49C5-8A1E-AD74EBE21D1E}">
          <p14:sldIdLst>
            <p14:sldId id="260"/>
          </p14:sldIdLst>
        </p14:section>
        <p14:section name="Analytics - Matheus" id="{BF8A1706-69B6-4068-A4B2-171ED46F4965}">
          <p14:sldIdLst>
            <p14:sldId id="258"/>
          </p14:sldIdLst>
        </p14:section>
        <p14:section name="Sensores e Arduino - Pedro" id="{C7DA6F35-F3CE-413E-8378-E23C33DB2F43}">
          <p14:sldIdLst>
            <p14:sldId id="264"/>
          </p14:sldIdLst>
        </p14:section>
        <p14:section name="Tabelas / SQL - Lucas" id="{6D4E654E-54F6-4664-A630-304FFE5ACACE}">
          <p14:sldIdLst>
            <p14:sldId id="265"/>
          </p14:sldIdLst>
        </p14:section>
        <p14:section name="Github - Donilo" id="{3BEE16DF-441B-4009-A879-62AB0B51DFC4}">
          <p14:sldIdLst>
            <p14:sldId id="266"/>
          </p14:sldIdLst>
        </p14:section>
        <p14:section name="Finalizar - Diego" id="{49A240F3-58FF-41F4-B3A5-F1968BFC97ED}">
          <p14:sldIdLst>
            <p14:sldId id="267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7019"/>
    <a:srgbClr val="FFFFFF"/>
    <a:srgbClr val="FFF8E5"/>
    <a:srgbClr val="2AA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15" autoAdjust="0"/>
    <p:restoredTop sz="94660"/>
  </p:normalViewPr>
  <p:slideViewPr>
    <p:cSldViewPr snapToGrid="0" showGuides="1">
      <p:cViewPr varScale="1">
        <p:scale>
          <a:sx n="56" d="100"/>
          <a:sy n="56" d="100"/>
        </p:scale>
        <p:origin x="120" y="2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623DE-5237-4C19-85D3-5FFEA96937E5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F2626-23AB-4752-A850-6C56816CF8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8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F2626-23AB-4752-A850-6C56816CF89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1675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F2626-23AB-4752-A850-6C56816CF89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9685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3F2626-23AB-4752-A850-6C56816CF89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875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3F2626-23AB-4752-A850-6C56816CF89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777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606268-E804-4BC8-AFB3-1B3D7B0B1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71E8DE-1D1C-4FC9-BEA0-AC094B3FF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3D10C5-2D9C-41AB-81FD-F37ECBC39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FD3628-1001-40B1-9433-D2EE2B6E0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F31D9E-3069-43D6-99B9-553FCBA37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463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44DC4-C609-4D3C-8285-EF57D9D1F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3C318B4-1882-478E-A387-48426D4BB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28CAD8-DFAF-4EF2-803D-34A4FCD35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267FE2-F4FD-4F1D-BAFF-7F588B777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7EC0C4-217C-466B-948E-718A5B745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486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78D663B-D7E4-43FD-AE26-369417DCA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ACAE729-CA4E-43F1-AFC6-4169E9D7E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9DB6D2-01E7-429A-9AFD-372BADACC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766A8B-C625-4585-876E-F8E962DA3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396978-E71A-432C-AA5C-5B725FB35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24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C7CB35-077A-415A-AC09-366B8CE09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0581AB-DF77-4900-B0C7-D24B1898D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3ACFEC-8789-4CA7-B824-FB5508125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436745-91B9-4DFD-9ED8-A06837E7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C2DC15-367F-4F16-A1B0-F1D42B41C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490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23041-CCB1-4611-9873-C7449610E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5316AB-1AA4-40A4-B4F9-5A8856CA9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C63887-F2B9-4ECE-9139-7A9F2D91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F78522-5784-4CD1-B73A-A3909A5E1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9EEE3F-2F28-47F3-ACC6-D546667E1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9439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AAFF3-5797-4D46-A4D7-5224DF921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10A6CC-1088-41DA-8DB7-2909A04D0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CA75A1-EB7B-44E5-A828-B96F0CE2E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DDBD0F-A67C-4AE7-8E37-C3D22E706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99B13E-E122-4108-9D82-DE8C5EF03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57C418-5EC8-47C0-A996-92F100305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74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B76BC-F806-4234-8944-7E857DDE7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26467F-28ED-4941-961B-82491F2B6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FF6786D-9231-41DD-8A7C-842077B71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36AEAE5-CB09-46A4-830F-77FA699C5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876799D-458E-4D01-8D3D-BF899D89D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FD05020-22C4-43E6-A3C4-EC66CDE80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5237C00-BAD9-42B5-8D61-D3B53C824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3B1908F-BC22-418C-B597-2137D517E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101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F83825-9201-4FC9-81BA-2A67972D6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F5CFC38-1EA5-414A-A34F-E007C66A8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19EED8E-365F-46DD-B56D-24D7F85E0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9DD0E23-A9C9-4E30-B348-60877AA5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728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C8A4E9D-A391-4200-84B3-42C349D13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1E615F8-D43F-44A0-88EA-DE9C8027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CB0A101-5C06-488E-926B-4353244AF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39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B5C67-D0EC-48BB-8030-8E924187F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1E2792-B486-462D-88E3-EDF34A929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80B354F-1273-4A24-A1D8-446BCD490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496804-3BD3-40DB-BD9A-CD28DAE0D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7E75C0-A71B-4D95-BF91-C025A3382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C5B630-5494-4A43-ADAA-9DA6D5129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84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E6249A-27AA-4BA0-9945-B05986BE8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005FDC9-AA91-4DC3-B767-4B4A90994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0D3E395-F2A4-41CE-AE5C-93F588AF6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C689C8-9017-4862-99C7-1B3C21498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3D9FDC-1614-429A-8A3C-39350BBC5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F99D38-B69F-4811-B956-29EA65EA7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023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6801445-43CF-4809-9837-0D5EA436E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74722A-BB96-40F3-AC5C-8DE80C6CB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FA9EC6-FAEF-4D43-9A31-CDC97D949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9CD27-58EF-4BCB-B5FB-85B99416EAD9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7991A2-79D3-42BF-8D2B-A025411625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6CF291-86C9-4B96-B293-56A080EE3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08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11" Type="http://schemas.openxmlformats.org/officeDocument/2006/relationships/image" Target="../media/image21.png"/><Relationship Id="rId5" Type="http://schemas.openxmlformats.org/officeDocument/2006/relationships/image" Target="../media/image16.jpeg"/><Relationship Id="rId10" Type="http://schemas.openxmlformats.org/officeDocument/2006/relationships/image" Target="../media/image20.png"/><Relationship Id="rId4" Type="http://schemas.openxmlformats.org/officeDocument/2006/relationships/image" Target="../media/image13.jpeg"/><Relationship Id="rId9" Type="http://schemas.openxmlformats.org/officeDocument/2006/relationships/image" Target="../media/image19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../Site%20Estruturado/html/pagina_inicial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0D54752-3DD5-4930-99E8-FCDFBF67C7B2}"/>
              </a:ext>
            </a:extLst>
          </p:cNvPr>
          <p:cNvSpPr txBox="1">
            <a:spLocks/>
          </p:cNvSpPr>
          <p:nvPr/>
        </p:nvSpPr>
        <p:spPr>
          <a:xfrm>
            <a:off x="3560618" y="2444929"/>
            <a:ext cx="5070764" cy="609601"/>
          </a:xfrm>
          <a:prstGeom prst="rect">
            <a:avLst/>
          </a:prstGeom>
          <a:noFill/>
          <a:ln w="7620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Sprint 2 – Evolução de Projeto</a:t>
            </a:r>
          </a:p>
        </p:txBody>
      </p:sp>
      <p:sp>
        <p:nvSpPr>
          <p:cNvPr id="8" name="Subtítulo 4">
            <a:extLst>
              <a:ext uri="{FF2B5EF4-FFF2-40B4-BE49-F238E27FC236}">
                <a16:creationId xmlns:a16="http://schemas.microsoft.com/office/drawing/2014/main" id="{6B2C16C6-6563-4F5B-B677-AFCEECCD7D96}"/>
              </a:ext>
            </a:extLst>
          </p:cNvPr>
          <p:cNvSpPr txBox="1">
            <a:spLocks/>
          </p:cNvSpPr>
          <p:nvPr/>
        </p:nvSpPr>
        <p:spPr>
          <a:xfrm>
            <a:off x="2146203" y="4254696"/>
            <a:ext cx="3142343" cy="2107038"/>
          </a:xfrm>
          <a:prstGeom prst="rect">
            <a:avLst/>
          </a:prstGeom>
          <a:ln w="28575">
            <a:solidFill>
              <a:srgbClr val="E57019"/>
            </a:solidFill>
            <a:prstDash val="sysDash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pt-BR" sz="1600" dirty="0">
                <a:latin typeface="Bahnschrift Light" panose="020B0502040204020203" pitchFamily="34" charset="0"/>
              </a:rPr>
              <a:t>Diego Silva - 01212083</a:t>
            </a:r>
          </a:p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pt-BR" sz="1600" dirty="0">
                <a:latin typeface="Bahnschrift Light" panose="020B0502040204020203" pitchFamily="34" charset="0"/>
              </a:rPr>
              <a:t>Donilo Jordão - 01212008</a:t>
            </a:r>
          </a:p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pt-BR" sz="1600" dirty="0">
                <a:latin typeface="Bahnschrift Light" panose="020B0502040204020203" pitchFamily="34" charset="0"/>
              </a:rPr>
              <a:t>Lucas Lacerda - 01212151</a:t>
            </a:r>
          </a:p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pt-BR" sz="1600" dirty="0">
                <a:latin typeface="Bahnschrift Light" panose="020B0502040204020203" pitchFamily="34" charset="0"/>
              </a:rPr>
              <a:t>Matheus Cantero - 01212087</a:t>
            </a:r>
          </a:p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pt-BR" sz="1600" dirty="0">
                <a:latin typeface="Bahnschrift Light" panose="020B0502040204020203" pitchFamily="34" charset="0"/>
              </a:rPr>
              <a:t>Pedro Gonçalves - 01212166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83E33B2-3CEB-41C9-A0E1-616465253847}"/>
              </a:ext>
            </a:extLst>
          </p:cNvPr>
          <p:cNvSpPr txBox="1"/>
          <p:nvPr/>
        </p:nvSpPr>
        <p:spPr>
          <a:xfrm>
            <a:off x="179517" y="5009816"/>
            <a:ext cx="1966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Bahnschrift" panose="020B0502040204020203" pitchFamily="34" charset="0"/>
              </a:rPr>
              <a:t>Integrantes: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B3E047BD-0F77-41D0-9689-AFEB0E2561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83693"/>
            <a:ext cx="6487886" cy="178098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83E33B2-3CEB-41C9-A0E1-616465253847}"/>
              </a:ext>
            </a:extLst>
          </p:cNvPr>
          <p:cNvSpPr txBox="1"/>
          <p:nvPr/>
        </p:nvSpPr>
        <p:spPr>
          <a:xfrm>
            <a:off x="6863804" y="4825149"/>
            <a:ext cx="2583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Bahnschrift" panose="020B0502040204020203" pitchFamily="34" charset="0"/>
              </a:rPr>
              <a:t>Professores Orientadores:</a:t>
            </a:r>
          </a:p>
        </p:txBody>
      </p:sp>
      <p:sp>
        <p:nvSpPr>
          <p:cNvPr id="11" name="Subtítulo 4">
            <a:extLst>
              <a:ext uri="{FF2B5EF4-FFF2-40B4-BE49-F238E27FC236}">
                <a16:creationId xmlns:a16="http://schemas.microsoft.com/office/drawing/2014/main" id="{6B2C16C6-6563-4F5B-B677-AFCEECCD7D96}"/>
              </a:ext>
            </a:extLst>
          </p:cNvPr>
          <p:cNvSpPr txBox="1">
            <a:spLocks/>
          </p:cNvSpPr>
          <p:nvPr/>
        </p:nvSpPr>
        <p:spPr>
          <a:xfrm>
            <a:off x="9231086" y="4254696"/>
            <a:ext cx="2405586" cy="2107038"/>
          </a:xfrm>
          <a:prstGeom prst="rect">
            <a:avLst/>
          </a:prstGeom>
          <a:ln w="28575">
            <a:solidFill>
              <a:srgbClr val="E57019"/>
            </a:solidFill>
            <a:prstDash val="sysDash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pt-BR" sz="1600" dirty="0">
                <a:latin typeface="Bahnschrift Light" panose="020B0502040204020203" pitchFamily="34" charset="0"/>
              </a:rPr>
              <a:t>Alexander Barreto</a:t>
            </a:r>
          </a:p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pt-BR" sz="1600" dirty="0">
                <a:latin typeface="Bahnschrift Light" panose="020B0502040204020203" pitchFamily="34" charset="0"/>
              </a:rPr>
              <a:t>Claudio Frizzarini</a:t>
            </a:r>
          </a:p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pt-BR" sz="1600" dirty="0">
                <a:latin typeface="Bahnschrift Light" panose="020B0502040204020203" pitchFamily="34" charset="0"/>
              </a:rPr>
              <a:t>Eduardo Verri</a:t>
            </a:r>
          </a:p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pt-BR" sz="1600" dirty="0">
                <a:latin typeface="Bahnschrift Light" panose="020B0502040204020203" pitchFamily="34" charset="0"/>
              </a:rPr>
              <a:t>Fernando Brandão</a:t>
            </a:r>
          </a:p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pt-BR" sz="1600" dirty="0">
                <a:latin typeface="Bahnschrift Light" panose="020B0502040204020203" pitchFamily="34" charset="0"/>
              </a:rPr>
              <a:t>Thiago Bonacelli</a:t>
            </a:r>
          </a:p>
        </p:txBody>
      </p:sp>
    </p:spTree>
    <p:extLst>
      <p:ext uri="{BB962C8B-B14F-4D97-AF65-F5344CB8AC3E}">
        <p14:creationId xmlns:p14="http://schemas.microsoft.com/office/powerpoint/2010/main" val="2882699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2DC74F79-8138-43F7-8919-F01696BC5E2C}"/>
              </a:ext>
            </a:extLst>
          </p:cNvPr>
          <p:cNvSpPr txBox="1">
            <a:spLocks/>
          </p:cNvSpPr>
          <p:nvPr/>
        </p:nvSpPr>
        <p:spPr>
          <a:xfrm>
            <a:off x="3789502" y="174447"/>
            <a:ext cx="4954448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Especificação do Analytics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F2720850-7AE8-448D-8BC2-08C37F25E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782234"/>
              </p:ext>
            </p:extLst>
          </p:nvPr>
        </p:nvGraphicFramePr>
        <p:xfrm>
          <a:off x="0" y="974364"/>
          <a:ext cx="12204001" cy="4838022"/>
        </p:xfrm>
        <a:graphic>
          <a:graphicData uri="http://schemas.openxmlformats.org/drawingml/2006/table">
            <a:tbl>
              <a:tblPr/>
              <a:tblGrid>
                <a:gridCol w="794343">
                  <a:extLst>
                    <a:ext uri="{9D8B030D-6E8A-4147-A177-3AD203B41FA5}">
                      <a16:colId xmlns:a16="http://schemas.microsoft.com/office/drawing/2014/main" val="1242041262"/>
                    </a:ext>
                  </a:extLst>
                </a:gridCol>
                <a:gridCol w="649917">
                  <a:extLst>
                    <a:ext uri="{9D8B030D-6E8A-4147-A177-3AD203B41FA5}">
                      <a16:colId xmlns:a16="http://schemas.microsoft.com/office/drawing/2014/main" val="4231003262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691019880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2394710314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2659777254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1843838921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3500275388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3129174959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1811399911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549161505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320636989"/>
                    </a:ext>
                  </a:extLst>
                </a:gridCol>
                <a:gridCol w="649917">
                  <a:extLst>
                    <a:ext uri="{9D8B030D-6E8A-4147-A177-3AD203B41FA5}">
                      <a16:colId xmlns:a16="http://schemas.microsoft.com/office/drawing/2014/main" val="511365668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3509497822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4120200134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99353845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1155667933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3097924117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755466860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1556681604"/>
                    </a:ext>
                  </a:extLst>
                </a:gridCol>
              </a:tblGrid>
              <a:tr h="289038">
                <a:tc gridSpan="19"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Contagem de pessoas simultâneas</a:t>
                      </a:r>
                    </a:p>
                  </a:txBody>
                  <a:tcPr marL="8648" marR="8648" marT="8648" marB="41509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545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Semana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06:00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07:00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08:00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09:00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15:00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17:00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18:00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19:00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21:00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22:00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23:00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3593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SEGUNDA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1663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TERÇA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81482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QUARTA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67833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QUINTA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673812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SEXTA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1332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SÁBADO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20533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DOMINGO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15193"/>
                  </a:ext>
                </a:extLst>
              </a:tr>
              <a:tr h="289038"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875725"/>
                  </a:ext>
                </a:extLst>
              </a:tr>
              <a:tr h="28903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Minimo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667207"/>
                  </a:ext>
                </a:extLst>
              </a:tr>
              <a:tr h="28903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 Quartil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304875"/>
                  </a:ext>
                </a:extLst>
              </a:tr>
              <a:tr h="28903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Mediana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4507841"/>
                  </a:ext>
                </a:extLst>
              </a:tr>
              <a:tr h="28903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 Quartis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003138"/>
                  </a:ext>
                </a:extLst>
              </a:tr>
              <a:tr h="28903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Máximo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4700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716751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B6D6619-5A38-4C72-9AFC-63CCB1C7B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158624"/>
              </p:ext>
            </p:extLst>
          </p:nvPr>
        </p:nvGraphicFramePr>
        <p:xfrm>
          <a:off x="866726" y="5812386"/>
          <a:ext cx="10800000" cy="842029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1353193617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072524868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20648597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40743789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340991624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304220807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672734982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815549692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952344084"/>
                    </a:ext>
                  </a:extLst>
                </a:gridCol>
              </a:tblGrid>
              <a:tr h="249827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Bahnschrift" panose="020B0502040204020203" pitchFamily="34" charset="0"/>
                        </a:rPr>
                        <a:t>Alerta para Lucro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Bahnschrift" panose="020B0502040204020203" pitchFamily="34" charset="0"/>
                        </a:rPr>
                        <a:t>Alerta para Lotação</a:t>
                      </a:r>
                    </a:p>
                  </a:txBody>
                  <a:tcPr marL="9525" marR="9525" marT="952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613891"/>
                  </a:ext>
                </a:extLst>
              </a:tr>
              <a:tr h="30481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CRÍTICO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MEDIO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IDEAL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BAIXO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MEDIO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IDEAL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CRITICO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962129"/>
                  </a:ext>
                </a:extLst>
              </a:tr>
              <a:tr h="24982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effectLst/>
                          <a:latin typeface="Bahnschrift" panose="020B0502040204020203" pitchFamily="34" charset="0"/>
                        </a:rPr>
                        <a:t>&lt; 13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14-22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23+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&lt; 13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7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14-22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23-30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Bahnschrift" panose="020B0502040204020203" pitchFamily="34" charset="0"/>
                        </a:rPr>
                        <a:t>31 &gt;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073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45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0AA669-0469-465D-815F-87FEEED0039A}"/>
              </a:ext>
            </a:extLst>
          </p:cNvPr>
          <p:cNvSpPr txBox="1">
            <a:spLocks/>
          </p:cNvSpPr>
          <p:nvPr/>
        </p:nvSpPr>
        <p:spPr>
          <a:xfrm>
            <a:off x="3304309" y="302230"/>
            <a:ext cx="5839692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Simulador de Sensores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810BCA7-9A63-408C-A773-F731EE6F2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9434" y1="82390" x2="59434" y2="82390"/>
                        <a14:foregroundMark x1="65409" y1="75472" x2="65409" y2="75472"/>
                        <a14:foregroundMark x1="79245" y1="77358" x2="79245" y2="77358"/>
                        <a14:foregroundMark x1="61006" y1="34591" x2="61006" y2="34591"/>
                        <a14:foregroundMark x1="38050" y1="35220" x2="38050" y2="35220"/>
                        <a14:foregroundMark x1="47170" y1="73585" x2="47170" y2="73585"/>
                        <a14:foregroundMark x1="44340" y1="77358" x2="44340" y2="77358"/>
                        <a14:foregroundMark x1="32704" y1="77358" x2="32704" y2="77358"/>
                        <a14:foregroundMark x1="26101" y1="80503" x2="26101" y2="80503"/>
                      </a14:backgroundRemoval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614" y="2391796"/>
            <a:ext cx="4148816" cy="2074408"/>
          </a:xfrm>
          <a:prstGeom prst="rect">
            <a:avLst/>
          </a:prstGeom>
        </p:spPr>
      </p:pic>
      <p:pic>
        <p:nvPicPr>
          <p:cNvPr id="1028" name="Picture 4" descr="Node.js - O que é, como funciona e quais as vantagens | OPUS">
            <a:extLst>
              <a:ext uri="{FF2B5EF4-FFF2-40B4-BE49-F238E27FC236}">
                <a16:creationId xmlns:a16="http://schemas.microsoft.com/office/drawing/2014/main" id="{F7EF85FB-FC46-4D91-9A0B-52EFC04A4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0700" y1="35667" x2="20700" y2="35667"/>
                        <a14:foregroundMark x1="33200" y1="38500" x2="33200" y2="38500"/>
                        <a14:foregroundMark x1="37700" y1="43000" x2="37700" y2="43000"/>
                        <a14:foregroundMark x1="40700" y1="42500" x2="40700" y2="42500"/>
                        <a14:foregroundMark x1="40700" y1="42500" x2="40700" y2="42500"/>
                        <a14:foregroundMark x1="40400" y1="42000" x2="40400" y2="42000"/>
                        <a14:foregroundMark x1="42700" y1="51000" x2="42700" y2="51000"/>
                        <a14:foregroundMark x1="42700" y1="51000" x2="42700" y2="51000"/>
                        <a14:foregroundMark x1="47100" y1="47667" x2="47100" y2="47667"/>
                        <a14:foregroundMark x1="47100" y1="47000" x2="47100" y2="47000"/>
                        <a14:foregroundMark x1="33900" y1="54333" x2="33900" y2="54333"/>
                        <a14:foregroundMark x1="33900" y1="54333" x2="33900" y2="54333"/>
                        <a14:foregroundMark x1="66500" y1="33500" x2="66500" y2="33500"/>
                        <a14:foregroundMark x1="66500" y1="36333" x2="66500" y2="36333"/>
                        <a14:foregroundMark x1="67100" y1="42000" x2="67100" y2="42000"/>
                        <a14:foregroundMark x1="67100" y1="42500" x2="67100" y2="42500"/>
                        <a14:foregroundMark x1="67100" y1="40833" x2="67100" y2="40833"/>
                        <a14:foregroundMark x1="67100" y1="40833" x2="67100" y2="40833"/>
                        <a14:foregroundMark x1="66800" y1="40333" x2="66800" y2="40333"/>
                        <a14:foregroundMark x1="75300" y1="45333" x2="75300" y2="45333"/>
                        <a14:foregroundMark x1="75300" y1="45333" x2="75300" y2="45333"/>
                        <a14:foregroundMark x1="81000" y1="44167" x2="81000" y2="44167"/>
                        <a14:foregroundMark x1="54400" y1="63333" x2="54400" y2="63333"/>
                        <a14:foregroundMark x1="50400" y1="69500" x2="50400" y2="69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857" y="2283641"/>
            <a:ext cx="4283529" cy="257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42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0AA669-0469-465D-815F-87FEEED0039A}"/>
              </a:ext>
            </a:extLst>
          </p:cNvPr>
          <p:cNvSpPr txBox="1">
            <a:spLocks/>
          </p:cNvSpPr>
          <p:nvPr/>
        </p:nvSpPr>
        <p:spPr>
          <a:xfrm>
            <a:off x="3560618" y="178405"/>
            <a:ext cx="5070764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Modelagem / Tabelas BD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53D1DE1-5E6A-4701-815A-F9B48AA49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1051225"/>
            <a:ext cx="6648450" cy="5362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0" name="Picture 2" descr="MySQL 8: as melhorias da nova versão do MySQL | Homehost">
            <a:extLst>
              <a:ext uri="{FF2B5EF4-FFF2-40B4-BE49-F238E27FC236}">
                <a16:creationId xmlns:a16="http://schemas.microsoft.com/office/drawing/2014/main" id="{4AA54AEF-3C3E-457C-9C7D-5EDD55675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575" y="2561629"/>
            <a:ext cx="3257140" cy="136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9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0AA669-0469-465D-815F-87FEEED0039A}"/>
              </a:ext>
            </a:extLst>
          </p:cNvPr>
          <p:cNvSpPr txBox="1">
            <a:spLocks/>
          </p:cNvSpPr>
          <p:nvPr/>
        </p:nvSpPr>
        <p:spPr>
          <a:xfrm>
            <a:off x="3514766" y="352567"/>
            <a:ext cx="5162468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Projeto no GitHub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CC65F2E-1D52-4C21-983D-7C1D4210EC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05"/>
          <a:stretch/>
        </p:blipFill>
        <p:spPr>
          <a:xfrm>
            <a:off x="1175159" y="1512417"/>
            <a:ext cx="9841681" cy="4292210"/>
          </a:xfrm>
          <a:prstGeom prst="rect">
            <a:avLst/>
          </a:prstGeom>
          <a:ln w="57150">
            <a:solidFill>
              <a:srgbClr val="E57019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625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8A0AA669-0469-465D-815F-87FEEED0039A}"/>
              </a:ext>
            </a:extLst>
          </p:cNvPr>
          <p:cNvSpPr txBox="1">
            <a:spLocks/>
          </p:cNvSpPr>
          <p:nvPr/>
        </p:nvSpPr>
        <p:spPr>
          <a:xfrm>
            <a:off x="3807563" y="2965665"/>
            <a:ext cx="4576873" cy="926670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900" dirty="0">
                <a:latin typeface="Bahnschrift" panose="020B0502040204020203" pitchFamily="34" charset="0"/>
              </a:rPr>
              <a:t>Dúvidas?</a:t>
            </a:r>
            <a:endParaRPr lang="pt-BR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03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8A0AA669-0469-465D-815F-87FEEED0039A}"/>
              </a:ext>
            </a:extLst>
          </p:cNvPr>
          <p:cNvSpPr txBox="1">
            <a:spLocks/>
          </p:cNvSpPr>
          <p:nvPr/>
        </p:nvSpPr>
        <p:spPr>
          <a:xfrm>
            <a:off x="3341230" y="1108452"/>
            <a:ext cx="5292562" cy="92667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dirty="0">
                <a:latin typeface="Bahnschrift" panose="020B0502040204020203" pitchFamily="34" charset="0"/>
              </a:rPr>
              <a:t>Obrigado!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02A6DB2-8680-4DD3-AC2B-C295858358F3}"/>
              </a:ext>
            </a:extLst>
          </p:cNvPr>
          <p:cNvSpPr txBox="1">
            <a:spLocks/>
          </p:cNvSpPr>
          <p:nvPr/>
        </p:nvSpPr>
        <p:spPr>
          <a:xfrm>
            <a:off x="304800" y="5916385"/>
            <a:ext cx="2104571" cy="591458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pt-BR" sz="1400" b="1" dirty="0">
                <a:latin typeface="Bahnschrift" panose="020B0502040204020203" pitchFamily="34" charset="0"/>
              </a:rPr>
              <a:t>Menção honrosa:</a:t>
            </a:r>
          </a:p>
          <a:p>
            <a:pPr algn="ctr">
              <a:lnSpc>
                <a:spcPct val="100000"/>
              </a:lnSpc>
            </a:pPr>
            <a:r>
              <a:rPr lang="pt-BR" sz="1400" dirty="0">
                <a:latin typeface="Bahnschrift" panose="020B0502040204020203" pitchFamily="34" charset="0"/>
              </a:rPr>
              <a:t>Derek Ventura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1C6294D-7620-4116-B103-F480FD580AC7}"/>
              </a:ext>
            </a:extLst>
          </p:cNvPr>
          <p:cNvSpPr txBox="1">
            <a:spLocks/>
          </p:cNvSpPr>
          <p:nvPr/>
        </p:nvSpPr>
        <p:spPr>
          <a:xfrm>
            <a:off x="4611107" y="3242376"/>
            <a:ext cx="2969785" cy="1676764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pt-BR" sz="2000" b="1" dirty="0">
                <a:latin typeface="Bahnschrift" panose="020B0502040204020203" pitchFamily="34" charset="0"/>
              </a:rPr>
              <a:t>Agradecimentos:</a:t>
            </a:r>
          </a:p>
          <a:p>
            <a:pPr algn="ctr">
              <a:lnSpc>
                <a:spcPct val="100000"/>
              </a:lnSpc>
            </a:pPr>
            <a:r>
              <a:rPr lang="pt-BR" sz="2000" dirty="0">
                <a:latin typeface="Bahnschrift" panose="020B0502040204020203" pitchFamily="34" charset="0"/>
              </a:rPr>
              <a:t>Braian Braga</a:t>
            </a:r>
          </a:p>
          <a:p>
            <a:pPr algn="ctr">
              <a:lnSpc>
                <a:spcPct val="100000"/>
              </a:lnSpc>
            </a:pPr>
            <a:r>
              <a:rPr lang="pt-BR" sz="2000" dirty="0">
                <a:latin typeface="Bahnschrift" panose="020B0502040204020203" pitchFamily="34" charset="0"/>
              </a:rPr>
              <a:t>Isabella Conti</a:t>
            </a:r>
          </a:p>
          <a:p>
            <a:pPr algn="ctr">
              <a:lnSpc>
                <a:spcPct val="100000"/>
              </a:lnSpc>
            </a:pPr>
            <a:r>
              <a:rPr lang="pt-BR" sz="2000" dirty="0">
                <a:latin typeface="Bahnschrift" panose="020B0502040204020203" pitchFamily="34" charset="0"/>
              </a:rPr>
              <a:t>João Pedro</a:t>
            </a:r>
          </a:p>
          <a:p>
            <a:pPr algn="ctr">
              <a:lnSpc>
                <a:spcPct val="100000"/>
              </a:lnSpc>
            </a:pPr>
            <a:r>
              <a:rPr lang="pt-BR" sz="2000" dirty="0">
                <a:latin typeface="Bahnschrift" panose="020B0502040204020203" pitchFamily="34" charset="0"/>
              </a:rPr>
              <a:t>Paulo Souza</a:t>
            </a:r>
          </a:p>
        </p:txBody>
      </p:sp>
    </p:spTree>
    <p:extLst>
      <p:ext uri="{BB962C8B-B14F-4D97-AF65-F5344CB8AC3E}">
        <p14:creationId xmlns:p14="http://schemas.microsoft.com/office/powerpoint/2010/main" val="351319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0AA669-0469-465D-815F-87FEEED0039A}"/>
              </a:ext>
            </a:extLst>
          </p:cNvPr>
          <p:cNvSpPr txBox="1">
            <a:spLocks/>
          </p:cNvSpPr>
          <p:nvPr/>
        </p:nvSpPr>
        <p:spPr>
          <a:xfrm>
            <a:off x="3560618" y="393715"/>
            <a:ext cx="5070764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Contexto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718431" y="1307171"/>
            <a:ext cx="5174369" cy="217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3"/>
              </a:buBlip>
            </a:pPr>
            <a:r>
              <a:rPr lang="pt-BR" sz="2000" dirty="0"/>
              <a:t>Como funciona transporte público no Brasil?</a:t>
            </a:r>
          </a:p>
          <a:p>
            <a:pPr marL="800100" lvl="1" indent="-342900">
              <a:lnSpc>
                <a:spcPct val="150000"/>
              </a:lnSpc>
              <a:buSzPct val="90000"/>
              <a:buBlip>
                <a:blip r:embed="rId3"/>
              </a:buBlip>
            </a:pPr>
            <a:r>
              <a:rPr lang="pt-BR" dirty="0"/>
              <a:t>Aglomeração </a:t>
            </a:r>
          </a:p>
          <a:p>
            <a:pPr marL="800100" lvl="1" indent="-342900">
              <a:lnSpc>
                <a:spcPct val="150000"/>
              </a:lnSpc>
              <a:buSzPct val="90000"/>
              <a:buBlip>
                <a:blip r:embed="rId3"/>
              </a:buBlip>
            </a:pPr>
            <a:r>
              <a:rPr lang="pt-BR" dirty="0"/>
              <a:t>Falta de ônibus em regiões não centrais</a:t>
            </a:r>
          </a:p>
          <a:p>
            <a:pPr marL="800100" lvl="1" indent="-342900">
              <a:lnSpc>
                <a:spcPct val="150000"/>
              </a:lnSpc>
              <a:buSzPct val="90000"/>
              <a:buBlip>
                <a:blip r:embed="rId3"/>
              </a:buBlip>
            </a:pPr>
            <a:r>
              <a:rPr lang="pt-BR" dirty="0"/>
              <a:t>Atrasos recorrentes</a:t>
            </a:r>
          </a:p>
          <a:p>
            <a:pPr marL="800100" lvl="1" indent="-342900">
              <a:lnSpc>
                <a:spcPct val="150000"/>
              </a:lnSpc>
              <a:buSzPct val="90000"/>
              <a:buBlip>
                <a:blip r:embed="rId3"/>
              </a:buBlip>
            </a:pPr>
            <a:r>
              <a:rPr lang="pt-BR" dirty="0"/>
              <a:t>Assaltos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718431" y="3602780"/>
            <a:ext cx="4748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pt-BR" sz="2000" dirty="0"/>
              <a:t>Como a gente resolve esses problemas?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725384" y="4184624"/>
            <a:ext cx="4284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pt-BR" sz="2000" dirty="0"/>
              <a:t>Como funciona o sensor no ônibus?</a:t>
            </a:r>
          </a:p>
        </p:txBody>
      </p:sp>
      <p:sp>
        <p:nvSpPr>
          <p:cNvPr id="7" name="Retângulo 6"/>
          <p:cNvSpPr/>
          <p:nvPr/>
        </p:nvSpPr>
        <p:spPr>
          <a:xfrm>
            <a:off x="540327" y="4794976"/>
            <a:ext cx="60405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Bahnschrift" panose="020B0502040204020203"/>
              </a:rPr>
              <a:t>Existem sensores TCRT 5000 ao dentro de todo o ônibus.</a:t>
            </a:r>
          </a:p>
          <a:p>
            <a:endParaRPr lang="pt-BR" dirty="0">
              <a:latin typeface="Bahnschrift" panose="020B0502040204020203"/>
            </a:endParaRPr>
          </a:p>
          <a:p>
            <a:r>
              <a:rPr lang="pt-BR" dirty="0">
                <a:latin typeface="Bahnschrift" panose="020B0502040204020203"/>
              </a:rPr>
              <a:t>Sendo eles na entrada, na catraca, e na saída.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2497DCB6-20D4-48F7-8B7C-4D5F27114BC4}"/>
              </a:ext>
            </a:extLst>
          </p:cNvPr>
          <p:cNvGrpSpPr/>
          <p:nvPr/>
        </p:nvGrpSpPr>
        <p:grpSpPr>
          <a:xfrm>
            <a:off x="8229600" y="2937618"/>
            <a:ext cx="2438400" cy="2447182"/>
            <a:chOff x="8229600" y="2937618"/>
            <a:chExt cx="2438400" cy="2447182"/>
          </a:xfrm>
        </p:grpSpPr>
        <p:pic>
          <p:nvPicPr>
            <p:cNvPr id="8" name="Imagem 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15" t="10104" r="26838" b="15533"/>
            <a:stretch/>
          </p:blipFill>
          <p:spPr>
            <a:xfrm>
              <a:off x="8592458" y="3246631"/>
              <a:ext cx="1471192" cy="1512519"/>
            </a:xfrm>
            <a:prstGeom prst="rect">
              <a:avLst/>
            </a:prstGeom>
          </p:spPr>
        </p:pic>
        <p:sp>
          <p:nvSpPr>
            <p:cNvPr id="9" name="CaixaDeTexto 8"/>
            <p:cNvSpPr txBox="1"/>
            <p:nvPr/>
          </p:nvSpPr>
          <p:spPr>
            <a:xfrm>
              <a:off x="8380049" y="4887309"/>
              <a:ext cx="197385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dirty="0"/>
                <a:t>Sensor TCRT 5000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8229600" y="2937618"/>
              <a:ext cx="2438400" cy="2447182"/>
            </a:xfrm>
            <a:prstGeom prst="rect">
              <a:avLst/>
            </a:prstGeom>
            <a:noFill/>
            <a:ln w="57150">
              <a:solidFill>
                <a:srgbClr val="E5701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76200">
                  <a:solidFill>
                    <a:srgbClr val="E57019"/>
                  </a:solidFill>
                  <a:prstDash val="dashDot"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460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0AA669-0469-465D-815F-87FEEED0039A}"/>
              </a:ext>
            </a:extLst>
          </p:cNvPr>
          <p:cNvSpPr txBox="1">
            <a:spLocks/>
          </p:cNvSpPr>
          <p:nvPr/>
        </p:nvSpPr>
        <p:spPr>
          <a:xfrm>
            <a:off x="3560618" y="393715"/>
            <a:ext cx="5070764" cy="609601"/>
          </a:xfrm>
          <a:prstGeom prst="rect">
            <a:avLst/>
          </a:prstGeom>
          <a:noFill/>
          <a:ln w="57150">
            <a:solidFill>
              <a:srgbClr val="00B050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Entrada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1EAA0561-C860-498E-8684-4B32D0B9BABB}"/>
              </a:ext>
            </a:extLst>
          </p:cNvPr>
          <p:cNvGrpSpPr/>
          <p:nvPr/>
        </p:nvGrpSpPr>
        <p:grpSpPr>
          <a:xfrm>
            <a:off x="3467722" y="1318780"/>
            <a:ext cx="5163660" cy="5096533"/>
            <a:chOff x="3467722" y="1318780"/>
            <a:chExt cx="5163660" cy="5096533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722" y="1318780"/>
              <a:ext cx="5163660" cy="509653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28" name="Conector reto 27"/>
            <p:cNvCxnSpPr/>
            <p:nvPr/>
          </p:nvCxnSpPr>
          <p:spPr>
            <a:xfrm flipV="1">
              <a:off x="6160294" y="4812506"/>
              <a:ext cx="69056" cy="28577"/>
            </a:xfrm>
            <a:prstGeom prst="line">
              <a:avLst/>
            </a:prstGeom>
            <a:ln w="28575" cap="sq">
              <a:solidFill>
                <a:srgbClr val="FF0000"/>
              </a:solidFill>
              <a:miter lim="800000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/>
            <p:nvPr/>
          </p:nvCxnSpPr>
          <p:spPr>
            <a:xfrm flipH="1">
              <a:off x="6479381" y="4481513"/>
              <a:ext cx="595313" cy="252412"/>
            </a:xfrm>
            <a:prstGeom prst="line">
              <a:avLst/>
            </a:prstGeom>
            <a:ln w="28575" cap="sq">
              <a:solidFill>
                <a:srgbClr val="FF0000"/>
              </a:solidFill>
              <a:miter lim="800000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/>
            <p:nvPr/>
          </p:nvCxnSpPr>
          <p:spPr>
            <a:xfrm flipV="1">
              <a:off x="6176963" y="5684044"/>
              <a:ext cx="69056" cy="21431"/>
            </a:xfrm>
            <a:prstGeom prst="line">
              <a:avLst/>
            </a:prstGeom>
            <a:ln w="28575" cap="sq">
              <a:solidFill>
                <a:srgbClr val="FF0000"/>
              </a:solidFill>
              <a:miter lim="800000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 flipV="1">
              <a:off x="6479381" y="5155406"/>
              <a:ext cx="1338263" cy="442914"/>
            </a:xfrm>
            <a:prstGeom prst="line">
              <a:avLst/>
            </a:prstGeom>
            <a:ln w="28575" cap="sq">
              <a:solidFill>
                <a:srgbClr val="FF0000"/>
              </a:solidFill>
              <a:prstDash val="solid"/>
              <a:miter lim="800000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69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0AA669-0469-465D-815F-87FEEED0039A}"/>
              </a:ext>
            </a:extLst>
          </p:cNvPr>
          <p:cNvSpPr txBox="1">
            <a:spLocks/>
          </p:cNvSpPr>
          <p:nvPr/>
        </p:nvSpPr>
        <p:spPr>
          <a:xfrm>
            <a:off x="3560618" y="393715"/>
            <a:ext cx="5070764" cy="609601"/>
          </a:xfrm>
          <a:prstGeom prst="rect">
            <a:avLst/>
          </a:prstGeom>
          <a:noFill/>
          <a:ln w="57150">
            <a:solidFill>
              <a:srgbClr val="FFC000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Catraca</a:t>
            </a:r>
          </a:p>
        </p:txBody>
      </p:sp>
      <p:grpSp>
        <p:nvGrpSpPr>
          <p:cNvPr id="20" name="Agrupar 19"/>
          <p:cNvGrpSpPr>
            <a:grpSpLocks noChangeAspect="1"/>
          </p:cNvGrpSpPr>
          <p:nvPr/>
        </p:nvGrpSpPr>
        <p:grpSpPr>
          <a:xfrm>
            <a:off x="2586640" y="1396298"/>
            <a:ext cx="7018720" cy="4661601"/>
            <a:chOff x="6255233" y="1916999"/>
            <a:chExt cx="5517667" cy="3664651"/>
          </a:xfrm>
        </p:grpSpPr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5233" y="1916999"/>
              <a:ext cx="5517667" cy="366465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9" name="Conector reto 8"/>
            <p:cNvCxnSpPr/>
            <p:nvPr/>
          </p:nvCxnSpPr>
          <p:spPr>
            <a:xfrm>
              <a:off x="9083954" y="4683098"/>
              <a:ext cx="685521" cy="177828"/>
            </a:xfrm>
            <a:prstGeom prst="line">
              <a:avLst/>
            </a:prstGeom>
            <a:ln w="44450" cap="sq">
              <a:solidFill>
                <a:srgbClr val="FF0000"/>
              </a:solidFill>
              <a:prstDash val="solid"/>
              <a:miter lim="800000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740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0AA669-0469-465D-815F-87FEEED0039A}"/>
              </a:ext>
            </a:extLst>
          </p:cNvPr>
          <p:cNvSpPr txBox="1">
            <a:spLocks/>
          </p:cNvSpPr>
          <p:nvPr/>
        </p:nvSpPr>
        <p:spPr>
          <a:xfrm>
            <a:off x="3560618" y="393715"/>
            <a:ext cx="5070764" cy="609601"/>
          </a:xfrm>
          <a:prstGeom prst="rect">
            <a:avLst/>
          </a:prstGeom>
          <a:noFill/>
          <a:ln w="57150">
            <a:solidFill>
              <a:srgbClr val="FF0000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Saída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79D520C7-987B-4437-B095-525627F20312}"/>
              </a:ext>
            </a:extLst>
          </p:cNvPr>
          <p:cNvGrpSpPr/>
          <p:nvPr/>
        </p:nvGrpSpPr>
        <p:grpSpPr>
          <a:xfrm>
            <a:off x="3000158" y="1270000"/>
            <a:ext cx="6191683" cy="4762834"/>
            <a:chOff x="3000158" y="1270000"/>
            <a:chExt cx="6191683" cy="4762834"/>
          </a:xfrm>
        </p:grpSpPr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0158" y="1270000"/>
              <a:ext cx="6191683" cy="476283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7" name="Conector reto 6"/>
            <p:cNvCxnSpPr/>
            <p:nvPr/>
          </p:nvCxnSpPr>
          <p:spPr>
            <a:xfrm flipV="1">
              <a:off x="5353050" y="4800600"/>
              <a:ext cx="1987550" cy="872791"/>
            </a:xfrm>
            <a:prstGeom prst="line">
              <a:avLst/>
            </a:prstGeom>
            <a:ln w="44450" cap="sq">
              <a:solidFill>
                <a:srgbClr val="FF0000"/>
              </a:solidFill>
              <a:prstDash val="solid"/>
              <a:miter lim="800000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/>
            <p:nvPr/>
          </p:nvCxnSpPr>
          <p:spPr>
            <a:xfrm flipV="1">
              <a:off x="5492750" y="4933950"/>
              <a:ext cx="2260600" cy="1006126"/>
            </a:xfrm>
            <a:prstGeom prst="line">
              <a:avLst/>
            </a:prstGeom>
            <a:ln w="44450" cap="sq">
              <a:solidFill>
                <a:srgbClr val="FF0000"/>
              </a:solidFill>
              <a:prstDash val="solid"/>
              <a:miter lim="800000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772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de Seta Reta 7"/>
          <p:cNvCxnSpPr>
            <a:stCxn id="1038" idx="2"/>
          </p:cNvCxnSpPr>
          <p:nvPr/>
        </p:nvCxnSpPr>
        <p:spPr>
          <a:xfrm flipH="1">
            <a:off x="879593" y="2289350"/>
            <a:ext cx="1" cy="430934"/>
          </a:xfrm>
          <a:prstGeom prst="straightConnector1">
            <a:avLst/>
          </a:prstGeom>
          <a:ln w="57150">
            <a:solidFill>
              <a:srgbClr val="E57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cxnSpLocks/>
            <a:stCxn id="16" idx="3"/>
            <a:endCxn id="1026" idx="1"/>
          </p:cNvCxnSpPr>
          <p:nvPr/>
        </p:nvCxnSpPr>
        <p:spPr>
          <a:xfrm>
            <a:off x="2098508" y="3166027"/>
            <a:ext cx="885419" cy="0"/>
          </a:xfrm>
          <a:prstGeom prst="straightConnector1">
            <a:avLst/>
          </a:prstGeom>
          <a:ln w="76200">
            <a:solidFill>
              <a:srgbClr val="E57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>
            <a:stCxn id="1040" idx="3"/>
            <a:endCxn id="1042" idx="1"/>
          </p:cNvCxnSpPr>
          <p:nvPr/>
        </p:nvCxnSpPr>
        <p:spPr>
          <a:xfrm>
            <a:off x="3864288" y="5652151"/>
            <a:ext cx="1948592" cy="11366"/>
          </a:xfrm>
          <a:prstGeom prst="straightConnector1">
            <a:avLst/>
          </a:prstGeom>
          <a:ln w="76200">
            <a:solidFill>
              <a:srgbClr val="E57019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cxnSpLocks/>
            <a:stCxn id="1026" idx="2"/>
          </p:cNvCxnSpPr>
          <p:nvPr/>
        </p:nvCxnSpPr>
        <p:spPr>
          <a:xfrm>
            <a:off x="3496297" y="3667160"/>
            <a:ext cx="7020" cy="1475696"/>
          </a:xfrm>
          <a:prstGeom prst="straightConnector1">
            <a:avLst/>
          </a:prstGeom>
          <a:ln w="57150">
            <a:solidFill>
              <a:srgbClr val="E57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71"/>
          <p:cNvCxnSpPr>
            <a:stCxn id="1042" idx="3"/>
            <a:endCxn id="1046" idx="2"/>
          </p:cNvCxnSpPr>
          <p:nvPr/>
        </p:nvCxnSpPr>
        <p:spPr>
          <a:xfrm flipV="1">
            <a:off x="7222175" y="4669269"/>
            <a:ext cx="2587323" cy="994248"/>
          </a:xfrm>
          <a:prstGeom prst="straightConnector1">
            <a:avLst/>
          </a:prstGeom>
          <a:ln w="76200">
            <a:solidFill>
              <a:srgbClr val="E57019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537E28A4-76FC-4424-8AC9-5814138CE8D1}"/>
              </a:ext>
            </a:extLst>
          </p:cNvPr>
          <p:cNvGrpSpPr/>
          <p:nvPr/>
        </p:nvGrpSpPr>
        <p:grpSpPr>
          <a:xfrm>
            <a:off x="6391161" y="2210093"/>
            <a:ext cx="1863339" cy="1674803"/>
            <a:chOff x="6391161" y="2210093"/>
            <a:chExt cx="1863339" cy="1674803"/>
          </a:xfrm>
        </p:grpSpPr>
        <p:pic>
          <p:nvPicPr>
            <p:cNvPr id="1044" name="Picture 20" descr="Fornecedores - Digitalize seu negócio e seja um fornecedor iBench Market"/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5967" y="2210093"/>
              <a:ext cx="1808533" cy="1237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CaixaDeTexto 90"/>
            <p:cNvSpPr txBox="1"/>
            <p:nvPr/>
          </p:nvSpPr>
          <p:spPr>
            <a:xfrm>
              <a:off x="6391161" y="3546342"/>
              <a:ext cx="1748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Nossa Equipe</a:t>
              </a: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FC1031F8-D6A2-47A8-89C7-1B9E878E9906}"/>
              </a:ext>
            </a:extLst>
          </p:cNvPr>
          <p:cNvGrpSpPr/>
          <p:nvPr/>
        </p:nvGrpSpPr>
        <p:grpSpPr>
          <a:xfrm>
            <a:off x="388089" y="1065438"/>
            <a:ext cx="2261340" cy="1223912"/>
            <a:chOff x="388089" y="1065438"/>
            <a:chExt cx="2261340" cy="1223912"/>
          </a:xfrm>
        </p:grpSpPr>
        <p:pic>
          <p:nvPicPr>
            <p:cNvPr id="1038" name="Picture 14" descr="Pessoa Desenho Para Colorir - Ultra Coloring Pages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20" t="21561" r="26581" b="22289"/>
            <a:stretch/>
          </p:blipFill>
          <p:spPr bwMode="auto">
            <a:xfrm>
              <a:off x="388089" y="1065438"/>
              <a:ext cx="983009" cy="1223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" name="CaixaDeTexto 105"/>
            <p:cNvSpPr txBox="1"/>
            <p:nvPr/>
          </p:nvSpPr>
          <p:spPr>
            <a:xfrm>
              <a:off x="900776" y="1579385"/>
              <a:ext cx="1748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Passageiro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E721D95A-4DA5-4EFA-A023-C0727ABCBF0F}"/>
              </a:ext>
            </a:extLst>
          </p:cNvPr>
          <p:cNvGrpSpPr/>
          <p:nvPr/>
        </p:nvGrpSpPr>
        <p:grpSpPr>
          <a:xfrm>
            <a:off x="2983927" y="2664893"/>
            <a:ext cx="2345051" cy="1002267"/>
            <a:chOff x="2983927" y="2664893"/>
            <a:chExt cx="2345051" cy="1002267"/>
          </a:xfrm>
        </p:grpSpPr>
        <p:pic>
          <p:nvPicPr>
            <p:cNvPr id="1026" name="Picture 2" descr="Estilo, pessoas, ícone, sensor, movimento, esboço. Ícone, pessoas, desenho,  icon., fundo, teia, isolado, movimento, sensor, | CanStock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697"/>
            <a:stretch/>
          </p:blipFill>
          <p:spPr bwMode="auto">
            <a:xfrm>
              <a:off x="2983927" y="2664893"/>
              <a:ext cx="1024739" cy="10022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" name="CaixaDeTexto 106"/>
            <p:cNvSpPr txBox="1">
              <a:spLocks noChangeAspect="1"/>
            </p:cNvSpPr>
            <p:nvPr/>
          </p:nvSpPr>
          <p:spPr>
            <a:xfrm>
              <a:off x="3580326" y="3073959"/>
              <a:ext cx="17486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Passageiro</a:t>
              </a: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4982754-3DA2-442E-A739-761F70774CC2}"/>
              </a:ext>
            </a:extLst>
          </p:cNvPr>
          <p:cNvGrpSpPr/>
          <p:nvPr/>
        </p:nvGrpSpPr>
        <p:grpSpPr>
          <a:xfrm>
            <a:off x="2469042" y="5142856"/>
            <a:ext cx="1748653" cy="1416421"/>
            <a:chOff x="2469042" y="5142856"/>
            <a:chExt cx="1748653" cy="1416421"/>
          </a:xfrm>
        </p:grpSpPr>
        <p:pic>
          <p:nvPicPr>
            <p:cNvPr id="1040" name="Picture 16" descr="Modem Desenho Para Colorir - Ultra Coloring Pages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549" y="5142856"/>
              <a:ext cx="1024739" cy="1018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8" name="CaixaDeTexto 107"/>
            <p:cNvSpPr txBox="1"/>
            <p:nvPr/>
          </p:nvSpPr>
          <p:spPr>
            <a:xfrm>
              <a:off x="2469042" y="6220723"/>
              <a:ext cx="1748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Internet</a:t>
              </a: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A59A6EE-D91E-4328-B77B-F20E8EF3DEBB}"/>
              </a:ext>
            </a:extLst>
          </p:cNvPr>
          <p:cNvGrpSpPr/>
          <p:nvPr/>
        </p:nvGrpSpPr>
        <p:grpSpPr>
          <a:xfrm>
            <a:off x="5538947" y="4958869"/>
            <a:ext cx="1957159" cy="1778621"/>
            <a:chOff x="5538947" y="4958869"/>
            <a:chExt cx="1957159" cy="1778621"/>
          </a:xfrm>
        </p:grpSpPr>
        <p:pic>
          <p:nvPicPr>
            <p:cNvPr id="1042" name="Picture 18" descr="Banco De Dados Da Nuvem Desenho Para Colorir - Ultra Coloring Page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2880" y="4958869"/>
              <a:ext cx="1409295" cy="14092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" name="CaixaDeTexto 108"/>
            <p:cNvSpPr txBox="1"/>
            <p:nvPr/>
          </p:nvSpPr>
          <p:spPr>
            <a:xfrm>
              <a:off x="5538947" y="6152715"/>
              <a:ext cx="1957159" cy="58477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pt-BR" sz="1600" dirty="0">
                  <a:latin typeface="Arial Rounded MT Bold"/>
                </a:rPr>
                <a:t>Infraestrutura e Banco de Dados</a:t>
              </a:r>
            </a:p>
          </p:txBody>
        </p:sp>
      </p:grpSp>
      <p:grpSp>
        <p:nvGrpSpPr>
          <p:cNvPr id="111" name="Agrupar 110"/>
          <p:cNvGrpSpPr/>
          <p:nvPr/>
        </p:nvGrpSpPr>
        <p:grpSpPr>
          <a:xfrm>
            <a:off x="8746764" y="3243236"/>
            <a:ext cx="3551089" cy="1426033"/>
            <a:chOff x="8086111" y="2648219"/>
            <a:chExt cx="3551089" cy="1426033"/>
          </a:xfrm>
        </p:grpSpPr>
        <p:pic>
          <p:nvPicPr>
            <p:cNvPr id="1046" name="Picture 22" descr="Pessoas olhando para o celular enquanto usava máscara | Vetor Premium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6111" y="2648219"/>
              <a:ext cx="2125468" cy="14260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" name="CaixaDeTexto 109"/>
            <p:cNvSpPr txBox="1"/>
            <p:nvPr/>
          </p:nvSpPr>
          <p:spPr>
            <a:xfrm>
              <a:off x="9888547" y="2945736"/>
              <a:ext cx="17486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Acesso p/ Usuários</a:t>
              </a:r>
            </a:p>
          </p:txBody>
        </p:sp>
      </p:grpSp>
      <p:cxnSp>
        <p:nvCxnSpPr>
          <p:cNvPr id="112" name="Conector de Seta Reta 111"/>
          <p:cNvCxnSpPr>
            <a:stCxn id="1042" idx="3"/>
            <a:endCxn id="1048" idx="1"/>
          </p:cNvCxnSpPr>
          <p:nvPr/>
        </p:nvCxnSpPr>
        <p:spPr>
          <a:xfrm>
            <a:off x="7222175" y="5663517"/>
            <a:ext cx="1715649" cy="173611"/>
          </a:xfrm>
          <a:prstGeom prst="straightConnector1">
            <a:avLst/>
          </a:prstGeom>
          <a:ln w="76200">
            <a:solidFill>
              <a:srgbClr val="E57019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Agrupar 104"/>
          <p:cNvGrpSpPr/>
          <p:nvPr/>
        </p:nvGrpSpPr>
        <p:grpSpPr>
          <a:xfrm>
            <a:off x="8937824" y="5416214"/>
            <a:ext cx="1748653" cy="1189183"/>
            <a:chOff x="9768266" y="5237138"/>
            <a:chExt cx="1748653" cy="1189183"/>
          </a:xfrm>
        </p:grpSpPr>
        <p:sp>
          <p:nvSpPr>
            <p:cNvPr id="117" name="CaixaDeTexto 116"/>
            <p:cNvSpPr txBox="1"/>
            <p:nvPr/>
          </p:nvSpPr>
          <p:spPr>
            <a:xfrm>
              <a:off x="9768266" y="6087767"/>
              <a:ext cx="1748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Empresas</a:t>
              </a:r>
            </a:p>
          </p:txBody>
        </p:sp>
        <p:pic>
          <p:nvPicPr>
            <p:cNvPr id="1048" name="Picture 24" descr="São Paulo Transporte – Wikipédia, a enciclopédia livre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8266" y="5237138"/>
              <a:ext cx="1746528" cy="841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Título 1">
            <a:extLst>
              <a:ext uri="{FF2B5EF4-FFF2-40B4-BE49-F238E27FC236}">
                <a16:creationId xmlns:a16="http://schemas.microsoft.com/office/drawing/2014/main" id="{8CAA0BA6-80C9-417A-83AF-88731D17BEA7}"/>
              </a:ext>
            </a:extLst>
          </p:cNvPr>
          <p:cNvSpPr txBox="1">
            <a:spLocks/>
          </p:cNvSpPr>
          <p:nvPr/>
        </p:nvSpPr>
        <p:spPr>
          <a:xfrm>
            <a:off x="3580326" y="292646"/>
            <a:ext cx="5070764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Diagrama de Solução Negócio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5F9A80D-3AAD-408C-8BE8-E33E7CBEF7BB}"/>
              </a:ext>
            </a:extLst>
          </p:cNvPr>
          <p:cNvGrpSpPr/>
          <p:nvPr/>
        </p:nvGrpSpPr>
        <p:grpSpPr>
          <a:xfrm>
            <a:off x="43505" y="2592538"/>
            <a:ext cx="2055003" cy="1259278"/>
            <a:chOff x="43505" y="2592538"/>
            <a:chExt cx="2055003" cy="1259278"/>
          </a:xfrm>
        </p:grpSpPr>
        <p:sp>
          <p:nvSpPr>
            <p:cNvPr id="104" name="CaixaDeTexto 103"/>
            <p:cNvSpPr txBox="1"/>
            <p:nvPr/>
          </p:nvSpPr>
          <p:spPr>
            <a:xfrm>
              <a:off x="124534" y="3513262"/>
              <a:ext cx="1748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Ônibus Público </a:t>
              </a:r>
            </a:p>
          </p:txBody>
        </p:sp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DAF881AF-8425-45C0-AFE7-9AA327F14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05" y="2592538"/>
              <a:ext cx="2055003" cy="1146978"/>
            </a:xfrm>
            <a:prstGeom prst="rect">
              <a:avLst/>
            </a:prstGeom>
          </p:spPr>
        </p:pic>
      </p:grp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1EBB2E5F-E955-44BF-B989-D7688F5C6614}"/>
              </a:ext>
            </a:extLst>
          </p:cNvPr>
          <p:cNvCxnSpPr>
            <a:cxnSpLocks/>
            <a:stCxn id="1042" idx="3"/>
            <a:endCxn id="91" idx="2"/>
          </p:cNvCxnSpPr>
          <p:nvPr/>
        </p:nvCxnSpPr>
        <p:spPr>
          <a:xfrm flipV="1">
            <a:off x="7222175" y="3884896"/>
            <a:ext cx="43313" cy="1778621"/>
          </a:xfrm>
          <a:prstGeom prst="straightConnector1">
            <a:avLst/>
          </a:prstGeom>
          <a:ln w="76200">
            <a:solidFill>
              <a:srgbClr val="E57019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21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ector de Seta Reta 9"/>
          <p:cNvCxnSpPr>
            <a:cxnSpLocks/>
            <a:stCxn id="38" idx="2"/>
          </p:cNvCxnSpPr>
          <p:nvPr/>
        </p:nvCxnSpPr>
        <p:spPr>
          <a:xfrm>
            <a:off x="1148612" y="2006056"/>
            <a:ext cx="0" cy="1081798"/>
          </a:xfrm>
          <a:prstGeom prst="straightConnector1">
            <a:avLst/>
          </a:prstGeom>
          <a:ln w="76200">
            <a:solidFill>
              <a:srgbClr val="E57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Agrupar 34"/>
          <p:cNvGrpSpPr/>
          <p:nvPr/>
        </p:nvGrpSpPr>
        <p:grpSpPr>
          <a:xfrm>
            <a:off x="6001150" y="4058329"/>
            <a:ext cx="2509848" cy="1962281"/>
            <a:chOff x="5957256" y="4786227"/>
            <a:chExt cx="2509848" cy="1962281"/>
          </a:xfrm>
        </p:grpSpPr>
        <p:pic>
          <p:nvPicPr>
            <p:cNvPr id="1042" name="Picture 18" descr="Banco De Dados Da Nuvem Desenho Para Colorir - Ultra Coloring Page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5967" y="4786227"/>
              <a:ext cx="1409295" cy="14092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" name="CaixaDeTexto 108"/>
            <p:cNvSpPr txBox="1"/>
            <p:nvPr/>
          </p:nvSpPr>
          <p:spPr>
            <a:xfrm>
              <a:off x="5957256" y="5917511"/>
              <a:ext cx="2509848" cy="83099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pt-BR" sz="1600" dirty="0">
                  <a:latin typeface="Arial Rounded MT Bold"/>
                </a:rPr>
                <a:t>Servidor de aplicação HTML/CSS/JS/BD SQL Server e NodeJS</a:t>
              </a:r>
              <a:endParaRPr lang="pt-BR" sz="16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46" name="Agrupar 45"/>
          <p:cNvGrpSpPr/>
          <p:nvPr/>
        </p:nvGrpSpPr>
        <p:grpSpPr>
          <a:xfrm>
            <a:off x="8845774" y="3202478"/>
            <a:ext cx="3570052" cy="1426033"/>
            <a:chOff x="7247582" y="2408477"/>
            <a:chExt cx="3570052" cy="1426033"/>
          </a:xfrm>
        </p:grpSpPr>
        <p:pic>
          <p:nvPicPr>
            <p:cNvPr id="1046" name="Picture 22" descr="Pessoas olhando para o celular enquanto usava máscara | Vetor Premiu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7582" y="2408477"/>
              <a:ext cx="2125468" cy="14260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" name="CaixaDeTexto 109"/>
            <p:cNvSpPr txBox="1"/>
            <p:nvPr/>
          </p:nvSpPr>
          <p:spPr>
            <a:xfrm>
              <a:off x="9068981" y="2820297"/>
              <a:ext cx="17486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Acesso p/ Usuários</a:t>
              </a:r>
            </a:p>
          </p:txBody>
        </p:sp>
      </p:grpSp>
      <p:grpSp>
        <p:nvGrpSpPr>
          <p:cNvPr id="49" name="Agrupar 48"/>
          <p:cNvGrpSpPr>
            <a:grpSpLocks noChangeAspect="1"/>
          </p:cNvGrpSpPr>
          <p:nvPr/>
        </p:nvGrpSpPr>
        <p:grpSpPr>
          <a:xfrm>
            <a:off x="161239" y="2969295"/>
            <a:ext cx="2299618" cy="1841357"/>
            <a:chOff x="3184610" y="1766557"/>
            <a:chExt cx="2887980" cy="2312474"/>
          </a:xfrm>
        </p:grpSpPr>
        <p:grpSp>
          <p:nvGrpSpPr>
            <p:cNvPr id="7" name="Agrupar 6"/>
            <p:cNvGrpSpPr/>
            <p:nvPr/>
          </p:nvGrpSpPr>
          <p:grpSpPr>
            <a:xfrm>
              <a:off x="3184610" y="1766557"/>
              <a:ext cx="2887980" cy="1209126"/>
              <a:chOff x="3852792" y="1289578"/>
              <a:chExt cx="2887980" cy="1209126"/>
            </a:xfrm>
          </p:grpSpPr>
          <p:pic>
            <p:nvPicPr>
              <p:cNvPr id="2050" name="Picture 2" descr="Sensor óptico reflexivo TCRT5000 com Arduino - Fazedores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5151743" y="1438470"/>
                <a:ext cx="1589029" cy="844999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  <p:pic>
            <p:nvPicPr>
              <p:cNvPr id="2052" name="Picture 4" descr="Sensor Óptico Reflexivo TCRT5000 - Arduino - Alarme e Sensor de Presença -  Magazine Luiza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52792" y="1289578"/>
                <a:ext cx="1164730" cy="1209126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</p:grpSp>
        <p:sp>
          <p:nvSpPr>
            <p:cNvPr id="107" name="CaixaDeTexto 106"/>
            <p:cNvSpPr txBox="1"/>
            <p:nvPr/>
          </p:nvSpPr>
          <p:spPr>
            <a:xfrm>
              <a:off x="3766975" y="3035421"/>
              <a:ext cx="1909877" cy="1043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Sensor TRCT-5000</a:t>
              </a:r>
            </a:p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Com Arduíno </a:t>
              </a:r>
            </a:p>
          </p:txBody>
        </p:sp>
      </p:grpSp>
      <p:grpSp>
        <p:nvGrpSpPr>
          <p:cNvPr id="66" name="Agrupar 65"/>
          <p:cNvGrpSpPr/>
          <p:nvPr/>
        </p:nvGrpSpPr>
        <p:grpSpPr>
          <a:xfrm>
            <a:off x="9926286" y="5345201"/>
            <a:ext cx="1748653" cy="1189183"/>
            <a:chOff x="9768266" y="5237138"/>
            <a:chExt cx="1748653" cy="1189183"/>
          </a:xfrm>
        </p:grpSpPr>
        <p:sp>
          <p:nvSpPr>
            <p:cNvPr id="67" name="CaixaDeTexto 66"/>
            <p:cNvSpPr txBox="1"/>
            <p:nvPr/>
          </p:nvSpPr>
          <p:spPr>
            <a:xfrm>
              <a:off x="9768266" y="6087767"/>
              <a:ext cx="1748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Empresas</a:t>
              </a:r>
            </a:p>
          </p:txBody>
        </p:sp>
        <p:pic>
          <p:nvPicPr>
            <p:cNvPr id="68" name="Picture 24" descr="São Paulo Transporte – Wikipédia, a enciclopédia livre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8266" y="5237138"/>
              <a:ext cx="1746528" cy="841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3" name="Conector de Seta Reta 72"/>
          <p:cNvCxnSpPr>
            <a:stCxn id="1042" idx="3"/>
            <a:endCxn id="68" idx="1"/>
          </p:cNvCxnSpPr>
          <p:nvPr/>
        </p:nvCxnSpPr>
        <p:spPr>
          <a:xfrm>
            <a:off x="7939156" y="4762977"/>
            <a:ext cx="1987130" cy="1003138"/>
          </a:xfrm>
          <a:prstGeom prst="straightConnector1">
            <a:avLst/>
          </a:prstGeom>
          <a:ln w="53975">
            <a:solidFill>
              <a:srgbClr val="E57019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Agrupar 2">
            <a:extLst>
              <a:ext uri="{FF2B5EF4-FFF2-40B4-BE49-F238E27FC236}">
                <a16:creationId xmlns:a16="http://schemas.microsoft.com/office/drawing/2014/main" id="{C2E4AE22-823E-4ED5-A6DF-2D8299344962}"/>
              </a:ext>
            </a:extLst>
          </p:cNvPr>
          <p:cNvGrpSpPr/>
          <p:nvPr/>
        </p:nvGrpSpPr>
        <p:grpSpPr>
          <a:xfrm>
            <a:off x="5457783" y="5905957"/>
            <a:ext cx="2239855" cy="1041444"/>
            <a:chOff x="5457783" y="5905957"/>
            <a:chExt cx="2239855" cy="1041444"/>
          </a:xfrm>
        </p:grpSpPr>
        <p:pic>
          <p:nvPicPr>
            <p:cNvPr id="4" name="Picture 4" descr="Logo&#10;&#10;Description automatically generated">
              <a:extLst>
                <a:ext uri="{FF2B5EF4-FFF2-40B4-BE49-F238E27FC236}">
                  <a16:creationId xmlns:a16="http://schemas.microsoft.com/office/drawing/2014/main" id="{7645EB38-9687-4574-928C-69CBBF25F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57783" y="6036556"/>
              <a:ext cx="1132937" cy="736840"/>
            </a:xfrm>
            <a:prstGeom prst="rect">
              <a:avLst/>
            </a:prstGeom>
          </p:spPr>
        </p:pic>
        <p:pic>
          <p:nvPicPr>
            <p:cNvPr id="6" name="Picture 7" descr="A picture containing text, first-aid kit&#10;&#10;Description automatically generated">
              <a:extLst>
                <a:ext uri="{FF2B5EF4-FFF2-40B4-BE49-F238E27FC236}">
                  <a16:creationId xmlns:a16="http://schemas.microsoft.com/office/drawing/2014/main" id="{DECC1911-94D1-4128-BF56-F1731CEE5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34664" y="5905957"/>
              <a:ext cx="1362974" cy="1041444"/>
            </a:xfrm>
            <a:prstGeom prst="rect">
              <a:avLst/>
            </a:prstGeom>
          </p:spPr>
        </p:pic>
      </p:grpSp>
      <p:pic>
        <p:nvPicPr>
          <p:cNvPr id="8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883A9CC7-77FE-49F2-8CD7-D1E1841E1A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6137" y="6054304"/>
            <a:ext cx="888521" cy="730372"/>
          </a:xfrm>
          <a:prstGeom prst="rect">
            <a:avLst/>
          </a:prstGeom>
        </p:spPr>
      </p:pic>
      <p:pic>
        <p:nvPicPr>
          <p:cNvPr id="12" name="Picture 12" descr="Icon&#10;&#10;Description automatically generated">
            <a:extLst>
              <a:ext uri="{FF2B5EF4-FFF2-40B4-BE49-F238E27FC236}">
                <a16:creationId xmlns:a16="http://schemas.microsoft.com/office/drawing/2014/main" id="{1B878B81-5A05-4FD2-9FD0-49AA97A1C3F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20023" y="6025551"/>
            <a:ext cx="744748" cy="73037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343CA40-1F1B-4CD5-AD2D-3045181E747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28248" y="4746146"/>
            <a:ext cx="2288876" cy="2009775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5ADB2A46-CE55-4B50-B4F7-8A341587003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84871" y="1520200"/>
            <a:ext cx="1847850" cy="1914525"/>
          </a:xfrm>
          <a:prstGeom prst="rect">
            <a:avLst/>
          </a:prstGeom>
        </p:spPr>
      </p:pic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74BE03F4-1C74-40A0-AF31-F384456E4FC9}"/>
              </a:ext>
            </a:extLst>
          </p:cNvPr>
          <p:cNvCxnSpPr>
            <a:cxnSpLocks/>
            <a:stCxn id="1042" idx="3"/>
            <a:endCxn id="24" idx="2"/>
          </p:cNvCxnSpPr>
          <p:nvPr/>
        </p:nvCxnSpPr>
        <p:spPr>
          <a:xfrm flipV="1">
            <a:off x="7939156" y="3434725"/>
            <a:ext cx="69640" cy="1328252"/>
          </a:xfrm>
          <a:prstGeom prst="straightConnector1">
            <a:avLst/>
          </a:prstGeom>
          <a:ln w="53975">
            <a:solidFill>
              <a:srgbClr val="E57019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cxnSpLocks/>
          </p:cNvCxnSpPr>
          <p:nvPr/>
        </p:nvCxnSpPr>
        <p:spPr>
          <a:xfrm>
            <a:off x="2217580" y="3979655"/>
            <a:ext cx="765140" cy="783322"/>
          </a:xfrm>
          <a:prstGeom prst="straightConnector1">
            <a:avLst/>
          </a:prstGeom>
          <a:ln w="50800">
            <a:solidFill>
              <a:srgbClr val="E57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>
            <a:extLst>
              <a:ext uri="{FF2B5EF4-FFF2-40B4-BE49-F238E27FC236}">
                <a16:creationId xmlns:a16="http://schemas.microsoft.com/office/drawing/2014/main" id="{603D375F-5059-49CB-AC1E-598F0C6B44E6}"/>
              </a:ext>
            </a:extLst>
          </p:cNvPr>
          <p:cNvCxnSpPr>
            <a:cxnSpLocks/>
            <a:stCxn id="1042" idx="3"/>
            <a:endCxn id="1046" idx="1"/>
          </p:cNvCxnSpPr>
          <p:nvPr/>
        </p:nvCxnSpPr>
        <p:spPr>
          <a:xfrm flipV="1">
            <a:off x="7939156" y="3915495"/>
            <a:ext cx="906618" cy="847482"/>
          </a:xfrm>
          <a:prstGeom prst="straightConnector1">
            <a:avLst/>
          </a:prstGeom>
          <a:ln w="53975">
            <a:solidFill>
              <a:srgbClr val="E57019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ítulo 1">
            <a:extLst>
              <a:ext uri="{FF2B5EF4-FFF2-40B4-BE49-F238E27FC236}">
                <a16:creationId xmlns:a16="http://schemas.microsoft.com/office/drawing/2014/main" id="{448B20EA-0F8C-4338-8BAA-ECA822C34051}"/>
              </a:ext>
            </a:extLst>
          </p:cNvPr>
          <p:cNvSpPr txBox="1">
            <a:spLocks/>
          </p:cNvSpPr>
          <p:nvPr/>
        </p:nvSpPr>
        <p:spPr>
          <a:xfrm>
            <a:off x="3572686" y="247627"/>
            <a:ext cx="5070764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Diagrama de Solução Técnico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36794FC3-4A33-4518-B975-4F527D7205C0}"/>
              </a:ext>
            </a:extLst>
          </p:cNvPr>
          <p:cNvGrpSpPr/>
          <p:nvPr/>
        </p:nvGrpSpPr>
        <p:grpSpPr>
          <a:xfrm>
            <a:off x="193256" y="746778"/>
            <a:ext cx="2055003" cy="1259278"/>
            <a:chOff x="193256" y="746778"/>
            <a:chExt cx="2055003" cy="1259278"/>
          </a:xfrm>
        </p:grpSpPr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9F594817-AD78-41B1-B05F-DF230A255C8E}"/>
                </a:ext>
              </a:extLst>
            </p:cNvPr>
            <p:cNvSpPr txBox="1"/>
            <p:nvPr/>
          </p:nvSpPr>
          <p:spPr>
            <a:xfrm>
              <a:off x="274285" y="1667502"/>
              <a:ext cx="1748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Ônibus</a:t>
              </a:r>
            </a:p>
          </p:txBody>
        </p:sp>
        <p:pic>
          <p:nvPicPr>
            <p:cNvPr id="39" name="Imagem 38">
              <a:extLst>
                <a:ext uri="{FF2B5EF4-FFF2-40B4-BE49-F238E27FC236}">
                  <a16:creationId xmlns:a16="http://schemas.microsoft.com/office/drawing/2014/main" id="{42171E42-3502-49C8-AC92-94C703B6A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256" y="746778"/>
              <a:ext cx="2055003" cy="1146978"/>
            </a:xfrm>
            <a:prstGeom prst="rect">
              <a:avLst/>
            </a:prstGeom>
          </p:spPr>
        </p:pic>
      </p:grpSp>
      <p:cxnSp>
        <p:nvCxnSpPr>
          <p:cNvPr id="36" name="Conector de Seta Reta 35"/>
          <p:cNvCxnSpPr>
            <a:cxnSpLocks/>
          </p:cNvCxnSpPr>
          <p:nvPr/>
        </p:nvCxnSpPr>
        <p:spPr>
          <a:xfrm flipV="1">
            <a:off x="4717124" y="4816277"/>
            <a:ext cx="1743097" cy="339642"/>
          </a:xfrm>
          <a:prstGeom prst="straightConnector1">
            <a:avLst/>
          </a:prstGeom>
          <a:ln w="57150">
            <a:solidFill>
              <a:srgbClr val="E57019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08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0AA669-0469-465D-815F-87FEEED0039A}"/>
              </a:ext>
            </a:extLst>
          </p:cNvPr>
          <p:cNvSpPr txBox="1">
            <a:spLocks/>
          </p:cNvSpPr>
          <p:nvPr/>
        </p:nvSpPr>
        <p:spPr>
          <a:xfrm>
            <a:off x="3217223" y="186173"/>
            <a:ext cx="5757553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Principais Requisitos / Backlog e Sprints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D7717D1-3CEC-4698-A5DE-B073C70585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40"/>
          <a:stretch/>
        </p:blipFill>
        <p:spPr>
          <a:xfrm>
            <a:off x="366889" y="1181509"/>
            <a:ext cx="2536207" cy="5040000"/>
          </a:xfrm>
          <a:prstGeom prst="rect">
            <a:avLst/>
          </a:prstGeom>
          <a:ln w="38100">
            <a:solidFill>
              <a:srgbClr val="E57019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F30741D-9C64-496D-9BE7-E88C429DDF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440"/>
          <a:stretch/>
        </p:blipFill>
        <p:spPr>
          <a:xfrm>
            <a:off x="3333783" y="1181508"/>
            <a:ext cx="2556907" cy="5040000"/>
          </a:xfrm>
          <a:prstGeom prst="rect">
            <a:avLst/>
          </a:prstGeom>
          <a:ln w="38100">
            <a:solidFill>
              <a:srgbClr val="E57019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ED7E105-251B-494A-8F8E-30C4818A9E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0" r="-410" b="7263"/>
          <a:stretch/>
        </p:blipFill>
        <p:spPr>
          <a:xfrm>
            <a:off x="6321377" y="1181508"/>
            <a:ext cx="2525854" cy="5040000"/>
          </a:xfrm>
          <a:prstGeom prst="rect">
            <a:avLst/>
          </a:prstGeom>
          <a:ln w="38100">
            <a:solidFill>
              <a:srgbClr val="E57019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2DAAF3D-19B4-4465-AC17-6757594C55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86" b="6500"/>
          <a:stretch/>
        </p:blipFill>
        <p:spPr>
          <a:xfrm>
            <a:off x="9281917" y="1181508"/>
            <a:ext cx="2518964" cy="5040000"/>
          </a:xfrm>
          <a:prstGeom prst="rect">
            <a:avLst/>
          </a:prstGeom>
          <a:ln w="38100">
            <a:solidFill>
              <a:srgbClr val="E57019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650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0AA669-0469-465D-815F-87FEEED0039A}"/>
              </a:ext>
            </a:extLst>
          </p:cNvPr>
          <p:cNvSpPr txBox="1">
            <a:spLocks/>
          </p:cNvSpPr>
          <p:nvPr/>
        </p:nvSpPr>
        <p:spPr>
          <a:xfrm>
            <a:off x="3560618" y="296815"/>
            <a:ext cx="5070764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Site Institucional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6B95537-0C43-429C-9484-65B73ADC2ECD}"/>
              </a:ext>
            </a:extLst>
          </p:cNvPr>
          <p:cNvGrpSpPr/>
          <p:nvPr/>
        </p:nvGrpSpPr>
        <p:grpSpPr>
          <a:xfrm>
            <a:off x="8631382" y="2340806"/>
            <a:ext cx="2390296" cy="2314469"/>
            <a:chOff x="5870776" y="1610175"/>
            <a:chExt cx="2390296" cy="2314469"/>
          </a:xfrm>
        </p:grpSpPr>
        <p:pic>
          <p:nvPicPr>
            <p:cNvPr id="7" name="Imagem 6">
              <a:hlinkClick r:id="rId2" action="ppaction://hlinkfile"/>
              <a:extLst>
                <a:ext uri="{FF2B5EF4-FFF2-40B4-BE49-F238E27FC236}">
                  <a16:creationId xmlns:a16="http://schemas.microsoft.com/office/drawing/2014/main" id="{75AC7963-5B61-451A-BC93-3E4B9FCAC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2015" y="1610175"/>
              <a:ext cx="1914359" cy="1914359"/>
            </a:xfrm>
            <a:prstGeom prst="rect">
              <a:avLst/>
            </a:prstGeom>
          </p:spPr>
        </p:pic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532491C8-5489-4899-98ED-EBE0769A4DB6}"/>
                </a:ext>
              </a:extLst>
            </p:cNvPr>
            <p:cNvSpPr txBox="1"/>
            <p:nvPr/>
          </p:nvSpPr>
          <p:spPr>
            <a:xfrm>
              <a:off x="5870776" y="3524534"/>
              <a:ext cx="2390296" cy="40011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pt-BR" sz="2000" dirty="0">
                  <a:latin typeface="Bahnschrift" panose="020B0502040204020203" pitchFamily="34" charset="0"/>
                </a:rPr>
                <a:t>Visual Studio Code</a:t>
              </a: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62434F39-71EA-4A57-B06B-3D8BFFB6640A}"/>
              </a:ext>
            </a:extLst>
          </p:cNvPr>
          <p:cNvGrpSpPr>
            <a:grpSpLocks noChangeAspect="1"/>
          </p:cNvGrpSpPr>
          <p:nvPr/>
        </p:nvGrpSpPr>
        <p:grpSpPr>
          <a:xfrm>
            <a:off x="236654" y="2340806"/>
            <a:ext cx="4711144" cy="2176388"/>
            <a:chOff x="5415973" y="2016345"/>
            <a:chExt cx="2254369" cy="1041444"/>
          </a:xfrm>
        </p:grpSpPr>
        <p:pic>
          <p:nvPicPr>
            <p:cNvPr id="16" name="Picture 4" descr="Logo&#10;&#10;Description automatically generated">
              <a:hlinkClick r:id="rId2" action="ppaction://hlinkfile"/>
              <a:extLst>
                <a:ext uri="{FF2B5EF4-FFF2-40B4-BE49-F238E27FC236}">
                  <a16:creationId xmlns:a16="http://schemas.microsoft.com/office/drawing/2014/main" id="{38100EDF-7A43-43AA-BBED-209FC73A9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15973" y="2161458"/>
              <a:ext cx="1132937" cy="736840"/>
            </a:xfrm>
            <a:prstGeom prst="rect">
              <a:avLst/>
            </a:prstGeom>
          </p:spPr>
        </p:pic>
        <p:pic>
          <p:nvPicPr>
            <p:cNvPr id="17" name="Picture 7" descr="A picture containing text, first-aid kit&#10;&#10;Description automatically generated">
              <a:hlinkClick r:id="rId2" action="ppaction://hlinkfile"/>
              <a:extLst>
                <a:ext uri="{FF2B5EF4-FFF2-40B4-BE49-F238E27FC236}">
                  <a16:creationId xmlns:a16="http://schemas.microsoft.com/office/drawing/2014/main" id="{06DF9678-ED49-4761-B34B-CBFF9762B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07368" y="2016345"/>
              <a:ext cx="1362974" cy="1041444"/>
            </a:xfrm>
            <a:prstGeom prst="rect">
              <a:avLst/>
            </a:prstGeom>
          </p:spPr>
        </p:pic>
      </p:grp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4A8ABA36-DCFC-4E4C-83B8-2D7546EAC00F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4947798" y="3429000"/>
            <a:ext cx="3219809" cy="0"/>
          </a:xfrm>
          <a:prstGeom prst="straightConnector1">
            <a:avLst/>
          </a:prstGeom>
          <a:ln w="76200">
            <a:solidFill>
              <a:srgbClr val="E57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08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701</TotalTime>
  <Words>476</Words>
  <Application>Microsoft Office PowerPoint</Application>
  <PresentationFormat>Widescreen</PresentationFormat>
  <Paragraphs>328</Paragraphs>
  <Slides>15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Arial</vt:lpstr>
      <vt:lpstr>Arial Rounded MT Bold</vt:lpstr>
      <vt:lpstr>Bahnschrift</vt:lpstr>
      <vt:lpstr>Bahnschrift Light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RIBEIRO DE LACERDA</dc:creator>
  <cp:lastModifiedBy>LUCAS RIBEIRO DE LACERDA</cp:lastModifiedBy>
  <cp:revision>37</cp:revision>
  <dcterms:created xsi:type="dcterms:W3CDTF">2021-10-19T22:40:32Z</dcterms:created>
  <dcterms:modified xsi:type="dcterms:W3CDTF">2021-10-21T03:54:17Z</dcterms:modified>
</cp:coreProperties>
</file>