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dfec8aae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dfec8aae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rPr>
              <a:t>explicar pq é importante o backup, para restaurar dados, evitar estragos de remoção irresponsável.</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explicarf que é irreversivel</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citar empresas que ja passou por isso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7dc2c3c5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7dc2c3c5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rPr>
              <a:t>explicar pq é importante o backup, para restaurar dados, evitar estragos de remoção irresponsável.</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explicarf que é irreversivel</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citar empresas que ja passou por isso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7dc2c3c5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7dc2c3c5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rPr>
              <a:t>explicar pq é importante o backup, para restaurar dados, evitar estragos de remoção irresponsável.</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explicarf que é irreversivel</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citar empresas que ja passou por isso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7dc2c3c5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57dc2c3c5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a:solidFill>
                  <a:schemeClr val="dk1"/>
                </a:solidFill>
              </a:rPr>
              <a:t>explicar pq é importante o backup, para restaurar dados, evitar estragos de remoção irresponsável.</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explicarf que é irreversivel</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citar empresas que ja passou por isso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56c4417dd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56c4417dd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t-BR"/>
              <a:t>corrigir isso ai</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Lab. de Software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13/05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idx="1" type="body"/>
          </p:nvPr>
        </p:nvSpPr>
        <p:spPr>
          <a:xfrm>
            <a:off x="1178400" y="323550"/>
            <a:ext cx="7445700" cy="4496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pt-BR" sz="1800">
                <a:latin typeface="Montserrat"/>
                <a:ea typeface="Montserrat"/>
                <a:cs typeface="Montserrat"/>
                <a:sym typeface="Montserrat"/>
              </a:rPr>
              <a:t>Ponto de Restauração e Recuperação de Desastres</a:t>
            </a:r>
            <a:endParaRPr b="1" sz="1800">
              <a:latin typeface="Montserrat"/>
              <a:ea typeface="Montserrat"/>
              <a:cs typeface="Montserrat"/>
              <a:sym typeface="Montserrat"/>
            </a:endParaRPr>
          </a:p>
          <a:p>
            <a:pPr indent="457200" lvl="0" marL="0" rtl="0" algn="l">
              <a:lnSpc>
                <a:spcPct val="100000"/>
              </a:lnSpc>
              <a:spcBef>
                <a:spcPts val="1200"/>
              </a:spcBef>
              <a:spcAft>
                <a:spcPts val="0"/>
              </a:spcAft>
              <a:buNone/>
            </a:pPr>
            <a:r>
              <a:rPr lang="pt-BR" sz="1400">
                <a:latin typeface="Montserrat"/>
                <a:ea typeface="Montserrat"/>
                <a:cs typeface="Montserrat"/>
                <a:sym typeface="Montserrat"/>
              </a:rPr>
              <a:t>Os pontos de restauração do Windows são uma ferramenta essencial para a recuperação do sistema. Eles funcionam como um instantâneo, salvando o estado atual do sistema operacional para que, caso ocorra algum problema, seja possível retornar a esse ponto anterior. </a:t>
            </a:r>
            <a:endParaRPr sz="1400">
              <a:latin typeface="Montserrat"/>
              <a:ea typeface="Montserrat"/>
              <a:cs typeface="Montserrat"/>
              <a:sym typeface="Montserrat"/>
            </a:endParaRPr>
          </a:p>
          <a:p>
            <a:pPr indent="457200" lvl="0" marL="0" rtl="0" algn="l">
              <a:lnSpc>
                <a:spcPct val="100000"/>
              </a:lnSpc>
              <a:spcBef>
                <a:spcPts val="1200"/>
              </a:spcBef>
              <a:spcAft>
                <a:spcPts val="0"/>
              </a:spcAft>
              <a:buNone/>
            </a:pPr>
            <a:r>
              <a:rPr b="1" lang="pt-BR" sz="1400">
                <a:latin typeface="Montserrat"/>
                <a:ea typeface="Montserrat"/>
                <a:cs typeface="Montserrat"/>
                <a:sym typeface="Montserrat"/>
              </a:rPr>
              <a:t>Isso é especialmente útil em situações onde falhas de software, atualizações problemáticas ou exclusões acidentais prejudicam o funcionamento do computador.</a:t>
            </a:r>
            <a:endParaRPr b="1" sz="1400">
              <a:latin typeface="Montserrat"/>
              <a:ea typeface="Montserrat"/>
              <a:cs typeface="Montserrat"/>
              <a:sym typeface="Montserrat"/>
            </a:endParaRPr>
          </a:p>
          <a:p>
            <a:pPr indent="457200" lvl="0" marL="0" rtl="0" algn="l">
              <a:lnSpc>
                <a:spcPct val="100000"/>
              </a:lnSpc>
              <a:spcBef>
                <a:spcPts val="1200"/>
              </a:spcBef>
              <a:spcAft>
                <a:spcPts val="0"/>
              </a:spcAft>
              <a:buNone/>
            </a:pPr>
            <a:r>
              <a:rPr lang="pt-BR" sz="1400">
                <a:latin typeface="Montserrat"/>
                <a:ea typeface="Montserrat"/>
                <a:cs typeface="Montserrat"/>
                <a:sym typeface="Montserrat"/>
              </a:rPr>
              <a:t>Criar um ponto de restauração é simples. No próprio Windows, basta acessar as configurações de restauração do sistema, selecionar o disco onde o sistema está instalado e criar um novo ponto. Esse processo salva o estado do sistema, permitindo sua recuperação posterior. </a:t>
            </a:r>
            <a:endParaRPr sz="1400">
              <a:latin typeface="Montserrat"/>
              <a:ea typeface="Montserrat"/>
              <a:cs typeface="Montserrat"/>
              <a:sym typeface="Montserrat"/>
            </a:endParaRPr>
          </a:p>
          <a:p>
            <a:pPr indent="457200" lvl="0" marL="0" rtl="0" algn="l">
              <a:lnSpc>
                <a:spcPct val="100000"/>
              </a:lnSpc>
              <a:spcBef>
                <a:spcPts val="1200"/>
              </a:spcBef>
              <a:spcAft>
                <a:spcPts val="1200"/>
              </a:spcAft>
              <a:buNone/>
            </a:pPr>
            <a:r>
              <a:rPr lang="pt-BR" sz="1400">
                <a:latin typeface="Montserrat"/>
                <a:ea typeface="Montserrat"/>
                <a:cs typeface="Montserrat"/>
                <a:sym typeface="Montserrat"/>
              </a:rPr>
              <a:t>Caso seja necessário restaurar, o usuário pode acessar essa mesma ferramenta, escolher um dos pontos disponíveis e reverter as alterações feitas após esse momento.</a:t>
            </a:r>
            <a:endParaRPr sz="14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idx="1" type="body"/>
          </p:nvPr>
        </p:nvSpPr>
        <p:spPr>
          <a:xfrm>
            <a:off x="1178400" y="323550"/>
            <a:ext cx="7445700" cy="44964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b="1" lang="pt-BR" sz="1800">
                <a:latin typeface="Montserrat"/>
                <a:ea typeface="Montserrat"/>
                <a:cs typeface="Montserrat"/>
                <a:sym typeface="Montserrat"/>
              </a:rPr>
              <a:t>Ponto de Restauração e Recuperação de Desastres</a:t>
            </a:r>
            <a:endParaRPr b="1" sz="1800">
              <a:latin typeface="Montserrat"/>
              <a:ea typeface="Montserrat"/>
              <a:cs typeface="Montserrat"/>
              <a:sym typeface="Montserrat"/>
            </a:endParaRPr>
          </a:p>
          <a:p>
            <a:pPr indent="457200" lvl="0" marL="0" rtl="0" algn="l">
              <a:lnSpc>
                <a:spcPct val="100000"/>
              </a:lnSpc>
              <a:spcBef>
                <a:spcPts val="1200"/>
              </a:spcBef>
              <a:spcAft>
                <a:spcPts val="0"/>
              </a:spcAft>
              <a:buNone/>
            </a:pPr>
            <a:r>
              <a:rPr lang="pt-BR" sz="1400">
                <a:latin typeface="Montserrat"/>
                <a:ea typeface="Montserrat"/>
                <a:cs typeface="Montserrat"/>
                <a:sym typeface="Montserrat"/>
              </a:rPr>
              <a:t>O próprio Windows oferece essa funcionalidade nativamente através do Restaurar Sistema, que cria automaticamente pontos de restauração em momentos críticos, como antes da instalação de um software ou atualização. No entanto, há também outras ferramentas que expandem essa funcionalidade, oferecendo mais opções de controle e segurança. </a:t>
            </a:r>
            <a:endParaRPr sz="1400">
              <a:latin typeface="Montserrat"/>
              <a:ea typeface="Montserrat"/>
              <a:cs typeface="Montserrat"/>
              <a:sym typeface="Montserrat"/>
            </a:endParaRPr>
          </a:p>
          <a:p>
            <a:pPr indent="457200" lvl="0" marL="0" rtl="0" algn="l">
              <a:lnSpc>
                <a:spcPct val="100000"/>
              </a:lnSpc>
              <a:spcBef>
                <a:spcPts val="1200"/>
              </a:spcBef>
              <a:spcAft>
                <a:spcPts val="0"/>
              </a:spcAft>
              <a:buNone/>
            </a:pPr>
            <a:r>
              <a:rPr b="1" lang="pt-BR" sz="1400">
                <a:latin typeface="Montserrat"/>
                <a:ea typeface="Montserrat"/>
                <a:cs typeface="Montserrat"/>
                <a:sym typeface="Montserrat"/>
              </a:rPr>
              <a:t>Entre as gratuitas, destacam-se o Macrium Reflect Free, o EaseUS Todo Backup Free e o AOMEI Backupper Standard, que permitem a criação de backups completos do sistema.</a:t>
            </a:r>
            <a:r>
              <a:rPr lang="pt-BR" sz="1400">
                <a:latin typeface="Montserrat"/>
                <a:ea typeface="Montserrat"/>
                <a:cs typeface="Montserrat"/>
                <a:sym typeface="Montserrat"/>
              </a:rPr>
              <a:t> Já entre as opções pagas, ferramentas como Acronis True Image, Paragon Backup &amp; Recovery e ShadowProtect oferecem proteção avançada e soluções voltadas até para ambientes corporativos.</a:t>
            </a:r>
            <a:endParaRPr sz="1400">
              <a:latin typeface="Montserrat"/>
              <a:ea typeface="Montserrat"/>
              <a:cs typeface="Montserrat"/>
              <a:sym typeface="Montserrat"/>
            </a:endParaRPr>
          </a:p>
          <a:p>
            <a:pPr indent="457200" lvl="0" marL="0" rtl="0" algn="l">
              <a:lnSpc>
                <a:spcPct val="100000"/>
              </a:lnSpc>
              <a:spcBef>
                <a:spcPts val="1200"/>
              </a:spcBef>
              <a:spcAft>
                <a:spcPts val="1200"/>
              </a:spcAft>
              <a:buNone/>
            </a:pPr>
            <a:r>
              <a:rPr b="1" lang="pt-BR" sz="1400">
                <a:latin typeface="Montserrat"/>
                <a:ea typeface="Montserrat"/>
                <a:cs typeface="Montserrat"/>
                <a:sym typeface="Montserrat"/>
              </a:rPr>
              <a:t>A melhor estratégia para a segurança do sistema é combinar os pontos de restauração com backups completos, garantindo que possíveis falhas não comprometam o funcionamento do computador</a:t>
            </a:r>
            <a:r>
              <a:rPr lang="pt-BR" sz="1400">
                <a:latin typeface="Montserrat"/>
                <a:ea typeface="Montserrat"/>
                <a:cs typeface="Montserrat"/>
                <a:sym typeface="Montserrat"/>
              </a:rPr>
              <a:t>. Dessa forma, o usuário pode recuperar seus arquivos e configurações com facilidade, evitando grandes transtornos.</a:t>
            </a:r>
            <a:endParaRPr sz="14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idx="1" type="body"/>
          </p:nvPr>
        </p:nvSpPr>
        <p:spPr>
          <a:xfrm>
            <a:off x="0" y="323550"/>
            <a:ext cx="9144000" cy="4827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1200"/>
              </a:spcAft>
              <a:buNone/>
            </a:pPr>
            <a:r>
              <a:rPr b="1" lang="pt-BR" sz="1700">
                <a:latin typeface="Montserrat"/>
                <a:ea typeface="Montserrat"/>
                <a:cs typeface="Montserrat"/>
                <a:sym typeface="Montserrat"/>
              </a:rPr>
              <a:t>Criando ponto de restauração</a:t>
            </a:r>
            <a:endParaRPr b="1" sz="1700">
              <a:latin typeface="Montserrat"/>
              <a:ea typeface="Montserrat"/>
              <a:cs typeface="Montserrat"/>
              <a:sym typeface="Montserrat"/>
            </a:endParaRPr>
          </a:p>
        </p:txBody>
      </p:sp>
      <p:pic>
        <p:nvPicPr>
          <p:cNvPr id="151" name="Google Shape;151;p16"/>
          <p:cNvPicPr preferRelativeResize="0"/>
          <p:nvPr/>
        </p:nvPicPr>
        <p:blipFill>
          <a:blip r:embed="rId3">
            <a:alphaModFix/>
          </a:blip>
          <a:stretch>
            <a:fillRect/>
          </a:stretch>
        </p:blipFill>
        <p:spPr>
          <a:xfrm>
            <a:off x="1218213" y="894500"/>
            <a:ext cx="3811981" cy="4032450"/>
          </a:xfrm>
          <a:prstGeom prst="rect">
            <a:avLst/>
          </a:prstGeom>
          <a:noFill/>
          <a:ln>
            <a:noFill/>
          </a:ln>
        </p:spPr>
      </p:pic>
      <p:pic>
        <p:nvPicPr>
          <p:cNvPr id="152" name="Google Shape;152;p16"/>
          <p:cNvPicPr preferRelativeResize="0"/>
          <p:nvPr/>
        </p:nvPicPr>
        <p:blipFill>
          <a:blip r:embed="rId4">
            <a:alphaModFix/>
          </a:blip>
          <a:stretch>
            <a:fillRect/>
          </a:stretch>
        </p:blipFill>
        <p:spPr>
          <a:xfrm>
            <a:off x="5129119" y="1438688"/>
            <a:ext cx="3809006" cy="226611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idx="1" type="body"/>
          </p:nvPr>
        </p:nvSpPr>
        <p:spPr>
          <a:xfrm>
            <a:off x="0" y="323550"/>
            <a:ext cx="9144000" cy="482700"/>
          </a:xfrm>
          <a:prstGeom prst="rect">
            <a:avLst/>
          </a:prstGeom>
        </p:spPr>
        <p:txBody>
          <a:bodyPr anchorCtr="0" anchor="t" bIns="91425" lIns="91425" spcFirstLastPara="1" rIns="91425" wrap="square" tIns="91425">
            <a:normAutofit/>
          </a:bodyPr>
          <a:lstStyle/>
          <a:p>
            <a:pPr indent="0" lvl="0" marL="0" rtl="0" algn="ctr">
              <a:lnSpc>
                <a:spcPct val="100000"/>
              </a:lnSpc>
              <a:spcBef>
                <a:spcPts val="0"/>
              </a:spcBef>
              <a:spcAft>
                <a:spcPts val="1200"/>
              </a:spcAft>
              <a:buNone/>
            </a:pPr>
            <a:r>
              <a:rPr b="1" lang="pt-BR" sz="1700">
                <a:latin typeface="Montserrat"/>
                <a:ea typeface="Montserrat"/>
                <a:cs typeface="Montserrat"/>
                <a:sym typeface="Montserrat"/>
              </a:rPr>
              <a:t>Criando ponto de restauração</a:t>
            </a:r>
            <a:endParaRPr b="1" sz="1700">
              <a:latin typeface="Montserrat"/>
              <a:ea typeface="Montserrat"/>
              <a:cs typeface="Montserrat"/>
              <a:sym typeface="Montserrat"/>
            </a:endParaRPr>
          </a:p>
        </p:txBody>
      </p:sp>
      <p:pic>
        <p:nvPicPr>
          <p:cNvPr id="158" name="Google Shape;158;p17"/>
          <p:cNvPicPr preferRelativeResize="0"/>
          <p:nvPr/>
        </p:nvPicPr>
        <p:blipFill>
          <a:blip r:embed="rId3">
            <a:alphaModFix/>
          </a:blip>
          <a:stretch>
            <a:fillRect/>
          </a:stretch>
        </p:blipFill>
        <p:spPr>
          <a:xfrm>
            <a:off x="1084900" y="851700"/>
            <a:ext cx="6974207" cy="4032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idx="1" type="body"/>
          </p:nvPr>
        </p:nvSpPr>
        <p:spPr>
          <a:xfrm>
            <a:off x="1301675" y="517450"/>
            <a:ext cx="7038900" cy="3892500"/>
          </a:xfrm>
          <a:prstGeom prst="rect">
            <a:avLst/>
          </a:prstGeom>
        </p:spPr>
        <p:txBody>
          <a:bodyPr anchorCtr="0" anchor="t" bIns="91425" lIns="91425" spcFirstLastPara="1" rIns="91425" wrap="square" tIns="91425">
            <a:normAutofit fontScale="62500" lnSpcReduction="20000"/>
          </a:bodyPr>
          <a:lstStyle/>
          <a:p>
            <a:pPr indent="0" lvl="0" marL="0" rtl="0" algn="ctr">
              <a:lnSpc>
                <a:spcPct val="100000"/>
              </a:lnSpc>
              <a:spcBef>
                <a:spcPts val="0"/>
              </a:spcBef>
              <a:spcAft>
                <a:spcPts val="0"/>
              </a:spcAft>
              <a:buNone/>
            </a:pPr>
            <a:r>
              <a:rPr b="1" lang="pt-BR" sz="2280">
                <a:latin typeface="Montserrat"/>
                <a:ea typeface="Montserrat"/>
                <a:cs typeface="Montserrat"/>
                <a:sym typeface="Montserrat"/>
              </a:rPr>
              <a:t>Exercícios</a:t>
            </a:r>
            <a:endParaRPr b="1" sz="2280">
              <a:latin typeface="Montserrat"/>
              <a:ea typeface="Montserrat"/>
              <a:cs typeface="Montserrat"/>
              <a:sym typeface="Montserrat"/>
            </a:endParaRPr>
          </a:p>
          <a:p>
            <a:pPr indent="-307332" lvl="0" marL="457200" rtl="0" algn="l">
              <a:lnSpc>
                <a:spcPct val="100000"/>
              </a:lnSpc>
              <a:spcBef>
                <a:spcPts val="1200"/>
              </a:spcBef>
              <a:spcAft>
                <a:spcPts val="0"/>
              </a:spcAft>
              <a:buSzPct val="100000"/>
              <a:buFont typeface="Montserrat"/>
              <a:buAutoNum type="arabicPeriod"/>
            </a:pPr>
            <a:r>
              <a:rPr lang="pt-BR" sz="1983">
                <a:latin typeface="Montserrat"/>
                <a:ea typeface="Montserrat"/>
                <a:cs typeface="Montserrat"/>
                <a:sym typeface="Montserrat"/>
              </a:rPr>
              <a:t>Qual é a importância dos pontos de restauração no Windows para a segurança e estabilidade do sistema?</a:t>
            </a:r>
            <a:endParaRPr sz="1983">
              <a:latin typeface="Montserrat"/>
              <a:ea typeface="Montserrat"/>
              <a:cs typeface="Montserrat"/>
              <a:sym typeface="Montserrat"/>
            </a:endParaRPr>
          </a:p>
          <a:p>
            <a:pPr indent="0" lvl="0" marL="0" rtl="0" algn="l">
              <a:lnSpc>
                <a:spcPct val="100000"/>
              </a:lnSpc>
              <a:spcBef>
                <a:spcPts val="1200"/>
              </a:spcBef>
              <a:spcAft>
                <a:spcPts val="0"/>
              </a:spcAft>
              <a:buNone/>
            </a:pPr>
            <a:r>
              <a:t/>
            </a:r>
            <a:endParaRPr sz="1983">
              <a:latin typeface="Montserrat"/>
              <a:ea typeface="Montserrat"/>
              <a:cs typeface="Montserrat"/>
              <a:sym typeface="Montserrat"/>
            </a:endParaRPr>
          </a:p>
          <a:p>
            <a:pPr indent="-307332" lvl="0" marL="457200" rtl="0" algn="l">
              <a:lnSpc>
                <a:spcPct val="100000"/>
              </a:lnSpc>
              <a:spcBef>
                <a:spcPts val="1200"/>
              </a:spcBef>
              <a:spcAft>
                <a:spcPts val="0"/>
              </a:spcAft>
              <a:buSzPct val="100000"/>
              <a:buFont typeface="Montserrat"/>
              <a:buAutoNum type="arabicPeriod"/>
            </a:pPr>
            <a:r>
              <a:rPr lang="pt-BR" sz="1983">
                <a:latin typeface="Montserrat"/>
                <a:ea typeface="Montserrat"/>
                <a:cs typeface="Montserrat"/>
                <a:sym typeface="Montserrat"/>
              </a:rPr>
              <a:t>Em quais situações o uso de um ponto de restauração pode ser mais vantajoso do que uma reinstalação completa do sistema operacional?</a:t>
            </a:r>
            <a:endParaRPr sz="1983">
              <a:latin typeface="Montserrat"/>
              <a:ea typeface="Montserrat"/>
              <a:cs typeface="Montserrat"/>
              <a:sym typeface="Montserrat"/>
            </a:endParaRPr>
          </a:p>
          <a:p>
            <a:pPr indent="0" lvl="0" marL="0" rtl="0" algn="l">
              <a:lnSpc>
                <a:spcPct val="100000"/>
              </a:lnSpc>
              <a:spcBef>
                <a:spcPts val="1200"/>
              </a:spcBef>
              <a:spcAft>
                <a:spcPts val="0"/>
              </a:spcAft>
              <a:buNone/>
            </a:pPr>
            <a:r>
              <a:t/>
            </a:r>
            <a:endParaRPr sz="1983">
              <a:latin typeface="Montserrat"/>
              <a:ea typeface="Montserrat"/>
              <a:cs typeface="Montserrat"/>
              <a:sym typeface="Montserrat"/>
            </a:endParaRPr>
          </a:p>
          <a:p>
            <a:pPr indent="-307332" lvl="0" marL="457200" rtl="0" algn="l">
              <a:lnSpc>
                <a:spcPct val="100000"/>
              </a:lnSpc>
              <a:spcBef>
                <a:spcPts val="1200"/>
              </a:spcBef>
              <a:spcAft>
                <a:spcPts val="0"/>
              </a:spcAft>
              <a:buSzPct val="100000"/>
              <a:buFont typeface="Montserrat"/>
              <a:buAutoNum type="arabicPeriod"/>
            </a:pPr>
            <a:r>
              <a:rPr lang="pt-BR" sz="1983">
                <a:latin typeface="Montserrat"/>
                <a:ea typeface="Montserrat"/>
                <a:cs typeface="Montserrat"/>
                <a:sym typeface="Montserrat"/>
              </a:rPr>
              <a:t>Como a ferramenta nativa do Windows se compara às alternativas gratuitas e pagas disponíveis para criação de backups e recuperação do sistema?</a:t>
            </a:r>
            <a:endParaRPr sz="1983">
              <a:latin typeface="Montserrat"/>
              <a:ea typeface="Montserrat"/>
              <a:cs typeface="Montserrat"/>
              <a:sym typeface="Montserrat"/>
            </a:endParaRPr>
          </a:p>
          <a:p>
            <a:pPr indent="0" lvl="0" marL="0" rtl="0" algn="l">
              <a:lnSpc>
                <a:spcPct val="100000"/>
              </a:lnSpc>
              <a:spcBef>
                <a:spcPts val="1200"/>
              </a:spcBef>
              <a:spcAft>
                <a:spcPts val="0"/>
              </a:spcAft>
              <a:buNone/>
            </a:pPr>
            <a:r>
              <a:t/>
            </a:r>
            <a:endParaRPr sz="1983">
              <a:latin typeface="Montserrat"/>
              <a:ea typeface="Montserrat"/>
              <a:cs typeface="Montserrat"/>
              <a:sym typeface="Montserrat"/>
            </a:endParaRPr>
          </a:p>
          <a:p>
            <a:pPr indent="-307332" lvl="0" marL="457200" rtl="0" algn="l">
              <a:lnSpc>
                <a:spcPct val="100000"/>
              </a:lnSpc>
              <a:spcBef>
                <a:spcPts val="1200"/>
              </a:spcBef>
              <a:spcAft>
                <a:spcPts val="0"/>
              </a:spcAft>
              <a:buSzPct val="100000"/>
              <a:buFont typeface="Montserrat"/>
              <a:buAutoNum type="arabicPeriod"/>
            </a:pPr>
            <a:r>
              <a:rPr lang="pt-BR" sz="1983">
                <a:latin typeface="Montserrat"/>
                <a:ea typeface="Montserrat"/>
                <a:cs typeface="Montserrat"/>
                <a:sym typeface="Montserrat"/>
              </a:rPr>
              <a:t>Quais desafios ou limitações um usuário pode enfrentar ao depender exclusivamente dos pontos de restauração para recuperar o sistema?</a:t>
            </a:r>
            <a:endParaRPr sz="1983">
              <a:latin typeface="Montserrat"/>
              <a:ea typeface="Montserrat"/>
              <a:cs typeface="Montserrat"/>
              <a:sym typeface="Montserrat"/>
            </a:endParaRPr>
          </a:p>
          <a:p>
            <a:pPr indent="0" lvl="0" marL="0" rtl="0" algn="l">
              <a:lnSpc>
                <a:spcPct val="100000"/>
              </a:lnSpc>
              <a:spcBef>
                <a:spcPts val="1200"/>
              </a:spcBef>
              <a:spcAft>
                <a:spcPts val="0"/>
              </a:spcAft>
              <a:buNone/>
            </a:pPr>
            <a:r>
              <a:t/>
            </a:r>
            <a:endParaRPr sz="1983">
              <a:latin typeface="Montserrat"/>
              <a:ea typeface="Montserrat"/>
              <a:cs typeface="Montserrat"/>
              <a:sym typeface="Montserrat"/>
            </a:endParaRPr>
          </a:p>
          <a:p>
            <a:pPr indent="-307332" lvl="0" marL="457200" rtl="0" algn="l">
              <a:lnSpc>
                <a:spcPct val="100000"/>
              </a:lnSpc>
              <a:spcBef>
                <a:spcPts val="1200"/>
              </a:spcBef>
              <a:spcAft>
                <a:spcPts val="0"/>
              </a:spcAft>
              <a:buSzPct val="100000"/>
              <a:buFont typeface="Montserrat"/>
              <a:buAutoNum type="arabicPeriod"/>
            </a:pPr>
            <a:r>
              <a:rPr lang="pt-BR" sz="1983">
                <a:latin typeface="Montserrat"/>
                <a:ea typeface="Montserrat"/>
                <a:cs typeface="Montserrat"/>
                <a:sym typeface="Montserrat"/>
              </a:rPr>
              <a:t>De que maneira a combinação de pontos de restauração com backups completos pode oferecer maior proteção contra falhas no sistema</a:t>
            </a:r>
            <a:endParaRPr sz="1983">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