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4dfc41c98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4dfc41c98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5fe0ec530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5fe0ec530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5fe0ec530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5fe0ec530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5fe0ec530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5fe0ec530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62215ad8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62215ad8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Gestão do Tempo</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03/06</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421650" y="467250"/>
            <a:ext cx="7038900" cy="42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pt-BR" sz="1460"/>
              <a:t>Sobrecarga de Informações</a:t>
            </a:r>
            <a:endParaRPr b="1" sz="1460"/>
          </a:p>
          <a:p>
            <a:pPr indent="0" lvl="0" marL="0" rtl="0" algn="ctr">
              <a:spcBef>
                <a:spcPts val="0"/>
              </a:spcBef>
              <a:spcAft>
                <a:spcPts val="0"/>
              </a:spcAft>
              <a:buNone/>
            </a:pPr>
            <a:r>
              <a:rPr b="1" lang="pt-BR" sz="1460"/>
              <a:t>Quando Saber Demais Se Torna um Problema</a:t>
            </a:r>
            <a:endParaRPr b="1" sz="1460"/>
          </a:p>
          <a:p>
            <a:pPr indent="0" lvl="0" marL="0" rtl="0" algn="ctr">
              <a:spcBef>
                <a:spcPts val="0"/>
              </a:spcBef>
              <a:spcAft>
                <a:spcPts val="0"/>
              </a:spcAft>
              <a:buNone/>
            </a:pPr>
            <a:r>
              <a:t/>
            </a:r>
            <a:endParaRPr sz="1160"/>
          </a:p>
          <a:p>
            <a:pPr indent="0" lvl="0" marL="0" rtl="0" algn="ctr">
              <a:spcBef>
                <a:spcPts val="0"/>
              </a:spcBef>
              <a:spcAft>
                <a:spcPts val="0"/>
              </a:spcAft>
              <a:buNone/>
            </a:pPr>
            <a:r>
              <a:rPr lang="pt-BR" sz="1160"/>
              <a:t>Vivemos na era da informação, onde tudo está ao alcance de um clique. Notícias, mensagens, vídeos, artigos científicos—somos bombardeados constantemente por um fluxo infinito de dados. No entanto, essa abundância de informações pode se transformar em um problema: a sobrecarga de informações.</a:t>
            </a:r>
            <a:endParaRPr sz="1160"/>
          </a:p>
          <a:p>
            <a:pPr indent="0" lvl="0" marL="0" rtl="0" algn="ctr">
              <a:spcBef>
                <a:spcPts val="0"/>
              </a:spcBef>
              <a:spcAft>
                <a:spcPts val="0"/>
              </a:spcAft>
              <a:buNone/>
            </a:pPr>
            <a:r>
              <a:t/>
            </a:r>
            <a:endParaRPr sz="1160"/>
          </a:p>
          <a:p>
            <a:pPr indent="0" lvl="0" marL="0" rtl="0" algn="ctr">
              <a:spcBef>
                <a:spcPts val="0"/>
              </a:spcBef>
              <a:spcAft>
                <a:spcPts val="0"/>
              </a:spcAft>
              <a:buNone/>
            </a:pPr>
            <a:r>
              <a:rPr b="1" lang="pt-BR" sz="1160"/>
              <a:t>O que é sobrecarga de informações?</a:t>
            </a:r>
            <a:endParaRPr b="1" sz="1160"/>
          </a:p>
          <a:p>
            <a:pPr indent="0" lvl="0" marL="0" rtl="0" algn="ctr">
              <a:spcBef>
                <a:spcPts val="0"/>
              </a:spcBef>
              <a:spcAft>
                <a:spcPts val="0"/>
              </a:spcAft>
              <a:buNone/>
            </a:pPr>
            <a:r>
              <a:t/>
            </a:r>
            <a:endParaRPr b="1" sz="1160"/>
          </a:p>
          <a:p>
            <a:pPr indent="0" lvl="0" marL="0" rtl="0" algn="ctr">
              <a:spcBef>
                <a:spcPts val="0"/>
              </a:spcBef>
              <a:spcAft>
                <a:spcPts val="0"/>
              </a:spcAft>
              <a:buNone/>
            </a:pPr>
            <a:r>
              <a:rPr lang="pt-BR" sz="1160"/>
              <a:t>A sobrecarga de informações ocorre quando a quantidade de dados recebidos é tão grande que se torna difícil processá-los de maneira eficaz. Isso pode levar à dificuldade de tomar decisões, aumento do estresse e até mesmo à fadiga mental.</a:t>
            </a:r>
            <a:endParaRPr sz="1160"/>
          </a:p>
          <a:p>
            <a:pPr indent="0" lvl="0" marL="0" rtl="0" algn="ctr">
              <a:spcBef>
                <a:spcPts val="0"/>
              </a:spcBef>
              <a:spcAft>
                <a:spcPts val="0"/>
              </a:spcAft>
              <a:buNone/>
            </a:pPr>
            <a:r>
              <a:t/>
            </a:r>
            <a:endParaRPr sz="1160"/>
          </a:p>
          <a:p>
            <a:pPr indent="0" lvl="0" marL="0" rtl="0" algn="ctr">
              <a:spcBef>
                <a:spcPts val="0"/>
              </a:spcBef>
              <a:spcAft>
                <a:spcPts val="0"/>
              </a:spcAft>
              <a:buNone/>
            </a:pPr>
            <a:r>
              <a:t/>
            </a:r>
            <a:endParaRPr sz="116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421650" y="467250"/>
            <a:ext cx="7038900" cy="42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pt-BR" sz="1460"/>
              <a:t>Sobrecarga de Informações</a:t>
            </a:r>
            <a:endParaRPr b="1" sz="1460"/>
          </a:p>
          <a:p>
            <a:pPr indent="0" lvl="0" marL="0" rtl="0" algn="ctr">
              <a:spcBef>
                <a:spcPts val="0"/>
              </a:spcBef>
              <a:spcAft>
                <a:spcPts val="0"/>
              </a:spcAft>
              <a:buNone/>
            </a:pPr>
            <a:r>
              <a:rPr b="1" lang="pt-BR" sz="1460"/>
              <a:t>Quando Saber Demais Se Torna um Problema</a:t>
            </a:r>
            <a:endParaRPr b="1" sz="1460"/>
          </a:p>
          <a:p>
            <a:pPr indent="0" lvl="0" marL="0" rtl="0" algn="ctr">
              <a:spcBef>
                <a:spcPts val="0"/>
              </a:spcBef>
              <a:spcAft>
                <a:spcPts val="0"/>
              </a:spcAft>
              <a:buNone/>
            </a:pPr>
            <a:r>
              <a:t/>
            </a:r>
            <a:endParaRPr sz="1160"/>
          </a:p>
          <a:p>
            <a:pPr indent="0" lvl="0" marL="0" rtl="0" algn="ctr">
              <a:spcBef>
                <a:spcPts val="0"/>
              </a:spcBef>
              <a:spcAft>
                <a:spcPts val="0"/>
              </a:spcAft>
              <a:buNone/>
            </a:pPr>
            <a:r>
              <a:rPr b="1" lang="pt-BR" sz="1160"/>
              <a:t>Problemas causados pela sobrecarga de informações</a:t>
            </a:r>
            <a:endParaRPr b="1" sz="1160"/>
          </a:p>
          <a:p>
            <a:pPr indent="0" lvl="0" marL="0" rtl="0" algn="ctr">
              <a:spcBef>
                <a:spcPts val="0"/>
              </a:spcBef>
              <a:spcAft>
                <a:spcPts val="0"/>
              </a:spcAft>
              <a:buNone/>
            </a:pPr>
            <a:r>
              <a:t/>
            </a:r>
            <a:endParaRPr sz="1160"/>
          </a:p>
          <a:p>
            <a:pPr indent="0" lvl="0" marL="0" rtl="0" algn="ctr">
              <a:spcBef>
                <a:spcPts val="0"/>
              </a:spcBef>
              <a:spcAft>
                <a:spcPts val="0"/>
              </a:spcAft>
              <a:buNone/>
            </a:pPr>
            <a:r>
              <a:rPr lang="pt-BR" sz="1160"/>
              <a:t>Dificuldade na tomada de decisões – Quando recebemos muitas opções ou informações conflitantes, nosso cérebro pode ficar paralisado, dificultando escolhas simples do dia a dia.</a:t>
            </a:r>
            <a:endParaRPr sz="1160"/>
          </a:p>
          <a:p>
            <a:pPr indent="0" lvl="0" marL="0" rtl="0" algn="ctr">
              <a:spcBef>
                <a:spcPts val="0"/>
              </a:spcBef>
              <a:spcAft>
                <a:spcPts val="0"/>
              </a:spcAft>
              <a:buNone/>
            </a:pPr>
            <a:r>
              <a:t/>
            </a:r>
            <a:endParaRPr sz="1160"/>
          </a:p>
          <a:p>
            <a:pPr indent="0" lvl="0" marL="0" rtl="0" algn="ctr">
              <a:spcBef>
                <a:spcPts val="0"/>
              </a:spcBef>
              <a:spcAft>
                <a:spcPts val="0"/>
              </a:spcAft>
              <a:buNone/>
            </a:pPr>
            <a:r>
              <a:rPr lang="pt-BR" sz="1160"/>
              <a:t>Estresse e ansiedade – O excesso de dados pode gerar preocupação constante em estar atualizado, o que pode comprometer a saúde mental.</a:t>
            </a:r>
            <a:endParaRPr sz="1160"/>
          </a:p>
          <a:p>
            <a:pPr indent="0" lvl="0" marL="0" rtl="0" algn="ctr">
              <a:spcBef>
                <a:spcPts val="0"/>
              </a:spcBef>
              <a:spcAft>
                <a:spcPts val="0"/>
              </a:spcAft>
              <a:buNone/>
            </a:pPr>
            <a:r>
              <a:t/>
            </a:r>
            <a:endParaRPr sz="1160"/>
          </a:p>
          <a:p>
            <a:pPr indent="0" lvl="0" marL="0" rtl="0" algn="ctr">
              <a:spcBef>
                <a:spcPts val="0"/>
              </a:spcBef>
              <a:spcAft>
                <a:spcPts val="0"/>
              </a:spcAft>
              <a:buNone/>
            </a:pPr>
            <a:r>
              <a:rPr lang="pt-BR" sz="1160"/>
              <a:t>Redução da produtividade – A necessidade de consumir e filtrar informações constantemente pode afetar a concentração e eficiência em tarefas importantes.</a:t>
            </a:r>
            <a:endParaRPr sz="1160"/>
          </a:p>
          <a:p>
            <a:pPr indent="0" lvl="0" marL="0" rtl="0" algn="ctr">
              <a:spcBef>
                <a:spcPts val="0"/>
              </a:spcBef>
              <a:spcAft>
                <a:spcPts val="0"/>
              </a:spcAft>
              <a:buNone/>
            </a:pPr>
            <a:r>
              <a:t/>
            </a:r>
            <a:endParaRPr sz="1160"/>
          </a:p>
          <a:p>
            <a:pPr indent="0" lvl="0" marL="0" rtl="0" algn="ctr">
              <a:spcBef>
                <a:spcPts val="0"/>
              </a:spcBef>
              <a:spcAft>
                <a:spcPts val="0"/>
              </a:spcAft>
              <a:buNone/>
            </a:pPr>
            <a:r>
              <a:rPr lang="pt-BR" sz="1160"/>
              <a:t>Disseminação de fake news – Com tanta informação disponível, pode ser difícil distinguir fatos de desinformação, contribuindo para a propagação de notícias falsas.</a:t>
            </a:r>
            <a:endParaRPr sz="1160"/>
          </a:p>
          <a:p>
            <a:pPr indent="0" lvl="0" marL="0" rtl="0" algn="ctr">
              <a:spcBef>
                <a:spcPts val="0"/>
              </a:spcBef>
              <a:spcAft>
                <a:spcPts val="0"/>
              </a:spcAft>
              <a:buNone/>
            </a:pPr>
            <a:r>
              <a:t/>
            </a:r>
            <a:endParaRPr sz="1160"/>
          </a:p>
          <a:p>
            <a:pPr indent="0" lvl="0" marL="0" rtl="0" algn="ctr">
              <a:spcBef>
                <a:spcPts val="0"/>
              </a:spcBef>
              <a:spcAft>
                <a:spcPts val="0"/>
              </a:spcAft>
              <a:buNone/>
            </a:pPr>
            <a:r>
              <a:rPr lang="pt-BR" sz="1160"/>
              <a:t>Fadiga mental – A sobrecarga cognitiva causada pelo excesso de estímulos pode afetar nossa capacidade de aprendizado e retenção de conhecimento.</a:t>
            </a:r>
            <a:endParaRPr sz="1160"/>
          </a:p>
          <a:p>
            <a:pPr indent="0" lvl="0" marL="0" rtl="0" algn="ctr">
              <a:spcBef>
                <a:spcPts val="0"/>
              </a:spcBef>
              <a:spcAft>
                <a:spcPts val="0"/>
              </a:spcAft>
              <a:buNone/>
            </a:pPr>
            <a:r>
              <a:t/>
            </a:r>
            <a:endParaRPr sz="1160"/>
          </a:p>
          <a:p>
            <a:pPr indent="0" lvl="0" marL="0" rtl="0" algn="ctr">
              <a:spcBef>
                <a:spcPts val="0"/>
              </a:spcBef>
              <a:spcAft>
                <a:spcPts val="0"/>
              </a:spcAft>
              <a:buNone/>
            </a:pPr>
            <a:r>
              <a:t/>
            </a:r>
            <a:endParaRPr sz="1160"/>
          </a:p>
          <a:p>
            <a:pPr indent="0" lvl="0" marL="0" rtl="0" algn="ctr">
              <a:spcBef>
                <a:spcPts val="0"/>
              </a:spcBef>
              <a:spcAft>
                <a:spcPts val="0"/>
              </a:spcAft>
              <a:buNone/>
            </a:pPr>
            <a:r>
              <a:t/>
            </a:r>
            <a:endParaRPr sz="1160"/>
          </a:p>
          <a:p>
            <a:pPr indent="0" lvl="0" marL="0" rtl="0" algn="ctr">
              <a:spcBef>
                <a:spcPts val="0"/>
              </a:spcBef>
              <a:spcAft>
                <a:spcPts val="0"/>
              </a:spcAft>
              <a:buNone/>
            </a:pPr>
            <a:r>
              <a:t/>
            </a:r>
            <a:endParaRPr sz="1160"/>
          </a:p>
          <a:p>
            <a:pPr indent="0" lvl="0" marL="0" rtl="0" algn="ctr">
              <a:spcBef>
                <a:spcPts val="0"/>
              </a:spcBef>
              <a:spcAft>
                <a:spcPts val="0"/>
              </a:spcAft>
              <a:buNone/>
            </a:pPr>
            <a:r>
              <a:t/>
            </a:r>
            <a:endParaRPr sz="116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1421650" y="467250"/>
            <a:ext cx="7038900" cy="371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pt-BR" sz="1460"/>
              <a:t>Sobrecarga de Informações</a:t>
            </a:r>
            <a:endParaRPr b="1" sz="1460"/>
          </a:p>
          <a:p>
            <a:pPr indent="0" lvl="0" marL="0" rtl="0" algn="ctr">
              <a:spcBef>
                <a:spcPts val="0"/>
              </a:spcBef>
              <a:spcAft>
                <a:spcPts val="0"/>
              </a:spcAft>
              <a:buNone/>
            </a:pPr>
            <a:r>
              <a:rPr b="1" lang="pt-BR" sz="1460"/>
              <a:t>Quando Saber Demais Se Torna um Problema</a:t>
            </a:r>
            <a:endParaRPr b="1" sz="1460"/>
          </a:p>
          <a:p>
            <a:pPr indent="0" lvl="0" marL="0" rtl="0" algn="ctr">
              <a:spcBef>
                <a:spcPts val="0"/>
              </a:spcBef>
              <a:spcAft>
                <a:spcPts val="0"/>
              </a:spcAft>
              <a:buNone/>
            </a:pPr>
            <a:r>
              <a:t/>
            </a:r>
            <a:endParaRPr sz="1160"/>
          </a:p>
          <a:p>
            <a:pPr indent="0" lvl="0" marL="0" rtl="0" algn="ctr">
              <a:spcBef>
                <a:spcPts val="0"/>
              </a:spcBef>
              <a:spcAft>
                <a:spcPts val="0"/>
              </a:spcAft>
              <a:buNone/>
            </a:pPr>
            <a:r>
              <a:rPr b="1" lang="pt-BR" sz="1160"/>
              <a:t>Soluções para lidar com a sobrecarga de informações</a:t>
            </a:r>
            <a:endParaRPr b="1" sz="1160"/>
          </a:p>
          <a:p>
            <a:pPr indent="0" lvl="0" marL="0" rtl="0" algn="ctr">
              <a:spcBef>
                <a:spcPts val="0"/>
              </a:spcBef>
              <a:spcAft>
                <a:spcPts val="0"/>
              </a:spcAft>
              <a:buNone/>
            </a:pPr>
            <a:r>
              <a:t/>
            </a:r>
            <a:endParaRPr sz="1160"/>
          </a:p>
          <a:p>
            <a:pPr indent="0" lvl="0" marL="0" rtl="0" algn="ctr">
              <a:spcBef>
                <a:spcPts val="0"/>
              </a:spcBef>
              <a:spcAft>
                <a:spcPts val="0"/>
              </a:spcAft>
              <a:buNone/>
            </a:pPr>
            <a:r>
              <a:rPr lang="pt-BR" sz="1160"/>
              <a:t>Filtragem seletiva – Escolha fontes confiáveis e evite consumir conteúdo de baixa qualidade ou irrelevante.</a:t>
            </a:r>
            <a:endParaRPr sz="1160"/>
          </a:p>
          <a:p>
            <a:pPr indent="0" lvl="0" marL="0" rtl="0" algn="ctr">
              <a:spcBef>
                <a:spcPts val="0"/>
              </a:spcBef>
              <a:spcAft>
                <a:spcPts val="0"/>
              </a:spcAft>
              <a:buNone/>
            </a:pPr>
            <a:r>
              <a:t/>
            </a:r>
            <a:endParaRPr sz="1160"/>
          </a:p>
          <a:p>
            <a:pPr indent="0" lvl="0" marL="0" rtl="0" algn="ctr">
              <a:spcBef>
                <a:spcPts val="0"/>
              </a:spcBef>
              <a:spcAft>
                <a:spcPts val="0"/>
              </a:spcAft>
              <a:buNone/>
            </a:pPr>
            <a:r>
              <a:rPr lang="pt-BR" sz="1160"/>
              <a:t>Gerenciamento do tempo – Estabeleça momentos específicos para acessar notícias e redes sociais, evitando a exposição constante a estímulos.</a:t>
            </a:r>
            <a:endParaRPr sz="1160"/>
          </a:p>
          <a:p>
            <a:pPr indent="0" lvl="0" marL="0" rtl="0" algn="ctr">
              <a:spcBef>
                <a:spcPts val="0"/>
              </a:spcBef>
              <a:spcAft>
                <a:spcPts val="0"/>
              </a:spcAft>
              <a:buNone/>
            </a:pPr>
            <a:r>
              <a:t/>
            </a:r>
            <a:endParaRPr sz="1160"/>
          </a:p>
          <a:p>
            <a:pPr indent="0" lvl="0" marL="0" rtl="0" algn="ctr">
              <a:spcBef>
                <a:spcPts val="0"/>
              </a:spcBef>
              <a:spcAft>
                <a:spcPts val="0"/>
              </a:spcAft>
              <a:buNone/>
            </a:pPr>
            <a:r>
              <a:rPr lang="pt-BR" sz="1160"/>
              <a:t>Prática da atenção plena – Técnicas como meditação e pausas intencionais ajudam a reduzir o impacto da sobrecarga mental.</a:t>
            </a:r>
            <a:endParaRPr sz="1160"/>
          </a:p>
          <a:p>
            <a:pPr indent="0" lvl="0" marL="0" rtl="0" algn="ctr">
              <a:spcBef>
                <a:spcPts val="0"/>
              </a:spcBef>
              <a:spcAft>
                <a:spcPts val="0"/>
              </a:spcAft>
              <a:buNone/>
            </a:pPr>
            <a:r>
              <a:t/>
            </a:r>
            <a:endParaRPr sz="1160"/>
          </a:p>
          <a:p>
            <a:pPr indent="0" lvl="0" marL="0" rtl="0" algn="ctr">
              <a:spcBef>
                <a:spcPts val="0"/>
              </a:spcBef>
              <a:spcAft>
                <a:spcPts val="0"/>
              </a:spcAft>
              <a:buNone/>
            </a:pPr>
            <a:r>
              <a:rPr lang="pt-BR" sz="1160"/>
              <a:t>Utilização de ferramentas de organização – Aplicativos de produtividade e gestão de tarefas podem ajudar a categorizar e priorizar informações relevantes.</a:t>
            </a:r>
            <a:endParaRPr sz="1160"/>
          </a:p>
          <a:p>
            <a:pPr indent="0" lvl="0" marL="0" rtl="0" algn="ctr">
              <a:spcBef>
                <a:spcPts val="0"/>
              </a:spcBef>
              <a:spcAft>
                <a:spcPts val="0"/>
              </a:spcAft>
              <a:buNone/>
            </a:pPr>
            <a:r>
              <a:t/>
            </a:r>
            <a:endParaRPr sz="1160"/>
          </a:p>
          <a:p>
            <a:pPr indent="0" lvl="0" marL="0" rtl="0" algn="ctr">
              <a:spcBef>
                <a:spcPts val="0"/>
              </a:spcBef>
              <a:spcAft>
                <a:spcPts val="0"/>
              </a:spcAft>
              <a:buNone/>
            </a:pPr>
            <a:r>
              <a:rPr lang="pt-BR" sz="1160"/>
              <a:t>parei aqui</a:t>
            </a:r>
            <a:endParaRPr sz="1160"/>
          </a:p>
          <a:p>
            <a:pPr indent="0" lvl="0" marL="0" rtl="0" algn="ctr">
              <a:spcBef>
                <a:spcPts val="0"/>
              </a:spcBef>
              <a:spcAft>
                <a:spcPts val="0"/>
              </a:spcAft>
              <a:buNone/>
            </a:pPr>
            <a:r>
              <a:t/>
            </a:r>
            <a:endParaRPr sz="1160"/>
          </a:p>
          <a:p>
            <a:pPr indent="0" lvl="0" marL="0" rtl="0" algn="ctr">
              <a:spcBef>
                <a:spcPts val="0"/>
              </a:spcBef>
              <a:spcAft>
                <a:spcPts val="0"/>
              </a:spcAft>
              <a:buNone/>
            </a:pPr>
            <a:r>
              <a:rPr lang="pt-BR" sz="1160"/>
              <a:t>Desconexão periódica – Tirar um tempo longe das telas e focar em atividades offline pode ser essencial para a saúde mental.</a:t>
            </a:r>
            <a:endParaRPr sz="1160"/>
          </a:p>
          <a:p>
            <a:pPr indent="0" lvl="0" marL="0" rtl="0" algn="ctr">
              <a:spcBef>
                <a:spcPts val="0"/>
              </a:spcBef>
              <a:spcAft>
                <a:spcPts val="0"/>
              </a:spcAft>
              <a:buNone/>
            </a:pPr>
            <a:r>
              <a:t/>
            </a:r>
            <a:endParaRPr sz="1160"/>
          </a:p>
          <a:p>
            <a:pPr indent="0" lvl="0" marL="0" rtl="0" algn="ctr">
              <a:spcBef>
                <a:spcPts val="0"/>
              </a:spcBef>
              <a:spcAft>
                <a:spcPts val="0"/>
              </a:spcAft>
              <a:buNone/>
            </a:pPr>
            <a:r>
              <a:t/>
            </a:r>
            <a:endParaRPr sz="1160"/>
          </a:p>
          <a:p>
            <a:pPr indent="0" lvl="0" marL="0" rtl="0" algn="ctr">
              <a:spcBef>
                <a:spcPts val="0"/>
              </a:spcBef>
              <a:spcAft>
                <a:spcPts val="0"/>
              </a:spcAft>
              <a:buNone/>
            </a:pPr>
            <a:r>
              <a:t/>
            </a:r>
            <a:endParaRPr sz="1160"/>
          </a:p>
          <a:p>
            <a:pPr indent="0" lvl="0" marL="0" rtl="0" algn="ctr">
              <a:spcBef>
                <a:spcPts val="0"/>
              </a:spcBef>
              <a:spcAft>
                <a:spcPts val="0"/>
              </a:spcAft>
              <a:buNone/>
            </a:pPr>
            <a:r>
              <a:t/>
            </a:r>
            <a:endParaRPr sz="1160"/>
          </a:p>
          <a:p>
            <a:pPr indent="0" lvl="0" marL="0" rtl="0" algn="ctr">
              <a:spcBef>
                <a:spcPts val="0"/>
              </a:spcBef>
              <a:spcAft>
                <a:spcPts val="0"/>
              </a:spcAft>
              <a:buNone/>
            </a:pPr>
            <a:r>
              <a:t/>
            </a:r>
            <a:endParaRPr sz="1160"/>
          </a:p>
          <a:p>
            <a:pPr indent="0" lvl="0" marL="0" rtl="0" algn="ctr">
              <a:spcBef>
                <a:spcPts val="0"/>
              </a:spcBef>
              <a:spcAft>
                <a:spcPts val="0"/>
              </a:spcAft>
              <a:buNone/>
            </a:pPr>
            <a:r>
              <a:t/>
            </a:r>
            <a:endParaRPr sz="1160"/>
          </a:p>
          <a:p>
            <a:pPr indent="0" lvl="0" marL="0" rtl="0" algn="ctr">
              <a:spcBef>
                <a:spcPts val="0"/>
              </a:spcBef>
              <a:spcAft>
                <a:spcPts val="0"/>
              </a:spcAft>
              <a:buNone/>
            </a:pPr>
            <a:r>
              <a:t/>
            </a:r>
            <a:endParaRPr sz="116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1421650" y="467250"/>
            <a:ext cx="7038900" cy="210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pt-BR" sz="1460"/>
              <a:t>Sobrecarga de Informações</a:t>
            </a:r>
            <a:endParaRPr b="1" sz="1460"/>
          </a:p>
          <a:p>
            <a:pPr indent="0" lvl="0" marL="0" rtl="0" algn="ctr">
              <a:spcBef>
                <a:spcPts val="0"/>
              </a:spcBef>
              <a:spcAft>
                <a:spcPts val="0"/>
              </a:spcAft>
              <a:buNone/>
            </a:pPr>
            <a:r>
              <a:rPr b="1" lang="pt-BR" sz="1460"/>
              <a:t>Quando Saber Demais Se Torna um Problema</a:t>
            </a:r>
            <a:endParaRPr b="1" sz="1460"/>
          </a:p>
          <a:p>
            <a:pPr indent="0" lvl="0" marL="0" rtl="0" algn="ctr">
              <a:spcBef>
                <a:spcPts val="0"/>
              </a:spcBef>
              <a:spcAft>
                <a:spcPts val="0"/>
              </a:spcAft>
              <a:buNone/>
            </a:pPr>
            <a:r>
              <a:t/>
            </a:r>
            <a:endParaRPr sz="1160"/>
          </a:p>
          <a:p>
            <a:pPr indent="0" lvl="0" marL="0" rtl="0" algn="ctr">
              <a:spcBef>
                <a:spcPts val="0"/>
              </a:spcBef>
              <a:spcAft>
                <a:spcPts val="0"/>
              </a:spcAft>
              <a:buNone/>
            </a:pPr>
            <a:r>
              <a:rPr b="1" lang="pt-BR" sz="1160"/>
              <a:t>Conclusão</a:t>
            </a:r>
            <a:endParaRPr b="1" sz="1160"/>
          </a:p>
          <a:p>
            <a:pPr indent="0" lvl="0" marL="0" rtl="0" algn="ctr">
              <a:spcBef>
                <a:spcPts val="0"/>
              </a:spcBef>
              <a:spcAft>
                <a:spcPts val="0"/>
              </a:spcAft>
              <a:buNone/>
            </a:pPr>
            <a:r>
              <a:t/>
            </a:r>
            <a:endParaRPr b="1" sz="1160"/>
          </a:p>
          <a:p>
            <a:pPr indent="0" lvl="0" marL="0" rtl="0" algn="ctr">
              <a:spcBef>
                <a:spcPts val="0"/>
              </a:spcBef>
              <a:spcAft>
                <a:spcPts val="0"/>
              </a:spcAft>
              <a:buNone/>
            </a:pPr>
            <a:r>
              <a:rPr lang="pt-BR" sz="1160"/>
              <a:t>A sobrecarga de informações é um fenômeno cada vez mais presente em nosso cotidiano, mas com estratégias adequadas, é possível minimizar seus impactos negativos. Saber quando desconectar, filtrar conteúdos e focar no que realmente importa são hábitos essenciais para manter uma mente saudável e produtiva em meio ao excesso de dados.</a:t>
            </a:r>
            <a:endParaRPr sz="1160"/>
          </a:p>
          <a:p>
            <a:pPr indent="0" lvl="0" marL="0" rtl="0" algn="ctr">
              <a:spcBef>
                <a:spcPts val="0"/>
              </a:spcBef>
              <a:spcAft>
                <a:spcPts val="0"/>
              </a:spcAft>
              <a:buNone/>
            </a:pPr>
            <a:r>
              <a:t/>
            </a:r>
            <a:endParaRPr sz="1160"/>
          </a:p>
          <a:p>
            <a:pPr indent="0" lvl="0" marL="0" rtl="0" algn="ctr">
              <a:spcBef>
                <a:spcPts val="0"/>
              </a:spcBef>
              <a:spcAft>
                <a:spcPts val="0"/>
              </a:spcAft>
              <a:buNone/>
            </a:pPr>
            <a:r>
              <a:t/>
            </a:r>
            <a:endParaRPr sz="1160"/>
          </a:p>
          <a:p>
            <a:pPr indent="0" lvl="0" marL="0" rtl="0" algn="ctr">
              <a:spcBef>
                <a:spcPts val="0"/>
              </a:spcBef>
              <a:spcAft>
                <a:spcPts val="0"/>
              </a:spcAft>
              <a:buNone/>
            </a:pPr>
            <a:r>
              <a:t/>
            </a:r>
            <a:endParaRPr sz="1160"/>
          </a:p>
          <a:p>
            <a:pPr indent="0" lvl="0" marL="0" rtl="0" algn="ctr">
              <a:spcBef>
                <a:spcPts val="0"/>
              </a:spcBef>
              <a:spcAft>
                <a:spcPts val="0"/>
              </a:spcAft>
              <a:buNone/>
            </a:pPr>
            <a:r>
              <a:t/>
            </a:r>
            <a:endParaRPr sz="1160"/>
          </a:p>
          <a:p>
            <a:pPr indent="0" lvl="0" marL="0" rtl="0" algn="ctr">
              <a:spcBef>
                <a:spcPts val="0"/>
              </a:spcBef>
              <a:spcAft>
                <a:spcPts val="0"/>
              </a:spcAft>
              <a:buNone/>
            </a:pPr>
            <a:r>
              <a:t/>
            </a:r>
            <a:endParaRPr sz="1160"/>
          </a:p>
          <a:p>
            <a:pPr indent="0" lvl="0" marL="0" rtl="0" algn="ctr">
              <a:spcBef>
                <a:spcPts val="0"/>
              </a:spcBef>
              <a:spcAft>
                <a:spcPts val="0"/>
              </a:spcAft>
              <a:buNone/>
            </a:pPr>
            <a:r>
              <a:t/>
            </a:r>
            <a:endParaRPr sz="1160"/>
          </a:p>
          <a:p>
            <a:pPr indent="0" lvl="0" marL="0" rtl="0" algn="ctr">
              <a:spcBef>
                <a:spcPts val="0"/>
              </a:spcBef>
              <a:spcAft>
                <a:spcPts val="0"/>
              </a:spcAft>
              <a:buNone/>
            </a:pPr>
            <a:r>
              <a:t/>
            </a:r>
            <a:endParaRPr sz="116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1421650" y="467250"/>
            <a:ext cx="7038900" cy="42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pt-BR" sz="1460"/>
              <a:t>Atividades</a:t>
            </a:r>
            <a:endParaRPr sz="1160"/>
          </a:p>
        </p:txBody>
      </p:sp>
      <p:sp>
        <p:nvSpPr>
          <p:cNvPr id="161" name="Google Shape;161;p18"/>
          <p:cNvSpPr txBox="1"/>
          <p:nvPr>
            <p:ph type="title"/>
          </p:nvPr>
        </p:nvSpPr>
        <p:spPr>
          <a:xfrm>
            <a:off x="1563350" y="1143625"/>
            <a:ext cx="7038900" cy="2730600"/>
          </a:xfrm>
          <a:prstGeom prst="rect">
            <a:avLst/>
          </a:prstGeom>
        </p:spPr>
        <p:txBody>
          <a:bodyPr anchorCtr="0" anchor="t" bIns="91425" lIns="91425" spcFirstLastPara="1" rIns="91425" wrap="square" tIns="91425">
            <a:spAutoFit/>
          </a:bodyPr>
          <a:lstStyle/>
          <a:p>
            <a:pPr indent="-302260" lvl="0" marL="457200" rtl="0" algn="l">
              <a:spcBef>
                <a:spcPts val="0"/>
              </a:spcBef>
              <a:spcAft>
                <a:spcPts val="0"/>
              </a:spcAft>
              <a:buSzPts val="1160"/>
              <a:buAutoNum type="arabicPeriod"/>
            </a:pPr>
            <a:r>
              <a:rPr lang="pt-BR" sz="1160"/>
              <a:t>Como a sobrecarga de informações afeta a tomada de decisões?</a:t>
            </a:r>
            <a:endParaRPr sz="1160"/>
          </a:p>
          <a:p>
            <a:pPr indent="-302260" lvl="0" marL="457200" rtl="0" algn="l">
              <a:spcBef>
                <a:spcPts val="0"/>
              </a:spcBef>
              <a:spcAft>
                <a:spcPts val="0"/>
              </a:spcAft>
              <a:buSzPts val="1160"/>
              <a:buAutoNum type="arabicPeriod"/>
            </a:pPr>
            <a:r>
              <a:rPr lang="pt-BR" sz="1160"/>
              <a:t>Quais são os impactos da sobrecarga de informações na produtividade?</a:t>
            </a:r>
            <a:endParaRPr sz="1160"/>
          </a:p>
          <a:p>
            <a:pPr indent="-302260" lvl="0" marL="457200" rtl="0" algn="l">
              <a:spcBef>
                <a:spcPts val="0"/>
              </a:spcBef>
              <a:spcAft>
                <a:spcPts val="0"/>
              </a:spcAft>
              <a:buSzPts val="1160"/>
              <a:buAutoNum type="arabicPeriod"/>
            </a:pPr>
            <a:r>
              <a:rPr lang="pt-BR" sz="1160"/>
              <a:t>De que maneira o gerenciamento do tempo pode ajudar a reduzir a sobrecarga de informações?</a:t>
            </a:r>
            <a:endParaRPr sz="1160"/>
          </a:p>
          <a:p>
            <a:pPr indent="0" lvl="0" marL="0" rtl="0" algn="l">
              <a:spcBef>
                <a:spcPts val="0"/>
              </a:spcBef>
              <a:spcAft>
                <a:spcPts val="0"/>
              </a:spcAft>
              <a:buNone/>
            </a:pPr>
            <a:r>
              <a:t/>
            </a:r>
            <a:endParaRPr sz="1160"/>
          </a:p>
          <a:p>
            <a:pPr indent="0" lvl="0" marL="0" rtl="0" algn="l">
              <a:spcBef>
                <a:spcPts val="0"/>
              </a:spcBef>
              <a:spcAft>
                <a:spcPts val="0"/>
              </a:spcAft>
              <a:buNone/>
            </a:pPr>
            <a:r>
              <a:t/>
            </a:r>
            <a:endParaRPr sz="1160"/>
          </a:p>
          <a:p>
            <a:pPr indent="0" lvl="0" marL="0" rtl="0" algn="ctr">
              <a:spcBef>
                <a:spcPts val="0"/>
              </a:spcBef>
              <a:spcAft>
                <a:spcPts val="0"/>
              </a:spcAft>
              <a:buNone/>
            </a:pPr>
            <a:r>
              <a:rPr b="1" lang="pt-BR" sz="1460"/>
              <a:t>Trabalho em Grupo ou Individual</a:t>
            </a:r>
            <a:r>
              <a:rPr lang="pt-BR" sz="1160"/>
              <a:t>	</a:t>
            </a:r>
            <a:endParaRPr sz="1160"/>
          </a:p>
          <a:p>
            <a:pPr indent="0" lvl="0" marL="0" rtl="0" algn="l">
              <a:spcBef>
                <a:spcPts val="0"/>
              </a:spcBef>
              <a:spcAft>
                <a:spcPts val="0"/>
              </a:spcAft>
              <a:buNone/>
            </a:pPr>
            <a:r>
              <a:t/>
            </a:r>
            <a:endParaRPr sz="1160"/>
          </a:p>
          <a:p>
            <a:pPr indent="0" lvl="0" marL="0" rtl="0" algn="l">
              <a:spcBef>
                <a:spcPts val="0"/>
              </a:spcBef>
              <a:spcAft>
                <a:spcPts val="0"/>
              </a:spcAft>
              <a:buNone/>
            </a:pPr>
            <a:r>
              <a:t/>
            </a:r>
            <a:endParaRPr sz="1160"/>
          </a:p>
          <a:p>
            <a:pPr indent="-302260" lvl="0" marL="457200" rtl="0" algn="l">
              <a:spcBef>
                <a:spcPts val="0"/>
              </a:spcBef>
              <a:spcAft>
                <a:spcPts val="0"/>
              </a:spcAft>
              <a:buSzPts val="1160"/>
              <a:buAutoNum type="arabicPeriod"/>
            </a:pPr>
            <a:r>
              <a:rPr lang="pt-BR" sz="1160"/>
              <a:t>Participe de uma discussão em grupo sobre como a sobrecarga de informações afeta o cotidiano e como lidar com esse desafio.</a:t>
            </a:r>
            <a:endParaRPr sz="1160"/>
          </a:p>
          <a:p>
            <a:pPr indent="-302260" lvl="0" marL="457200" rtl="0" algn="l">
              <a:spcBef>
                <a:spcPts val="0"/>
              </a:spcBef>
              <a:spcAft>
                <a:spcPts val="0"/>
              </a:spcAft>
              <a:buSzPts val="1160"/>
              <a:buAutoNum type="arabicPeriod"/>
            </a:pPr>
            <a:r>
              <a:rPr lang="pt-BR" sz="1160"/>
              <a:t>Escreva um texto argumentativo sobre a importância de adotar estratégias para evitar a sobrecarga de informações.</a:t>
            </a:r>
            <a:endParaRPr sz="1160"/>
          </a:p>
          <a:p>
            <a:pPr indent="0" lvl="0" marL="0" rtl="0" algn="l">
              <a:spcBef>
                <a:spcPts val="0"/>
              </a:spcBef>
              <a:spcAft>
                <a:spcPts val="0"/>
              </a:spcAft>
              <a:buNone/>
            </a:pPr>
            <a:r>
              <a:t/>
            </a:r>
            <a:endParaRPr sz="1160"/>
          </a:p>
        </p:txBody>
      </p:sp>
      <p:sp>
        <p:nvSpPr>
          <p:cNvPr id="162" name="Google Shape;162;p18"/>
          <p:cNvSpPr txBox="1"/>
          <p:nvPr>
            <p:ph type="title"/>
          </p:nvPr>
        </p:nvSpPr>
        <p:spPr>
          <a:xfrm>
            <a:off x="1563350" y="4501325"/>
            <a:ext cx="7038900" cy="42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pt-BR" sz="1460"/>
              <a:t>No caderno para o dia 27/06 - 3 pts</a:t>
            </a:r>
            <a:endParaRPr sz="116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