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54000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358308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662580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4000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358308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662580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54000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358308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662580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D932826-B0A8-480B-B360-C8D2095EAF59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1440000" y="108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7380000" y="396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9000000" y="270000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-180000" y="243000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540000" y="108000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0" y="126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0" y="522000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9720000" y="468000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9540000" y="342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8100000" y="468000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7920000" y="5400000"/>
            <a:ext cx="900000" cy="9000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360" y="36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2"/>
          <p:cNvSpPr/>
          <p:nvPr/>
        </p:nvSpPr>
        <p:spPr>
          <a:xfrm flipH="1">
            <a:off x="-2880" y="0"/>
            <a:ext cx="10080360" cy="567036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  <a:gs pos="100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TextShape 3"/>
          <p:cNvSpPr txBox="1"/>
          <p:nvPr/>
        </p:nvSpPr>
        <p:spPr>
          <a:xfrm>
            <a:off x="18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TextShape 4"/>
          <p:cNvSpPr txBox="1"/>
          <p:nvPr/>
        </p:nvSpPr>
        <p:spPr>
          <a:xfrm>
            <a:off x="756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8D4D98C2-8905-4437-A7F3-D6FA43779DE9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CustomShape 5"/>
          <p:cNvSpPr/>
          <p:nvPr/>
        </p:nvSpPr>
        <p:spPr>
          <a:xfrm>
            <a:off x="1440360" y="108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6"/>
          <p:cNvSpPr/>
          <p:nvPr/>
        </p:nvSpPr>
        <p:spPr>
          <a:xfrm>
            <a:off x="7380360" y="396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7"/>
          <p:cNvSpPr/>
          <p:nvPr/>
        </p:nvSpPr>
        <p:spPr>
          <a:xfrm>
            <a:off x="9000360" y="270036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8"/>
          <p:cNvSpPr/>
          <p:nvPr/>
        </p:nvSpPr>
        <p:spPr>
          <a:xfrm>
            <a:off x="-179640" y="243036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9"/>
          <p:cNvSpPr/>
          <p:nvPr/>
        </p:nvSpPr>
        <p:spPr>
          <a:xfrm>
            <a:off x="540360" y="108036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10"/>
          <p:cNvSpPr/>
          <p:nvPr/>
        </p:nvSpPr>
        <p:spPr>
          <a:xfrm>
            <a:off x="360" y="126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11"/>
          <p:cNvSpPr/>
          <p:nvPr/>
        </p:nvSpPr>
        <p:spPr>
          <a:xfrm>
            <a:off x="360" y="522036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12"/>
          <p:cNvSpPr/>
          <p:nvPr/>
        </p:nvSpPr>
        <p:spPr>
          <a:xfrm>
            <a:off x="9720360" y="468036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13"/>
          <p:cNvSpPr/>
          <p:nvPr/>
        </p:nvSpPr>
        <p:spPr>
          <a:xfrm>
            <a:off x="9540360" y="342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14"/>
          <p:cNvSpPr/>
          <p:nvPr/>
        </p:nvSpPr>
        <p:spPr>
          <a:xfrm>
            <a:off x="8100360" y="468036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15"/>
          <p:cNvSpPr/>
          <p:nvPr/>
        </p:nvSpPr>
        <p:spPr>
          <a:xfrm>
            <a:off x="7920360" y="5400360"/>
            <a:ext cx="900000" cy="9000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PlaceHolder 16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17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0" name="PlaceHolder 18"/>
          <p:cNvSpPr>
            <a:spLocks noGrp="1"/>
          </p:cNvSpPr>
          <p:nvPr>
            <p:ph type="dt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19"/>
          <p:cNvSpPr>
            <a:spLocks noGrp="1"/>
          </p:cNvSpPr>
          <p:nvPr>
            <p:ph type="ftr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20"/>
          <p:cNvSpPr>
            <a:spLocks noGrp="1"/>
          </p:cNvSpPr>
          <p:nvPr>
            <p:ph type="sldNum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A499436-A1B3-4DFA-A8C6-7FADEC9FADFF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0" y="360"/>
            <a:ext cx="10080000" cy="566964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"/>
          <p:cNvSpPr/>
          <p:nvPr/>
        </p:nvSpPr>
        <p:spPr>
          <a:xfrm flipH="1">
            <a:off x="-2520" y="0"/>
            <a:ext cx="10080360" cy="567036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  <a:gs pos="100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3"/>
          <p:cNvSpPr/>
          <p:nvPr/>
        </p:nvSpPr>
        <p:spPr>
          <a:xfrm>
            <a:off x="0" y="1260360"/>
            <a:ext cx="10260000" cy="4499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TextShape 4"/>
          <p:cNvSpPr txBox="1"/>
          <p:nvPr/>
        </p:nvSpPr>
        <p:spPr>
          <a:xfrm>
            <a:off x="18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3" name="TextShape 5"/>
          <p:cNvSpPr txBox="1"/>
          <p:nvPr/>
        </p:nvSpPr>
        <p:spPr>
          <a:xfrm>
            <a:off x="756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6E0F64B8-3B87-45B5-BC6E-B6B4DC8FFB25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14" name="CustomShape 6"/>
          <p:cNvSpPr/>
          <p:nvPr/>
        </p:nvSpPr>
        <p:spPr>
          <a:xfrm>
            <a:off x="1440360" y="108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7"/>
          <p:cNvSpPr/>
          <p:nvPr/>
        </p:nvSpPr>
        <p:spPr>
          <a:xfrm>
            <a:off x="7380360" y="396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8"/>
          <p:cNvSpPr/>
          <p:nvPr/>
        </p:nvSpPr>
        <p:spPr>
          <a:xfrm>
            <a:off x="540360" y="108036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9"/>
          <p:cNvSpPr/>
          <p:nvPr/>
        </p:nvSpPr>
        <p:spPr>
          <a:xfrm>
            <a:off x="360" y="126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PlaceHolder 10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11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0" name="PlaceHolder 12"/>
          <p:cNvSpPr>
            <a:spLocks noGrp="1"/>
          </p:cNvSpPr>
          <p:nvPr>
            <p:ph type="dt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1" name="PlaceHolder 13"/>
          <p:cNvSpPr>
            <a:spLocks noGrp="1"/>
          </p:cNvSpPr>
          <p:nvPr>
            <p:ph type="ftr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2" name="PlaceHolder 14"/>
          <p:cNvSpPr>
            <a:spLocks noGrp="1"/>
          </p:cNvSpPr>
          <p:nvPr>
            <p:ph type="sldNum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D10237D-B0E1-4955-A605-C642387EF4C0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504000" y="1335600"/>
            <a:ext cx="9071640" cy="113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000" spc="-1" strike="noStrike">
                <a:solidFill>
                  <a:srgbClr val="ffffff"/>
                </a:solidFill>
                <a:latin typeface="Arial"/>
              </a:rPr>
              <a:t>Second Deployment Modeling</a:t>
            </a:r>
            <a:br/>
            <a:r>
              <a:rPr b="0" lang="en-US" sz="4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4000" spc="-1" strike="noStrike">
                <a:solidFill>
                  <a:srgbClr val="ffffff"/>
                </a:solidFill>
                <a:latin typeface="Arial"/>
              </a:rPr>
              <a:t>with v</a:t>
            </a:r>
            <a:r>
              <a:rPr b="0" lang="en-US" sz="4000" spc="-1" strike="noStrike">
                <a:solidFill>
                  <a:srgbClr val="ffffff"/>
                </a:solidFill>
                <a:latin typeface="Arial"/>
              </a:rPr>
              <a:t>alidated update pipelines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504000" y="2592000"/>
            <a:ext cx="9071640" cy="202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MLO-3 Capstone Update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0" y="5324040"/>
            <a:ext cx="2742480" cy="3459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Ben Diehl    13 May 2022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Outline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511920" y="1600200"/>
            <a:ext cx="4114800" cy="3429000"/>
          </a:xfrm>
          <a:prstGeom prst="rect">
            <a:avLst/>
          </a:prstGeom>
          <a:solidFill>
            <a:srgbClr val="33335b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TextShape 3"/>
          <p:cNvSpPr txBox="1"/>
          <p:nvPr/>
        </p:nvSpPr>
        <p:spPr>
          <a:xfrm>
            <a:off x="540000" y="14292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1417"/>
              </a:spcBef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Goal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spcBef>
                <a:spcPts val="1417"/>
              </a:spcBef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Problem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Lending model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Surgical infection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spcBef>
                <a:spcPts val="1417"/>
              </a:spcBef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Proposal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spcBef>
                <a:spcPts val="1417"/>
              </a:spcBef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Capstone Roadmap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Goal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540000" y="1366560"/>
            <a:ext cx="3633840" cy="374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</a:rPr>
              <a:t>Full utility of AI</a:t>
            </a:r>
            <a:endParaRPr b="0" lang="en-US" sz="3200" spc="-1" strike="noStrike">
              <a:latin typeface="Arial"/>
            </a:endParaRPr>
          </a:p>
          <a:p>
            <a:r>
              <a:rPr b="0" lang="en-US" sz="2800" spc="-1" strike="noStrike">
                <a:latin typeface="Arial"/>
              </a:rPr>
              <a:t>	</a:t>
            </a:r>
            <a:r>
              <a:rPr b="0" lang="en-US" sz="2800" spc="-1" strike="noStrike">
                <a:latin typeface="Arial"/>
              </a:rPr>
              <a:t>Long-term</a:t>
            </a:r>
            <a:endParaRPr b="0" lang="en-US" sz="2800" spc="-1" strike="noStrike">
              <a:latin typeface="Arial"/>
            </a:endParaRPr>
          </a:p>
          <a:p>
            <a:endParaRPr b="0" lang="en-US" sz="2800" spc="-1" strike="noStrike">
              <a:latin typeface="Arial"/>
            </a:endParaRPr>
          </a:p>
          <a:p>
            <a:r>
              <a:rPr b="0" lang="en-US" sz="2800" spc="-1" strike="noStrike">
                <a:latin typeface="Arial"/>
              </a:rPr>
              <a:t>Requires more than deployment</a:t>
            </a:r>
            <a:endParaRPr b="0" lang="en-US" sz="2800" spc="-1" strike="noStrike">
              <a:latin typeface="Arial"/>
            </a:endParaRPr>
          </a:p>
          <a:p>
            <a:endParaRPr b="0" lang="en-US" sz="2800" spc="-1" strike="noStrike">
              <a:latin typeface="Arial"/>
            </a:endParaRPr>
          </a:p>
          <a:p>
            <a:r>
              <a:rPr b="0" lang="en-US" sz="2800" spc="-1" strike="noStrike">
                <a:latin typeface="Arial"/>
              </a:rPr>
              <a:t>Needs ability to  </a:t>
            </a:r>
            <a:r>
              <a:rPr b="0" lang="en-US" sz="2800" spc="-1" strike="noStrike">
                <a:latin typeface="Arial"/>
              </a:rPr>
              <a:t>	</a:t>
            </a:r>
            <a:endParaRPr b="0" lang="en-US" sz="2800" spc="-1" strike="noStrike">
              <a:latin typeface="Arial"/>
            </a:endParaRPr>
          </a:p>
          <a:p>
            <a:r>
              <a:rPr b="0" lang="en-US" sz="2800" spc="-1" strike="noStrike">
                <a:latin typeface="Arial"/>
              </a:rPr>
              <a:t>	</a:t>
            </a:r>
            <a:r>
              <a:rPr b="0" lang="en-US" sz="2800" spc="-1" strike="noStrike">
                <a:latin typeface="Arial"/>
              </a:rPr>
              <a:t>update and </a:t>
            </a:r>
            <a:r>
              <a:rPr b="0" lang="en-US" sz="2800" spc="-1" strike="noStrike">
                <a:latin typeface="Arial"/>
              </a:rPr>
              <a:t>	</a:t>
            </a:r>
            <a:endParaRPr b="0" lang="en-US" sz="2800" spc="-1" strike="noStrike">
              <a:latin typeface="Arial"/>
            </a:endParaRPr>
          </a:p>
          <a:p>
            <a:r>
              <a:rPr b="0" lang="en-US" sz="2800" spc="-1" strike="noStrike">
                <a:latin typeface="Arial"/>
              </a:rPr>
              <a:t>	</a:t>
            </a:r>
            <a:r>
              <a:rPr b="0" lang="en-US" sz="2800" spc="-1" strike="noStrike">
                <a:latin typeface="Arial"/>
              </a:rPr>
              <a:t>improve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7" name="TextShape 3"/>
          <p:cNvSpPr txBox="1"/>
          <p:nvPr/>
        </p:nvSpPr>
        <p:spPr>
          <a:xfrm>
            <a:off x="0" y="5480640"/>
            <a:ext cx="7278120" cy="1893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700" spc="-1" strike="noStrike">
                <a:latin typeface="Arial"/>
              </a:rPr>
              <a:t>https://www.cio.com/wp-content/uploads/2021/12/brain_mind_circuits_connections_artificial_intelligence_by_metamorworks_gettyimages-949321092_1200x800-100767997-orig-1.jpg</a:t>
            </a:r>
            <a:endParaRPr b="0" lang="en-US" sz="70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4173840" y="1440000"/>
            <a:ext cx="5366160" cy="35776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Problem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540000" y="1297080"/>
            <a:ext cx="90000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</a:rPr>
              <a:t>Fully automated pipelines don’t work in every situation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Unreliable Outcomes / Target due to use of the earlier model version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Ecosystem changes on the same scale as feedback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Classic Lending Model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1600200" y="1324440"/>
            <a:ext cx="1371600" cy="9615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Application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2651760" y="2106000"/>
            <a:ext cx="2460240" cy="2057400"/>
          </a:xfrm>
          <a:prstGeom prst="rect">
            <a:avLst/>
          </a:prstGeom>
          <a:ln w="18000">
            <a:noFill/>
          </a:ln>
        </p:spPr>
      </p:pic>
      <p:pic>
        <p:nvPicPr>
          <p:cNvPr id="174" name="" descr=""/>
          <p:cNvPicPr/>
          <p:nvPr/>
        </p:nvPicPr>
        <p:blipFill>
          <a:blip r:embed="rId2">
            <a:alphaModFix amt="70000"/>
          </a:blip>
          <a:stretch/>
        </p:blipFill>
        <p:spPr>
          <a:xfrm flipH="1" rot="14920200">
            <a:off x="2839680" y="1549800"/>
            <a:ext cx="985680" cy="880560"/>
          </a:xfrm>
          <a:prstGeom prst="rect">
            <a:avLst/>
          </a:prstGeom>
          <a:ln w="18000">
            <a:noFill/>
          </a:ln>
        </p:spPr>
      </p:pic>
      <p:sp>
        <p:nvSpPr>
          <p:cNvPr id="175" name="Line 3"/>
          <p:cNvSpPr/>
          <p:nvPr/>
        </p:nvSpPr>
        <p:spPr>
          <a:xfrm flipV="1">
            <a:off x="5112000" y="2057400"/>
            <a:ext cx="1746000" cy="939600"/>
          </a:xfrm>
          <a:prstGeom prst="line">
            <a:avLst/>
          </a:prstGeom>
          <a:ln w="18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Line 4"/>
          <p:cNvSpPr/>
          <p:nvPr/>
        </p:nvSpPr>
        <p:spPr>
          <a:xfrm>
            <a:off x="5112000" y="3225600"/>
            <a:ext cx="1746000" cy="203400"/>
          </a:xfrm>
          <a:prstGeom prst="line">
            <a:avLst/>
          </a:prstGeom>
          <a:ln w="18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TextShape 5"/>
          <p:cNvSpPr txBox="1"/>
          <p:nvPr/>
        </p:nvSpPr>
        <p:spPr>
          <a:xfrm>
            <a:off x="5486400" y="2168280"/>
            <a:ext cx="55260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Yes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8" name="TextShape 6"/>
          <p:cNvSpPr txBox="1"/>
          <p:nvPr/>
        </p:nvSpPr>
        <p:spPr>
          <a:xfrm>
            <a:off x="5715000" y="3385080"/>
            <a:ext cx="47196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TextShape 7"/>
          <p:cNvSpPr txBox="1"/>
          <p:nvPr/>
        </p:nvSpPr>
        <p:spPr>
          <a:xfrm>
            <a:off x="3511800" y="2791800"/>
            <a:ext cx="685800" cy="77148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4800" spc="-1" strike="noStrike">
                <a:solidFill>
                  <a:srgbClr val="ffffff"/>
                </a:solidFill>
                <a:latin typeface="Arial"/>
              </a:rPr>
              <a:t>?</a:t>
            </a:r>
            <a:endParaRPr b="0" lang="en-US" sz="4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3">
            <a:alphaModFix amt="70000"/>
          </a:blip>
          <a:stretch/>
        </p:blipFill>
        <p:spPr>
          <a:xfrm>
            <a:off x="6940800" y="1168200"/>
            <a:ext cx="1533240" cy="1135080"/>
          </a:xfrm>
          <a:prstGeom prst="rect">
            <a:avLst/>
          </a:prstGeom>
          <a:ln w="18000">
            <a:noFill/>
          </a:ln>
        </p:spPr>
      </p:pic>
      <p:pic>
        <p:nvPicPr>
          <p:cNvPr id="181" name="" descr=""/>
          <p:cNvPicPr/>
          <p:nvPr/>
        </p:nvPicPr>
        <p:blipFill>
          <a:blip r:embed="rId4">
            <a:alphaModFix amt="70000"/>
          </a:blip>
          <a:stretch/>
        </p:blipFill>
        <p:spPr>
          <a:xfrm>
            <a:off x="7140240" y="2568240"/>
            <a:ext cx="1775160" cy="1775160"/>
          </a:xfrm>
          <a:prstGeom prst="rect">
            <a:avLst/>
          </a:prstGeom>
          <a:ln w="18000">
            <a:noFill/>
          </a:ln>
        </p:spPr>
      </p:pic>
      <p:sp>
        <p:nvSpPr>
          <p:cNvPr id="182" name="TextShape 8"/>
          <p:cNvSpPr txBox="1"/>
          <p:nvPr/>
        </p:nvSpPr>
        <p:spPr>
          <a:xfrm>
            <a:off x="457200" y="4225680"/>
            <a:ext cx="347544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How do you judge performance?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3" name="TextShape 9"/>
          <p:cNvSpPr txBox="1"/>
          <p:nvPr/>
        </p:nvSpPr>
        <p:spPr>
          <a:xfrm>
            <a:off x="1371600" y="4536000"/>
            <a:ext cx="6471720" cy="11142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Primarily want loans to be repaid, but over time you only have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</a:t>
            </a:r>
            <a:r>
              <a:rPr b="0" lang="en-US" sz="1800" spc="-1" strike="noStrike">
                <a:latin typeface="Arial"/>
              </a:rPr>
              <a:t>retraining data for predictions of “Yes”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Need a loan to teach the model one should get a loan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TextShape 10"/>
          <p:cNvSpPr txBox="1"/>
          <p:nvPr/>
        </p:nvSpPr>
        <p:spPr>
          <a:xfrm>
            <a:off x="685800" y="914400"/>
            <a:ext cx="653580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Predict whether one gets the “opportunity” to pay back the loan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Surgical Infection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511560" y="1600200"/>
            <a:ext cx="2460240" cy="2057400"/>
          </a:xfrm>
          <a:prstGeom prst="rect">
            <a:avLst/>
          </a:prstGeom>
          <a:ln w="18000">
            <a:noFill/>
          </a:ln>
        </p:spPr>
      </p:pic>
      <p:sp>
        <p:nvSpPr>
          <p:cNvPr id="187" name="Line 2"/>
          <p:cNvSpPr/>
          <p:nvPr/>
        </p:nvSpPr>
        <p:spPr>
          <a:xfrm flipV="1">
            <a:off x="2743200" y="1600200"/>
            <a:ext cx="2057400" cy="685800"/>
          </a:xfrm>
          <a:prstGeom prst="line">
            <a:avLst/>
          </a:prstGeom>
          <a:ln w="18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Line 3"/>
          <p:cNvSpPr/>
          <p:nvPr/>
        </p:nvSpPr>
        <p:spPr>
          <a:xfrm>
            <a:off x="2743200" y="2539800"/>
            <a:ext cx="2057400" cy="203400"/>
          </a:xfrm>
          <a:prstGeom prst="line">
            <a:avLst/>
          </a:prstGeom>
          <a:ln w="18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TextShape 4"/>
          <p:cNvSpPr txBox="1"/>
          <p:nvPr/>
        </p:nvSpPr>
        <p:spPr>
          <a:xfrm>
            <a:off x="3429000" y="1600200"/>
            <a:ext cx="55260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Yes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0" name="TextShape 5"/>
          <p:cNvSpPr txBox="1"/>
          <p:nvPr/>
        </p:nvSpPr>
        <p:spPr>
          <a:xfrm>
            <a:off x="3429000" y="2743200"/>
            <a:ext cx="47196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No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2">
            <a:alphaModFix amt="70000"/>
          </a:blip>
          <a:stretch/>
        </p:blipFill>
        <p:spPr>
          <a:xfrm>
            <a:off x="7885080" y="1534680"/>
            <a:ext cx="666360" cy="751320"/>
          </a:xfrm>
          <a:prstGeom prst="rect">
            <a:avLst/>
          </a:prstGeom>
          <a:ln w="18000">
            <a:noFill/>
          </a:ln>
        </p:spPr>
      </p:pic>
      <p:pic>
        <p:nvPicPr>
          <p:cNvPr id="192" name="" descr=""/>
          <p:cNvPicPr/>
          <p:nvPr/>
        </p:nvPicPr>
        <p:blipFill>
          <a:blip r:embed="rId3">
            <a:alphaModFix amt="70000"/>
          </a:blip>
          <a:stretch/>
        </p:blipFill>
        <p:spPr>
          <a:xfrm>
            <a:off x="4800600" y="1600200"/>
            <a:ext cx="1999440" cy="1499040"/>
          </a:xfrm>
          <a:prstGeom prst="rect">
            <a:avLst/>
          </a:prstGeom>
          <a:ln w="18000">
            <a:noFill/>
          </a:ln>
        </p:spPr>
      </p:pic>
      <p:pic>
        <p:nvPicPr>
          <p:cNvPr id="193" name="" descr=""/>
          <p:cNvPicPr/>
          <p:nvPr/>
        </p:nvPicPr>
        <p:blipFill>
          <a:blip r:embed="rId4">
            <a:alphaModFix amt="70000"/>
          </a:blip>
          <a:stretch/>
        </p:blipFill>
        <p:spPr>
          <a:xfrm>
            <a:off x="4800600" y="1437120"/>
            <a:ext cx="261000" cy="391680"/>
          </a:xfrm>
          <a:prstGeom prst="rect">
            <a:avLst/>
          </a:prstGeom>
          <a:ln w="18000">
            <a:noFill/>
          </a:ln>
        </p:spPr>
      </p:pic>
      <p:pic>
        <p:nvPicPr>
          <p:cNvPr id="194" name="" descr=""/>
          <p:cNvPicPr/>
          <p:nvPr/>
        </p:nvPicPr>
        <p:blipFill>
          <a:blip r:embed="rId5">
            <a:alphaModFix amt="70000"/>
          </a:blip>
          <a:stretch/>
        </p:blipFill>
        <p:spPr>
          <a:xfrm>
            <a:off x="4996800" y="1437120"/>
            <a:ext cx="261000" cy="391680"/>
          </a:xfrm>
          <a:prstGeom prst="rect">
            <a:avLst/>
          </a:prstGeom>
          <a:ln w="18000">
            <a:noFill/>
          </a:ln>
        </p:spPr>
      </p:pic>
      <p:sp>
        <p:nvSpPr>
          <p:cNvPr id="195" name="TextShape 6"/>
          <p:cNvSpPr txBox="1"/>
          <p:nvPr/>
        </p:nvSpPr>
        <p:spPr>
          <a:xfrm>
            <a:off x="1143000" y="1025280"/>
            <a:ext cx="659664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Risk of infection indicates whether to take expensive precaution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6" name="Line 7"/>
          <p:cNvSpPr/>
          <p:nvPr/>
        </p:nvSpPr>
        <p:spPr>
          <a:xfrm flipV="1">
            <a:off x="2738880" y="1596240"/>
            <a:ext cx="2057400" cy="685800"/>
          </a:xfrm>
          <a:prstGeom prst="line">
            <a:avLst/>
          </a:prstGeom>
          <a:ln w="18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Line 8"/>
          <p:cNvSpPr/>
          <p:nvPr/>
        </p:nvSpPr>
        <p:spPr>
          <a:xfrm flipV="1">
            <a:off x="6800040" y="1828800"/>
            <a:ext cx="1085040" cy="457200"/>
          </a:xfrm>
          <a:prstGeom prst="line">
            <a:avLst/>
          </a:prstGeom>
          <a:ln w="18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Line 9"/>
          <p:cNvSpPr/>
          <p:nvPr/>
        </p:nvSpPr>
        <p:spPr>
          <a:xfrm>
            <a:off x="6800040" y="2743200"/>
            <a:ext cx="1200960" cy="228600"/>
          </a:xfrm>
          <a:prstGeom prst="line">
            <a:avLst/>
          </a:prstGeom>
          <a:ln w="18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99" name="" descr=""/>
          <p:cNvPicPr/>
          <p:nvPr/>
        </p:nvPicPr>
        <p:blipFill>
          <a:blip r:embed="rId6">
            <a:alphaModFix amt="70000"/>
          </a:blip>
          <a:stretch/>
        </p:blipFill>
        <p:spPr>
          <a:xfrm>
            <a:off x="8001000" y="2743200"/>
            <a:ext cx="685800" cy="610920"/>
          </a:xfrm>
          <a:prstGeom prst="rect">
            <a:avLst/>
          </a:prstGeom>
          <a:ln w="18000">
            <a:noFill/>
          </a:ln>
        </p:spPr>
      </p:pic>
      <p:sp>
        <p:nvSpPr>
          <p:cNvPr id="200" name="TextShape 10"/>
          <p:cNvSpPr txBox="1"/>
          <p:nvPr/>
        </p:nvSpPr>
        <p:spPr>
          <a:xfrm>
            <a:off x="875520" y="3805560"/>
            <a:ext cx="7354080" cy="213804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Rare events require long periods of data collection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</a:t>
            </a:r>
            <a:r>
              <a:rPr b="0" lang="en-US" sz="1800" spc="-1" strike="noStrike">
                <a:latin typeface="Arial"/>
              </a:rPr>
              <a:t>during which many other factors can change such as surges in other medical conditions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</a:t>
            </a:r>
            <a:r>
              <a:rPr b="0" lang="en-US" sz="1800" spc="-1" strike="noStrike">
                <a:latin typeface="Arial"/>
              </a:rPr>
              <a:t>Plus infections may show up ~30 days after the surgery and might not be associated with the event anyway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Variety of precautions make accounting for them preventative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Solutions (</a:t>
            </a: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Day 1)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540000" y="1439280"/>
            <a:ext cx="90612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Smart construction of targets </a:t>
            </a:r>
            <a:endParaRPr b="0" lang="en-US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Accounting for interventions</a:t>
            </a:r>
            <a:endParaRPr b="0" lang="en-US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Careful metric selection </a:t>
            </a:r>
            <a:endParaRPr b="0" lang="en-US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These are ideal ways to go when possible.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Particularly the first two are best suited for initial release</a:t>
            </a:r>
            <a:endParaRPr b="0" lang="en-US" sz="2400" spc="-1" strike="noStrike">
              <a:latin typeface="Arial"/>
            </a:endParaRPr>
          </a:p>
          <a:p>
            <a:r>
              <a:rPr b="0" lang="en-US" sz="2800" spc="-1" strike="noStrike">
                <a:latin typeface="Arial"/>
              </a:rPr>
              <a:t> </a:t>
            </a:r>
            <a:endParaRPr b="0" lang="en-US" sz="2800" spc="-1" strike="noStrike">
              <a:latin typeface="Arial"/>
            </a:endParaRPr>
          </a:p>
          <a:p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Second Deployment Modeling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540000" y="1143720"/>
            <a:ext cx="9061200" cy="419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Enable multiple models to be run simultaneously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Enhance metric selection and monitoring workflows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Combine these – monitor the agreement between models</a:t>
            </a:r>
            <a:endParaRPr b="0" lang="en-US" sz="24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Allow analyst in the loop to weigh the metrics</a:t>
            </a:r>
            <a:endParaRPr b="0" lang="en-US" sz="24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r>
              <a:rPr b="0" lang="en-US" sz="2800" spc="-1" strike="noStrike">
                <a:latin typeface="Arial"/>
              </a:rPr>
              <a:t> </a:t>
            </a:r>
            <a:endParaRPr b="0" lang="en-US" sz="2800" spc="-1" strike="noStrike">
              <a:latin typeface="Arial"/>
            </a:endParaRPr>
          </a:p>
          <a:p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Roadmap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66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Create classifier(s) on subset of cifar100 coarse labeling starting with huggingface ViT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Reveal more data to simulate passage of time and shift fine to coarse mapping for drift and feedback effects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Add monitoring (once class gets there)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Track multiple model streams 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new trains &amp; completely new models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Performance stats</a:t>
            </a:r>
            <a:endParaRPr b="0" lang="en-US" sz="21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Create api to kick off batch comparison ‘experiments’ and view results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Add api to advance model to selected candidate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LibreOffice/7.0.1.2$Windows_X86_64 LibreOffice_project/7cbcfc562f6eb6708b5ff7d7397325de9e764452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2022-05-13T15:30:05Z</dcterms:created>
  <dc:creator/>
  <dc:description/>
  <dc:language>en-US</dc:language>
  <cp:lastModifiedBy/>
  <dcterms:modified xsi:type="dcterms:W3CDTF">2022-05-13T17:45:34Z</dcterms:modified>
  <cp:revision>6</cp:revision>
  <dc:subject/>
  <dc:title>Lights</dc:title>
</cp:coreProperties>
</file>