
<file path=[Content_Types].xml><?xml version="1.0" encoding="utf-8"?>
<Types xmlns="http://schemas.openxmlformats.org/package/2006/content-types">
  <Default Extension="jpeg" ContentType="image/jpe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compatMode="1" saveSubsetFonts="1">
  <p:sldMasterIdLst>
    <p:sldMasterId id="2147483648" r:id="rId1"/>
  </p:sldMasterIdLst>
  <p:sldIdLst>
    <p:sldId id="256" r:id="rId2"/>
    <p:sldId id="257" r:id="rId3"/>
    <p:sldId id="258" r:id="rId4"/>
    <p:sldId id="259" r:id="rId5"/>
    <p:sldId id="260" r:id="rId6"/>
    <p:sldId id="312" r:id="rId7"/>
    <p:sldId id="261" r:id="rId8"/>
    <p:sldId id="314" r:id="rId9"/>
    <p:sldId id="313" r:id="rId10"/>
    <p:sldId id="315" r:id="rId11"/>
    <p:sldId id="316" r:id="rId12"/>
    <p:sldId id="317" r:id="rId13"/>
    <p:sldId id="318" r:id="rId14"/>
    <p:sldId id="319" r:id="rId15"/>
    <p:sldId id="320" r:id="rId16"/>
    <p:sldId id="321" r:id="rId17"/>
    <p:sldId id="322" r:id="rId18"/>
    <p:sldId id="323" r:id="rId19"/>
    <p:sldId id="324" r:id="rId20"/>
    <p:sldId id="325" r:id="rId21"/>
    <p:sldId id="326" r:id="rId22"/>
    <p:sldId id="277" r:id="rId23"/>
    <p:sldId id="278" r:id="rId24"/>
    <p:sldId id="279" r:id="rId25"/>
    <p:sldId id="280" r:id="rId26"/>
    <p:sldId id="281" r:id="rId27"/>
    <p:sldId id="282" r:id="rId28"/>
    <p:sldId id="283" r:id="rId29"/>
    <p:sldId id="284" r:id="rId30"/>
    <p:sldId id="327"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Lst>
  <p:sldSz cx="9144000" cy="6858000" type="screen4x3"/>
  <p:notesSz cx="7096125" cy="9382125"/>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21" d="100"/>
          <a:sy n="121" d="100"/>
        </p:scale>
        <p:origin x="1904" y="1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2BA622-CC49-9445-8DF5-A05B9D036AE6}" type="doc">
      <dgm:prSet loTypeId="urn:microsoft.com/office/officeart/2005/8/layout/target1" loCatId="relationship" qsTypeId="urn:microsoft.com/office/officeart/2005/8/quickstyle/simple1" qsCatId="simple" csTypeId="urn:microsoft.com/office/officeart/2005/8/colors/accent1_2" csCatId="accent1"/>
      <dgm:spPr/>
    </dgm:pt>
    <dgm:pt modelId="{466B92C7-0414-A34B-AC64-DE1DB63A1C13}">
      <dgm:prSet/>
      <dgm:spPr/>
      <dgm: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b="1" i="0" u="none" strike="noStrike" cap="none" normalizeH="0" baseline="0">
              <a:ln>
                <a:noFill/>
              </a:ln>
              <a:solidFill>
                <a:schemeClr val="accent2"/>
              </a:solidFill>
              <a:effectLst/>
              <a:latin typeface="Arial" panose="020B0604020202020204" pitchFamily="34" charset="0"/>
              <a:cs typeface="Arial" panose="020B0604020202020204" pitchFamily="34" charset="0"/>
            </a:rPr>
            <a:t>Intimate</a:t>
          </a:r>
        </a:p>
      </dgm:t>
    </dgm:pt>
    <dgm:pt modelId="{5983168F-69C2-E642-A32A-D672A7EAC49A}" type="parTrans" cxnId="{F10A630F-AA0A-4A43-8C39-3268380923CB}">
      <dgm:prSet/>
      <dgm:spPr/>
    </dgm:pt>
    <dgm:pt modelId="{2761B2BF-79DB-1442-A541-2C9A2F95E035}" type="sibTrans" cxnId="{F10A630F-AA0A-4A43-8C39-3268380923CB}">
      <dgm:prSet/>
      <dgm:spPr/>
    </dgm:pt>
    <dgm:pt modelId="{6C0E38C7-0427-A04F-A47D-BAEA5837A9AD}">
      <dgm:prSet/>
      <dgm:spPr/>
      <dgm: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b="1" i="0" u="none" strike="noStrike" cap="none" normalizeH="0" baseline="0">
              <a:ln>
                <a:noFill/>
              </a:ln>
              <a:solidFill>
                <a:schemeClr val="accent2"/>
              </a:solidFill>
              <a:effectLst/>
              <a:latin typeface="Arial" panose="020B0604020202020204" pitchFamily="34" charset="0"/>
              <a:cs typeface="Arial" panose="020B0604020202020204" pitchFamily="34" charset="0"/>
            </a:rPr>
            <a:t>Personal</a:t>
          </a:r>
        </a:p>
      </dgm:t>
    </dgm:pt>
    <dgm:pt modelId="{6A5E4305-C8D0-874F-B001-7B38F6F687C1}" type="parTrans" cxnId="{6A15D65E-147B-1845-8467-8837D9E33772}">
      <dgm:prSet/>
      <dgm:spPr/>
    </dgm:pt>
    <dgm:pt modelId="{4907EED1-BCA1-9B4D-B333-BCBDFF3808B2}" type="sibTrans" cxnId="{6A15D65E-147B-1845-8467-8837D9E33772}">
      <dgm:prSet/>
      <dgm:spPr/>
    </dgm:pt>
    <dgm:pt modelId="{99485E85-E4ED-0F45-B0FD-96A08E7F1031}">
      <dgm:prSet/>
      <dgm:spPr/>
      <dgm: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b="1" i="0" u="none" strike="noStrike" cap="none" normalizeH="0" baseline="0">
              <a:ln>
                <a:noFill/>
              </a:ln>
              <a:solidFill>
                <a:schemeClr val="accent2"/>
              </a:solidFill>
              <a:effectLst/>
              <a:latin typeface="Arial" panose="020B0604020202020204" pitchFamily="34" charset="0"/>
              <a:cs typeface="Arial" panose="020B0604020202020204" pitchFamily="34" charset="0"/>
            </a:rPr>
            <a:t>Social</a:t>
          </a:r>
        </a:p>
      </dgm:t>
    </dgm:pt>
    <dgm:pt modelId="{9CEEA898-F568-B544-81A9-E6C4DF65876C}" type="parTrans" cxnId="{E26EDF6E-24DA-FF48-83B4-D9F18C93288B}">
      <dgm:prSet/>
      <dgm:spPr/>
    </dgm:pt>
    <dgm:pt modelId="{A3BDF472-4DF2-454A-A26A-DE9262A15528}" type="sibTrans" cxnId="{E26EDF6E-24DA-FF48-83B4-D9F18C93288B}">
      <dgm:prSet/>
      <dgm:spPr/>
    </dgm:pt>
    <dgm:pt modelId="{C6D6700D-171A-9344-9A91-A1D5E5F28A76}" type="pres">
      <dgm:prSet presAssocID="{502BA622-CC49-9445-8DF5-A05B9D036AE6}" presName="composite" presStyleCnt="0">
        <dgm:presLayoutVars>
          <dgm:chMax val="5"/>
          <dgm:dir/>
          <dgm:resizeHandles val="exact"/>
        </dgm:presLayoutVars>
      </dgm:prSet>
      <dgm:spPr/>
    </dgm:pt>
    <dgm:pt modelId="{86E8FE57-EE04-1947-BE6A-A5D2CCD8B96C}" type="pres">
      <dgm:prSet presAssocID="{466B92C7-0414-A34B-AC64-DE1DB63A1C13}" presName="circle1" presStyleLbl="lnNode1" presStyleIdx="0" presStyleCnt="3"/>
      <dgm:spPr/>
    </dgm:pt>
    <dgm:pt modelId="{13576922-0D42-5A48-BFFB-DCDECA04F3F7}" type="pres">
      <dgm:prSet presAssocID="{466B92C7-0414-A34B-AC64-DE1DB63A1C13}" presName="text1" presStyleLbl="revTx" presStyleIdx="0" presStyleCnt="3">
        <dgm:presLayoutVars>
          <dgm:bulletEnabled val="1"/>
        </dgm:presLayoutVars>
      </dgm:prSet>
      <dgm:spPr/>
    </dgm:pt>
    <dgm:pt modelId="{111811F9-C365-5A4A-AF2A-72CA169AFD46}" type="pres">
      <dgm:prSet presAssocID="{466B92C7-0414-A34B-AC64-DE1DB63A1C13}" presName="line1" presStyleLbl="callout" presStyleIdx="0" presStyleCnt="6"/>
      <dgm:spPr/>
    </dgm:pt>
    <dgm:pt modelId="{E77E2198-FB4E-884A-BD49-5C3CAE3D197D}" type="pres">
      <dgm:prSet presAssocID="{466B92C7-0414-A34B-AC64-DE1DB63A1C13}" presName="d1" presStyleLbl="callout" presStyleIdx="1" presStyleCnt="6"/>
      <dgm:spPr/>
    </dgm:pt>
    <dgm:pt modelId="{D2FF93D3-AFF0-164B-ABEB-5AD40B922C2E}" type="pres">
      <dgm:prSet presAssocID="{6C0E38C7-0427-A04F-A47D-BAEA5837A9AD}" presName="circle2" presStyleLbl="lnNode1" presStyleIdx="1" presStyleCnt="3"/>
      <dgm:spPr/>
    </dgm:pt>
    <dgm:pt modelId="{09490C07-44E9-714F-8A65-9AFA33DD0E0F}" type="pres">
      <dgm:prSet presAssocID="{6C0E38C7-0427-A04F-A47D-BAEA5837A9AD}" presName="text2" presStyleLbl="revTx" presStyleIdx="1" presStyleCnt="3">
        <dgm:presLayoutVars>
          <dgm:bulletEnabled val="1"/>
        </dgm:presLayoutVars>
      </dgm:prSet>
      <dgm:spPr/>
    </dgm:pt>
    <dgm:pt modelId="{6BCFF54B-923F-8646-8737-69A85F937D85}" type="pres">
      <dgm:prSet presAssocID="{6C0E38C7-0427-A04F-A47D-BAEA5837A9AD}" presName="line2" presStyleLbl="callout" presStyleIdx="2" presStyleCnt="6"/>
      <dgm:spPr/>
    </dgm:pt>
    <dgm:pt modelId="{F9666495-BCD9-554D-9C66-A453E9C54BB8}" type="pres">
      <dgm:prSet presAssocID="{6C0E38C7-0427-A04F-A47D-BAEA5837A9AD}" presName="d2" presStyleLbl="callout" presStyleIdx="3" presStyleCnt="6"/>
      <dgm:spPr/>
    </dgm:pt>
    <dgm:pt modelId="{EF5D97F2-C1EB-4F4E-8EF0-DB10A23CE133}" type="pres">
      <dgm:prSet presAssocID="{99485E85-E4ED-0F45-B0FD-96A08E7F1031}" presName="circle3" presStyleLbl="lnNode1" presStyleIdx="2" presStyleCnt="3"/>
      <dgm:spPr/>
    </dgm:pt>
    <dgm:pt modelId="{6B752FC4-1ECC-0D44-B89F-38AC0C2D3888}" type="pres">
      <dgm:prSet presAssocID="{99485E85-E4ED-0F45-B0FD-96A08E7F1031}" presName="text3" presStyleLbl="revTx" presStyleIdx="2" presStyleCnt="3">
        <dgm:presLayoutVars>
          <dgm:bulletEnabled val="1"/>
        </dgm:presLayoutVars>
      </dgm:prSet>
      <dgm:spPr/>
    </dgm:pt>
    <dgm:pt modelId="{1AFAAF70-7498-CA4A-8763-0C5C3CDD66D5}" type="pres">
      <dgm:prSet presAssocID="{99485E85-E4ED-0F45-B0FD-96A08E7F1031}" presName="line3" presStyleLbl="callout" presStyleIdx="4" presStyleCnt="6"/>
      <dgm:spPr/>
    </dgm:pt>
    <dgm:pt modelId="{A9177B9E-2304-204E-A249-4893CBF5053E}" type="pres">
      <dgm:prSet presAssocID="{99485E85-E4ED-0F45-B0FD-96A08E7F1031}" presName="d3" presStyleLbl="callout" presStyleIdx="5" presStyleCnt="6"/>
      <dgm:spPr/>
    </dgm:pt>
  </dgm:ptLst>
  <dgm:cxnLst>
    <dgm:cxn modelId="{F10A630F-AA0A-4A43-8C39-3268380923CB}" srcId="{502BA622-CC49-9445-8DF5-A05B9D036AE6}" destId="{466B92C7-0414-A34B-AC64-DE1DB63A1C13}" srcOrd="0" destOrd="0" parTransId="{5983168F-69C2-E642-A32A-D672A7EAC49A}" sibTransId="{2761B2BF-79DB-1442-A541-2C9A2F95E035}"/>
    <dgm:cxn modelId="{8D945A22-9D88-F846-A6A3-A6499D16232F}" type="presOf" srcId="{466B92C7-0414-A34B-AC64-DE1DB63A1C13}" destId="{13576922-0D42-5A48-BFFB-DCDECA04F3F7}" srcOrd="0" destOrd="0" presId="urn:microsoft.com/office/officeart/2005/8/layout/target1"/>
    <dgm:cxn modelId="{E70B745E-7392-074C-91A6-4C94992E77C0}" type="presOf" srcId="{99485E85-E4ED-0F45-B0FD-96A08E7F1031}" destId="{6B752FC4-1ECC-0D44-B89F-38AC0C2D3888}" srcOrd="0" destOrd="0" presId="urn:microsoft.com/office/officeart/2005/8/layout/target1"/>
    <dgm:cxn modelId="{6A15D65E-147B-1845-8467-8837D9E33772}" srcId="{502BA622-CC49-9445-8DF5-A05B9D036AE6}" destId="{6C0E38C7-0427-A04F-A47D-BAEA5837A9AD}" srcOrd="1" destOrd="0" parTransId="{6A5E4305-C8D0-874F-B001-7B38F6F687C1}" sibTransId="{4907EED1-BCA1-9B4D-B333-BCBDFF3808B2}"/>
    <dgm:cxn modelId="{E26EDF6E-24DA-FF48-83B4-D9F18C93288B}" srcId="{502BA622-CC49-9445-8DF5-A05B9D036AE6}" destId="{99485E85-E4ED-0F45-B0FD-96A08E7F1031}" srcOrd="2" destOrd="0" parTransId="{9CEEA898-F568-B544-81A9-E6C4DF65876C}" sibTransId="{A3BDF472-4DF2-454A-A26A-DE9262A15528}"/>
    <dgm:cxn modelId="{DAFB9890-7629-F84C-9520-7F2D73A4A601}" type="presOf" srcId="{502BA622-CC49-9445-8DF5-A05B9D036AE6}" destId="{C6D6700D-171A-9344-9A91-A1D5E5F28A76}" srcOrd="0" destOrd="0" presId="urn:microsoft.com/office/officeart/2005/8/layout/target1"/>
    <dgm:cxn modelId="{B7008CC2-AEB6-2B43-879A-0811D5ACAB91}" type="presOf" srcId="{6C0E38C7-0427-A04F-A47D-BAEA5837A9AD}" destId="{09490C07-44E9-714F-8A65-9AFA33DD0E0F}" srcOrd="0" destOrd="0" presId="urn:microsoft.com/office/officeart/2005/8/layout/target1"/>
    <dgm:cxn modelId="{6DA9109B-AE51-7C4B-8B52-506BB7EE1BE3}" type="presParOf" srcId="{C6D6700D-171A-9344-9A91-A1D5E5F28A76}" destId="{86E8FE57-EE04-1947-BE6A-A5D2CCD8B96C}" srcOrd="0" destOrd="0" presId="urn:microsoft.com/office/officeart/2005/8/layout/target1"/>
    <dgm:cxn modelId="{CA2E6811-A7B8-814C-891C-D2F4AB8ED4A8}" type="presParOf" srcId="{C6D6700D-171A-9344-9A91-A1D5E5F28A76}" destId="{13576922-0D42-5A48-BFFB-DCDECA04F3F7}" srcOrd="1" destOrd="0" presId="urn:microsoft.com/office/officeart/2005/8/layout/target1"/>
    <dgm:cxn modelId="{29896561-E196-FC47-8411-79C8044537EC}" type="presParOf" srcId="{C6D6700D-171A-9344-9A91-A1D5E5F28A76}" destId="{111811F9-C365-5A4A-AF2A-72CA169AFD46}" srcOrd="2" destOrd="0" presId="urn:microsoft.com/office/officeart/2005/8/layout/target1"/>
    <dgm:cxn modelId="{3F0F1047-D9E6-184B-BE65-3AE4B0B14C89}" type="presParOf" srcId="{C6D6700D-171A-9344-9A91-A1D5E5F28A76}" destId="{E77E2198-FB4E-884A-BD49-5C3CAE3D197D}" srcOrd="3" destOrd="0" presId="urn:microsoft.com/office/officeart/2005/8/layout/target1"/>
    <dgm:cxn modelId="{4F0E9B93-C491-B84A-B858-C9A6C5072187}" type="presParOf" srcId="{C6D6700D-171A-9344-9A91-A1D5E5F28A76}" destId="{D2FF93D3-AFF0-164B-ABEB-5AD40B922C2E}" srcOrd="4" destOrd="0" presId="urn:microsoft.com/office/officeart/2005/8/layout/target1"/>
    <dgm:cxn modelId="{F825F1FA-1B8A-344E-8D55-C113EA9879AA}" type="presParOf" srcId="{C6D6700D-171A-9344-9A91-A1D5E5F28A76}" destId="{09490C07-44E9-714F-8A65-9AFA33DD0E0F}" srcOrd="5" destOrd="0" presId="urn:microsoft.com/office/officeart/2005/8/layout/target1"/>
    <dgm:cxn modelId="{B7578264-50ED-5A47-8B18-C37E8DA79E27}" type="presParOf" srcId="{C6D6700D-171A-9344-9A91-A1D5E5F28A76}" destId="{6BCFF54B-923F-8646-8737-69A85F937D85}" srcOrd="6" destOrd="0" presId="urn:microsoft.com/office/officeart/2005/8/layout/target1"/>
    <dgm:cxn modelId="{14E50C9E-0F18-D54A-9A09-176965788530}" type="presParOf" srcId="{C6D6700D-171A-9344-9A91-A1D5E5F28A76}" destId="{F9666495-BCD9-554D-9C66-A453E9C54BB8}" srcOrd="7" destOrd="0" presId="urn:microsoft.com/office/officeart/2005/8/layout/target1"/>
    <dgm:cxn modelId="{F80206F8-A68D-1A44-8FDD-7FCAC396588C}" type="presParOf" srcId="{C6D6700D-171A-9344-9A91-A1D5E5F28A76}" destId="{EF5D97F2-C1EB-4F4E-8EF0-DB10A23CE133}" srcOrd="8" destOrd="0" presId="urn:microsoft.com/office/officeart/2005/8/layout/target1"/>
    <dgm:cxn modelId="{413A2453-3C5E-DE47-87DF-462DB758B287}" type="presParOf" srcId="{C6D6700D-171A-9344-9A91-A1D5E5F28A76}" destId="{6B752FC4-1ECC-0D44-B89F-38AC0C2D3888}" srcOrd="9" destOrd="0" presId="urn:microsoft.com/office/officeart/2005/8/layout/target1"/>
    <dgm:cxn modelId="{7CB4C9B1-3FA7-164B-98CF-6A69CF23100E}" type="presParOf" srcId="{C6D6700D-171A-9344-9A91-A1D5E5F28A76}" destId="{1AFAAF70-7498-CA4A-8763-0C5C3CDD66D5}" srcOrd="10" destOrd="0" presId="urn:microsoft.com/office/officeart/2005/8/layout/target1"/>
    <dgm:cxn modelId="{B334C5BA-5F0F-D846-A15B-85E78A47D551}" type="presParOf" srcId="{C6D6700D-171A-9344-9A91-A1D5E5F28A76}" destId="{A9177B9E-2304-204E-A249-4893CBF5053E}" srcOrd="11" destOrd="0" presId="urn:microsoft.com/office/officeart/2005/8/layout/targe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730AB6-0C49-594D-B0E3-FD085B0FF212}" type="doc">
      <dgm:prSet loTypeId="urn:microsoft.com/office/officeart/2005/8/layout/target1" loCatId="relationship" qsTypeId="urn:microsoft.com/office/officeart/2005/8/quickstyle/simple1" qsCatId="simple" csTypeId="urn:microsoft.com/office/officeart/2005/8/colors/accent1_2" csCatId="accent1"/>
      <dgm:spPr/>
    </dgm:pt>
    <dgm:pt modelId="{B9EF8F02-92BA-074D-B46D-F91093AD5906}">
      <dgm:prSet/>
      <dgm:spPr/>
      <dgm: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b="1" i="0" u="none" strike="noStrike" cap="none" normalizeH="0" baseline="0">
              <a:ln>
                <a:noFill/>
              </a:ln>
              <a:solidFill>
                <a:schemeClr val="accent2"/>
              </a:solidFill>
              <a:effectLst/>
              <a:latin typeface="Arial" panose="020B0604020202020204" pitchFamily="34" charset="0"/>
              <a:cs typeface="Arial" panose="020B0604020202020204" pitchFamily="34" charset="0"/>
            </a:rPr>
            <a:t>Intimate</a:t>
          </a:r>
        </a:p>
      </dgm:t>
    </dgm:pt>
    <dgm:pt modelId="{140F0DCE-8110-ED49-BDCE-170190C5E6D3}" type="parTrans" cxnId="{DA88AF7F-9F2E-074F-ABEA-58F5489C2890}">
      <dgm:prSet/>
      <dgm:spPr/>
    </dgm:pt>
    <dgm:pt modelId="{FBE2AD30-F14A-004F-8D0E-A40951FFA278}" type="sibTrans" cxnId="{DA88AF7F-9F2E-074F-ABEA-58F5489C2890}">
      <dgm:prSet/>
      <dgm:spPr/>
    </dgm:pt>
    <dgm:pt modelId="{976EF12E-8867-DE47-BE69-8831B4BE1740}">
      <dgm:prSet/>
      <dgm:spPr/>
      <dgm: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b="1" i="0" u="none" strike="noStrike" cap="none" normalizeH="0" baseline="0">
              <a:ln>
                <a:noFill/>
              </a:ln>
              <a:solidFill>
                <a:schemeClr val="accent2"/>
              </a:solidFill>
              <a:effectLst/>
              <a:latin typeface="Arial" panose="020B0604020202020204" pitchFamily="34" charset="0"/>
              <a:cs typeface="Arial" panose="020B0604020202020204" pitchFamily="34" charset="0"/>
            </a:rPr>
            <a:t>Personal</a:t>
          </a:r>
        </a:p>
      </dgm:t>
    </dgm:pt>
    <dgm:pt modelId="{189EEBDB-C2B0-C047-AA15-75A5A4C47EBA}" type="parTrans" cxnId="{47014379-7C4F-4842-BB72-C64279F31568}">
      <dgm:prSet/>
      <dgm:spPr/>
    </dgm:pt>
    <dgm:pt modelId="{051D4E48-3FC9-5348-851C-39E93EC4DDAC}" type="sibTrans" cxnId="{47014379-7C4F-4842-BB72-C64279F31568}">
      <dgm:prSet/>
      <dgm:spPr/>
    </dgm:pt>
    <dgm:pt modelId="{9CC13C57-DD96-2C42-AFC7-DFE360ED55CB}">
      <dgm:prSet/>
      <dgm:spPr/>
      <dgm: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b="1" i="0" u="none" strike="noStrike" cap="none" normalizeH="0" baseline="0">
              <a:ln>
                <a:noFill/>
              </a:ln>
              <a:solidFill>
                <a:schemeClr val="accent2"/>
              </a:solidFill>
              <a:effectLst/>
              <a:latin typeface="Arial" panose="020B0604020202020204" pitchFamily="34" charset="0"/>
              <a:cs typeface="Arial" panose="020B0604020202020204" pitchFamily="34" charset="0"/>
            </a:rPr>
            <a:t>Social</a:t>
          </a:r>
        </a:p>
      </dgm:t>
    </dgm:pt>
    <dgm:pt modelId="{510DE815-C604-354B-AFC5-F179E78038C7}" type="parTrans" cxnId="{757D72D9-8F67-6243-B833-504F81717081}">
      <dgm:prSet/>
      <dgm:spPr/>
    </dgm:pt>
    <dgm:pt modelId="{52782AB1-850A-3A44-B75F-54B55B8B41CB}" type="sibTrans" cxnId="{757D72D9-8F67-6243-B833-504F81717081}">
      <dgm:prSet/>
      <dgm:spPr/>
    </dgm:pt>
    <dgm:pt modelId="{AEEE1C0B-12B5-B24D-8714-61486E3AAFFC}" type="pres">
      <dgm:prSet presAssocID="{B7730AB6-0C49-594D-B0E3-FD085B0FF212}" presName="composite" presStyleCnt="0">
        <dgm:presLayoutVars>
          <dgm:chMax val="5"/>
          <dgm:dir/>
          <dgm:resizeHandles val="exact"/>
        </dgm:presLayoutVars>
      </dgm:prSet>
      <dgm:spPr/>
    </dgm:pt>
    <dgm:pt modelId="{48969CA2-0067-8544-A57A-97E0911E8752}" type="pres">
      <dgm:prSet presAssocID="{B9EF8F02-92BA-074D-B46D-F91093AD5906}" presName="circle1" presStyleLbl="lnNode1" presStyleIdx="0" presStyleCnt="3"/>
      <dgm:spPr/>
    </dgm:pt>
    <dgm:pt modelId="{17924A7E-4A43-E948-BB24-B7F1AC13FC67}" type="pres">
      <dgm:prSet presAssocID="{B9EF8F02-92BA-074D-B46D-F91093AD5906}" presName="text1" presStyleLbl="revTx" presStyleIdx="0" presStyleCnt="3">
        <dgm:presLayoutVars>
          <dgm:bulletEnabled val="1"/>
        </dgm:presLayoutVars>
      </dgm:prSet>
      <dgm:spPr/>
    </dgm:pt>
    <dgm:pt modelId="{CED4CB6D-B74A-1142-BAD0-87E70F773F75}" type="pres">
      <dgm:prSet presAssocID="{B9EF8F02-92BA-074D-B46D-F91093AD5906}" presName="line1" presStyleLbl="callout" presStyleIdx="0" presStyleCnt="6"/>
      <dgm:spPr/>
    </dgm:pt>
    <dgm:pt modelId="{B2FF88D6-A3F7-0F4E-B21E-0D10F7ADD9C6}" type="pres">
      <dgm:prSet presAssocID="{B9EF8F02-92BA-074D-B46D-F91093AD5906}" presName="d1" presStyleLbl="callout" presStyleIdx="1" presStyleCnt="6"/>
      <dgm:spPr/>
    </dgm:pt>
    <dgm:pt modelId="{245812F9-98B3-7949-86A9-AF7E0EC3349E}" type="pres">
      <dgm:prSet presAssocID="{976EF12E-8867-DE47-BE69-8831B4BE1740}" presName="circle2" presStyleLbl="lnNode1" presStyleIdx="1" presStyleCnt="3"/>
      <dgm:spPr/>
    </dgm:pt>
    <dgm:pt modelId="{467376D3-1B91-5A4E-8E54-4C023667929D}" type="pres">
      <dgm:prSet presAssocID="{976EF12E-8867-DE47-BE69-8831B4BE1740}" presName="text2" presStyleLbl="revTx" presStyleIdx="1" presStyleCnt="3">
        <dgm:presLayoutVars>
          <dgm:bulletEnabled val="1"/>
        </dgm:presLayoutVars>
      </dgm:prSet>
      <dgm:spPr/>
    </dgm:pt>
    <dgm:pt modelId="{9AC3B4AE-9AB6-B84B-8A8D-C59C9893B946}" type="pres">
      <dgm:prSet presAssocID="{976EF12E-8867-DE47-BE69-8831B4BE1740}" presName="line2" presStyleLbl="callout" presStyleIdx="2" presStyleCnt="6"/>
      <dgm:spPr/>
    </dgm:pt>
    <dgm:pt modelId="{C784BEC9-1201-DD49-846B-A48ED7F59CD9}" type="pres">
      <dgm:prSet presAssocID="{976EF12E-8867-DE47-BE69-8831B4BE1740}" presName="d2" presStyleLbl="callout" presStyleIdx="3" presStyleCnt="6"/>
      <dgm:spPr/>
    </dgm:pt>
    <dgm:pt modelId="{14A0E7F3-CC56-4E42-8431-8BA1AA762CA9}" type="pres">
      <dgm:prSet presAssocID="{9CC13C57-DD96-2C42-AFC7-DFE360ED55CB}" presName="circle3" presStyleLbl="lnNode1" presStyleIdx="2" presStyleCnt="3"/>
      <dgm:spPr/>
    </dgm:pt>
    <dgm:pt modelId="{321FE350-E2D3-384A-927A-32FA698A87D1}" type="pres">
      <dgm:prSet presAssocID="{9CC13C57-DD96-2C42-AFC7-DFE360ED55CB}" presName="text3" presStyleLbl="revTx" presStyleIdx="2" presStyleCnt="3">
        <dgm:presLayoutVars>
          <dgm:bulletEnabled val="1"/>
        </dgm:presLayoutVars>
      </dgm:prSet>
      <dgm:spPr/>
    </dgm:pt>
    <dgm:pt modelId="{23561489-16E6-BC46-B672-9A8E94C9915F}" type="pres">
      <dgm:prSet presAssocID="{9CC13C57-DD96-2C42-AFC7-DFE360ED55CB}" presName="line3" presStyleLbl="callout" presStyleIdx="4" presStyleCnt="6"/>
      <dgm:spPr/>
    </dgm:pt>
    <dgm:pt modelId="{D354FFB5-6DB6-9D47-AA20-5C22543B2203}" type="pres">
      <dgm:prSet presAssocID="{9CC13C57-DD96-2C42-AFC7-DFE360ED55CB}" presName="d3" presStyleLbl="callout" presStyleIdx="5" presStyleCnt="6"/>
      <dgm:spPr/>
    </dgm:pt>
  </dgm:ptLst>
  <dgm:cxnLst>
    <dgm:cxn modelId="{A15B2D68-8A43-D744-9F7D-49CD600E4650}" type="presOf" srcId="{B9EF8F02-92BA-074D-B46D-F91093AD5906}" destId="{17924A7E-4A43-E948-BB24-B7F1AC13FC67}" srcOrd="0" destOrd="0" presId="urn:microsoft.com/office/officeart/2005/8/layout/target1"/>
    <dgm:cxn modelId="{47014379-7C4F-4842-BB72-C64279F31568}" srcId="{B7730AB6-0C49-594D-B0E3-FD085B0FF212}" destId="{976EF12E-8867-DE47-BE69-8831B4BE1740}" srcOrd="1" destOrd="0" parTransId="{189EEBDB-C2B0-C047-AA15-75A5A4C47EBA}" sibTransId="{051D4E48-3FC9-5348-851C-39E93EC4DDAC}"/>
    <dgm:cxn modelId="{DA88AF7F-9F2E-074F-ABEA-58F5489C2890}" srcId="{B7730AB6-0C49-594D-B0E3-FD085B0FF212}" destId="{B9EF8F02-92BA-074D-B46D-F91093AD5906}" srcOrd="0" destOrd="0" parTransId="{140F0DCE-8110-ED49-BDCE-170190C5E6D3}" sibTransId="{FBE2AD30-F14A-004F-8D0E-A40951FFA278}"/>
    <dgm:cxn modelId="{6ABC7E89-B6CA-8C43-96FA-98101C5E39E5}" type="presOf" srcId="{B7730AB6-0C49-594D-B0E3-FD085B0FF212}" destId="{AEEE1C0B-12B5-B24D-8714-61486E3AAFFC}" srcOrd="0" destOrd="0" presId="urn:microsoft.com/office/officeart/2005/8/layout/target1"/>
    <dgm:cxn modelId="{B384B9A8-EE11-E746-BCF8-032BCF92B578}" type="presOf" srcId="{976EF12E-8867-DE47-BE69-8831B4BE1740}" destId="{467376D3-1B91-5A4E-8E54-4C023667929D}" srcOrd="0" destOrd="0" presId="urn:microsoft.com/office/officeart/2005/8/layout/target1"/>
    <dgm:cxn modelId="{67D842C2-B398-A446-BA50-58796DDE5A3A}" type="presOf" srcId="{9CC13C57-DD96-2C42-AFC7-DFE360ED55CB}" destId="{321FE350-E2D3-384A-927A-32FA698A87D1}" srcOrd="0" destOrd="0" presId="urn:microsoft.com/office/officeart/2005/8/layout/target1"/>
    <dgm:cxn modelId="{757D72D9-8F67-6243-B833-504F81717081}" srcId="{B7730AB6-0C49-594D-B0E3-FD085B0FF212}" destId="{9CC13C57-DD96-2C42-AFC7-DFE360ED55CB}" srcOrd="2" destOrd="0" parTransId="{510DE815-C604-354B-AFC5-F179E78038C7}" sibTransId="{52782AB1-850A-3A44-B75F-54B55B8B41CB}"/>
    <dgm:cxn modelId="{82EEA1D1-107C-1848-BDF9-3B7DE9F470A4}" type="presParOf" srcId="{AEEE1C0B-12B5-B24D-8714-61486E3AAFFC}" destId="{48969CA2-0067-8544-A57A-97E0911E8752}" srcOrd="0" destOrd="0" presId="urn:microsoft.com/office/officeart/2005/8/layout/target1"/>
    <dgm:cxn modelId="{8E561FAA-4878-1146-9E1F-A23DEC80D310}" type="presParOf" srcId="{AEEE1C0B-12B5-B24D-8714-61486E3AAFFC}" destId="{17924A7E-4A43-E948-BB24-B7F1AC13FC67}" srcOrd="1" destOrd="0" presId="urn:microsoft.com/office/officeart/2005/8/layout/target1"/>
    <dgm:cxn modelId="{42553537-A25E-9848-B857-BF7791128C74}" type="presParOf" srcId="{AEEE1C0B-12B5-B24D-8714-61486E3AAFFC}" destId="{CED4CB6D-B74A-1142-BAD0-87E70F773F75}" srcOrd="2" destOrd="0" presId="urn:microsoft.com/office/officeart/2005/8/layout/target1"/>
    <dgm:cxn modelId="{1D03E265-972A-5D44-869C-A539B4A9EA8B}" type="presParOf" srcId="{AEEE1C0B-12B5-B24D-8714-61486E3AAFFC}" destId="{B2FF88D6-A3F7-0F4E-B21E-0D10F7ADD9C6}" srcOrd="3" destOrd="0" presId="urn:microsoft.com/office/officeart/2005/8/layout/target1"/>
    <dgm:cxn modelId="{8B4710A6-6F79-FD43-BEE3-89158A062D86}" type="presParOf" srcId="{AEEE1C0B-12B5-B24D-8714-61486E3AAFFC}" destId="{245812F9-98B3-7949-86A9-AF7E0EC3349E}" srcOrd="4" destOrd="0" presId="urn:microsoft.com/office/officeart/2005/8/layout/target1"/>
    <dgm:cxn modelId="{8F83F8A6-B12F-0548-A0F0-09BF10B232E8}" type="presParOf" srcId="{AEEE1C0B-12B5-B24D-8714-61486E3AAFFC}" destId="{467376D3-1B91-5A4E-8E54-4C023667929D}" srcOrd="5" destOrd="0" presId="urn:microsoft.com/office/officeart/2005/8/layout/target1"/>
    <dgm:cxn modelId="{7BB27EF0-20E9-CD43-8C23-7DBF82DEF485}" type="presParOf" srcId="{AEEE1C0B-12B5-B24D-8714-61486E3AAFFC}" destId="{9AC3B4AE-9AB6-B84B-8A8D-C59C9893B946}" srcOrd="6" destOrd="0" presId="urn:microsoft.com/office/officeart/2005/8/layout/target1"/>
    <dgm:cxn modelId="{7615F0BE-63FA-C04C-A043-10BBFCE6A063}" type="presParOf" srcId="{AEEE1C0B-12B5-B24D-8714-61486E3AAFFC}" destId="{C784BEC9-1201-DD49-846B-A48ED7F59CD9}" srcOrd="7" destOrd="0" presId="urn:microsoft.com/office/officeart/2005/8/layout/target1"/>
    <dgm:cxn modelId="{94D32F33-A6B0-4F45-BB4A-EBBF6D0401B5}" type="presParOf" srcId="{AEEE1C0B-12B5-B24D-8714-61486E3AAFFC}" destId="{14A0E7F3-CC56-4E42-8431-8BA1AA762CA9}" srcOrd="8" destOrd="0" presId="urn:microsoft.com/office/officeart/2005/8/layout/target1"/>
    <dgm:cxn modelId="{32F8F56A-384E-1B42-826E-8D906DF4FF6E}" type="presParOf" srcId="{AEEE1C0B-12B5-B24D-8714-61486E3AAFFC}" destId="{321FE350-E2D3-384A-927A-32FA698A87D1}" srcOrd="9" destOrd="0" presId="urn:microsoft.com/office/officeart/2005/8/layout/target1"/>
    <dgm:cxn modelId="{F731EE3F-BB83-FB45-B475-63ADA55FF549}" type="presParOf" srcId="{AEEE1C0B-12B5-B24D-8714-61486E3AAFFC}" destId="{23561489-16E6-BC46-B672-9A8E94C9915F}" srcOrd="10" destOrd="0" presId="urn:microsoft.com/office/officeart/2005/8/layout/target1"/>
    <dgm:cxn modelId="{063F4E8C-B42F-9943-85AF-5F909A62A584}" type="presParOf" srcId="{AEEE1C0B-12B5-B24D-8714-61486E3AAFFC}" destId="{D354FFB5-6DB6-9D47-AA20-5C22543B2203}" srcOrd="11" destOrd="0" presId="urn:microsoft.com/office/officeart/2005/8/layout/targe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D9E36FC-947F-D44F-A3E6-4372649A52CB}" type="doc">
      <dgm:prSet loTypeId="urn:microsoft.com/office/officeart/2005/8/layout/target1" loCatId="relationship" qsTypeId="urn:microsoft.com/office/officeart/2005/8/quickstyle/simple1" qsCatId="simple" csTypeId="urn:microsoft.com/office/officeart/2005/8/colors/accent1_2" csCatId="accent1"/>
      <dgm:spPr/>
    </dgm:pt>
    <dgm:pt modelId="{B5E46E11-165D-654C-B616-13E23318A13F}">
      <dgm:prSet/>
      <dgm:spPr/>
      <dgm: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b="1" i="0" u="none" strike="noStrike" cap="none" normalizeH="0" baseline="0">
              <a:ln>
                <a:noFill/>
              </a:ln>
              <a:solidFill>
                <a:schemeClr val="accent2"/>
              </a:solidFill>
              <a:effectLst/>
              <a:latin typeface="Arial" panose="020B0604020202020204" pitchFamily="34" charset="0"/>
            </a:rPr>
            <a:t>Intimate</a:t>
          </a:r>
        </a:p>
      </dgm:t>
    </dgm:pt>
    <dgm:pt modelId="{C0061E76-33FE-0346-A811-02F673C0E813}" type="parTrans" cxnId="{60166C0B-6EB0-CE4A-89A0-2F808A1E62B0}">
      <dgm:prSet/>
      <dgm:spPr/>
    </dgm:pt>
    <dgm:pt modelId="{7C5AAC45-24EF-2D4A-B5B8-FC369DF4DDF1}" type="sibTrans" cxnId="{60166C0B-6EB0-CE4A-89A0-2F808A1E62B0}">
      <dgm:prSet/>
      <dgm:spPr/>
    </dgm:pt>
    <dgm:pt modelId="{DC6FAED9-88F2-574B-88C4-26D5DC54433E}">
      <dgm:prSet/>
      <dgm:spPr/>
      <dgm: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b="1" i="0" u="none" strike="noStrike" cap="none" normalizeH="0" baseline="0">
              <a:ln>
                <a:noFill/>
              </a:ln>
              <a:solidFill>
                <a:schemeClr val="accent2"/>
              </a:solidFill>
              <a:effectLst/>
              <a:latin typeface="Arial" panose="020B0604020202020204" pitchFamily="34" charset="0"/>
            </a:rPr>
            <a:t>Personal</a:t>
          </a:r>
        </a:p>
      </dgm:t>
    </dgm:pt>
    <dgm:pt modelId="{9CA7B922-26C8-9049-B6E7-B05B23E02065}" type="parTrans" cxnId="{6082DC43-A0C1-3745-A841-5EC4AECB6095}">
      <dgm:prSet/>
      <dgm:spPr/>
    </dgm:pt>
    <dgm:pt modelId="{37C095BA-5536-7144-899E-027DC434A95F}" type="sibTrans" cxnId="{6082DC43-A0C1-3745-A841-5EC4AECB6095}">
      <dgm:prSet/>
      <dgm:spPr/>
    </dgm:pt>
    <dgm:pt modelId="{E3994A7B-27E0-204E-BDCB-E1A2F1F37074}">
      <dgm:prSet/>
      <dgm:spPr/>
      <dgm: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b="1" i="0" u="none" strike="noStrike" cap="none" normalizeH="0" baseline="0">
              <a:ln>
                <a:noFill/>
              </a:ln>
              <a:solidFill>
                <a:schemeClr val="accent2"/>
              </a:solidFill>
              <a:effectLst/>
              <a:latin typeface="Arial" panose="020B0604020202020204" pitchFamily="34" charset="0"/>
            </a:rPr>
            <a:t>Social</a:t>
          </a:r>
        </a:p>
      </dgm:t>
    </dgm:pt>
    <dgm:pt modelId="{B1B633E8-C43A-D04B-88AD-191CC493D793}" type="parTrans" cxnId="{3D247090-8C98-7246-8396-9F427A003995}">
      <dgm:prSet/>
      <dgm:spPr/>
    </dgm:pt>
    <dgm:pt modelId="{7D72C47F-14DD-8448-BADB-640133BB1067}" type="sibTrans" cxnId="{3D247090-8C98-7246-8396-9F427A003995}">
      <dgm:prSet/>
      <dgm:spPr/>
    </dgm:pt>
    <dgm:pt modelId="{E9126BAE-533A-DA47-8353-3CFA82FEBDC1}" type="pres">
      <dgm:prSet presAssocID="{DD9E36FC-947F-D44F-A3E6-4372649A52CB}" presName="composite" presStyleCnt="0">
        <dgm:presLayoutVars>
          <dgm:chMax val="5"/>
          <dgm:dir/>
          <dgm:resizeHandles val="exact"/>
        </dgm:presLayoutVars>
      </dgm:prSet>
      <dgm:spPr/>
    </dgm:pt>
    <dgm:pt modelId="{7A32DC0A-25CB-7741-B589-E1F573F966CD}" type="pres">
      <dgm:prSet presAssocID="{B5E46E11-165D-654C-B616-13E23318A13F}" presName="circle1" presStyleLbl="lnNode1" presStyleIdx="0" presStyleCnt="3"/>
      <dgm:spPr/>
    </dgm:pt>
    <dgm:pt modelId="{6186C977-235C-0443-BB06-181593CEF895}" type="pres">
      <dgm:prSet presAssocID="{B5E46E11-165D-654C-B616-13E23318A13F}" presName="text1" presStyleLbl="revTx" presStyleIdx="0" presStyleCnt="3">
        <dgm:presLayoutVars>
          <dgm:bulletEnabled val="1"/>
        </dgm:presLayoutVars>
      </dgm:prSet>
      <dgm:spPr/>
    </dgm:pt>
    <dgm:pt modelId="{DCB0FD8B-38A6-EC4A-BC90-8887E88D310F}" type="pres">
      <dgm:prSet presAssocID="{B5E46E11-165D-654C-B616-13E23318A13F}" presName="line1" presStyleLbl="callout" presStyleIdx="0" presStyleCnt="6"/>
      <dgm:spPr/>
    </dgm:pt>
    <dgm:pt modelId="{1DD05C25-A7C8-D64F-932A-D471BEEDBFA6}" type="pres">
      <dgm:prSet presAssocID="{B5E46E11-165D-654C-B616-13E23318A13F}" presName="d1" presStyleLbl="callout" presStyleIdx="1" presStyleCnt="6"/>
      <dgm:spPr/>
    </dgm:pt>
    <dgm:pt modelId="{C5092489-9A4E-1D4C-8624-2FFEC4DC4400}" type="pres">
      <dgm:prSet presAssocID="{DC6FAED9-88F2-574B-88C4-26D5DC54433E}" presName="circle2" presStyleLbl="lnNode1" presStyleIdx="1" presStyleCnt="3"/>
      <dgm:spPr/>
    </dgm:pt>
    <dgm:pt modelId="{0BC7045C-4077-AE4F-B70E-1DD1E0363275}" type="pres">
      <dgm:prSet presAssocID="{DC6FAED9-88F2-574B-88C4-26D5DC54433E}" presName="text2" presStyleLbl="revTx" presStyleIdx="1" presStyleCnt="3">
        <dgm:presLayoutVars>
          <dgm:bulletEnabled val="1"/>
        </dgm:presLayoutVars>
      </dgm:prSet>
      <dgm:spPr/>
    </dgm:pt>
    <dgm:pt modelId="{832C541C-9CCC-D94B-8F64-662634348D0F}" type="pres">
      <dgm:prSet presAssocID="{DC6FAED9-88F2-574B-88C4-26D5DC54433E}" presName="line2" presStyleLbl="callout" presStyleIdx="2" presStyleCnt="6"/>
      <dgm:spPr/>
    </dgm:pt>
    <dgm:pt modelId="{FCD19054-11C5-9942-9146-A79C8B427633}" type="pres">
      <dgm:prSet presAssocID="{DC6FAED9-88F2-574B-88C4-26D5DC54433E}" presName="d2" presStyleLbl="callout" presStyleIdx="3" presStyleCnt="6"/>
      <dgm:spPr/>
    </dgm:pt>
    <dgm:pt modelId="{2C997C7F-655A-6540-9B49-F916B57B4523}" type="pres">
      <dgm:prSet presAssocID="{E3994A7B-27E0-204E-BDCB-E1A2F1F37074}" presName="circle3" presStyleLbl="lnNode1" presStyleIdx="2" presStyleCnt="3"/>
      <dgm:spPr/>
    </dgm:pt>
    <dgm:pt modelId="{594B504E-6D84-BA4B-8BA0-5239B77F8E13}" type="pres">
      <dgm:prSet presAssocID="{E3994A7B-27E0-204E-BDCB-E1A2F1F37074}" presName="text3" presStyleLbl="revTx" presStyleIdx="2" presStyleCnt="3">
        <dgm:presLayoutVars>
          <dgm:bulletEnabled val="1"/>
        </dgm:presLayoutVars>
      </dgm:prSet>
      <dgm:spPr/>
    </dgm:pt>
    <dgm:pt modelId="{64B0D5C2-4FA9-4341-A879-6152ECEF5C12}" type="pres">
      <dgm:prSet presAssocID="{E3994A7B-27E0-204E-BDCB-E1A2F1F37074}" presName="line3" presStyleLbl="callout" presStyleIdx="4" presStyleCnt="6"/>
      <dgm:spPr/>
    </dgm:pt>
    <dgm:pt modelId="{1B61A2F1-4725-FB4D-8729-FAD099CFAB1F}" type="pres">
      <dgm:prSet presAssocID="{E3994A7B-27E0-204E-BDCB-E1A2F1F37074}" presName="d3" presStyleLbl="callout" presStyleIdx="5" presStyleCnt="6"/>
      <dgm:spPr/>
    </dgm:pt>
  </dgm:ptLst>
  <dgm:cxnLst>
    <dgm:cxn modelId="{541D970A-A7B5-E940-B101-717C42B9364D}" type="presOf" srcId="{DC6FAED9-88F2-574B-88C4-26D5DC54433E}" destId="{0BC7045C-4077-AE4F-B70E-1DD1E0363275}" srcOrd="0" destOrd="0" presId="urn:microsoft.com/office/officeart/2005/8/layout/target1"/>
    <dgm:cxn modelId="{60166C0B-6EB0-CE4A-89A0-2F808A1E62B0}" srcId="{DD9E36FC-947F-D44F-A3E6-4372649A52CB}" destId="{B5E46E11-165D-654C-B616-13E23318A13F}" srcOrd="0" destOrd="0" parTransId="{C0061E76-33FE-0346-A811-02F673C0E813}" sibTransId="{7C5AAC45-24EF-2D4A-B5B8-FC369DF4DDF1}"/>
    <dgm:cxn modelId="{6082DC43-A0C1-3745-A841-5EC4AECB6095}" srcId="{DD9E36FC-947F-D44F-A3E6-4372649A52CB}" destId="{DC6FAED9-88F2-574B-88C4-26D5DC54433E}" srcOrd="1" destOrd="0" parTransId="{9CA7B922-26C8-9049-B6E7-B05B23E02065}" sibTransId="{37C095BA-5536-7144-899E-027DC434A95F}"/>
    <dgm:cxn modelId="{05192A72-E393-EC41-AE99-7AADFC626DF1}" type="presOf" srcId="{E3994A7B-27E0-204E-BDCB-E1A2F1F37074}" destId="{594B504E-6D84-BA4B-8BA0-5239B77F8E13}" srcOrd="0" destOrd="0" presId="urn:microsoft.com/office/officeart/2005/8/layout/target1"/>
    <dgm:cxn modelId="{79CD4190-6A68-644B-BE29-C0D2EAD787AC}" type="presOf" srcId="{B5E46E11-165D-654C-B616-13E23318A13F}" destId="{6186C977-235C-0443-BB06-181593CEF895}" srcOrd="0" destOrd="0" presId="urn:microsoft.com/office/officeart/2005/8/layout/target1"/>
    <dgm:cxn modelId="{3D247090-8C98-7246-8396-9F427A003995}" srcId="{DD9E36FC-947F-D44F-A3E6-4372649A52CB}" destId="{E3994A7B-27E0-204E-BDCB-E1A2F1F37074}" srcOrd="2" destOrd="0" parTransId="{B1B633E8-C43A-D04B-88AD-191CC493D793}" sibTransId="{7D72C47F-14DD-8448-BADB-640133BB1067}"/>
    <dgm:cxn modelId="{B98A26EB-3B31-9445-8D71-F3CACEA49DD0}" type="presOf" srcId="{DD9E36FC-947F-D44F-A3E6-4372649A52CB}" destId="{E9126BAE-533A-DA47-8353-3CFA82FEBDC1}" srcOrd="0" destOrd="0" presId="urn:microsoft.com/office/officeart/2005/8/layout/target1"/>
    <dgm:cxn modelId="{EF833C88-41F3-5941-8CE1-6F794F2162E8}" type="presParOf" srcId="{E9126BAE-533A-DA47-8353-3CFA82FEBDC1}" destId="{7A32DC0A-25CB-7741-B589-E1F573F966CD}" srcOrd="0" destOrd="0" presId="urn:microsoft.com/office/officeart/2005/8/layout/target1"/>
    <dgm:cxn modelId="{A78CEC0B-EEAC-2D4D-B08E-D50199894AFE}" type="presParOf" srcId="{E9126BAE-533A-DA47-8353-3CFA82FEBDC1}" destId="{6186C977-235C-0443-BB06-181593CEF895}" srcOrd="1" destOrd="0" presId="urn:microsoft.com/office/officeart/2005/8/layout/target1"/>
    <dgm:cxn modelId="{BBD960B6-5082-674D-B485-BE12CE654CBB}" type="presParOf" srcId="{E9126BAE-533A-DA47-8353-3CFA82FEBDC1}" destId="{DCB0FD8B-38A6-EC4A-BC90-8887E88D310F}" srcOrd="2" destOrd="0" presId="urn:microsoft.com/office/officeart/2005/8/layout/target1"/>
    <dgm:cxn modelId="{355BA5A7-D13E-AE46-B652-B1310B34B129}" type="presParOf" srcId="{E9126BAE-533A-DA47-8353-3CFA82FEBDC1}" destId="{1DD05C25-A7C8-D64F-932A-D471BEEDBFA6}" srcOrd="3" destOrd="0" presId="urn:microsoft.com/office/officeart/2005/8/layout/target1"/>
    <dgm:cxn modelId="{096EDCC3-D2A6-3D43-89A4-731579D88ECD}" type="presParOf" srcId="{E9126BAE-533A-DA47-8353-3CFA82FEBDC1}" destId="{C5092489-9A4E-1D4C-8624-2FFEC4DC4400}" srcOrd="4" destOrd="0" presId="urn:microsoft.com/office/officeart/2005/8/layout/target1"/>
    <dgm:cxn modelId="{33BF6FAA-AA92-ED4A-A6C3-B133FFFE492D}" type="presParOf" srcId="{E9126BAE-533A-DA47-8353-3CFA82FEBDC1}" destId="{0BC7045C-4077-AE4F-B70E-1DD1E0363275}" srcOrd="5" destOrd="0" presId="urn:microsoft.com/office/officeart/2005/8/layout/target1"/>
    <dgm:cxn modelId="{C00CBD77-6F59-174A-80B8-0EC185C05156}" type="presParOf" srcId="{E9126BAE-533A-DA47-8353-3CFA82FEBDC1}" destId="{832C541C-9CCC-D94B-8F64-662634348D0F}" srcOrd="6" destOrd="0" presId="urn:microsoft.com/office/officeart/2005/8/layout/target1"/>
    <dgm:cxn modelId="{506D2504-E2B4-7347-955B-4F86F2095BE8}" type="presParOf" srcId="{E9126BAE-533A-DA47-8353-3CFA82FEBDC1}" destId="{FCD19054-11C5-9942-9146-A79C8B427633}" srcOrd="7" destOrd="0" presId="urn:microsoft.com/office/officeart/2005/8/layout/target1"/>
    <dgm:cxn modelId="{E7C0DD87-DBE9-2B4F-B2B4-087A2901A2C9}" type="presParOf" srcId="{E9126BAE-533A-DA47-8353-3CFA82FEBDC1}" destId="{2C997C7F-655A-6540-9B49-F916B57B4523}" srcOrd="8" destOrd="0" presId="urn:microsoft.com/office/officeart/2005/8/layout/target1"/>
    <dgm:cxn modelId="{9114053F-AFC9-7C46-BDCE-1F486705E210}" type="presParOf" srcId="{E9126BAE-533A-DA47-8353-3CFA82FEBDC1}" destId="{594B504E-6D84-BA4B-8BA0-5239B77F8E13}" srcOrd="9" destOrd="0" presId="urn:microsoft.com/office/officeart/2005/8/layout/target1"/>
    <dgm:cxn modelId="{84EE8896-3CBF-2840-B617-8D2D0BB3EC9D}" type="presParOf" srcId="{E9126BAE-533A-DA47-8353-3CFA82FEBDC1}" destId="{64B0D5C2-4FA9-4341-A879-6152ECEF5C12}" srcOrd="10" destOrd="0" presId="urn:microsoft.com/office/officeart/2005/8/layout/target1"/>
    <dgm:cxn modelId="{2C199435-D87A-FF41-8900-50D1E0AC2FB4}" type="presParOf" srcId="{E9126BAE-533A-DA47-8353-3CFA82FEBDC1}" destId="{1B61A2F1-4725-FB4D-8729-FAD099CFAB1F}" srcOrd="11" destOrd="0" presId="urn:microsoft.com/office/officeart/2005/8/layout/targe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446C774-6894-2647-B6AC-6B5890C0E2C6}" type="doc">
      <dgm:prSet loTypeId="urn:microsoft.com/office/officeart/2005/8/layout/target1" loCatId="relationship" qsTypeId="urn:microsoft.com/office/officeart/2005/8/quickstyle/simple1" qsCatId="simple" csTypeId="urn:microsoft.com/office/officeart/2005/8/colors/accent1_2" csCatId="accent1"/>
      <dgm:spPr/>
    </dgm:pt>
    <dgm:pt modelId="{24AEBF61-A732-1541-998D-2E38BCAA4DA2}">
      <dgm:prSet/>
      <dgm:spPr/>
      <dgm: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b="1" i="0" u="none" strike="noStrike" cap="none" normalizeH="0" baseline="0">
              <a:ln>
                <a:noFill/>
              </a:ln>
              <a:solidFill>
                <a:schemeClr val="accent2"/>
              </a:solidFill>
              <a:effectLst/>
              <a:latin typeface="Arial" panose="020B0604020202020204" pitchFamily="34" charset="0"/>
            </a:rPr>
            <a:t>Intimate</a:t>
          </a:r>
        </a:p>
      </dgm:t>
    </dgm:pt>
    <dgm:pt modelId="{642ABCB9-1C69-1947-AEE4-C5C85CD79F15}" type="parTrans" cxnId="{CA9AA49D-3E62-1F4B-AAD4-D61B5ADDD05A}">
      <dgm:prSet/>
      <dgm:spPr/>
    </dgm:pt>
    <dgm:pt modelId="{532A2946-95D3-E945-8CA9-EE09D53EDFE8}" type="sibTrans" cxnId="{CA9AA49D-3E62-1F4B-AAD4-D61B5ADDD05A}">
      <dgm:prSet/>
      <dgm:spPr/>
    </dgm:pt>
    <dgm:pt modelId="{9991250C-C9B4-AC4D-A404-5FABA609EFF9}">
      <dgm:prSet/>
      <dgm:spPr/>
      <dgm: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b="1" i="0" u="none" strike="noStrike" cap="none" normalizeH="0" baseline="0">
              <a:ln>
                <a:noFill/>
              </a:ln>
              <a:solidFill>
                <a:schemeClr val="accent2"/>
              </a:solidFill>
              <a:effectLst/>
              <a:latin typeface="Arial" panose="020B0604020202020204" pitchFamily="34" charset="0"/>
            </a:rPr>
            <a:t>Personal</a:t>
          </a:r>
        </a:p>
      </dgm:t>
    </dgm:pt>
    <dgm:pt modelId="{B13A0AFB-F56D-2F49-AC92-095C1178612F}" type="parTrans" cxnId="{9B228188-CC32-1343-9183-6D0157A18DB4}">
      <dgm:prSet/>
      <dgm:spPr/>
    </dgm:pt>
    <dgm:pt modelId="{BA796632-DB56-6447-BF15-81A8A0D23ADE}" type="sibTrans" cxnId="{9B228188-CC32-1343-9183-6D0157A18DB4}">
      <dgm:prSet/>
      <dgm:spPr/>
    </dgm:pt>
    <dgm:pt modelId="{DD4C43AF-2F19-4844-A9F5-DD68043EB8D2}">
      <dgm:prSet/>
      <dgm:spPr/>
      <dgm: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b="1" i="0" u="none" strike="noStrike" cap="none" normalizeH="0" baseline="0">
              <a:ln>
                <a:noFill/>
              </a:ln>
              <a:solidFill>
                <a:schemeClr val="accent2"/>
              </a:solidFill>
              <a:effectLst/>
              <a:latin typeface="Arial" panose="020B0604020202020204" pitchFamily="34" charset="0"/>
            </a:rPr>
            <a:t>Social</a:t>
          </a:r>
        </a:p>
      </dgm:t>
    </dgm:pt>
    <dgm:pt modelId="{6D3C464D-521A-224F-BF5B-308B360F56A0}" type="parTrans" cxnId="{6E4FA335-C491-A94A-9E3D-BF8A215BBC8D}">
      <dgm:prSet/>
      <dgm:spPr/>
    </dgm:pt>
    <dgm:pt modelId="{8BE0C612-B682-8340-B0FC-9E03AF06ABBE}" type="sibTrans" cxnId="{6E4FA335-C491-A94A-9E3D-BF8A215BBC8D}">
      <dgm:prSet/>
      <dgm:spPr/>
    </dgm:pt>
    <dgm:pt modelId="{56F623ED-6040-D843-888A-0535BC84E6F9}" type="pres">
      <dgm:prSet presAssocID="{C446C774-6894-2647-B6AC-6B5890C0E2C6}" presName="composite" presStyleCnt="0">
        <dgm:presLayoutVars>
          <dgm:chMax val="5"/>
          <dgm:dir/>
          <dgm:resizeHandles val="exact"/>
        </dgm:presLayoutVars>
      </dgm:prSet>
      <dgm:spPr/>
    </dgm:pt>
    <dgm:pt modelId="{63B24371-C0BB-224E-B7C3-E4C09001A997}" type="pres">
      <dgm:prSet presAssocID="{24AEBF61-A732-1541-998D-2E38BCAA4DA2}" presName="circle1" presStyleLbl="lnNode1" presStyleIdx="0" presStyleCnt="3"/>
      <dgm:spPr/>
    </dgm:pt>
    <dgm:pt modelId="{4D74532F-7C9F-1348-95BA-BDA9850F13E9}" type="pres">
      <dgm:prSet presAssocID="{24AEBF61-A732-1541-998D-2E38BCAA4DA2}" presName="text1" presStyleLbl="revTx" presStyleIdx="0" presStyleCnt="3">
        <dgm:presLayoutVars>
          <dgm:bulletEnabled val="1"/>
        </dgm:presLayoutVars>
      </dgm:prSet>
      <dgm:spPr/>
    </dgm:pt>
    <dgm:pt modelId="{A9B65052-D916-7547-AF77-4C179DC0EEB8}" type="pres">
      <dgm:prSet presAssocID="{24AEBF61-A732-1541-998D-2E38BCAA4DA2}" presName="line1" presStyleLbl="callout" presStyleIdx="0" presStyleCnt="6"/>
      <dgm:spPr/>
    </dgm:pt>
    <dgm:pt modelId="{BA62E86D-3685-314E-A296-455F190202FC}" type="pres">
      <dgm:prSet presAssocID="{24AEBF61-A732-1541-998D-2E38BCAA4DA2}" presName="d1" presStyleLbl="callout" presStyleIdx="1" presStyleCnt="6"/>
      <dgm:spPr/>
    </dgm:pt>
    <dgm:pt modelId="{4D08F5B2-3617-9444-BED0-067C2DF09C1C}" type="pres">
      <dgm:prSet presAssocID="{9991250C-C9B4-AC4D-A404-5FABA609EFF9}" presName="circle2" presStyleLbl="lnNode1" presStyleIdx="1" presStyleCnt="3"/>
      <dgm:spPr/>
    </dgm:pt>
    <dgm:pt modelId="{5E82691F-2760-EA4A-BD3A-5E809B832EC2}" type="pres">
      <dgm:prSet presAssocID="{9991250C-C9B4-AC4D-A404-5FABA609EFF9}" presName="text2" presStyleLbl="revTx" presStyleIdx="1" presStyleCnt="3">
        <dgm:presLayoutVars>
          <dgm:bulletEnabled val="1"/>
        </dgm:presLayoutVars>
      </dgm:prSet>
      <dgm:spPr/>
    </dgm:pt>
    <dgm:pt modelId="{0B395EB9-8419-9946-A055-F601C32A4D8B}" type="pres">
      <dgm:prSet presAssocID="{9991250C-C9B4-AC4D-A404-5FABA609EFF9}" presName="line2" presStyleLbl="callout" presStyleIdx="2" presStyleCnt="6"/>
      <dgm:spPr/>
    </dgm:pt>
    <dgm:pt modelId="{9670D336-079C-644C-92C2-4FD8614D6694}" type="pres">
      <dgm:prSet presAssocID="{9991250C-C9B4-AC4D-A404-5FABA609EFF9}" presName="d2" presStyleLbl="callout" presStyleIdx="3" presStyleCnt="6"/>
      <dgm:spPr/>
    </dgm:pt>
    <dgm:pt modelId="{0BFEB7E7-38C3-904E-A5A9-0A69721F9D6A}" type="pres">
      <dgm:prSet presAssocID="{DD4C43AF-2F19-4844-A9F5-DD68043EB8D2}" presName="circle3" presStyleLbl="lnNode1" presStyleIdx="2" presStyleCnt="3"/>
      <dgm:spPr/>
    </dgm:pt>
    <dgm:pt modelId="{59D50BAA-5F0A-104F-96AF-0F67EC48420F}" type="pres">
      <dgm:prSet presAssocID="{DD4C43AF-2F19-4844-A9F5-DD68043EB8D2}" presName="text3" presStyleLbl="revTx" presStyleIdx="2" presStyleCnt="3">
        <dgm:presLayoutVars>
          <dgm:bulletEnabled val="1"/>
        </dgm:presLayoutVars>
      </dgm:prSet>
      <dgm:spPr/>
    </dgm:pt>
    <dgm:pt modelId="{3AB5B624-552B-4E4F-A978-878CA1593E25}" type="pres">
      <dgm:prSet presAssocID="{DD4C43AF-2F19-4844-A9F5-DD68043EB8D2}" presName="line3" presStyleLbl="callout" presStyleIdx="4" presStyleCnt="6"/>
      <dgm:spPr/>
    </dgm:pt>
    <dgm:pt modelId="{EA67AE03-E2C2-8B44-820D-DD72B9970FB2}" type="pres">
      <dgm:prSet presAssocID="{DD4C43AF-2F19-4844-A9F5-DD68043EB8D2}" presName="d3" presStyleLbl="callout" presStyleIdx="5" presStyleCnt="6"/>
      <dgm:spPr/>
    </dgm:pt>
  </dgm:ptLst>
  <dgm:cxnLst>
    <dgm:cxn modelId="{F8047B0F-EE32-FF46-A74C-8E107951EEFB}" type="presOf" srcId="{9991250C-C9B4-AC4D-A404-5FABA609EFF9}" destId="{5E82691F-2760-EA4A-BD3A-5E809B832EC2}" srcOrd="0" destOrd="0" presId="urn:microsoft.com/office/officeart/2005/8/layout/target1"/>
    <dgm:cxn modelId="{6E4FA335-C491-A94A-9E3D-BF8A215BBC8D}" srcId="{C446C774-6894-2647-B6AC-6B5890C0E2C6}" destId="{DD4C43AF-2F19-4844-A9F5-DD68043EB8D2}" srcOrd="2" destOrd="0" parTransId="{6D3C464D-521A-224F-BF5B-308B360F56A0}" sibTransId="{8BE0C612-B682-8340-B0FC-9E03AF06ABBE}"/>
    <dgm:cxn modelId="{A9B14C37-FE8A-7A4B-B364-AEC183C3E43A}" type="presOf" srcId="{C446C774-6894-2647-B6AC-6B5890C0E2C6}" destId="{56F623ED-6040-D843-888A-0535BC84E6F9}" srcOrd="0" destOrd="0" presId="urn:microsoft.com/office/officeart/2005/8/layout/target1"/>
    <dgm:cxn modelId="{55971E70-9322-E844-BEEB-AFBFBD42AD9D}" type="presOf" srcId="{DD4C43AF-2F19-4844-A9F5-DD68043EB8D2}" destId="{59D50BAA-5F0A-104F-96AF-0F67EC48420F}" srcOrd="0" destOrd="0" presId="urn:microsoft.com/office/officeart/2005/8/layout/target1"/>
    <dgm:cxn modelId="{9B228188-CC32-1343-9183-6D0157A18DB4}" srcId="{C446C774-6894-2647-B6AC-6B5890C0E2C6}" destId="{9991250C-C9B4-AC4D-A404-5FABA609EFF9}" srcOrd="1" destOrd="0" parTransId="{B13A0AFB-F56D-2F49-AC92-095C1178612F}" sibTransId="{BA796632-DB56-6447-BF15-81A8A0D23ADE}"/>
    <dgm:cxn modelId="{CA9AA49D-3E62-1F4B-AAD4-D61B5ADDD05A}" srcId="{C446C774-6894-2647-B6AC-6B5890C0E2C6}" destId="{24AEBF61-A732-1541-998D-2E38BCAA4DA2}" srcOrd="0" destOrd="0" parTransId="{642ABCB9-1C69-1947-AEE4-C5C85CD79F15}" sibTransId="{532A2946-95D3-E945-8CA9-EE09D53EDFE8}"/>
    <dgm:cxn modelId="{421D86A1-F7ED-4D47-8E23-27A2E1560EAA}" type="presOf" srcId="{24AEBF61-A732-1541-998D-2E38BCAA4DA2}" destId="{4D74532F-7C9F-1348-95BA-BDA9850F13E9}" srcOrd="0" destOrd="0" presId="urn:microsoft.com/office/officeart/2005/8/layout/target1"/>
    <dgm:cxn modelId="{EE6E9CBD-7131-4343-BBD1-E9A9887A491B}" type="presParOf" srcId="{56F623ED-6040-D843-888A-0535BC84E6F9}" destId="{63B24371-C0BB-224E-B7C3-E4C09001A997}" srcOrd="0" destOrd="0" presId="urn:microsoft.com/office/officeart/2005/8/layout/target1"/>
    <dgm:cxn modelId="{328F8B55-9020-A943-A592-7D6BA4441B73}" type="presParOf" srcId="{56F623ED-6040-D843-888A-0535BC84E6F9}" destId="{4D74532F-7C9F-1348-95BA-BDA9850F13E9}" srcOrd="1" destOrd="0" presId="urn:microsoft.com/office/officeart/2005/8/layout/target1"/>
    <dgm:cxn modelId="{3CFEBA5D-F0E6-284B-A97C-0C19B876C38C}" type="presParOf" srcId="{56F623ED-6040-D843-888A-0535BC84E6F9}" destId="{A9B65052-D916-7547-AF77-4C179DC0EEB8}" srcOrd="2" destOrd="0" presId="urn:microsoft.com/office/officeart/2005/8/layout/target1"/>
    <dgm:cxn modelId="{3FD65A36-47B5-694E-B6DB-EF1EEAA76273}" type="presParOf" srcId="{56F623ED-6040-D843-888A-0535BC84E6F9}" destId="{BA62E86D-3685-314E-A296-455F190202FC}" srcOrd="3" destOrd="0" presId="urn:microsoft.com/office/officeart/2005/8/layout/target1"/>
    <dgm:cxn modelId="{14FC8A9F-042D-6F49-9B5E-9F1E9C593006}" type="presParOf" srcId="{56F623ED-6040-D843-888A-0535BC84E6F9}" destId="{4D08F5B2-3617-9444-BED0-067C2DF09C1C}" srcOrd="4" destOrd="0" presId="urn:microsoft.com/office/officeart/2005/8/layout/target1"/>
    <dgm:cxn modelId="{A059C61A-CEF4-7A46-A2ED-C398E0C49628}" type="presParOf" srcId="{56F623ED-6040-D843-888A-0535BC84E6F9}" destId="{5E82691F-2760-EA4A-BD3A-5E809B832EC2}" srcOrd="5" destOrd="0" presId="urn:microsoft.com/office/officeart/2005/8/layout/target1"/>
    <dgm:cxn modelId="{5A20853E-D235-9349-BB78-D1C04996250A}" type="presParOf" srcId="{56F623ED-6040-D843-888A-0535BC84E6F9}" destId="{0B395EB9-8419-9946-A055-F601C32A4D8B}" srcOrd="6" destOrd="0" presId="urn:microsoft.com/office/officeart/2005/8/layout/target1"/>
    <dgm:cxn modelId="{D2CE7396-F90F-AD40-B8D5-46B2CBB7C5CE}" type="presParOf" srcId="{56F623ED-6040-D843-888A-0535BC84E6F9}" destId="{9670D336-079C-644C-92C2-4FD8614D6694}" srcOrd="7" destOrd="0" presId="urn:microsoft.com/office/officeart/2005/8/layout/target1"/>
    <dgm:cxn modelId="{4C512636-043F-BB49-A052-17D13D27C786}" type="presParOf" srcId="{56F623ED-6040-D843-888A-0535BC84E6F9}" destId="{0BFEB7E7-38C3-904E-A5A9-0A69721F9D6A}" srcOrd="8" destOrd="0" presId="urn:microsoft.com/office/officeart/2005/8/layout/target1"/>
    <dgm:cxn modelId="{09FBFAEF-7AFC-1D4E-A4FC-CFDCFC2DB253}" type="presParOf" srcId="{56F623ED-6040-D843-888A-0535BC84E6F9}" destId="{59D50BAA-5F0A-104F-96AF-0F67EC48420F}" srcOrd="9" destOrd="0" presId="urn:microsoft.com/office/officeart/2005/8/layout/target1"/>
    <dgm:cxn modelId="{45688501-8384-C14F-9ED7-F1363E9B57F7}" type="presParOf" srcId="{56F623ED-6040-D843-888A-0535BC84E6F9}" destId="{3AB5B624-552B-4E4F-A978-878CA1593E25}" srcOrd="10" destOrd="0" presId="urn:microsoft.com/office/officeart/2005/8/layout/target1"/>
    <dgm:cxn modelId="{A9D9454F-D09F-E040-8890-529F132C9AF6}" type="presParOf" srcId="{56F623ED-6040-D843-888A-0535BC84E6F9}" destId="{EA67AE03-E2C2-8B44-820D-DD72B9970FB2}" srcOrd="11" destOrd="0" presId="urn:microsoft.com/office/officeart/2005/8/layout/targe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5D97F2-C1EB-4F4E-8EF0-DB10A23CE133}">
      <dsp:nvSpPr>
        <dsp:cNvPr id="0" name=""/>
        <dsp:cNvSpPr/>
      </dsp:nvSpPr>
      <dsp:spPr>
        <a:xfrm>
          <a:off x="0" y="1333817"/>
          <a:ext cx="2246947" cy="224694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FF93D3-AFF0-164B-ABEB-5AD40B922C2E}">
      <dsp:nvSpPr>
        <dsp:cNvPr id="0" name=""/>
        <dsp:cNvSpPr/>
      </dsp:nvSpPr>
      <dsp:spPr>
        <a:xfrm>
          <a:off x="449389" y="1783206"/>
          <a:ext cx="1348168" cy="134816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E8FE57-EE04-1947-BE6A-A5D2CCD8B96C}">
      <dsp:nvSpPr>
        <dsp:cNvPr id="0" name=""/>
        <dsp:cNvSpPr/>
      </dsp:nvSpPr>
      <dsp:spPr>
        <a:xfrm>
          <a:off x="898779" y="2232596"/>
          <a:ext cx="449389" cy="44938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576922-0D42-5A48-BFFB-DCDECA04F3F7}">
      <dsp:nvSpPr>
        <dsp:cNvPr id="0" name=""/>
        <dsp:cNvSpPr/>
      </dsp:nvSpPr>
      <dsp:spPr>
        <a:xfrm>
          <a:off x="2621439" y="584834"/>
          <a:ext cx="1123473" cy="655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22860" rIns="22860" bIns="22860" numCol="1" spcCol="127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kern="1200" cap="none" normalizeH="0" baseline="0">
              <a:ln>
                <a:noFill/>
              </a:ln>
              <a:solidFill>
                <a:schemeClr val="accent2"/>
              </a:solidFill>
              <a:effectLst/>
              <a:latin typeface="Arial" panose="020B0604020202020204" pitchFamily="34" charset="0"/>
              <a:cs typeface="Arial" panose="020B0604020202020204" pitchFamily="34" charset="0"/>
            </a:rPr>
            <a:t>Intimate</a:t>
          </a:r>
        </a:p>
      </dsp:txBody>
      <dsp:txXfrm>
        <a:off x="2621439" y="584834"/>
        <a:ext cx="1123473" cy="655359"/>
      </dsp:txXfrm>
    </dsp:sp>
    <dsp:sp modelId="{111811F9-C365-5A4A-AF2A-72CA169AFD46}">
      <dsp:nvSpPr>
        <dsp:cNvPr id="0" name=""/>
        <dsp:cNvSpPr/>
      </dsp:nvSpPr>
      <dsp:spPr>
        <a:xfrm>
          <a:off x="2340570" y="912514"/>
          <a:ext cx="280868"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77E2198-FB4E-884A-BD49-5C3CAE3D197D}">
      <dsp:nvSpPr>
        <dsp:cNvPr id="0" name=""/>
        <dsp:cNvSpPr/>
      </dsp:nvSpPr>
      <dsp:spPr>
        <a:xfrm rot="5400000">
          <a:off x="959259" y="1077103"/>
          <a:ext cx="1544402" cy="1215973"/>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9490C07-44E9-714F-8A65-9AFA33DD0E0F}">
      <dsp:nvSpPr>
        <dsp:cNvPr id="0" name=""/>
        <dsp:cNvSpPr/>
      </dsp:nvSpPr>
      <dsp:spPr>
        <a:xfrm>
          <a:off x="2621439" y="1240194"/>
          <a:ext cx="1123473" cy="655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22860" rIns="22860" bIns="22860" numCol="1" spcCol="127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kern="1200" cap="none" normalizeH="0" baseline="0">
              <a:ln>
                <a:noFill/>
              </a:ln>
              <a:solidFill>
                <a:schemeClr val="accent2"/>
              </a:solidFill>
              <a:effectLst/>
              <a:latin typeface="Arial" panose="020B0604020202020204" pitchFamily="34" charset="0"/>
              <a:cs typeface="Arial" panose="020B0604020202020204" pitchFamily="34" charset="0"/>
            </a:rPr>
            <a:t>Personal</a:t>
          </a:r>
        </a:p>
      </dsp:txBody>
      <dsp:txXfrm>
        <a:off x="2621439" y="1240194"/>
        <a:ext cx="1123473" cy="655359"/>
      </dsp:txXfrm>
    </dsp:sp>
    <dsp:sp modelId="{6BCFF54B-923F-8646-8737-69A85F937D85}">
      <dsp:nvSpPr>
        <dsp:cNvPr id="0" name=""/>
        <dsp:cNvSpPr/>
      </dsp:nvSpPr>
      <dsp:spPr>
        <a:xfrm>
          <a:off x="2340570" y="1567874"/>
          <a:ext cx="280868"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9666495-BCD9-554D-9C66-A453E9C54BB8}">
      <dsp:nvSpPr>
        <dsp:cNvPr id="0" name=""/>
        <dsp:cNvSpPr/>
      </dsp:nvSpPr>
      <dsp:spPr>
        <a:xfrm rot="5400000">
          <a:off x="1290759" y="1722239"/>
          <a:ext cx="1203465" cy="89391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B752FC4-1ECC-0D44-B89F-38AC0C2D3888}">
      <dsp:nvSpPr>
        <dsp:cNvPr id="0" name=""/>
        <dsp:cNvSpPr/>
      </dsp:nvSpPr>
      <dsp:spPr>
        <a:xfrm>
          <a:off x="2621439" y="1895554"/>
          <a:ext cx="1123473" cy="655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22860" rIns="22860" bIns="22860" numCol="1" spcCol="127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kern="1200" cap="none" normalizeH="0" baseline="0">
              <a:ln>
                <a:noFill/>
              </a:ln>
              <a:solidFill>
                <a:schemeClr val="accent2"/>
              </a:solidFill>
              <a:effectLst/>
              <a:latin typeface="Arial" panose="020B0604020202020204" pitchFamily="34" charset="0"/>
              <a:cs typeface="Arial" panose="020B0604020202020204" pitchFamily="34" charset="0"/>
            </a:rPr>
            <a:t>Social</a:t>
          </a:r>
        </a:p>
      </dsp:txBody>
      <dsp:txXfrm>
        <a:off x="2621439" y="1895554"/>
        <a:ext cx="1123473" cy="655359"/>
      </dsp:txXfrm>
    </dsp:sp>
    <dsp:sp modelId="{1AFAAF70-7498-CA4A-8763-0C5C3CDD66D5}">
      <dsp:nvSpPr>
        <dsp:cNvPr id="0" name=""/>
        <dsp:cNvSpPr/>
      </dsp:nvSpPr>
      <dsp:spPr>
        <a:xfrm>
          <a:off x="2340570" y="2223234"/>
          <a:ext cx="280868"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9177B9E-2304-204E-A249-4893CBF5053E}">
      <dsp:nvSpPr>
        <dsp:cNvPr id="0" name=""/>
        <dsp:cNvSpPr/>
      </dsp:nvSpPr>
      <dsp:spPr>
        <a:xfrm rot="5400000">
          <a:off x="1622670" y="2366851"/>
          <a:ext cx="859832" cy="571848"/>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A0E7F3-CC56-4E42-8431-8BA1AA762CA9}">
      <dsp:nvSpPr>
        <dsp:cNvPr id="0" name=""/>
        <dsp:cNvSpPr/>
      </dsp:nvSpPr>
      <dsp:spPr>
        <a:xfrm>
          <a:off x="0" y="1334134"/>
          <a:ext cx="2245995" cy="224599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5812F9-98B3-7949-86A9-AF7E0EC3349E}">
      <dsp:nvSpPr>
        <dsp:cNvPr id="0" name=""/>
        <dsp:cNvSpPr/>
      </dsp:nvSpPr>
      <dsp:spPr>
        <a:xfrm>
          <a:off x="449199" y="1783333"/>
          <a:ext cx="1347597" cy="134759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969CA2-0067-8544-A57A-97E0911E8752}">
      <dsp:nvSpPr>
        <dsp:cNvPr id="0" name=""/>
        <dsp:cNvSpPr/>
      </dsp:nvSpPr>
      <dsp:spPr>
        <a:xfrm>
          <a:off x="898398" y="2232533"/>
          <a:ext cx="449199" cy="44919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924A7E-4A43-E948-BB24-B7F1AC13FC67}">
      <dsp:nvSpPr>
        <dsp:cNvPr id="0" name=""/>
        <dsp:cNvSpPr/>
      </dsp:nvSpPr>
      <dsp:spPr>
        <a:xfrm>
          <a:off x="2620328" y="585469"/>
          <a:ext cx="1122997" cy="6550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22860" rIns="22860" bIns="22860" numCol="1" spcCol="127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kern="1200" cap="none" normalizeH="0" baseline="0">
              <a:ln>
                <a:noFill/>
              </a:ln>
              <a:solidFill>
                <a:schemeClr val="accent2"/>
              </a:solidFill>
              <a:effectLst/>
              <a:latin typeface="Arial" panose="020B0604020202020204" pitchFamily="34" charset="0"/>
              <a:cs typeface="Arial" panose="020B0604020202020204" pitchFamily="34" charset="0"/>
            </a:rPr>
            <a:t>Intimate</a:t>
          </a:r>
        </a:p>
      </dsp:txBody>
      <dsp:txXfrm>
        <a:off x="2620328" y="585469"/>
        <a:ext cx="1122997" cy="655082"/>
      </dsp:txXfrm>
    </dsp:sp>
    <dsp:sp modelId="{CED4CB6D-B74A-1142-BAD0-87E70F773F75}">
      <dsp:nvSpPr>
        <dsp:cNvPr id="0" name=""/>
        <dsp:cNvSpPr/>
      </dsp:nvSpPr>
      <dsp:spPr>
        <a:xfrm>
          <a:off x="2339578" y="913010"/>
          <a:ext cx="280749"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2FF88D6-A3F7-0F4E-B21E-0D10F7ADD9C6}">
      <dsp:nvSpPr>
        <dsp:cNvPr id="0" name=""/>
        <dsp:cNvSpPr/>
      </dsp:nvSpPr>
      <dsp:spPr>
        <a:xfrm rot="5400000">
          <a:off x="958852" y="1077529"/>
          <a:ext cx="1543747" cy="1215457"/>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67376D3-1B91-5A4E-8E54-4C023667929D}">
      <dsp:nvSpPr>
        <dsp:cNvPr id="0" name=""/>
        <dsp:cNvSpPr/>
      </dsp:nvSpPr>
      <dsp:spPr>
        <a:xfrm>
          <a:off x="2620328" y="1240551"/>
          <a:ext cx="1122997" cy="6550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22860" rIns="22860" bIns="22860" numCol="1" spcCol="127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kern="1200" cap="none" normalizeH="0" baseline="0">
              <a:ln>
                <a:noFill/>
              </a:ln>
              <a:solidFill>
                <a:schemeClr val="accent2"/>
              </a:solidFill>
              <a:effectLst/>
              <a:latin typeface="Arial" panose="020B0604020202020204" pitchFamily="34" charset="0"/>
              <a:cs typeface="Arial" panose="020B0604020202020204" pitchFamily="34" charset="0"/>
            </a:rPr>
            <a:t>Personal</a:t>
          </a:r>
        </a:p>
      </dsp:txBody>
      <dsp:txXfrm>
        <a:off x="2620328" y="1240551"/>
        <a:ext cx="1122997" cy="655082"/>
      </dsp:txXfrm>
    </dsp:sp>
    <dsp:sp modelId="{9AC3B4AE-9AB6-B84B-8A8D-C59C9893B946}">
      <dsp:nvSpPr>
        <dsp:cNvPr id="0" name=""/>
        <dsp:cNvSpPr/>
      </dsp:nvSpPr>
      <dsp:spPr>
        <a:xfrm>
          <a:off x="2339578" y="1568092"/>
          <a:ext cx="280749"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784BEC9-1201-DD49-846B-A48ED7F59CD9}">
      <dsp:nvSpPr>
        <dsp:cNvPr id="0" name=""/>
        <dsp:cNvSpPr/>
      </dsp:nvSpPr>
      <dsp:spPr>
        <a:xfrm rot="5400000">
          <a:off x="1290212" y="1722392"/>
          <a:ext cx="1202955" cy="893531"/>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21FE350-E2D3-384A-927A-32FA698A87D1}">
      <dsp:nvSpPr>
        <dsp:cNvPr id="0" name=""/>
        <dsp:cNvSpPr/>
      </dsp:nvSpPr>
      <dsp:spPr>
        <a:xfrm>
          <a:off x="2620328" y="1895633"/>
          <a:ext cx="1122997" cy="6550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22860" rIns="22860" bIns="22860" numCol="1" spcCol="127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kern="1200" cap="none" normalizeH="0" baseline="0">
              <a:ln>
                <a:noFill/>
              </a:ln>
              <a:solidFill>
                <a:schemeClr val="accent2"/>
              </a:solidFill>
              <a:effectLst/>
              <a:latin typeface="Arial" panose="020B0604020202020204" pitchFamily="34" charset="0"/>
              <a:cs typeface="Arial" panose="020B0604020202020204" pitchFamily="34" charset="0"/>
            </a:rPr>
            <a:t>Social</a:t>
          </a:r>
        </a:p>
      </dsp:txBody>
      <dsp:txXfrm>
        <a:off x="2620328" y="1895633"/>
        <a:ext cx="1122997" cy="655082"/>
      </dsp:txXfrm>
    </dsp:sp>
    <dsp:sp modelId="{23561489-16E6-BC46-B672-9A8E94C9915F}">
      <dsp:nvSpPr>
        <dsp:cNvPr id="0" name=""/>
        <dsp:cNvSpPr/>
      </dsp:nvSpPr>
      <dsp:spPr>
        <a:xfrm>
          <a:off x="2339578" y="2223174"/>
          <a:ext cx="280749"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354FFB5-6DB6-9D47-AA20-5C22543B2203}">
      <dsp:nvSpPr>
        <dsp:cNvPr id="0" name=""/>
        <dsp:cNvSpPr/>
      </dsp:nvSpPr>
      <dsp:spPr>
        <a:xfrm rot="5400000">
          <a:off x="1621983" y="2366731"/>
          <a:ext cx="859467" cy="571605"/>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997C7F-655A-6540-9B49-F916B57B4523}">
      <dsp:nvSpPr>
        <dsp:cNvPr id="0" name=""/>
        <dsp:cNvSpPr/>
      </dsp:nvSpPr>
      <dsp:spPr>
        <a:xfrm>
          <a:off x="0" y="1333817"/>
          <a:ext cx="2246947" cy="224694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092489-9A4E-1D4C-8624-2FFEC4DC4400}">
      <dsp:nvSpPr>
        <dsp:cNvPr id="0" name=""/>
        <dsp:cNvSpPr/>
      </dsp:nvSpPr>
      <dsp:spPr>
        <a:xfrm>
          <a:off x="449389" y="1783206"/>
          <a:ext cx="1348168" cy="134816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32DC0A-25CB-7741-B589-E1F573F966CD}">
      <dsp:nvSpPr>
        <dsp:cNvPr id="0" name=""/>
        <dsp:cNvSpPr/>
      </dsp:nvSpPr>
      <dsp:spPr>
        <a:xfrm>
          <a:off x="898779" y="2232596"/>
          <a:ext cx="449389" cy="44938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86C977-235C-0443-BB06-181593CEF895}">
      <dsp:nvSpPr>
        <dsp:cNvPr id="0" name=""/>
        <dsp:cNvSpPr/>
      </dsp:nvSpPr>
      <dsp:spPr>
        <a:xfrm>
          <a:off x="2621439" y="584834"/>
          <a:ext cx="1123473" cy="655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22860" rIns="22860" bIns="22860" numCol="1" spcCol="127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kern="1200" cap="none" normalizeH="0" baseline="0">
              <a:ln>
                <a:noFill/>
              </a:ln>
              <a:solidFill>
                <a:schemeClr val="accent2"/>
              </a:solidFill>
              <a:effectLst/>
              <a:latin typeface="Arial" panose="020B0604020202020204" pitchFamily="34" charset="0"/>
            </a:rPr>
            <a:t>Intimate</a:t>
          </a:r>
        </a:p>
      </dsp:txBody>
      <dsp:txXfrm>
        <a:off x="2621439" y="584834"/>
        <a:ext cx="1123473" cy="655359"/>
      </dsp:txXfrm>
    </dsp:sp>
    <dsp:sp modelId="{DCB0FD8B-38A6-EC4A-BC90-8887E88D310F}">
      <dsp:nvSpPr>
        <dsp:cNvPr id="0" name=""/>
        <dsp:cNvSpPr/>
      </dsp:nvSpPr>
      <dsp:spPr>
        <a:xfrm>
          <a:off x="2340570" y="912514"/>
          <a:ext cx="280868"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DD05C25-A7C8-D64F-932A-D471BEEDBFA6}">
      <dsp:nvSpPr>
        <dsp:cNvPr id="0" name=""/>
        <dsp:cNvSpPr/>
      </dsp:nvSpPr>
      <dsp:spPr>
        <a:xfrm rot="5400000">
          <a:off x="959259" y="1077103"/>
          <a:ext cx="1544402" cy="1215973"/>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BC7045C-4077-AE4F-B70E-1DD1E0363275}">
      <dsp:nvSpPr>
        <dsp:cNvPr id="0" name=""/>
        <dsp:cNvSpPr/>
      </dsp:nvSpPr>
      <dsp:spPr>
        <a:xfrm>
          <a:off x="2621439" y="1240194"/>
          <a:ext cx="1123473" cy="655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22860" rIns="22860" bIns="22860" numCol="1" spcCol="127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kern="1200" cap="none" normalizeH="0" baseline="0">
              <a:ln>
                <a:noFill/>
              </a:ln>
              <a:solidFill>
                <a:schemeClr val="accent2"/>
              </a:solidFill>
              <a:effectLst/>
              <a:latin typeface="Arial" panose="020B0604020202020204" pitchFamily="34" charset="0"/>
            </a:rPr>
            <a:t>Personal</a:t>
          </a:r>
        </a:p>
      </dsp:txBody>
      <dsp:txXfrm>
        <a:off x="2621439" y="1240194"/>
        <a:ext cx="1123473" cy="655359"/>
      </dsp:txXfrm>
    </dsp:sp>
    <dsp:sp modelId="{832C541C-9CCC-D94B-8F64-662634348D0F}">
      <dsp:nvSpPr>
        <dsp:cNvPr id="0" name=""/>
        <dsp:cNvSpPr/>
      </dsp:nvSpPr>
      <dsp:spPr>
        <a:xfrm>
          <a:off x="2340570" y="1567874"/>
          <a:ext cx="280868"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CD19054-11C5-9942-9146-A79C8B427633}">
      <dsp:nvSpPr>
        <dsp:cNvPr id="0" name=""/>
        <dsp:cNvSpPr/>
      </dsp:nvSpPr>
      <dsp:spPr>
        <a:xfrm rot="5400000">
          <a:off x="1290759" y="1722239"/>
          <a:ext cx="1203465" cy="89391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94B504E-6D84-BA4B-8BA0-5239B77F8E13}">
      <dsp:nvSpPr>
        <dsp:cNvPr id="0" name=""/>
        <dsp:cNvSpPr/>
      </dsp:nvSpPr>
      <dsp:spPr>
        <a:xfrm>
          <a:off x="2621439" y="1895554"/>
          <a:ext cx="1123473" cy="655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22860" rIns="22860" bIns="22860" numCol="1" spcCol="127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kern="1200" cap="none" normalizeH="0" baseline="0">
              <a:ln>
                <a:noFill/>
              </a:ln>
              <a:solidFill>
                <a:schemeClr val="accent2"/>
              </a:solidFill>
              <a:effectLst/>
              <a:latin typeface="Arial" panose="020B0604020202020204" pitchFamily="34" charset="0"/>
            </a:rPr>
            <a:t>Social</a:t>
          </a:r>
        </a:p>
      </dsp:txBody>
      <dsp:txXfrm>
        <a:off x="2621439" y="1895554"/>
        <a:ext cx="1123473" cy="655359"/>
      </dsp:txXfrm>
    </dsp:sp>
    <dsp:sp modelId="{64B0D5C2-4FA9-4341-A879-6152ECEF5C12}">
      <dsp:nvSpPr>
        <dsp:cNvPr id="0" name=""/>
        <dsp:cNvSpPr/>
      </dsp:nvSpPr>
      <dsp:spPr>
        <a:xfrm>
          <a:off x="2340570" y="2223234"/>
          <a:ext cx="280868"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B61A2F1-4725-FB4D-8729-FAD099CFAB1F}">
      <dsp:nvSpPr>
        <dsp:cNvPr id="0" name=""/>
        <dsp:cNvSpPr/>
      </dsp:nvSpPr>
      <dsp:spPr>
        <a:xfrm rot="5400000">
          <a:off x="1622670" y="2366851"/>
          <a:ext cx="859832" cy="571848"/>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FEB7E7-38C3-904E-A5A9-0A69721F9D6A}">
      <dsp:nvSpPr>
        <dsp:cNvPr id="0" name=""/>
        <dsp:cNvSpPr/>
      </dsp:nvSpPr>
      <dsp:spPr>
        <a:xfrm>
          <a:off x="0" y="1333817"/>
          <a:ext cx="2246947" cy="224694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08F5B2-3617-9444-BED0-067C2DF09C1C}">
      <dsp:nvSpPr>
        <dsp:cNvPr id="0" name=""/>
        <dsp:cNvSpPr/>
      </dsp:nvSpPr>
      <dsp:spPr>
        <a:xfrm>
          <a:off x="449389" y="1783206"/>
          <a:ext cx="1348168" cy="134816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B24371-C0BB-224E-B7C3-E4C09001A997}">
      <dsp:nvSpPr>
        <dsp:cNvPr id="0" name=""/>
        <dsp:cNvSpPr/>
      </dsp:nvSpPr>
      <dsp:spPr>
        <a:xfrm>
          <a:off x="898779" y="2232596"/>
          <a:ext cx="449389" cy="44938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74532F-7C9F-1348-95BA-BDA9850F13E9}">
      <dsp:nvSpPr>
        <dsp:cNvPr id="0" name=""/>
        <dsp:cNvSpPr/>
      </dsp:nvSpPr>
      <dsp:spPr>
        <a:xfrm>
          <a:off x="2621439" y="584834"/>
          <a:ext cx="1123473" cy="655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22860" rIns="22860" bIns="22860" numCol="1" spcCol="127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kern="1200" cap="none" normalizeH="0" baseline="0">
              <a:ln>
                <a:noFill/>
              </a:ln>
              <a:solidFill>
                <a:schemeClr val="accent2"/>
              </a:solidFill>
              <a:effectLst/>
              <a:latin typeface="Arial" panose="020B0604020202020204" pitchFamily="34" charset="0"/>
            </a:rPr>
            <a:t>Intimate</a:t>
          </a:r>
        </a:p>
      </dsp:txBody>
      <dsp:txXfrm>
        <a:off x="2621439" y="584834"/>
        <a:ext cx="1123473" cy="655359"/>
      </dsp:txXfrm>
    </dsp:sp>
    <dsp:sp modelId="{A9B65052-D916-7547-AF77-4C179DC0EEB8}">
      <dsp:nvSpPr>
        <dsp:cNvPr id="0" name=""/>
        <dsp:cNvSpPr/>
      </dsp:nvSpPr>
      <dsp:spPr>
        <a:xfrm>
          <a:off x="2340570" y="912514"/>
          <a:ext cx="280868"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A62E86D-3685-314E-A296-455F190202FC}">
      <dsp:nvSpPr>
        <dsp:cNvPr id="0" name=""/>
        <dsp:cNvSpPr/>
      </dsp:nvSpPr>
      <dsp:spPr>
        <a:xfrm rot="5400000">
          <a:off x="959259" y="1077103"/>
          <a:ext cx="1544402" cy="1215973"/>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E82691F-2760-EA4A-BD3A-5E809B832EC2}">
      <dsp:nvSpPr>
        <dsp:cNvPr id="0" name=""/>
        <dsp:cNvSpPr/>
      </dsp:nvSpPr>
      <dsp:spPr>
        <a:xfrm>
          <a:off x="2621439" y="1240194"/>
          <a:ext cx="1123473" cy="655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22860" rIns="22860" bIns="22860" numCol="1" spcCol="127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kern="1200" cap="none" normalizeH="0" baseline="0">
              <a:ln>
                <a:noFill/>
              </a:ln>
              <a:solidFill>
                <a:schemeClr val="accent2"/>
              </a:solidFill>
              <a:effectLst/>
              <a:latin typeface="Arial" panose="020B0604020202020204" pitchFamily="34" charset="0"/>
            </a:rPr>
            <a:t>Personal</a:t>
          </a:r>
        </a:p>
      </dsp:txBody>
      <dsp:txXfrm>
        <a:off x="2621439" y="1240194"/>
        <a:ext cx="1123473" cy="655359"/>
      </dsp:txXfrm>
    </dsp:sp>
    <dsp:sp modelId="{0B395EB9-8419-9946-A055-F601C32A4D8B}">
      <dsp:nvSpPr>
        <dsp:cNvPr id="0" name=""/>
        <dsp:cNvSpPr/>
      </dsp:nvSpPr>
      <dsp:spPr>
        <a:xfrm>
          <a:off x="2340570" y="1567874"/>
          <a:ext cx="280868"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670D336-079C-644C-92C2-4FD8614D6694}">
      <dsp:nvSpPr>
        <dsp:cNvPr id="0" name=""/>
        <dsp:cNvSpPr/>
      </dsp:nvSpPr>
      <dsp:spPr>
        <a:xfrm rot="5400000">
          <a:off x="1290759" y="1722239"/>
          <a:ext cx="1203465" cy="89391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9D50BAA-5F0A-104F-96AF-0F67EC48420F}">
      <dsp:nvSpPr>
        <dsp:cNvPr id="0" name=""/>
        <dsp:cNvSpPr/>
      </dsp:nvSpPr>
      <dsp:spPr>
        <a:xfrm>
          <a:off x="2621439" y="1895554"/>
          <a:ext cx="1123473" cy="655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22860" rIns="22860" bIns="22860" numCol="1" spcCol="1270" anchor="ctr" anchorCtr="0">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kern="1200" cap="none" normalizeH="0" baseline="0">
              <a:ln>
                <a:noFill/>
              </a:ln>
              <a:solidFill>
                <a:schemeClr val="accent2"/>
              </a:solidFill>
              <a:effectLst/>
              <a:latin typeface="Arial" panose="020B0604020202020204" pitchFamily="34" charset="0"/>
            </a:rPr>
            <a:t>Social</a:t>
          </a:r>
        </a:p>
      </dsp:txBody>
      <dsp:txXfrm>
        <a:off x="2621439" y="1895554"/>
        <a:ext cx="1123473" cy="655359"/>
      </dsp:txXfrm>
    </dsp:sp>
    <dsp:sp modelId="{3AB5B624-552B-4E4F-A978-878CA1593E25}">
      <dsp:nvSpPr>
        <dsp:cNvPr id="0" name=""/>
        <dsp:cNvSpPr/>
      </dsp:nvSpPr>
      <dsp:spPr>
        <a:xfrm>
          <a:off x="2340570" y="2223234"/>
          <a:ext cx="280868"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A67AE03-E2C2-8B44-820D-DD72B9970FB2}">
      <dsp:nvSpPr>
        <dsp:cNvPr id="0" name=""/>
        <dsp:cNvSpPr/>
      </dsp:nvSpPr>
      <dsp:spPr>
        <a:xfrm rot="5400000">
          <a:off x="1622670" y="2366851"/>
          <a:ext cx="859832" cy="571848"/>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F2F25DF1-DF84-ADF7-D5B6-DC36AA999FB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5C4EDEB-1C72-8F0D-9830-5892B78CCD9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E5E3111E-462B-FD89-A4C0-B8F4AC8607AB}"/>
              </a:ext>
            </a:extLst>
          </p:cNvPr>
          <p:cNvSpPr>
            <a:spLocks noGrp="1" noChangeArrowheads="1"/>
          </p:cNvSpPr>
          <p:nvPr>
            <p:ph type="sldNum" sz="quarter" idx="12"/>
          </p:nvPr>
        </p:nvSpPr>
        <p:spPr>
          <a:ln/>
        </p:spPr>
        <p:txBody>
          <a:bodyPr/>
          <a:lstStyle>
            <a:lvl1pPr>
              <a:defRPr/>
            </a:lvl1pPr>
          </a:lstStyle>
          <a:p>
            <a:fld id="{83502AD7-6455-C248-B604-F46A9732F4C4}" type="slidenum">
              <a:rPr lang="en-US" altLang="en-US"/>
              <a:pPr/>
              <a:t>‹#›</a:t>
            </a:fld>
            <a:endParaRPr lang="en-US" altLang="en-US"/>
          </a:p>
        </p:txBody>
      </p:sp>
    </p:spTree>
    <p:extLst>
      <p:ext uri="{BB962C8B-B14F-4D97-AF65-F5344CB8AC3E}">
        <p14:creationId xmlns:p14="http://schemas.microsoft.com/office/powerpoint/2010/main" val="3987227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EFF3C3D-9CD5-D898-1B93-DB594F52D0D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9BD86921-F54B-5C5E-E859-038AF5EE1E2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B0F18F87-F88E-7F9A-EABE-68B82F644184}"/>
              </a:ext>
            </a:extLst>
          </p:cNvPr>
          <p:cNvSpPr>
            <a:spLocks noGrp="1" noChangeArrowheads="1"/>
          </p:cNvSpPr>
          <p:nvPr>
            <p:ph type="sldNum" sz="quarter" idx="12"/>
          </p:nvPr>
        </p:nvSpPr>
        <p:spPr>
          <a:ln/>
        </p:spPr>
        <p:txBody>
          <a:bodyPr/>
          <a:lstStyle>
            <a:lvl1pPr>
              <a:defRPr/>
            </a:lvl1pPr>
          </a:lstStyle>
          <a:p>
            <a:fld id="{373B2144-821A-FD47-B98C-7473DF202C2B}" type="slidenum">
              <a:rPr lang="en-US" altLang="en-US"/>
              <a:pPr/>
              <a:t>‹#›</a:t>
            </a:fld>
            <a:endParaRPr lang="en-US" altLang="en-US"/>
          </a:p>
        </p:txBody>
      </p:sp>
    </p:spTree>
    <p:extLst>
      <p:ext uri="{BB962C8B-B14F-4D97-AF65-F5344CB8AC3E}">
        <p14:creationId xmlns:p14="http://schemas.microsoft.com/office/powerpoint/2010/main" val="907571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154D4E5C-8EFE-22DB-1880-24F577A9CCD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92724309-4E06-9E7D-02A1-9C0B08ABBCC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2A5000E4-687A-32AC-C88F-24C9E2C638F9}"/>
              </a:ext>
            </a:extLst>
          </p:cNvPr>
          <p:cNvSpPr>
            <a:spLocks noGrp="1" noChangeArrowheads="1"/>
          </p:cNvSpPr>
          <p:nvPr>
            <p:ph type="sldNum" sz="quarter" idx="12"/>
          </p:nvPr>
        </p:nvSpPr>
        <p:spPr>
          <a:ln/>
        </p:spPr>
        <p:txBody>
          <a:bodyPr/>
          <a:lstStyle>
            <a:lvl1pPr>
              <a:defRPr/>
            </a:lvl1pPr>
          </a:lstStyle>
          <a:p>
            <a:fld id="{DC3BD621-77F0-E649-B8A7-5890E74DA672}" type="slidenum">
              <a:rPr lang="en-US" altLang="en-US"/>
              <a:pPr/>
              <a:t>‹#›</a:t>
            </a:fld>
            <a:endParaRPr lang="en-US" altLang="en-US"/>
          </a:p>
        </p:txBody>
      </p:sp>
    </p:spTree>
    <p:extLst>
      <p:ext uri="{BB962C8B-B14F-4D97-AF65-F5344CB8AC3E}">
        <p14:creationId xmlns:p14="http://schemas.microsoft.com/office/powerpoint/2010/main" val="26951688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B019907F-203C-41C4-D638-F0AB81D98C90}"/>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9F546399-2044-261D-8E01-61C72A15936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9B220427-E1D2-7A64-C98C-C920305DEE37}"/>
              </a:ext>
            </a:extLst>
          </p:cNvPr>
          <p:cNvSpPr>
            <a:spLocks noGrp="1" noChangeArrowheads="1"/>
          </p:cNvSpPr>
          <p:nvPr>
            <p:ph type="sldNum" sz="quarter" idx="12"/>
          </p:nvPr>
        </p:nvSpPr>
        <p:spPr>
          <a:ln/>
        </p:spPr>
        <p:txBody>
          <a:bodyPr/>
          <a:lstStyle>
            <a:lvl1pPr>
              <a:defRPr/>
            </a:lvl1pPr>
          </a:lstStyle>
          <a:p>
            <a:fld id="{992C3CE9-F8B2-6749-B538-367D9C99EA0A}" type="slidenum">
              <a:rPr lang="en-US" altLang="en-US"/>
              <a:pPr/>
              <a:t>‹#›</a:t>
            </a:fld>
            <a:endParaRPr lang="en-US" altLang="en-US"/>
          </a:p>
        </p:txBody>
      </p:sp>
    </p:spTree>
    <p:extLst>
      <p:ext uri="{BB962C8B-B14F-4D97-AF65-F5344CB8AC3E}">
        <p14:creationId xmlns:p14="http://schemas.microsoft.com/office/powerpoint/2010/main" val="3371342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C2C673FE-D367-661E-0872-1CBA0E5CD6E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ECD32B16-9024-A762-6D94-453A57A8AA5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BEA802E0-3E1C-442E-3394-ED58D2D80A7E}"/>
              </a:ext>
            </a:extLst>
          </p:cNvPr>
          <p:cNvSpPr>
            <a:spLocks noGrp="1" noChangeArrowheads="1"/>
          </p:cNvSpPr>
          <p:nvPr>
            <p:ph type="sldNum" sz="quarter" idx="12"/>
          </p:nvPr>
        </p:nvSpPr>
        <p:spPr>
          <a:ln/>
        </p:spPr>
        <p:txBody>
          <a:bodyPr/>
          <a:lstStyle>
            <a:lvl1pPr>
              <a:defRPr/>
            </a:lvl1pPr>
          </a:lstStyle>
          <a:p>
            <a:fld id="{C67F9CB4-B1F3-5641-845F-7057EE520D96}" type="slidenum">
              <a:rPr lang="en-US" altLang="en-US"/>
              <a:pPr/>
              <a:t>‹#›</a:t>
            </a:fld>
            <a:endParaRPr lang="en-US" altLang="en-US"/>
          </a:p>
        </p:txBody>
      </p:sp>
    </p:spTree>
    <p:extLst>
      <p:ext uri="{BB962C8B-B14F-4D97-AF65-F5344CB8AC3E}">
        <p14:creationId xmlns:p14="http://schemas.microsoft.com/office/powerpoint/2010/main" val="89110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500F9D4F-39B9-091C-024C-A53629375BF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4D92E061-8FF5-877C-CF77-D7992D6B734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5F057C37-7EE5-41ED-22FC-0CF6A058352B}"/>
              </a:ext>
            </a:extLst>
          </p:cNvPr>
          <p:cNvSpPr>
            <a:spLocks noGrp="1" noChangeArrowheads="1"/>
          </p:cNvSpPr>
          <p:nvPr>
            <p:ph type="sldNum" sz="quarter" idx="12"/>
          </p:nvPr>
        </p:nvSpPr>
        <p:spPr>
          <a:ln/>
        </p:spPr>
        <p:txBody>
          <a:bodyPr/>
          <a:lstStyle>
            <a:lvl1pPr>
              <a:defRPr/>
            </a:lvl1pPr>
          </a:lstStyle>
          <a:p>
            <a:fld id="{D38A08EC-976C-B144-923A-E110C2EC506A}" type="slidenum">
              <a:rPr lang="en-US" altLang="en-US"/>
              <a:pPr/>
              <a:t>‹#›</a:t>
            </a:fld>
            <a:endParaRPr lang="en-US" altLang="en-US"/>
          </a:p>
        </p:txBody>
      </p:sp>
    </p:spTree>
    <p:extLst>
      <p:ext uri="{BB962C8B-B14F-4D97-AF65-F5344CB8AC3E}">
        <p14:creationId xmlns:p14="http://schemas.microsoft.com/office/powerpoint/2010/main" val="2074828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F4E24215-4494-60D7-85E5-94777A4ED541}"/>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2D28E17D-8121-C17E-66D5-510CEBC151D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08479DBE-4407-BA7F-1567-940D35679720}"/>
              </a:ext>
            </a:extLst>
          </p:cNvPr>
          <p:cNvSpPr>
            <a:spLocks noGrp="1" noChangeArrowheads="1"/>
          </p:cNvSpPr>
          <p:nvPr>
            <p:ph type="sldNum" sz="quarter" idx="12"/>
          </p:nvPr>
        </p:nvSpPr>
        <p:spPr>
          <a:ln/>
        </p:spPr>
        <p:txBody>
          <a:bodyPr/>
          <a:lstStyle>
            <a:lvl1pPr>
              <a:defRPr/>
            </a:lvl1pPr>
          </a:lstStyle>
          <a:p>
            <a:fld id="{7B046057-E3C6-8C4D-AD8F-4622BED99FAC}" type="slidenum">
              <a:rPr lang="en-US" altLang="en-US"/>
              <a:pPr/>
              <a:t>‹#›</a:t>
            </a:fld>
            <a:endParaRPr lang="en-US" altLang="en-US"/>
          </a:p>
        </p:txBody>
      </p:sp>
    </p:spTree>
    <p:extLst>
      <p:ext uri="{BB962C8B-B14F-4D97-AF65-F5344CB8AC3E}">
        <p14:creationId xmlns:p14="http://schemas.microsoft.com/office/powerpoint/2010/main" val="3863327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BFC01DC3-61FE-D41E-3376-8292D3FDA171}"/>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9E35D5A0-81AB-6E0E-B4E6-22F2FAEA489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1A3390A1-0B92-B1F9-AFA7-3E267D0C20E6}"/>
              </a:ext>
            </a:extLst>
          </p:cNvPr>
          <p:cNvSpPr>
            <a:spLocks noGrp="1" noChangeArrowheads="1"/>
          </p:cNvSpPr>
          <p:nvPr>
            <p:ph type="sldNum" sz="quarter" idx="12"/>
          </p:nvPr>
        </p:nvSpPr>
        <p:spPr>
          <a:ln/>
        </p:spPr>
        <p:txBody>
          <a:bodyPr/>
          <a:lstStyle>
            <a:lvl1pPr>
              <a:defRPr/>
            </a:lvl1pPr>
          </a:lstStyle>
          <a:p>
            <a:fld id="{9FEF0F6F-3F3F-1A4B-BBC4-520C6A0B9BE9}" type="slidenum">
              <a:rPr lang="en-US" altLang="en-US"/>
              <a:pPr/>
              <a:t>‹#›</a:t>
            </a:fld>
            <a:endParaRPr lang="en-US" altLang="en-US"/>
          </a:p>
        </p:txBody>
      </p:sp>
    </p:spTree>
    <p:extLst>
      <p:ext uri="{BB962C8B-B14F-4D97-AF65-F5344CB8AC3E}">
        <p14:creationId xmlns:p14="http://schemas.microsoft.com/office/powerpoint/2010/main" val="2382759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A06220DB-2E98-253A-8D6E-AFB34F1158AA}"/>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519122C5-2178-D68F-F313-22C801AF5D4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65EBBE54-3928-2174-55B3-AE8E3142941B}"/>
              </a:ext>
            </a:extLst>
          </p:cNvPr>
          <p:cNvSpPr>
            <a:spLocks noGrp="1" noChangeArrowheads="1"/>
          </p:cNvSpPr>
          <p:nvPr>
            <p:ph type="sldNum" sz="quarter" idx="12"/>
          </p:nvPr>
        </p:nvSpPr>
        <p:spPr>
          <a:ln/>
        </p:spPr>
        <p:txBody>
          <a:bodyPr/>
          <a:lstStyle>
            <a:lvl1pPr>
              <a:defRPr/>
            </a:lvl1pPr>
          </a:lstStyle>
          <a:p>
            <a:fld id="{9524B4EA-926A-E041-8A56-4866FD251308}" type="slidenum">
              <a:rPr lang="en-US" altLang="en-US"/>
              <a:pPr/>
              <a:t>‹#›</a:t>
            </a:fld>
            <a:endParaRPr lang="en-US" altLang="en-US"/>
          </a:p>
        </p:txBody>
      </p:sp>
    </p:spTree>
    <p:extLst>
      <p:ext uri="{BB962C8B-B14F-4D97-AF65-F5344CB8AC3E}">
        <p14:creationId xmlns:p14="http://schemas.microsoft.com/office/powerpoint/2010/main" val="3597616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CBCBBF17-DB34-94D6-E889-877F3AE67E14}"/>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5D043AE1-DB76-4B78-2147-E73634EF336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27A4A557-DF60-B160-213B-5DCD70A5B499}"/>
              </a:ext>
            </a:extLst>
          </p:cNvPr>
          <p:cNvSpPr>
            <a:spLocks noGrp="1" noChangeArrowheads="1"/>
          </p:cNvSpPr>
          <p:nvPr>
            <p:ph type="sldNum" sz="quarter" idx="12"/>
          </p:nvPr>
        </p:nvSpPr>
        <p:spPr>
          <a:ln/>
        </p:spPr>
        <p:txBody>
          <a:bodyPr/>
          <a:lstStyle>
            <a:lvl1pPr>
              <a:defRPr/>
            </a:lvl1pPr>
          </a:lstStyle>
          <a:p>
            <a:fld id="{E8C42390-FDA5-4B4C-B40D-EFB97F0F71D1}" type="slidenum">
              <a:rPr lang="en-US" altLang="en-US"/>
              <a:pPr/>
              <a:t>‹#›</a:t>
            </a:fld>
            <a:endParaRPr lang="en-US" altLang="en-US"/>
          </a:p>
        </p:txBody>
      </p:sp>
    </p:spTree>
    <p:extLst>
      <p:ext uri="{BB962C8B-B14F-4D97-AF65-F5344CB8AC3E}">
        <p14:creationId xmlns:p14="http://schemas.microsoft.com/office/powerpoint/2010/main" val="1460150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897D1E78-FA4B-46E8-EB6B-D4E7F9E09939}"/>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5CC28367-72C3-137F-6936-9E82A7EFAD7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1670D597-800F-959B-B3C1-F9C489B41A36}"/>
              </a:ext>
            </a:extLst>
          </p:cNvPr>
          <p:cNvSpPr>
            <a:spLocks noGrp="1" noChangeArrowheads="1"/>
          </p:cNvSpPr>
          <p:nvPr>
            <p:ph type="sldNum" sz="quarter" idx="12"/>
          </p:nvPr>
        </p:nvSpPr>
        <p:spPr>
          <a:ln/>
        </p:spPr>
        <p:txBody>
          <a:bodyPr/>
          <a:lstStyle>
            <a:lvl1pPr>
              <a:defRPr/>
            </a:lvl1pPr>
          </a:lstStyle>
          <a:p>
            <a:fld id="{40DAA7DC-9579-7A4B-A78D-88B6706D4B34}" type="slidenum">
              <a:rPr lang="en-US" altLang="en-US"/>
              <a:pPr/>
              <a:t>‹#›</a:t>
            </a:fld>
            <a:endParaRPr lang="en-US" altLang="en-US"/>
          </a:p>
        </p:txBody>
      </p:sp>
    </p:spTree>
    <p:extLst>
      <p:ext uri="{BB962C8B-B14F-4D97-AF65-F5344CB8AC3E}">
        <p14:creationId xmlns:p14="http://schemas.microsoft.com/office/powerpoint/2010/main" val="3490966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0CF7BBE0-C46A-6C54-EF4E-2161B718450A}"/>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2687A005-93C5-F748-3B52-B23BB31CFDC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985D8057-41BB-B10E-7E2D-552567EDF5E5}"/>
              </a:ext>
            </a:extLst>
          </p:cNvPr>
          <p:cNvSpPr>
            <a:spLocks noGrp="1" noChangeArrowheads="1"/>
          </p:cNvSpPr>
          <p:nvPr>
            <p:ph type="sldNum" sz="quarter" idx="12"/>
          </p:nvPr>
        </p:nvSpPr>
        <p:spPr>
          <a:ln/>
        </p:spPr>
        <p:txBody>
          <a:bodyPr/>
          <a:lstStyle>
            <a:lvl1pPr>
              <a:defRPr/>
            </a:lvl1pPr>
          </a:lstStyle>
          <a:p>
            <a:fld id="{5AB02173-F1B3-F247-AC56-87A0E6D3663F}" type="slidenum">
              <a:rPr lang="en-US" altLang="en-US"/>
              <a:pPr/>
              <a:t>‹#›</a:t>
            </a:fld>
            <a:endParaRPr lang="en-US" altLang="en-US"/>
          </a:p>
        </p:txBody>
      </p:sp>
    </p:spTree>
    <p:extLst>
      <p:ext uri="{BB962C8B-B14F-4D97-AF65-F5344CB8AC3E}">
        <p14:creationId xmlns:p14="http://schemas.microsoft.com/office/powerpoint/2010/main" val="943995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B1E8D9D-732B-1EB9-F04E-A498658FC7E0}"/>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5123" name="Rectangle 3">
            <a:extLst>
              <a:ext uri="{FF2B5EF4-FFF2-40B4-BE49-F238E27FC236}">
                <a16:creationId xmlns:a16="http://schemas.microsoft.com/office/drawing/2014/main" id="{7A4B5BA6-4D9A-65B0-C32D-959850411D5E}"/>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DB92342A-2FCB-58D5-215F-4670996D8CA5}"/>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p>
        </p:txBody>
      </p:sp>
      <p:sp>
        <p:nvSpPr>
          <p:cNvPr id="1029" name="Rectangle 5">
            <a:extLst>
              <a:ext uri="{FF2B5EF4-FFF2-40B4-BE49-F238E27FC236}">
                <a16:creationId xmlns:a16="http://schemas.microsoft.com/office/drawing/2014/main" id="{F34E3379-9120-5F06-56DA-39CB1D53299B}"/>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p>
        </p:txBody>
      </p:sp>
      <p:sp>
        <p:nvSpPr>
          <p:cNvPr id="1030" name="Rectangle 6">
            <a:extLst>
              <a:ext uri="{FF2B5EF4-FFF2-40B4-BE49-F238E27FC236}">
                <a16:creationId xmlns:a16="http://schemas.microsoft.com/office/drawing/2014/main" id="{63C0D5EC-BBF1-D656-F9B8-FE95EC59F221}"/>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D8BB0338-C0DA-714D-9755-0DC0C85C1D43}"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jpeg"/><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jpeg"/><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jpeg"/><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4" descr="2_up">
            <a:extLst>
              <a:ext uri="{FF2B5EF4-FFF2-40B4-BE49-F238E27FC236}">
                <a16:creationId xmlns:a16="http://schemas.microsoft.com/office/drawing/2014/main" id="{A03F56F2-02FD-5E13-54F0-7F04CF2088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21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2" name="Picture 2" descr="training">
            <a:extLst>
              <a:ext uri="{FF2B5EF4-FFF2-40B4-BE49-F238E27FC236}">
                <a16:creationId xmlns:a16="http://schemas.microsoft.com/office/drawing/2014/main" id="{B80C9A72-10BA-7E68-667F-5EE6D8A453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3" name="Rectangle 3">
            <a:extLst>
              <a:ext uri="{FF2B5EF4-FFF2-40B4-BE49-F238E27FC236}">
                <a16:creationId xmlns:a16="http://schemas.microsoft.com/office/drawing/2014/main" id="{39F3FE3E-4328-F096-AF37-BF74B9F87347}"/>
              </a:ext>
            </a:extLst>
          </p:cNvPr>
          <p:cNvSpPr>
            <a:spLocks noGrp="1" noChangeArrowheads="1"/>
          </p:cNvSpPr>
          <p:nvPr>
            <p:ph type="title"/>
          </p:nvPr>
        </p:nvSpPr>
        <p:spPr>
          <a:xfrm>
            <a:off x="382588" y="2060575"/>
            <a:ext cx="8229600" cy="915988"/>
          </a:xfrm>
        </p:spPr>
        <p:txBody>
          <a:bodyPr/>
          <a:lstStyle/>
          <a:p>
            <a:pPr eaLnBrk="1" hangingPunct="1">
              <a:defRPr/>
            </a:pPr>
            <a:r>
              <a:rPr lang="en-US" b="1" dirty="0">
                <a:solidFill>
                  <a:schemeClr val="accent2"/>
                </a:solidFill>
                <a:effectLst>
                  <a:outerShdw blurRad="38100" dist="38100" dir="2700000" algn="tl">
                    <a:srgbClr val="000000">
                      <a:alpha val="43137"/>
                    </a:srgbClr>
                  </a:outerShdw>
                </a:effectLst>
              </a:rPr>
              <a:t>Space</a:t>
            </a:r>
          </a:p>
        </p:txBody>
      </p:sp>
      <p:sp>
        <p:nvSpPr>
          <p:cNvPr id="12292" name="Rectangle 4">
            <a:extLst>
              <a:ext uri="{FF2B5EF4-FFF2-40B4-BE49-F238E27FC236}">
                <a16:creationId xmlns:a16="http://schemas.microsoft.com/office/drawing/2014/main" id="{2DF08BB8-FDE1-EBE6-5791-997645112BF3}"/>
              </a:ext>
            </a:extLst>
          </p:cNvPr>
          <p:cNvSpPr>
            <a:spLocks noGrp="1" noChangeArrowheads="1"/>
          </p:cNvSpPr>
          <p:nvPr>
            <p:ph type="body" sz="half" idx="2"/>
          </p:nvPr>
        </p:nvSpPr>
        <p:spPr>
          <a:xfrm>
            <a:off x="4648200" y="3213100"/>
            <a:ext cx="4038600" cy="2913063"/>
          </a:xfrm>
        </p:spPr>
        <p:txBody>
          <a:bodyPr/>
          <a:lstStyle/>
          <a:p>
            <a:pPr eaLnBrk="1" hangingPunct="1">
              <a:spcBef>
                <a:spcPct val="0"/>
              </a:spcBef>
              <a:defRPr/>
            </a:pPr>
            <a:r>
              <a:rPr lang="en-US" sz="2400" dirty="0">
                <a:solidFill>
                  <a:schemeClr val="accent2"/>
                </a:solidFill>
                <a:effectLst>
                  <a:outerShdw blurRad="38100" dist="38100" dir="2700000" algn="tl">
                    <a:srgbClr val="000000">
                      <a:alpha val="43137"/>
                    </a:srgbClr>
                  </a:outerShdw>
                </a:effectLst>
              </a:rPr>
              <a:t>As security personnel, we ordinarily need to enter the first two zones while performing their duties.</a:t>
            </a:r>
          </a:p>
          <a:p>
            <a:pPr eaLnBrk="1" hangingPunct="1">
              <a:spcBef>
                <a:spcPct val="0"/>
              </a:spcBef>
              <a:defRPr/>
            </a:pPr>
            <a:endParaRPr lang="en-US" sz="1000" dirty="0">
              <a:solidFill>
                <a:schemeClr val="accent2"/>
              </a:solidFill>
              <a:effectLst>
                <a:outerShdw blurRad="38100" dist="38100" dir="2700000" algn="tl">
                  <a:srgbClr val="000000">
                    <a:alpha val="43137"/>
                  </a:srgbClr>
                </a:outerShdw>
              </a:effectLst>
            </a:endParaRPr>
          </a:p>
          <a:p>
            <a:pPr eaLnBrk="1" hangingPunct="1">
              <a:defRPr/>
            </a:pPr>
            <a:r>
              <a:rPr lang="en-US" sz="2400" dirty="0">
                <a:solidFill>
                  <a:schemeClr val="accent2"/>
                </a:solidFill>
                <a:effectLst>
                  <a:outerShdw blurRad="38100" dist="38100" dir="2700000" algn="tl">
                    <a:srgbClr val="000000">
                      <a:alpha val="43137"/>
                    </a:srgbClr>
                  </a:outerShdw>
                </a:effectLst>
              </a:rPr>
              <a:t>This escalates the subject’s level of anxiety.</a:t>
            </a:r>
            <a:endParaRPr lang="en-CA" sz="2400" dirty="0">
              <a:solidFill>
                <a:schemeClr val="accent2"/>
              </a:solidFill>
              <a:effectLst>
                <a:outerShdw blurRad="38100" dist="38100" dir="2700000" algn="tl">
                  <a:srgbClr val="000000">
                    <a:alpha val="43137"/>
                  </a:srgbClr>
                </a:outerShdw>
              </a:effectLst>
            </a:endParaRPr>
          </a:p>
          <a:p>
            <a:pPr eaLnBrk="1" hangingPunct="1">
              <a:buFontTx/>
              <a:buNone/>
              <a:defRPr/>
            </a:pPr>
            <a:endParaRPr lang="en-US" sz="2400" dirty="0">
              <a:solidFill>
                <a:schemeClr val="accent2"/>
              </a:solidFill>
              <a:effectLst>
                <a:outerShdw blurRad="38100" dist="38100" dir="2700000" algn="tl">
                  <a:srgbClr val="C0C0C0"/>
                </a:outerShdw>
              </a:effectLst>
            </a:endParaRPr>
          </a:p>
          <a:p>
            <a:pPr eaLnBrk="1" hangingPunct="1">
              <a:spcBef>
                <a:spcPct val="0"/>
              </a:spcBef>
              <a:defRPr/>
            </a:pPr>
            <a:endParaRPr lang="en-US" sz="2400" dirty="0">
              <a:solidFill>
                <a:schemeClr val="accent2"/>
              </a:solidFill>
              <a:effectLst>
                <a:outerShdw blurRad="38100" dist="38100" dir="2700000" algn="tl">
                  <a:srgbClr val="C0C0C0"/>
                </a:outerShdw>
              </a:effectLst>
            </a:endParaRPr>
          </a:p>
        </p:txBody>
      </p:sp>
      <p:graphicFrame>
        <p:nvGraphicFramePr>
          <p:cNvPr id="2" name="Diagram 1">
            <a:extLst>
              <a:ext uri="{FF2B5EF4-FFF2-40B4-BE49-F238E27FC236}">
                <a16:creationId xmlns:a16="http://schemas.microsoft.com/office/drawing/2014/main" id="{14069B8A-8C45-FE44-AC0B-02BC34974396}"/>
              </a:ext>
            </a:extLst>
          </p:cNvPr>
          <p:cNvGraphicFramePr/>
          <p:nvPr/>
        </p:nvGraphicFramePr>
        <p:xfrm>
          <a:off x="-30163" y="2692400"/>
          <a:ext cx="3744913" cy="4165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6" name="Picture 2" descr="training">
            <a:extLst>
              <a:ext uri="{FF2B5EF4-FFF2-40B4-BE49-F238E27FC236}">
                <a16:creationId xmlns:a16="http://schemas.microsoft.com/office/drawing/2014/main" id="{DDD76449-B2EB-032D-062A-968158CDC7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7" name="Rectangle 3">
            <a:extLst>
              <a:ext uri="{FF2B5EF4-FFF2-40B4-BE49-F238E27FC236}">
                <a16:creationId xmlns:a16="http://schemas.microsoft.com/office/drawing/2014/main" id="{7E2E6C8D-41A7-04E6-D50B-F0A6306C8A5F}"/>
              </a:ext>
            </a:extLst>
          </p:cNvPr>
          <p:cNvSpPr>
            <a:spLocks noGrp="1" noChangeArrowheads="1"/>
          </p:cNvSpPr>
          <p:nvPr>
            <p:ph type="title"/>
          </p:nvPr>
        </p:nvSpPr>
        <p:spPr>
          <a:xfrm>
            <a:off x="395288" y="1989138"/>
            <a:ext cx="8229600" cy="989012"/>
          </a:xfrm>
        </p:spPr>
        <p:txBody>
          <a:bodyPr/>
          <a:lstStyle/>
          <a:p>
            <a:pPr eaLnBrk="1" hangingPunct="1">
              <a:defRPr/>
            </a:pPr>
            <a:r>
              <a:rPr lang="en-US" b="1" dirty="0">
                <a:solidFill>
                  <a:schemeClr val="accent2"/>
                </a:solidFill>
                <a:effectLst>
                  <a:outerShdw blurRad="38100" dist="38100" dir="2700000" algn="tl">
                    <a:srgbClr val="000000">
                      <a:alpha val="43137"/>
                    </a:srgbClr>
                  </a:outerShdw>
                </a:effectLst>
              </a:rPr>
              <a:t>Space</a:t>
            </a:r>
          </a:p>
        </p:txBody>
      </p:sp>
      <p:sp>
        <p:nvSpPr>
          <p:cNvPr id="13316" name="Rectangle 4">
            <a:extLst>
              <a:ext uri="{FF2B5EF4-FFF2-40B4-BE49-F238E27FC236}">
                <a16:creationId xmlns:a16="http://schemas.microsoft.com/office/drawing/2014/main" id="{AAAA0B8F-DB20-C64D-7AF7-F2ACD9DCA06C}"/>
              </a:ext>
            </a:extLst>
          </p:cNvPr>
          <p:cNvSpPr>
            <a:spLocks noGrp="1" noChangeArrowheads="1"/>
          </p:cNvSpPr>
          <p:nvPr>
            <p:ph type="body" sz="half" idx="2"/>
          </p:nvPr>
        </p:nvSpPr>
        <p:spPr>
          <a:xfrm>
            <a:off x="4500563" y="3213100"/>
            <a:ext cx="4186237" cy="2913063"/>
          </a:xfrm>
        </p:spPr>
        <p:txBody>
          <a:bodyPr/>
          <a:lstStyle/>
          <a:p>
            <a:pPr eaLnBrk="1" hangingPunct="1">
              <a:lnSpc>
                <a:spcPct val="80000"/>
              </a:lnSpc>
              <a:spcBef>
                <a:spcPct val="0"/>
              </a:spcBef>
              <a:defRPr/>
            </a:pPr>
            <a:r>
              <a:rPr lang="en-US" sz="2400" dirty="0">
                <a:solidFill>
                  <a:schemeClr val="accent2"/>
                </a:solidFill>
                <a:effectLst>
                  <a:outerShdw blurRad="38100" dist="38100" dir="2700000" algn="tl">
                    <a:srgbClr val="000000">
                      <a:alpha val="43137"/>
                    </a:srgbClr>
                  </a:outerShdw>
                </a:effectLst>
              </a:rPr>
              <a:t>As a general rule, maintain a minimum distance of 4 feet between the subject and yourself.</a:t>
            </a:r>
          </a:p>
          <a:p>
            <a:pPr eaLnBrk="1" hangingPunct="1">
              <a:lnSpc>
                <a:spcPct val="80000"/>
              </a:lnSpc>
              <a:spcBef>
                <a:spcPct val="0"/>
              </a:spcBef>
              <a:defRPr/>
            </a:pPr>
            <a:endParaRPr lang="en-US" sz="2400" dirty="0">
              <a:solidFill>
                <a:schemeClr val="accent2"/>
              </a:solidFill>
              <a:effectLst>
                <a:outerShdw blurRad="38100" dist="38100" dir="2700000" algn="tl">
                  <a:srgbClr val="000000">
                    <a:alpha val="43137"/>
                  </a:srgbClr>
                </a:outerShdw>
              </a:effectLst>
            </a:endParaRPr>
          </a:p>
          <a:p>
            <a:pPr eaLnBrk="1" hangingPunct="1">
              <a:lnSpc>
                <a:spcPct val="80000"/>
              </a:lnSpc>
              <a:spcBef>
                <a:spcPct val="0"/>
              </a:spcBef>
              <a:defRPr/>
            </a:pPr>
            <a:endParaRPr lang="en-US" sz="1000" dirty="0">
              <a:solidFill>
                <a:schemeClr val="accent2"/>
              </a:solidFill>
              <a:effectLst>
                <a:outerShdw blurRad="38100" dist="38100" dir="2700000" algn="tl">
                  <a:srgbClr val="000000">
                    <a:alpha val="43137"/>
                  </a:srgbClr>
                </a:outerShdw>
              </a:effectLst>
            </a:endParaRPr>
          </a:p>
          <a:p>
            <a:pPr eaLnBrk="1" hangingPunct="1">
              <a:lnSpc>
                <a:spcPct val="80000"/>
              </a:lnSpc>
              <a:spcBef>
                <a:spcPct val="0"/>
              </a:spcBef>
              <a:defRPr/>
            </a:pPr>
            <a:r>
              <a:rPr lang="en-US" sz="2400" dirty="0">
                <a:solidFill>
                  <a:schemeClr val="accent2"/>
                </a:solidFill>
                <a:effectLst>
                  <a:outerShdw blurRad="38100" dist="38100" dir="2700000" algn="tl">
                    <a:srgbClr val="000000">
                      <a:alpha val="43137"/>
                    </a:srgbClr>
                  </a:outerShdw>
                </a:effectLst>
              </a:rPr>
              <a:t>If distance closes, hands come up  above the waist in preparation for defensive actions.</a:t>
            </a:r>
            <a:endParaRPr lang="en-CA" sz="2400" dirty="0">
              <a:solidFill>
                <a:schemeClr val="accent2"/>
              </a:solidFill>
              <a:effectLst>
                <a:outerShdw blurRad="38100" dist="38100" dir="2700000" algn="tl">
                  <a:srgbClr val="000000">
                    <a:alpha val="43137"/>
                  </a:srgbClr>
                </a:outerShdw>
              </a:effectLst>
            </a:endParaRPr>
          </a:p>
          <a:p>
            <a:pPr eaLnBrk="1" hangingPunct="1">
              <a:lnSpc>
                <a:spcPct val="80000"/>
              </a:lnSpc>
              <a:spcBef>
                <a:spcPct val="0"/>
              </a:spcBef>
              <a:buFontTx/>
              <a:buNone/>
              <a:defRPr/>
            </a:pPr>
            <a:endParaRPr lang="en-US" sz="2400" dirty="0">
              <a:solidFill>
                <a:schemeClr val="accent2"/>
              </a:solidFill>
              <a:effectLst>
                <a:outerShdw blurRad="38100" dist="38100" dir="2700000" algn="tl">
                  <a:srgbClr val="000000">
                    <a:alpha val="43137"/>
                  </a:srgbClr>
                </a:outerShdw>
              </a:effectLst>
            </a:endParaRPr>
          </a:p>
        </p:txBody>
      </p:sp>
      <p:graphicFrame>
        <p:nvGraphicFramePr>
          <p:cNvPr id="2" name="Diagram 1">
            <a:extLst>
              <a:ext uri="{FF2B5EF4-FFF2-40B4-BE49-F238E27FC236}">
                <a16:creationId xmlns:a16="http://schemas.microsoft.com/office/drawing/2014/main" id="{20803E2E-5999-F775-9287-41B8AA751519}"/>
              </a:ext>
            </a:extLst>
          </p:cNvPr>
          <p:cNvGraphicFramePr/>
          <p:nvPr/>
        </p:nvGraphicFramePr>
        <p:xfrm>
          <a:off x="-15875" y="2693988"/>
          <a:ext cx="3744913" cy="4165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training">
            <a:extLst>
              <a:ext uri="{FF2B5EF4-FFF2-40B4-BE49-F238E27FC236}">
                <a16:creationId xmlns:a16="http://schemas.microsoft.com/office/drawing/2014/main" id="{4896DB97-EBB9-4920-8FE4-84A213920E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Rectangle 3">
            <a:extLst>
              <a:ext uri="{FF2B5EF4-FFF2-40B4-BE49-F238E27FC236}">
                <a16:creationId xmlns:a16="http://schemas.microsoft.com/office/drawing/2014/main" id="{091BBDF5-A571-9F23-FA77-1A4ADAB61096}"/>
              </a:ext>
            </a:extLst>
          </p:cNvPr>
          <p:cNvSpPr>
            <a:spLocks noGrp="1" noChangeArrowheads="1"/>
          </p:cNvSpPr>
          <p:nvPr>
            <p:ph type="title"/>
          </p:nvPr>
        </p:nvSpPr>
        <p:spPr>
          <a:xfrm>
            <a:off x="395288" y="1989138"/>
            <a:ext cx="8229600" cy="1143000"/>
          </a:xfrm>
        </p:spPr>
        <p:txBody>
          <a:bodyPr/>
          <a:lstStyle/>
          <a:p>
            <a:pPr eaLnBrk="1" hangingPunct="1">
              <a:defRPr/>
            </a:pPr>
            <a:r>
              <a:rPr lang="en-US" b="1" dirty="0">
                <a:solidFill>
                  <a:schemeClr val="accent2"/>
                </a:solidFill>
                <a:effectLst>
                  <a:outerShdw blurRad="38100" dist="38100" dir="2700000" algn="tl">
                    <a:srgbClr val="000000">
                      <a:alpha val="43137"/>
                    </a:srgbClr>
                  </a:outerShdw>
                </a:effectLst>
              </a:rPr>
              <a:t>Tactical Considerations</a:t>
            </a:r>
          </a:p>
        </p:txBody>
      </p:sp>
      <p:sp>
        <p:nvSpPr>
          <p:cNvPr id="10244" name="Text Box 16">
            <a:extLst>
              <a:ext uri="{FF2B5EF4-FFF2-40B4-BE49-F238E27FC236}">
                <a16:creationId xmlns:a16="http://schemas.microsoft.com/office/drawing/2014/main" id="{48554522-7772-BEEE-C8F4-759F11E71E75}"/>
              </a:ext>
            </a:extLst>
          </p:cNvPr>
          <p:cNvSpPr txBox="1">
            <a:spLocks noChangeArrowheads="1"/>
          </p:cNvSpPr>
          <p:nvPr/>
        </p:nvSpPr>
        <p:spPr bwMode="auto">
          <a:xfrm>
            <a:off x="468313" y="3357563"/>
            <a:ext cx="8351837" cy="295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buFontTx/>
              <a:buChar char="•"/>
              <a:defRPr/>
            </a:pPr>
            <a:r>
              <a:rPr lang="en-US" sz="2400" dirty="0">
                <a:solidFill>
                  <a:schemeClr val="accent2"/>
                </a:solidFill>
                <a:effectLst>
                  <a:outerShdw blurRad="38100" dist="38100" dir="2700000" algn="tl">
                    <a:srgbClr val="000000">
                      <a:alpha val="43137"/>
                    </a:srgbClr>
                  </a:outerShdw>
                </a:effectLst>
              </a:rPr>
              <a:t>Allow enough space to permit control tactics</a:t>
            </a:r>
          </a:p>
          <a:p>
            <a:pPr eaLnBrk="1" hangingPunct="1">
              <a:buFontTx/>
              <a:buChar char="•"/>
              <a:defRPr/>
            </a:pPr>
            <a:endParaRPr lang="en-US" sz="2400" dirty="0">
              <a:solidFill>
                <a:schemeClr val="accent2"/>
              </a:solidFill>
              <a:effectLst>
                <a:outerShdw blurRad="38100" dist="38100" dir="2700000" algn="tl">
                  <a:srgbClr val="000000">
                    <a:alpha val="43137"/>
                  </a:srgbClr>
                </a:outerShdw>
              </a:effectLst>
            </a:endParaRPr>
          </a:p>
          <a:p>
            <a:pPr eaLnBrk="1" hangingPunct="1">
              <a:buFontTx/>
              <a:buChar char="•"/>
              <a:defRPr/>
            </a:pPr>
            <a:r>
              <a:rPr lang="en-US" sz="2400" dirty="0">
                <a:solidFill>
                  <a:schemeClr val="accent2"/>
                </a:solidFill>
                <a:effectLst>
                  <a:outerShdw blurRad="38100" dist="38100" dir="2700000" algn="tl">
                    <a:srgbClr val="000000">
                      <a:alpha val="43137"/>
                    </a:srgbClr>
                  </a:outerShdw>
                </a:effectLst>
              </a:rPr>
              <a:t>Approach from the front or 45 degree angle (lower anxiety)</a:t>
            </a:r>
          </a:p>
          <a:p>
            <a:pPr eaLnBrk="1" hangingPunct="1">
              <a:buFontTx/>
              <a:buChar char="•"/>
              <a:defRPr/>
            </a:pPr>
            <a:endParaRPr lang="en-US" sz="2400" dirty="0">
              <a:solidFill>
                <a:schemeClr val="accent2"/>
              </a:solidFill>
              <a:effectLst>
                <a:outerShdw blurRad="38100" dist="38100" dir="2700000" algn="tl">
                  <a:srgbClr val="000000">
                    <a:alpha val="43137"/>
                  </a:srgbClr>
                </a:outerShdw>
              </a:effectLst>
            </a:endParaRPr>
          </a:p>
          <a:p>
            <a:pPr eaLnBrk="1" hangingPunct="1">
              <a:buFontTx/>
              <a:buChar char="•"/>
              <a:defRPr/>
            </a:pPr>
            <a:r>
              <a:rPr lang="en-US" sz="2400" dirty="0">
                <a:solidFill>
                  <a:schemeClr val="accent2"/>
                </a:solidFill>
                <a:effectLst>
                  <a:outerShdw blurRad="38100" dist="38100" dir="2700000" algn="tl">
                    <a:srgbClr val="000000">
                      <a:alpha val="43137"/>
                    </a:srgbClr>
                  </a:outerShdw>
                </a:effectLst>
              </a:rPr>
              <a:t>Approach from the weak side (harder for the subject to attack spontaneously)</a:t>
            </a:r>
          </a:p>
          <a:p>
            <a:pPr eaLnBrk="1" hangingPunct="1">
              <a:defRPr/>
            </a:pPr>
            <a:endParaRPr lang="en-US" sz="2400" dirty="0">
              <a:solidFill>
                <a:schemeClr val="accent2"/>
              </a:solidFill>
            </a:endParaRPr>
          </a:p>
          <a:p>
            <a:pPr eaLnBrk="1" hangingPunct="1">
              <a:buFontTx/>
              <a:buChar char="•"/>
              <a:defRPr/>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4338" name="Picture 4" descr="training">
            <a:extLst>
              <a:ext uri="{FF2B5EF4-FFF2-40B4-BE49-F238E27FC236}">
                <a16:creationId xmlns:a16="http://schemas.microsoft.com/office/drawing/2014/main" id="{01607A99-E9A8-ED9D-7337-B69D088FD5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Rectangle 2">
            <a:extLst>
              <a:ext uri="{FF2B5EF4-FFF2-40B4-BE49-F238E27FC236}">
                <a16:creationId xmlns:a16="http://schemas.microsoft.com/office/drawing/2014/main" id="{9B821402-56D0-F350-22FF-ADF559F6F120}"/>
              </a:ext>
            </a:extLst>
          </p:cNvPr>
          <p:cNvSpPr>
            <a:spLocks noGrp="1" noChangeArrowheads="1"/>
          </p:cNvSpPr>
          <p:nvPr>
            <p:ph type="title"/>
          </p:nvPr>
        </p:nvSpPr>
        <p:spPr>
          <a:xfrm>
            <a:off x="539750" y="2133600"/>
            <a:ext cx="8229600" cy="1143000"/>
          </a:xfrm>
        </p:spPr>
        <p:txBody>
          <a:bodyPr/>
          <a:lstStyle/>
          <a:p>
            <a:pPr eaLnBrk="1" hangingPunct="1">
              <a:defRPr/>
            </a:pPr>
            <a:r>
              <a:rPr lang="en-US" b="1" dirty="0">
                <a:solidFill>
                  <a:schemeClr val="accent2"/>
                </a:solidFill>
                <a:effectLst>
                  <a:outerShdw blurRad="38100" dist="38100" dir="2700000" algn="tl">
                    <a:srgbClr val="000000">
                      <a:alpha val="43137"/>
                    </a:srgbClr>
                  </a:outerShdw>
                </a:effectLst>
              </a:rPr>
              <a:t>Field Interview Stance</a:t>
            </a:r>
            <a:endParaRPr lang="en-CA" b="1" dirty="0">
              <a:solidFill>
                <a:schemeClr val="accent2"/>
              </a:solidFill>
              <a:effectLst>
                <a:outerShdw blurRad="38100" dist="38100" dir="2700000" algn="tl">
                  <a:srgbClr val="000000">
                    <a:alpha val="43137"/>
                  </a:srgbClr>
                </a:outerShdw>
              </a:effectLst>
            </a:endParaRPr>
          </a:p>
        </p:txBody>
      </p:sp>
      <p:sp>
        <p:nvSpPr>
          <p:cNvPr id="15363" name="Rectangle 3">
            <a:extLst>
              <a:ext uri="{FF2B5EF4-FFF2-40B4-BE49-F238E27FC236}">
                <a16:creationId xmlns:a16="http://schemas.microsoft.com/office/drawing/2014/main" id="{61D5DC32-5F5E-DF2E-BB42-76D724724A7C}"/>
              </a:ext>
            </a:extLst>
          </p:cNvPr>
          <p:cNvSpPr>
            <a:spLocks noGrp="1" noChangeArrowheads="1"/>
          </p:cNvSpPr>
          <p:nvPr>
            <p:ph type="body" idx="1"/>
          </p:nvPr>
        </p:nvSpPr>
        <p:spPr>
          <a:xfrm>
            <a:off x="395288" y="3429000"/>
            <a:ext cx="8229600" cy="3057525"/>
          </a:xfrm>
        </p:spPr>
        <p:txBody>
          <a:bodyPr/>
          <a:lstStyle/>
          <a:p>
            <a:pPr eaLnBrk="1" hangingPunct="1">
              <a:lnSpc>
                <a:spcPct val="90000"/>
              </a:lnSpc>
              <a:defRPr/>
            </a:pPr>
            <a:r>
              <a:rPr lang="en-US" dirty="0">
                <a:solidFill>
                  <a:schemeClr val="accent2"/>
                </a:solidFill>
                <a:effectLst>
                  <a:outerShdw blurRad="38100" dist="38100" dir="2700000" algn="tl">
                    <a:srgbClr val="000000">
                      <a:alpha val="43137"/>
                    </a:srgbClr>
                  </a:outerShdw>
                </a:effectLst>
              </a:rPr>
              <a:t>Always conduct conversations with individuals in a defensive / supportive stance</a:t>
            </a:r>
          </a:p>
          <a:p>
            <a:pPr eaLnBrk="1" hangingPunct="1">
              <a:lnSpc>
                <a:spcPct val="90000"/>
              </a:lnSpc>
              <a:defRPr/>
            </a:pPr>
            <a:endParaRPr lang="en-US" sz="2800" dirty="0">
              <a:solidFill>
                <a:schemeClr val="accent2"/>
              </a:solidFill>
              <a:effectLst>
                <a:outerShdw blurRad="38100" dist="38100" dir="2700000" algn="tl">
                  <a:srgbClr val="000000">
                    <a:alpha val="43137"/>
                  </a:srgbClr>
                </a:outerShdw>
              </a:effectLst>
            </a:endParaRPr>
          </a:p>
          <a:p>
            <a:pPr eaLnBrk="1" hangingPunct="1">
              <a:lnSpc>
                <a:spcPct val="90000"/>
              </a:lnSpc>
              <a:defRPr/>
            </a:pPr>
            <a:r>
              <a:rPr lang="en-US" dirty="0">
                <a:solidFill>
                  <a:schemeClr val="accent2"/>
                </a:solidFill>
                <a:effectLst>
                  <a:outerShdw blurRad="38100" dist="38100" dir="2700000" algn="tl">
                    <a:srgbClr val="000000">
                      <a:alpha val="43137"/>
                    </a:srgbClr>
                  </a:outerShdw>
                </a:effectLst>
              </a:rPr>
              <a:t>Allows for you to defend yourself properly and appear non aggressive to the subject.</a:t>
            </a:r>
            <a:endParaRPr lang="en-CA" dirty="0">
              <a:solidFill>
                <a:schemeClr val="accent2"/>
              </a:solidFill>
              <a:effectLst>
                <a:outerShdw blurRad="38100" dist="38100" dir="2700000" algn="tl">
                  <a:srgbClr val="000000">
                    <a:alpha val="43137"/>
                  </a:srgbClr>
                </a:outerShdw>
              </a:effectLst>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wipe(left)">
                                      <p:cBhvr>
                                        <p:cTn id="7" dur="500"/>
                                        <p:tgtEl>
                                          <p:spTgt spid="153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5363">
                                            <p:txEl>
                                              <p:pRg st="2" end="2"/>
                                            </p:txEl>
                                          </p:spTgt>
                                        </p:tgtEl>
                                        <p:attrNameLst>
                                          <p:attrName>style.visibility</p:attrName>
                                        </p:attrNameLst>
                                      </p:cBhvr>
                                      <p:to>
                                        <p:strVal val="visible"/>
                                      </p:to>
                                    </p:set>
                                    <p:animEffect transition="in" filter="wipe(left)">
                                      <p:cBhvr>
                                        <p:cTn id="12" dur="500"/>
                                        <p:tgtEl>
                                          <p:spTgt spid="153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5362" name="Picture 4" descr="training">
            <a:extLst>
              <a:ext uri="{FF2B5EF4-FFF2-40B4-BE49-F238E27FC236}">
                <a16:creationId xmlns:a16="http://schemas.microsoft.com/office/drawing/2014/main" id="{2B0CB70B-B6A7-DD1D-1217-78B2CB0483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Rectangle 2">
            <a:extLst>
              <a:ext uri="{FF2B5EF4-FFF2-40B4-BE49-F238E27FC236}">
                <a16:creationId xmlns:a16="http://schemas.microsoft.com/office/drawing/2014/main" id="{7A641C14-4DE8-AD42-EBC1-A781E7FEBB0C}"/>
              </a:ext>
            </a:extLst>
          </p:cNvPr>
          <p:cNvSpPr>
            <a:spLocks noGrp="1" noChangeArrowheads="1"/>
          </p:cNvSpPr>
          <p:nvPr>
            <p:ph type="title"/>
          </p:nvPr>
        </p:nvSpPr>
        <p:spPr>
          <a:xfrm>
            <a:off x="611188" y="1989138"/>
            <a:ext cx="8229600" cy="1143000"/>
          </a:xfrm>
        </p:spPr>
        <p:txBody>
          <a:bodyPr/>
          <a:lstStyle/>
          <a:p>
            <a:pPr eaLnBrk="1" hangingPunct="1">
              <a:defRPr/>
            </a:pPr>
            <a:r>
              <a:rPr lang="en-US" b="1" dirty="0">
                <a:solidFill>
                  <a:schemeClr val="accent2"/>
                </a:solidFill>
                <a:effectLst>
                  <a:outerShdw blurRad="38100" dist="38100" dir="2700000" algn="tl">
                    <a:srgbClr val="000000">
                      <a:alpha val="43137"/>
                    </a:srgbClr>
                  </a:outerShdw>
                </a:effectLst>
              </a:rPr>
              <a:t>EYE CONTACT</a:t>
            </a:r>
            <a:endParaRPr lang="en-CA" b="1" dirty="0">
              <a:solidFill>
                <a:schemeClr val="accent2"/>
              </a:solidFill>
              <a:effectLst>
                <a:outerShdw blurRad="38100" dist="38100" dir="2700000" algn="tl">
                  <a:srgbClr val="000000">
                    <a:alpha val="43137"/>
                  </a:srgbClr>
                </a:outerShdw>
              </a:effectLst>
            </a:endParaRPr>
          </a:p>
        </p:txBody>
      </p:sp>
      <p:sp>
        <p:nvSpPr>
          <p:cNvPr id="17411" name="Rectangle 3">
            <a:extLst>
              <a:ext uri="{FF2B5EF4-FFF2-40B4-BE49-F238E27FC236}">
                <a16:creationId xmlns:a16="http://schemas.microsoft.com/office/drawing/2014/main" id="{F8A048FA-384E-9FF2-562C-C191DFDB5BF8}"/>
              </a:ext>
            </a:extLst>
          </p:cNvPr>
          <p:cNvSpPr>
            <a:spLocks noGrp="1" noChangeArrowheads="1"/>
          </p:cNvSpPr>
          <p:nvPr>
            <p:ph type="body" idx="1"/>
          </p:nvPr>
        </p:nvSpPr>
        <p:spPr>
          <a:xfrm>
            <a:off x="457200" y="3284538"/>
            <a:ext cx="8229600" cy="2841625"/>
          </a:xfrm>
        </p:spPr>
        <p:txBody>
          <a:bodyPr/>
          <a:lstStyle/>
          <a:p>
            <a:pPr eaLnBrk="1" hangingPunct="1">
              <a:defRPr/>
            </a:pPr>
            <a:r>
              <a:rPr lang="en-US" sz="2800" dirty="0">
                <a:solidFill>
                  <a:schemeClr val="accent2"/>
                </a:solidFill>
                <a:effectLst>
                  <a:outerShdw blurRad="38100" dist="38100" dir="2700000" algn="tl">
                    <a:srgbClr val="000000">
                      <a:alpha val="43137"/>
                    </a:srgbClr>
                  </a:outerShdw>
                </a:effectLst>
              </a:rPr>
              <a:t>Observing the eyes of potentially resistive subjects provides various identifiers</a:t>
            </a:r>
          </a:p>
          <a:p>
            <a:pPr eaLnBrk="1" hangingPunct="1">
              <a:defRPr/>
            </a:pPr>
            <a:endParaRPr lang="en-US" sz="1000" dirty="0">
              <a:solidFill>
                <a:schemeClr val="accent2"/>
              </a:solidFill>
              <a:effectLst>
                <a:outerShdw blurRad="38100" dist="38100" dir="2700000" algn="tl">
                  <a:srgbClr val="000000">
                    <a:alpha val="43137"/>
                  </a:srgbClr>
                </a:outerShdw>
              </a:effectLst>
            </a:endParaRPr>
          </a:p>
          <a:p>
            <a:pPr lvl="1" eaLnBrk="1" hangingPunct="1">
              <a:buFontTx/>
              <a:buChar char="-"/>
              <a:defRPr/>
            </a:pPr>
            <a:r>
              <a:rPr lang="en-US" sz="2400" dirty="0">
                <a:solidFill>
                  <a:schemeClr val="accent2"/>
                </a:solidFill>
                <a:effectLst>
                  <a:outerShdw blurRad="38100" dist="38100" dir="2700000" algn="tl">
                    <a:srgbClr val="000000">
                      <a:alpha val="43137"/>
                    </a:srgbClr>
                  </a:outerShdw>
                </a:effectLst>
              </a:rPr>
              <a:t>Emotional state ( submissive, angry, </a:t>
            </a:r>
            <a:r>
              <a:rPr lang="en-US" sz="2400" dirty="0" err="1">
                <a:solidFill>
                  <a:schemeClr val="accent2"/>
                </a:solidFill>
                <a:effectLst>
                  <a:outerShdw blurRad="38100" dist="38100" dir="2700000" algn="tl">
                    <a:srgbClr val="000000">
                      <a:alpha val="43137"/>
                    </a:srgbClr>
                  </a:outerShdw>
                </a:effectLst>
              </a:rPr>
              <a:t>etc</a:t>
            </a:r>
            <a:r>
              <a:rPr lang="en-US" sz="2400" dirty="0">
                <a:solidFill>
                  <a:schemeClr val="accent2"/>
                </a:solidFill>
                <a:effectLst>
                  <a:outerShdw blurRad="38100" dist="38100" dir="2700000" algn="tl">
                    <a:srgbClr val="000000">
                      <a:alpha val="43137"/>
                    </a:srgbClr>
                  </a:outerShdw>
                </a:effectLst>
              </a:rPr>
              <a:t> )</a:t>
            </a:r>
          </a:p>
          <a:p>
            <a:pPr lvl="1" eaLnBrk="1" hangingPunct="1">
              <a:buFontTx/>
              <a:buChar char="-"/>
              <a:defRPr/>
            </a:pPr>
            <a:r>
              <a:rPr lang="en-US" sz="2400" dirty="0">
                <a:solidFill>
                  <a:schemeClr val="accent2"/>
                </a:solidFill>
                <a:effectLst>
                  <a:outerShdw blurRad="38100" dist="38100" dir="2700000" algn="tl">
                    <a:srgbClr val="000000">
                      <a:alpha val="43137"/>
                    </a:srgbClr>
                  </a:outerShdw>
                </a:effectLst>
              </a:rPr>
              <a:t>Looking for a weapon / escape route</a:t>
            </a:r>
          </a:p>
          <a:p>
            <a:pPr lvl="1" eaLnBrk="1" hangingPunct="1">
              <a:buFontTx/>
              <a:buChar char="-"/>
              <a:defRPr/>
            </a:pPr>
            <a:r>
              <a:rPr lang="en-US" sz="2400" dirty="0">
                <a:solidFill>
                  <a:schemeClr val="accent2"/>
                </a:solidFill>
                <a:effectLst>
                  <a:outerShdw blurRad="38100" dist="38100" dir="2700000" algn="tl">
                    <a:srgbClr val="000000">
                      <a:alpha val="43137"/>
                    </a:srgbClr>
                  </a:outerShdw>
                </a:effectLst>
              </a:rPr>
              <a:t>Planning an attack</a:t>
            </a:r>
          </a:p>
          <a:p>
            <a:pPr lvl="1" eaLnBrk="1" hangingPunct="1">
              <a:buFontTx/>
              <a:buChar char="-"/>
              <a:defRPr/>
            </a:pPr>
            <a:r>
              <a:rPr lang="en-US" sz="2400" dirty="0">
                <a:solidFill>
                  <a:schemeClr val="accent2"/>
                </a:solidFill>
                <a:effectLst>
                  <a:outerShdw blurRad="38100" dist="38100" dir="2700000" algn="tl">
                    <a:srgbClr val="000000">
                      <a:alpha val="43137"/>
                    </a:srgbClr>
                  </a:outerShdw>
                </a:effectLst>
              </a:rPr>
              <a:t>Under the influence of drugs / alcohol</a:t>
            </a:r>
          </a:p>
          <a:p>
            <a:pPr eaLnBrk="1" hangingPunct="1">
              <a:buFontTx/>
              <a:buChar char="-"/>
              <a:defRPr/>
            </a:pPr>
            <a:endParaRPr lang="en-CA" sz="2800" dirty="0">
              <a:solidFill>
                <a:schemeClr val="accent2"/>
              </a:solidFill>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barn(outVertical)">
                                      <p:cBhvr>
                                        <p:cTn id="7" dur="500"/>
                                        <p:tgtEl>
                                          <p:spTgt spid="17411">
                                            <p:txEl>
                                              <p:pRg st="0" end="0"/>
                                            </p:txEl>
                                          </p:spTgt>
                                        </p:tgtEl>
                                      </p:cBhvr>
                                    </p:animEffect>
                                  </p:childTnLst>
                                </p:cTn>
                              </p:par>
                              <p:par>
                                <p:cTn id="8" presetID="16" presetClass="entr" presetSubtype="37" fill="hold" nodeType="withEffect">
                                  <p:stCondLst>
                                    <p:cond delay="0"/>
                                  </p:stCondLst>
                                  <p:childTnLst>
                                    <p:set>
                                      <p:cBhvr>
                                        <p:cTn id="9" dur="1" fill="hold">
                                          <p:stCondLst>
                                            <p:cond delay="0"/>
                                          </p:stCondLst>
                                        </p:cTn>
                                        <p:tgtEl>
                                          <p:spTgt spid="17411">
                                            <p:txEl>
                                              <p:pRg st="2" end="2"/>
                                            </p:txEl>
                                          </p:spTgt>
                                        </p:tgtEl>
                                        <p:attrNameLst>
                                          <p:attrName>style.visibility</p:attrName>
                                        </p:attrNameLst>
                                      </p:cBhvr>
                                      <p:to>
                                        <p:strVal val="visible"/>
                                      </p:to>
                                    </p:set>
                                    <p:animEffect transition="in" filter="barn(outVertical)">
                                      <p:cBhvr>
                                        <p:cTn id="10" dur="500"/>
                                        <p:tgtEl>
                                          <p:spTgt spid="17411">
                                            <p:txEl>
                                              <p:pRg st="2" end="2"/>
                                            </p:txEl>
                                          </p:spTgt>
                                        </p:tgtEl>
                                      </p:cBhvr>
                                    </p:animEffect>
                                  </p:childTnLst>
                                </p:cTn>
                              </p:par>
                              <p:par>
                                <p:cTn id="11" presetID="16" presetClass="entr" presetSubtype="37" fill="hold" nodeType="withEffect">
                                  <p:stCondLst>
                                    <p:cond delay="0"/>
                                  </p:stCondLst>
                                  <p:childTnLst>
                                    <p:set>
                                      <p:cBhvr>
                                        <p:cTn id="12" dur="1" fill="hold">
                                          <p:stCondLst>
                                            <p:cond delay="0"/>
                                          </p:stCondLst>
                                        </p:cTn>
                                        <p:tgtEl>
                                          <p:spTgt spid="17411">
                                            <p:txEl>
                                              <p:pRg st="3" end="3"/>
                                            </p:txEl>
                                          </p:spTgt>
                                        </p:tgtEl>
                                        <p:attrNameLst>
                                          <p:attrName>style.visibility</p:attrName>
                                        </p:attrNameLst>
                                      </p:cBhvr>
                                      <p:to>
                                        <p:strVal val="visible"/>
                                      </p:to>
                                    </p:set>
                                    <p:animEffect transition="in" filter="barn(outVertical)">
                                      <p:cBhvr>
                                        <p:cTn id="13" dur="500"/>
                                        <p:tgtEl>
                                          <p:spTgt spid="17411">
                                            <p:txEl>
                                              <p:pRg st="3" end="3"/>
                                            </p:txEl>
                                          </p:spTgt>
                                        </p:tgtEl>
                                      </p:cBhvr>
                                    </p:animEffect>
                                  </p:childTnLst>
                                </p:cTn>
                              </p:par>
                              <p:par>
                                <p:cTn id="14" presetID="16" presetClass="entr" presetSubtype="37" fill="hold" nodeType="withEffect">
                                  <p:stCondLst>
                                    <p:cond delay="0"/>
                                  </p:stCondLst>
                                  <p:childTnLst>
                                    <p:set>
                                      <p:cBhvr>
                                        <p:cTn id="15" dur="1" fill="hold">
                                          <p:stCondLst>
                                            <p:cond delay="0"/>
                                          </p:stCondLst>
                                        </p:cTn>
                                        <p:tgtEl>
                                          <p:spTgt spid="17411">
                                            <p:txEl>
                                              <p:pRg st="4" end="4"/>
                                            </p:txEl>
                                          </p:spTgt>
                                        </p:tgtEl>
                                        <p:attrNameLst>
                                          <p:attrName>style.visibility</p:attrName>
                                        </p:attrNameLst>
                                      </p:cBhvr>
                                      <p:to>
                                        <p:strVal val="visible"/>
                                      </p:to>
                                    </p:set>
                                    <p:animEffect transition="in" filter="barn(outVertical)">
                                      <p:cBhvr>
                                        <p:cTn id="16" dur="500"/>
                                        <p:tgtEl>
                                          <p:spTgt spid="17411">
                                            <p:txEl>
                                              <p:pRg st="4" end="4"/>
                                            </p:txEl>
                                          </p:spTgt>
                                        </p:tgtEl>
                                      </p:cBhvr>
                                    </p:animEffect>
                                  </p:childTnLst>
                                </p:cTn>
                              </p:par>
                              <p:par>
                                <p:cTn id="17" presetID="16" presetClass="entr" presetSubtype="37" fill="hold" nodeType="withEffect">
                                  <p:stCondLst>
                                    <p:cond delay="0"/>
                                  </p:stCondLst>
                                  <p:childTnLst>
                                    <p:set>
                                      <p:cBhvr>
                                        <p:cTn id="18" dur="1" fill="hold">
                                          <p:stCondLst>
                                            <p:cond delay="0"/>
                                          </p:stCondLst>
                                        </p:cTn>
                                        <p:tgtEl>
                                          <p:spTgt spid="17411">
                                            <p:txEl>
                                              <p:pRg st="5" end="5"/>
                                            </p:txEl>
                                          </p:spTgt>
                                        </p:tgtEl>
                                        <p:attrNameLst>
                                          <p:attrName>style.visibility</p:attrName>
                                        </p:attrNameLst>
                                      </p:cBhvr>
                                      <p:to>
                                        <p:strVal val="visible"/>
                                      </p:to>
                                    </p:set>
                                    <p:animEffect transition="in" filter="barn(outVertical)">
                                      <p:cBhvr>
                                        <p:cTn id="19" dur="500"/>
                                        <p:tgtEl>
                                          <p:spTgt spid="174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6386" name="Picture 4" descr="training">
            <a:extLst>
              <a:ext uri="{FF2B5EF4-FFF2-40B4-BE49-F238E27FC236}">
                <a16:creationId xmlns:a16="http://schemas.microsoft.com/office/drawing/2014/main" id="{03B8B6E9-43B9-86BE-F50A-032F1D86A7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Rectangle 2">
            <a:extLst>
              <a:ext uri="{FF2B5EF4-FFF2-40B4-BE49-F238E27FC236}">
                <a16:creationId xmlns:a16="http://schemas.microsoft.com/office/drawing/2014/main" id="{5083E277-3BF3-BB96-1D90-E2EABA2A75EB}"/>
              </a:ext>
            </a:extLst>
          </p:cNvPr>
          <p:cNvSpPr>
            <a:spLocks noGrp="1" noChangeArrowheads="1"/>
          </p:cNvSpPr>
          <p:nvPr>
            <p:ph type="title"/>
          </p:nvPr>
        </p:nvSpPr>
        <p:spPr>
          <a:xfrm>
            <a:off x="395288" y="2349500"/>
            <a:ext cx="8229600" cy="1143000"/>
          </a:xfrm>
        </p:spPr>
        <p:txBody>
          <a:bodyPr/>
          <a:lstStyle/>
          <a:p>
            <a:pPr eaLnBrk="1" hangingPunct="1">
              <a:defRPr/>
            </a:pPr>
            <a:r>
              <a:rPr lang="en-US" sz="3200" b="1" dirty="0">
                <a:solidFill>
                  <a:schemeClr val="accent2"/>
                </a:solidFill>
                <a:effectLst>
                  <a:outerShdw blurRad="38100" dist="38100" dir="2700000" algn="tl">
                    <a:srgbClr val="000000">
                      <a:alpha val="43137"/>
                    </a:srgbClr>
                  </a:outerShdw>
                </a:effectLst>
              </a:rPr>
              <a:t>Physical Characteristics of the Eyes</a:t>
            </a:r>
            <a:br>
              <a:rPr lang="en-US" sz="3200" dirty="0">
                <a:solidFill>
                  <a:schemeClr val="accent2"/>
                </a:solidFill>
              </a:rPr>
            </a:br>
            <a:endParaRPr lang="en-CA" sz="3200" dirty="0">
              <a:solidFill>
                <a:schemeClr val="accent2"/>
              </a:solidFill>
            </a:endParaRPr>
          </a:p>
        </p:txBody>
      </p:sp>
      <p:sp>
        <p:nvSpPr>
          <p:cNvPr id="18435" name="Rectangle 3">
            <a:extLst>
              <a:ext uri="{FF2B5EF4-FFF2-40B4-BE49-F238E27FC236}">
                <a16:creationId xmlns:a16="http://schemas.microsoft.com/office/drawing/2014/main" id="{5D0324AA-68F8-524F-3EEA-EC23A48199FD}"/>
              </a:ext>
            </a:extLst>
          </p:cNvPr>
          <p:cNvSpPr>
            <a:spLocks noGrp="1" noChangeArrowheads="1"/>
          </p:cNvSpPr>
          <p:nvPr>
            <p:ph type="body" idx="1"/>
          </p:nvPr>
        </p:nvSpPr>
        <p:spPr>
          <a:xfrm>
            <a:off x="228600" y="3644900"/>
            <a:ext cx="8610600" cy="2374900"/>
          </a:xfrm>
        </p:spPr>
        <p:txBody>
          <a:bodyPr/>
          <a:lstStyle/>
          <a:p>
            <a:pPr eaLnBrk="1" hangingPunct="1">
              <a:lnSpc>
                <a:spcPct val="90000"/>
              </a:lnSpc>
              <a:defRPr/>
            </a:pPr>
            <a:r>
              <a:rPr lang="en-US" sz="2400" dirty="0">
                <a:solidFill>
                  <a:schemeClr val="accent2"/>
                </a:solidFill>
                <a:effectLst>
                  <a:outerShdw blurRad="38100" dist="38100" dir="2700000" algn="tl">
                    <a:srgbClr val="000000">
                      <a:alpha val="43137"/>
                    </a:srgbClr>
                  </a:outerShdw>
                </a:effectLst>
              </a:rPr>
              <a:t>Pupils dilate or contract as subjects attitude changes             ( Positive / Negative )</a:t>
            </a:r>
          </a:p>
          <a:p>
            <a:pPr eaLnBrk="1" hangingPunct="1">
              <a:lnSpc>
                <a:spcPct val="90000"/>
              </a:lnSpc>
              <a:defRPr/>
            </a:pPr>
            <a:endParaRPr lang="en-US" sz="2400" dirty="0">
              <a:solidFill>
                <a:schemeClr val="accent2"/>
              </a:solidFill>
              <a:effectLst>
                <a:outerShdw blurRad="38100" dist="38100" dir="2700000" algn="tl">
                  <a:srgbClr val="000000">
                    <a:alpha val="43137"/>
                  </a:srgbClr>
                </a:outerShdw>
              </a:effectLst>
            </a:endParaRPr>
          </a:p>
          <a:p>
            <a:pPr eaLnBrk="1" hangingPunct="1">
              <a:lnSpc>
                <a:spcPct val="90000"/>
              </a:lnSpc>
              <a:defRPr/>
            </a:pPr>
            <a:r>
              <a:rPr lang="en-US" sz="2400" dirty="0">
                <a:solidFill>
                  <a:schemeClr val="accent2"/>
                </a:solidFill>
                <a:effectLst>
                  <a:outerShdw blurRad="38100" dist="38100" dir="2700000" algn="tl">
                    <a:srgbClr val="000000">
                      <a:alpha val="43137"/>
                    </a:srgbClr>
                  </a:outerShdw>
                </a:effectLst>
              </a:rPr>
              <a:t>When excited – pupils can dilate 4 X normal size</a:t>
            </a:r>
          </a:p>
          <a:p>
            <a:pPr eaLnBrk="1" hangingPunct="1">
              <a:lnSpc>
                <a:spcPct val="90000"/>
              </a:lnSpc>
              <a:defRPr/>
            </a:pPr>
            <a:endParaRPr lang="en-US" sz="2400" dirty="0">
              <a:solidFill>
                <a:schemeClr val="accent2"/>
              </a:solidFill>
              <a:effectLst>
                <a:outerShdw blurRad="38100" dist="38100" dir="2700000" algn="tl">
                  <a:srgbClr val="000000">
                    <a:alpha val="43137"/>
                  </a:srgbClr>
                </a:outerShdw>
              </a:effectLst>
            </a:endParaRPr>
          </a:p>
          <a:p>
            <a:pPr eaLnBrk="1" hangingPunct="1">
              <a:lnSpc>
                <a:spcPct val="90000"/>
              </a:lnSpc>
              <a:defRPr/>
            </a:pPr>
            <a:r>
              <a:rPr lang="en-US" sz="2400" dirty="0">
                <a:solidFill>
                  <a:schemeClr val="accent2"/>
                </a:solidFill>
                <a:effectLst>
                  <a:outerShdw blurRad="38100" dist="38100" dir="2700000" algn="tl">
                    <a:srgbClr val="000000">
                      <a:alpha val="43137"/>
                    </a:srgbClr>
                  </a:outerShdw>
                </a:effectLst>
              </a:rPr>
              <a:t>When angry – pupils contract</a:t>
            </a:r>
          </a:p>
          <a:p>
            <a:pPr eaLnBrk="1" hangingPunct="1">
              <a:lnSpc>
                <a:spcPct val="90000"/>
              </a:lnSpc>
              <a:buFontTx/>
              <a:buChar char="-"/>
              <a:defRPr/>
            </a:pPr>
            <a:endParaRPr lang="en-CA" sz="2400" dirty="0"/>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 calcmode="lin" valueType="num">
                                      <p:cBhvr additive="base">
                                        <p:cTn id="7" dur="500" fill="hold"/>
                                        <p:tgtEl>
                                          <p:spTgt spid="184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43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anim calcmode="lin" valueType="num">
                                      <p:cBhvr additive="base">
                                        <p:cTn id="13" dur="500" fill="hold"/>
                                        <p:tgtEl>
                                          <p:spTgt spid="18435">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43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8435">
                                            <p:txEl>
                                              <p:pRg st="4" end="4"/>
                                            </p:txEl>
                                          </p:spTgt>
                                        </p:tgtEl>
                                        <p:attrNameLst>
                                          <p:attrName>style.visibility</p:attrName>
                                        </p:attrNameLst>
                                      </p:cBhvr>
                                      <p:to>
                                        <p:strVal val="visible"/>
                                      </p:to>
                                    </p:set>
                                    <p:anim calcmode="lin" valueType="num">
                                      <p:cBhvr additive="base">
                                        <p:cTn id="19" dur="500" fill="hold"/>
                                        <p:tgtEl>
                                          <p:spTgt spid="18435">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435">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7410" name="Picture 4" descr="training">
            <a:extLst>
              <a:ext uri="{FF2B5EF4-FFF2-40B4-BE49-F238E27FC236}">
                <a16:creationId xmlns:a16="http://schemas.microsoft.com/office/drawing/2014/main" id="{1F6A68FF-28DC-33F8-3D21-D03EB2DBD6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Rectangle 2">
            <a:extLst>
              <a:ext uri="{FF2B5EF4-FFF2-40B4-BE49-F238E27FC236}">
                <a16:creationId xmlns:a16="http://schemas.microsoft.com/office/drawing/2014/main" id="{D0773F37-1691-9A30-4648-E4599988591C}"/>
              </a:ext>
            </a:extLst>
          </p:cNvPr>
          <p:cNvSpPr>
            <a:spLocks noGrp="1" noChangeArrowheads="1"/>
          </p:cNvSpPr>
          <p:nvPr>
            <p:ph type="title"/>
          </p:nvPr>
        </p:nvSpPr>
        <p:spPr>
          <a:xfrm>
            <a:off x="539750" y="2276475"/>
            <a:ext cx="8229600" cy="647700"/>
          </a:xfrm>
        </p:spPr>
        <p:txBody>
          <a:bodyPr/>
          <a:lstStyle/>
          <a:p>
            <a:pPr eaLnBrk="1" hangingPunct="1">
              <a:defRPr/>
            </a:pPr>
            <a:r>
              <a:rPr lang="en-US" sz="4000" b="1" dirty="0">
                <a:solidFill>
                  <a:schemeClr val="accent2"/>
                </a:solidFill>
                <a:effectLst>
                  <a:outerShdw blurRad="38100" dist="38100" dir="2700000" algn="tl">
                    <a:srgbClr val="000000">
                      <a:alpha val="43137"/>
                    </a:srgbClr>
                  </a:outerShdw>
                </a:effectLst>
              </a:rPr>
              <a:t>Other Characteristics </a:t>
            </a:r>
            <a:endParaRPr lang="en-CA" sz="4000" b="1" dirty="0">
              <a:solidFill>
                <a:schemeClr val="accent2"/>
              </a:solidFill>
              <a:effectLst>
                <a:outerShdw blurRad="38100" dist="38100" dir="2700000" algn="tl">
                  <a:srgbClr val="000000">
                    <a:alpha val="43137"/>
                  </a:srgbClr>
                </a:outerShdw>
              </a:effectLst>
            </a:endParaRPr>
          </a:p>
        </p:txBody>
      </p:sp>
      <p:sp>
        <p:nvSpPr>
          <p:cNvPr id="19459" name="Rectangle 3">
            <a:extLst>
              <a:ext uri="{FF2B5EF4-FFF2-40B4-BE49-F238E27FC236}">
                <a16:creationId xmlns:a16="http://schemas.microsoft.com/office/drawing/2014/main" id="{073A18E8-0ABE-70E9-F7C6-A9472AD0E010}"/>
              </a:ext>
            </a:extLst>
          </p:cNvPr>
          <p:cNvSpPr>
            <a:spLocks noGrp="1" noChangeArrowheads="1"/>
          </p:cNvSpPr>
          <p:nvPr>
            <p:ph type="body" idx="1"/>
          </p:nvPr>
        </p:nvSpPr>
        <p:spPr>
          <a:xfrm>
            <a:off x="228600" y="2997200"/>
            <a:ext cx="8686800" cy="3744913"/>
          </a:xfrm>
        </p:spPr>
        <p:txBody>
          <a:bodyPr/>
          <a:lstStyle/>
          <a:p>
            <a:pPr marL="0" indent="0" eaLnBrk="1" hangingPunct="1">
              <a:lnSpc>
                <a:spcPct val="90000"/>
              </a:lnSpc>
              <a:buFontTx/>
              <a:buNone/>
              <a:defRPr/>
            </a:pPr>
            <a:r>
              <a:rPr lang="en-US" sz="2800" b="1" dirty="0">
                <a:solidFill>
                  <a:schemeClr val="accent2"/>
                </a:solidFill>
                <a:effectLst>
                  <a:outerShdw blurRad="38100" dist="38100" dir="2700000" algn="tl">
                    <a:srgbClr val="000000">
                      <a:alpha val="43137"/>
                    </a:srgbClr>
                  </a:outerShdw>
                </a:effectLst>
              </a:rPr>
              <a:t>If their eyes,</a:t>
            </a:r>
          </a:p>
          <a:p>
            <a:pPr marL="0" indent="0" eaLnBrk="1" hangingPunct="1">
              <a:lnSpc>
                <a:spcPct val="90000"/>
              </a:lnSpc>
              <a:buFontTx/>
              <a:buNone/>
              <a:defRPr/>
            </a:pPr>
            <a:endParaRPr lang="en-US" sz="1000" b="1" dirty="0">
              <a:solidFill>
                <a:schemeClr val="accent2"/>
              </a:solidFill>
              <a:effectLst>
                <a:outerShdw blurRad="38100" dist="38100" dir="2700000" algn="tl">
                  <a:srgbClr val="000000">
                    <a:alpha val="43137"/>
                  </a:srgbClr>
                </a:outerShdw>
              </a:effectLst>
            </a:endParaRPr>
          </a:p>
          <a:p>
            <a:pPr eaLnBrk="1" hangingPunct="1">
              <a:lnSpc>
                <a:spcPct val="90000"/>
              </a:lnSpc>
              <a:defRPr/>
            </a:pPr>
            <a:r>
              <a:rPr lang="en-US" sz="2400" dirty="0">
                <a:solidFill>
                  <a:schemeClr val="accent2"/>
                </a:solidFill>
                <a:effectLst>
                  <a:outerShdw blurRad="38100" dist="38100" dir="2700000" algn="tl">
                    <a:srgbClr val="000000">
                      <a:alpha val="43137"/>
                    </a:srgbClr>
                  </a:outerShdw>
                </a:effectLst>
              </a:rPr>
              <a:t>Alternate between eyes, chest, hands - </a:t>
            </a:r>
            <a:r>
              <a:rPr lang="en-US" sz="2400" b="1" dirty="0">
                <a:solidFill>
                  <a:schemeClr val="accent2"/>
                </a:solidFill>
                <a:effectLst>
                  <a:outerShdw blurRad="38100" dist="38100" dir="2700000" algn="tl">
                    <a:srgbClr val="000000">
                      <a:alpha val="43137"/>
                    </a:srgbClr>
                  </a:outerShdw>
                </a:effectLst>
              </a:rPr>
              <a:t>Sizing you up</a:t>
            </a:r>
          </a:p>
          <a:p>
            <a:pPr eaLnBrk="1" hangingPunct="1">
              <a:lnSpc>
                <a:spcPct val="90000"/>
              </a:lnSpc>
              <a:defRPr/>
            </a:pPr>
            <a:endParaRPr lang="en-US" sz="1000" dirty="0">
              <a:solidFill>
                <a:schemeClr val="accent2"/>
              </a:solidFill>
              <a:effectLst>
                <a:outerShdw blurRad="38100" dist="38100" dir="2700000" algn="tl">
                  <a:srgbClr val="000000">
                    <a:alpha val="43137"/>
                  </a:srgbClr>
                </a:outerShdw>
              </a:effectLst>
            </a:endParaRPr>
          </a:p>
          <a:p>
            <a:pPr eaLnBrk="1" hangingPunct="1">
              <a:lnSpc>
                <a:spcPct val="90000"/>
              </a:lnSpc>
              <a:defRPr/>
            </a:pPr>
            <a:r>
              <a:rPr lang="en-US" sz="2400" dirty="0">
                <a:solidFill>
                  <a:schemeClr val="accent2"/>
                </a:solidFill>
                <a:effectLst>
                  <a:outerShdw blurRad="38100" dist="38100" dir="2700000" algn="tl">
                    <a:srgbClr val="000000">
                      <a:alpha val="43137"/>
                    </a:srgbClr>
                  </a:outerShdw>
                </a:effectLst>
              </a:rPr>
              <a:t>Move around in various directions- </a:t>
            </a:r>
            <a:r>
              <a:rPr lang="en-US" sz="2400" b="1" dirty="0">
                <a:solidFill>
                  <a:schemeClr val="accent2"/>
                </a:solidFill>
                <a:effectLst>
                  <a:outerShdw blurRad="38100" dist="38100" dir="2700000" algn="tl">
                    <a:srgbClr val="000000">
                      <a:alpha val="43137"/>
                    </a:srgbClr>
                  </a:outerShdw>
                </a:effectLst>
              </a:rPr>
              <a:t>Hallucinating</a:t>
            </a:r>
          </a:p>
          <a:p>
            <a:pPr eaLnBrk="1" hangingPunct="1">
              <a:lnSpc>
                <a:spcPct val="90000"/>
              </a:lnSpc>
              <a:defRPr/>
            </a:pPr>
            <a:endParaRPr lang="en-US" sz="1000" dirty="0">
              <a:solidFill>
                <a:schemeClr val="accent2"/>
              </a:solidFill>
              <a:effectLst>
                <a:outerShdw blurRad="38100" dist="38100" dir="2700000" algn="tl">
                  <a:srgbClr val="000000">
                    <a:alpha val="43137"/>
                  </a:srgbClr>
                </a:outerShdw>
              </a:effectLst>
            </a:endParaRPr>
          </a:p>
          <a:p>
            <a:pPr eaLnBrk="1" hangingPunct="1">
              <a:lnSpc>
                <a:spcPct val="90000"/>
              </a:lnSpc>
              <a:defRPr/>
            </a:pPr>
            <a:r>
              <a:rPr lang="en-US" sz="2400" dirty="0">
                <a:solidFill>
                  <a:schemeClr val="accent2"/>
                </a:solidFill>
                <a:effectLst>
                  <a:outerShdw blurRad="38100" dist="38100" dir="2700000" algn="tl">
                    <a:srgbClr val="000000">
                      <a:alpha val="43137"/>
                    </a:srgbClr>
                  </a:outerShdw>
                </a:effectLst>
              </a:rPr>
              <a:t>Dart side to side/up and down – </a:t>
            </a:r>
            <a:r>
              <a:rPr lang="en-US" sz="2400" b="1" dirty="0">
                <a:solidFill>
                  <a:schemeClr val="accent2"/>
                </a:solidFill>
                <a:effectLst>
                  <a:outerShdw blurRad="38100" dist="38100" dir="2700000" algn="tl">
                    <a:srgbClr val="000000">
                      <a:alpha val="43137"/>
                    </a:srgbClr>
                  </a:outerShdw>
                </a:effectLst>
              </a:rPr>
              <a:t>Agitated</a:t>
            </a:r>
          </a:p>
          <a:p>
            <a:pPr eaLnBrk="1" hangingPunct="1">
              <a:lnSpc>
                <a:spcPct val="90000"/>
              </a:lnSpc>
              <a:defRPr/>
            </a:pPr>
            <a:endParaRPr lang="en-US" sz="1000" dirty="0">
              <a:solidFill>
                <a:schemeClr val="accent2"/>
              </a:solidFill>
              <a:effectLst>
                <a:outerShdw blurRad="38100" dist="38100" dir="2700000" algn="tl">
                  <a:srgbClr val="000000">
                    <a:alpha val="43137"/>
                  </a:srgbClr>
                </a:outerShdw>
              </a:effectLst>
            </a:endParaRPr>
          </a:p>
          <a:p>
            <a:pPr eaLnBrk="1" hangingPunct="1">
              <a:lnSpc>
                <a:spcPct val="90000"/>
              </a:lnSpc>
              <a:defRPr/>
            </a:pPr>
            <a:r>
              <a:rPr lang="en-US" sz="2400" dirty="0">
                <a:solidFill>
                  <a:schemeClr val="accent2"/>
                </a:solidFill>
                <a:effectLst>
                  <a:outerShdw blurRad="38100" dist="38100" dir="2700000" algn="tl">
                    <a:srgbClr val="000000">
                      <a:alpha val="43137"/>
                    </a:srgbClr>
                  </a:outerShdw>
                </a:effectLst>
              </a:rPr>
              <a:t>Appear to be looking around- </a:t>
            </a:r>
            <a:r>
              <a:rPr lang="en-US" sz="2400" b="1" dirty="0">
                <a:solidFill>
                  <a:schemeClr val="accent2"/>
                </a:solidFill>
                <a:effectLst>
                  <a:outerShdw blurRad="38100" dist="38100" dir="2700000" algn="tl">
                    <a:srgbClr val="000000">
                      <a:alpha val="43137"/>
                    </a:srgbClr>
                  </a:outerShdw>
                </a:effectLst>
              </a:rPr>
              <a:t>Escape route</a:t>
            </a:r>
          </a:p>
          <a:p>
            <a:pPr eaLnBrk="1" hangingPunct="1">
              <a:lnSpc>
                <a:spcPct val="90000"/>
              </a:lnSpc>
              <a:defRPr/>
            </a:pPr>
            <a:endParaRPr lang="en-US" sz="1000" dirty="0">
              <a:solidFill>
                <a:schemeClr val="accent2"/>
              </a:solidFill>
              <a:effectLst>
                <a:outerShdw blurRad="38100" dist="38100" dir="2700000" algn="tl">
                  <a:srgbClr val="000000">
                    <a:alpha val="43137"/>
                  </a:srgbClr>
                </a:outerShdw>
              </a:effectLst>
            </a:endParaRPr>
          </a:p>
          <a:p>
            <a:pPr eaLnBrk="1" hangingPunct="1">
              <a:lnSpc>
                <a:spcPct val="90000"/>
              </a:lnSpc>
              <a:defRPr/>
            </a:pPr>
            <a:r>
              <a:rPr lang="en-US" sz="2400" dirty="0">
                <a:solidFill>
                  <a:schemeClr val="accent2"/>
                </a:solidFill>
                <a:effectLst>
                  <a:outerShdw blurRad="38100" dist="38100" dir="2700000" algn="tl">
                    <a:srgbClr val="000000">
                      <a:alpha val="43137"/>
                    </a:srgbClr>
                  </a:outerShdw>
                </a:effectLst>
              </a:rPr>
              <a:t>Are glazed, empty or “looking through you “</a:t>
            </a:r>
          </a:p>
          <a:p>
            <a:pPr marL="0" indent="0" eaLnBrk="1" hangingPunct="1">
              <a:lnSpc>
                <a:spcPct val="90000"/>
              </a:lnSpc>
              <a:buFontTx/>
              <a:buNone/>
              <a:defRPr/>
            </a:pPr>
            <a:r>
              <a:rPr lang="en-US" sz="2400">
                <a:solidFill>
                  <a:schemeClr val="accent2"/>
                </a:solidFill>
                <a:effectLst>
                  <a:outerShdw blurRad="38100" dist="38100" dir="2700000" algn="tl">
                    <a:srgbClr val="000000">
                      <a:alpha val="43137"/>
                    </a:srgbClr>
                  </a:outerShdw>
                </a:effectLst>
              </a:rPr>
              <a:t>			- </a:t>
            </a:r>
            <a:r>
              <a:rPr lang="en-US" sz="2400" b="1" dirty="0">
                <a:solidFill>
                  <a:schemeClr val="accent2"/>
                </a:solidFill>
                <a:effectLst>
                  <a:outerShdw blurRad="38100" dist="38100" dir="2700000" algn="tl">
                    <a:srgbClr val="000000">
                      <a:alpha val="43137"/>
                    </a:srgbClr>
                  </a:outerShdw>
                </a:effectLst>
              </a:rPr>
              <a:t>Deranged </a:t>
            </a:r>
            <a:r>
              <a:rPr lang="en-US" sz="2400" b="1">
                <a:solidFill>
                  <a:schemeClr val="accent2"/>
                </a:solidFill>
                <a:effectLst>
                  <a:outerShdw blurRad="38100" dist="38100" dir="2700000" algn="tl">
                    <a:srgbClr val="000000">
                      <a:alpha val="43137"/>
                    </a:srgbClr>
                  </a:outerShdw>
                </a:effectLst>
              </a:rPr>
              <a:t>/ Shock / medical </a:t>
            </a:r>
            <a:r>
              <a:rPr lang="en-US" sz="2400" b="1" dirty="0">
                <a:solidFill>
                  <a:schemeClr val="accent2"/>
                </a:solidFill>
                <a:effectLst>
                  <a:outerShdw blurRad="38100" dist="38100" dir="2700000" algn="tl">
                    <a:srgbClr val="000000">
                      <a:alpha val="43137"/>
                    </a:srgbClr>
                  </a:outerShdw>
                </a:effectLst>
              </a:rPr>
              <a:t>problems</a:t>
            </a:r>
          </a:p>
          <a:p>
            <a:pPr eaLnBrk="1" hangingPunct="1">
              <a:lnSpc>
                <a:spcPct val="90000"/>
              </a:lnSpc>
              <a:defRPr/>
            </a:pPr>
            <a:endParaRPr lang="en-CA" sz="2400" dirty="0">
              <a:solidFill>
                <a:schemeClr val="accent2"/>
              </a:solidFill>
              <a:effectLst>
                <a:outerShdw blurRad="38100" dist="38100" dir="2700000" algn="tl">
                  <a:srgbClr val="000000">
                    <a:alpha val="43137"/>
                  </a:srgbClr>
                </a:outerShdw>
              </a:effectLst>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box(out)">
                                      <p:cBhvr>
                                        <p:cTn id="7" dur="500"/>
                                        <p:tgtEl>
                                          <p:spTgt spid="1945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19459">
                                            <p:txEl>
                                              <p:pRg st="2" end="2"/>
                                            </p:txEl>
                                          </p:spTgt>
                                        </p:tgtEl>
                                        <p:attrNameLst>
                                          <p:attrName>style.visibility</p:attrName>
                                        </p:attrNameLst>
                                      </p:cBhvr>
                                      <p:to>
                                        <p:strVal val="visible"/>
                                      </p:to>
                                    </p:set>
                                    <p:animEffect transition="in" filter="box(out)">
                                      <p:cBhvr>
                                        <p:cTn id="12" dur="500"/>
                                        <p:tgtEl>
                                          <p:spTgt spid="19459">
                                            <p:txEl>
                                              <p:pRg st="2" end="2"/>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19459">
                                            <p:txEl>
                                              <p:pRg st="4" end="4"/>
                                            </p:txEl>
                                          </p:spTgt>
                                        </p:tgtEl>
                                        <p:attrNameLst>
                                          <p:attrName>style.visibility</p:attrName>
                                        </p:attrNameLst>
                                      </p:cBhvr>
                                      <p:to>
                                        <p:strVal val="visible"/>
                                      </p:to>
                                    </p:set>
                                    <p:animEffect transition="in" filter="box(out)">
                                      <p:cBhvr>
                                        <p:cTn id="17" dur="500"/>
                                        <p:tgtEl>
                                          <p:spTgt spid="19459">
                                            <p:txEl>
                                              <p:pRg st="4" end="4"/>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19459">
                                            <p:txEl>
                                              <p:pRg st="6" end="6"/>
                                            </p:txEl>
                                          </p:spTgt>
                                        </p:tgtEl>
                                        <p:attrNameLst>
                                          <p:attrName>style.visibility</p:attrName>
                                        </p:attrNameLst>
                                      </p:cBhvr>
                                      <p:to>
                                        <p:strVal val="visible"/>
                                      </p:to>
                                    </p:set>
                                    <p:animEffect transition="in" filter="box(out)">
                                      <p:cBhvr>
                                        <p:cTn id="22" dur="500"/>
                                        <p:tgtEl>
                                          <p:spTgt spid="19459">
                                            <p:txEl>
                                              <p:pRg st="6" end="6"/>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19459">
                                            <p:txEl>
                                              <p:pRg st="8" end="8"/>
                                            </p:txEl>
                                          </p:spTgt>
                                        </p:tgtEl>
                                        <p:attrNameLst>
                                          <p:attrName>style.visibility</p:attrName>
                                        </p:attrNameLst>
                                      </p:cBhvr>
                                      <p:to>
                                        <p:strVal val="visible"/>
                                      </p:to>
                                    </p:set>
                                    <p:animEffect transition="in" filter="box(out)">
                                      <p:cBhvr>
                                        <p:cTn id="27" dur="500"/>
                                        <p:tgtEl>
                                          <p:spTgt spid="19459">
                                            <p:txEl>
                                              <p:pRg st="8" end="8"/>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nodeType="clickEffect">
                                  <p:stCondLst>
                                    <p:cond delay="0"/>
                                  </p:stCondLst>
                                  <p:childTnLst>
                                    <p:set>
                                      <p:cBhvr>
                                        <p:cTn id="31" dur="1" fill="hold">
                                          <p:stCondLst>
                                            <p:cond delay="0"/>
                                          </p:stCondLst>
                                        </p:cTn>
                                        <p:tgtEl>
                                          <p:spTgt spid="19459">
                                            <p:txEl>
                                              <p:pRg st="10" end="10"/>
                                            </p:txEl>
                                          </p:spTgt>
                                        </p:tgtEl>
                                        <p:attrNameLst>
                                          <p:attrName>style.visibility</p:attrName>
                                        </p:attrNameLst>
                                      </p:cBhvr>
                                      <p:to>
                                        <p:strVal val="visible"/>
                                      </p:to>
                                    </p:set>
                                    <p:animEffect transition="in" filter="box(out)">
                                      <p:cBhvr>
                                        <p:cTn id="32" dur="500"/>
                                        <p:tgtEl>
                                          <p:spTgt spid="19459">
                                            <p:txEl>
                                              <p:pRg st="10" end="10"/>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nodeType="clickEffect">
                                  <p:stCondLst>
                                    <p:cond delay="0"/>
                                  </p:stCondLst>
                                  <p:childTnLst>
                                    <p:set>
                                      <p:cBhvr>
                                        <p:cTn id="36" dur="1" fill="hold">
                                          <p:stCondLst>
                                            <p:cond delay="0"/>
                                          </p:stCondLst>
                                        </p:cTn>
                                        <p:tgtEl>
                                          <p:spTgt spid="19459">
                                            <p:txEl>
                                              <p:pRg st="11" end="11"/>
                                            </p:txEl>
                                          </p:spTgt>
                                        </p:tgtEl>
                                        <p:attrNameLst>
                                          <p:attrName>style.visibility</p:attrName>
                                        </p:attrNameLst>
                                      </p:cBhvr>
                                      <p:to>
                                        <p:strVal val="visible"/>
                                      </p:to>
                                    </p:set>
                                    <p:animEffect transition="in" filter="box(out)">
                                      <p:cBhvr>
                                        <p:cTn id="37" dur="500"/>
                                        <p:tgtEl>
                                          <p:spTgt spid="19459">
                                            <p:txEl>
                                              <p:pRg st="11" end="11"/>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8434" name="Picture 4" descr="training">
            <a:extLst>
              <a:ext uri="{FF2B5EF4-FFF2-40B4-BE49-F238E27FC236}">
                <a16:creationId xmlns:a16="http://schemas.microsoft.com/office/drawing/2014/main" id="{8C2161A7-EB22-1D64-E0EA-44E3D35D74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2">
            <a:extLst>
              <a:ext uri="{FF2B5EF4-FFF2-40B4-BE49-F238E27FC236}">
                <a16:creationId xmlns:a16="http://schemas.microsoft.com/office/drawing/2014/main" id="{1CD690CC-477C-579F-F230-51E0302277BF}"/>
              </a:ext>
            </a:extLst>
          </p:cNvPr>
          <p:cNvSpPr>
            <a:spLocks noGrp="1" noChangeArrowheads="1"/>
          </p:cNvSpPr>
          <p:nvPr>
            <p:ph type="title"/>
          </p:nvPr>
        </p:nvSpPr>
        <p:spPr>
          <a:xfrm>
            <a:off x="539750" y="2133600"/>
            <a:ext cx="8229600" cy="1143000"/>
          </a:xfrm>
        </p:spPr>
        <p:txBody>
          <a:bodyPr/>
          <a:lstStyle/>
          <a:p>
            <a:pPr eaLnBrk="1" hangingPunct="1">
              <a:defRPr/>
            </a:pPr>
            <a:r>
              <a:rPr lang="en-US" sz="4000" b="1" dirty="0">
                <a:solidFill>
                  <a:schemeClr val="accent2"/>
                </a:solidFill>
                <a:effectLst>
                  <a:outerShdw blurRad="38100" dist="38100" dir="2700000" algn="tl">
                    <a:srgbClr val="000000">
                      <a:alpha val="43137"/>
                    </a:srgbClr>
                  </a:outerShdw>
                </a:effectLst>
              </a:rPr>
              <a:t>Characteristics (cont’d)</a:t>
            </a:r>
            <a:endParaRPr lang="en-CA" sz="4000" b="1" dirty="0">
              <a:solidFill>
                <a:schemeClr val="accent2"/>
              </a:solidFill>
              <a:effectLst>
                <a:outerShdw blurRad="38100" dist="38100" dir="2700000" algn="tl">
                  <a:srgbClr val="000000">
                    <a:alpha val="43137"/>
                  </a:srgbClr>
                </a:outerShdw>
              </a:effectLst>
            </a:endParaRPr>
          </a:p>
        </p:txBody>
      </p:sp>
      <p:sp>
        <p:nvSpPr>
          <p:cNvPr id="20483" name="Rectangle 3">
            <a:extLst>
              <a:ext uri="{FF2B5EF4-FFF2-40B4-BE49-F238E27FC236}">
                <a16:creationId xmlns:a16="http://schemas.microsoft.com/office/drawing/2014/main" id="{4634527C-6231-EA27-A8AE-FA2FCAA60B31}"/>
              </a:ext>
            </a:extLst>
          </p:cNvPr>
          <p:cNvSpPr>
            <a:spLocks noGrp="1" noChangeArrowheads="1"/>
          </p:cNvSpPr>
          <p:nvPr>
            <p:ph type="body" idx="1"/>
          </p:nvPr>
        </p:nvSpPr>
        <p:spPr>
          <a:xfrm>
            <a:off x="669925" y="3429000"/>
            <a:ext cx="7804150" cy="2667000"/>
          </a:xfrm>
        </p:spPr>
        <p:txBody>
          <a:bodyPr/>
          <a:lstStyle/>
          <a:p>
            <a:pPr eaLnBrk="1" hangingPunct="1">
              <a:lnSpc>
                <a:spcPct val="90000"/>
              </a:lnSpc>
              <a:defRPr/>
            </a:pPr>
            <a:r>
              <a:rPr lang="en-US" sz="2400" dirty="0">
                <a:solidFill>
                  <a:schemeClr val="accent2"/>
                </a:solidFill>
                <a:effectLst>
                  <a:outerShdw blurRad="38100" dist="38100" dir="2700000" algn="tl">
                    <a:srgbClr val="000000">
                      <a:alpha val="43137"/>
                    </a:srgbClr>
                  </a:outerShdw>
                </a:effectLst>
              </a:rPr>
              <a:t>Look at a target on your body ( chin, weapon </a:t>
            </a:r>
            <a:r>
              <a:rPr lang="en-US" sz="2400" dirty="0" err="1">
                <a:solidFill>
                  <a:schemeClr val="accent2"/>
                </a:solidFill>
                <a:effectLst>
                  <a:outerShdw blurRad="38100" dist="38100" dir="2700000" algn="tl">
                    <a:srgbClr val="000000">
                      <a:alpha val="43137"/>
                    </a:srgbClr>
                  </a:outerShdw>
                </a:effectLst>
              </a:rPr>
              <a:t>etc</a:t>
            </a:r>
            <a:r>
              <a:rPr lang="en-US" sz="2400" dirty="0">
                <a:solidFill>
                  <a:schemeClr val="accent2"/>
                </a:solidFill>
                <a:effectLst>
                  <a:outerShdw blurRad="38100" dist="38100" dir="2700000" algn="tl">
                    <a:srgbClr val="000000">
                      <a:alpha val="43137"/>
                    </a:srgbClr>
                  </a:outerShdw>
                </a:effectLst>
              </a:rPr>
              <a:t> )</a:t>
            </a:r>
          </a:p>
          <a:p>
            <a:pPr eaLnBrk="1" hangingPunct="1">
              <a:lnSpc>
                <a:spcPct val="90000"/>
              </a:lnSpc>
              <a:buFontTx/>
              <a:buNone/>
              <a:defRPr/>
            </a:pPr>
            <a:r>
              <a:rPr lang="en-US" sz="2400" dirty="0">
                <a:solidFill>
                  <a:schemeClr val="accent2"/>
                </a:solidFill>
                <a:effectLst>
                  <a:outerShdw blurRad="38100" dist="38100" dir="2700000" algn="tl">
                    <a:srgbClr val="000000">
                      <a:alpha val="43137"/>
                    </a:srgbClr>
                  </a:outerShdw>
                </a:effectLst>
              </a:rPr>
              <a:t>    			</a:t>
            </a:r>
            <a:r>
              <a:rPr lang="en-US" sz="2400" b="1" dirty="0">
                <a:solidFill>
                  <a:schemeClr val="accent2"/>
                </a:solidFill>
                <a:effectLst>
                  <a:outerShdw blurRad="38100" dist="38100" dir="2700000" algn="tl">
                    <a:srgbClr val="000000">
                      <a:alpha val="43137"/>
                    </a:srgbClr>
                  </a:outerShdw>
                </a:effectLst>
              </a:rPr>
              <a:t>Have 4/10 of a second before attack </a:t>
            </a:r>
          </a:p>
          <a:p>
            <a:pPr eaLnBrk="1" hangingPunct="1">
              <a:lnSpc>
                <a:spcPct val="90000"/>
              </a:lnSpc>
              <a:defRPr/>
            </a:pPr>
            <a:endParaRPr lang="en-US" sz="1000" dirty="0">
              <a:solidFill>
                <a:schemeClr val="accent2"/>
              </a:solidFill>
              <a:effectLst>
                <a:outerShdw blurRad="38100" dist="38100" dir="2700000" algn="tl">
                  <a:srgbClr val="000000">
                    <a:alpha val="43137"/>
                  </a:srgbClr>
                </a:outerShdw>
              </a:effectLst>
            </a:endParaRPr>
          </a:p>
          <a:p>
            <a:pPr eaLnBrk="1" hangingPunct="1">
              <a:lnSpc>
                <a:spcPct val="90000"/>
              </a:lnSpc>
              <a:defRPr/>
            </a:pPr>
            <a:r>
              <a:rPr lang="en-US" sz="2400" dirty="0">
                <a:solidFill>
                  <a:schemeClr val="accent2"/>
                </a:solidFill>
                <a:effectLst>
                  <a:outerShdw blurRad="38100" dist="38100" dir="2700000" algn="tl">
                    <a:srgbClr val="000000">
                      <a:alpha val="43137"/>
                    </a:srgbClr>
                  </a:outerShdw>
                </a:effectLst>
              </a:rPr>
              <a:t>Eyes widen with whites showing – </a:t>
            </a:r>
            <a:r>
              <a:rPr lang="en-US" sz="2400" b="1" dirty="0">
                <a:solidFill>
                  <a:schemeClr val="accent2"/>
                </a:solidFill>
                <a:effectLst>
                  <a:outerShdw blurRad="38100" dist="38100" dir="2700000" algn="tl">
                    <a:srgbClr val="000000">
                      <a:alpha val="43137"/>
                    </a:srgbClr>
                  </a:outerShdw>
                </a:effectLst>
              </a:rPr>
              <a:t>surprise / fear</a:t>
            </a:r>
          </a:p>
          <a:p>
            <a:pPr eaLnBrk="1" hangingPunct="1">
              <a:lnSpc>
                <a:spcPct val="90000"/>
              </a:lnSpc>
              <a:defRPr/>
            </a:pPr>
            <a:endParaRPr lang="en-US" sz="1000" b="1" dirty="0">
              <a:solidFill>
                <a:schemeClr val="accent2"/>
              </a:solidFill>
              <a:effectLst>
                <a:outerShdw blurRad="38100" dist="38100" dir="2700000" algn="tl">
                  <a:srgbClr val="000000">
                    <a:alpha val="43137"/>
                  </a:srgbClr>
                </a:outerShdw>
              </a:effectLst>
            </a:endParaRPr>
          </a:p>
          <a:p>
            <a:pPr eaLnBrk="1" hangingPunct="1">
              <a:lnSpc>
                <a:spcPct val="90000"/>
              </a:lnSpc>
              <a:defRPr/>
            </a:pPr>
            <a:r>
              <a:rPr lang="en-US" sz="2400" dirty="0">
                <a:solidFill>
                  <a:schemeClr val="accent2"/>
                </a:solidFill>
                <a:effectLst>
                  <a:outerShdw blurRad="38100" dist="38100" dir="2700000" algn="tl">
                    <a:srgbClr val="000000">
                      <a:alpha val="43137"/>
                    </a:srgbClr>
                  </a:outerShdw>
                </a:effectLst>
              </a:rPr>
              <a:t>Glisten – </a:t>
            </a:r>
            <a:r>
              <a:rPr lang="en-US" sz="2400" b="1" dirty="0">
                <a:solidFill>
                  <a:schemeClr val="accent2"/>
                </a:solidFill>
                <a:effectLst>
                  <a:outerShdw blurRad="38100" dist="38100" dir="2700000" algn="tl">
                    <a:srgbClr val="000000">
                      <a:alpha val="43137"/>
                    </a:srgbClr>
                  </a:outerShdw>
                </a:effectLst>
              </a:rPr>
              <a:t>anguish or distress</a:t>
            </a:r>
          </a:p>
          <a:p>
            <a:pPr eaLnBrk="1" hangingPunct="1">
              <a:lnSpc>
                <a:spcPct val="90000"/>
              </a:lnSpc>
              <a:defRPr/>
            </a:pPr>
            <a:endParaRPr lang="en-US" sz="1000" b="1" dirty="0">
              <a:solidFill>
                <a:schemeClr val="accent2"/>
              </a:solidFill>
              <a:effectLst>
                <a:outerShdw blurRad="38100" dist="38100" dir="2700000" algn="tl">
                  <a:srgbClr val="000000">
                    <a:alpha val="43137"/>
                  </a:srgbClr>
                </a:outerShdw>
              </a:effectLst>
            </a:endParaRPr>
          </a:p>
          <a:p>
            <a:pPr marL="0" indent="0" algn="ctr" eaLnBrk="1" hangingPunct="1">
              <a:lnSpc>
                <a:spcPct val="90000"/>
              </a:lnSpc>
              <a:buFontTx/>
              <a:buNone/>
              <a:defRPr/>
            </a:pPr>
            <a:r>
              <a:rPr lang="en-US" sz="2400" dirty="0">
                <a:solidFill>
                  <a:schemeClr val="accent2"/>
                </a:solidFill>
                <a:effectLst>
                  <a:outerShdw blurRad="38100" dist="38100" dir="2700000" algn="tl">
                    <a:srgbClr val="000000">
                      <a:alpha val="43137"/>
                    </a:srgbClr>
                  </a:outerShdw>
                </a:effectLst>
              </a:rPr>
              <a:t>Observing the eyes gives you a more complete picture of what can be expected.</a:t>
            </a:r>
            <a:endParaRPr lang="en-CA" sz="2400" dirty="0">
              <a:solidFill>
                <a:schemeClr val="accent2"/>
              </a:solidFill>
              <a:effectLst>
                <a:outerShdw blurRad="38100" dist="38100" dir="2700000" algn="tl">
                  <a:srgbClr val="000000">
                    <a:alpha val="43137"/>
                  </a:srgbClr>
                </a:outerShdw>
              </a:effectLst>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 calcmode="lin" valueType="num">
                                      <p:cBhvr additive="base">
                                        <p:cTn id="7" dur="500" fill="hold"/>
                                        <p:tgtEl>
                                          <p:spTgt spid="204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nodeType="clickEffect">
                                  <p:stCondLst>
                                    <p:cond delay="0"/>
                                  </p:stCondLst>
                                  <p:childTnLst>
                                    <p:set>
                                      <p:cBhvr>
                                        <p:cTn id="12" dur="1" fill="hold">
                                          <p:stCondLst>
                                            <p:cond delay="0"/>
                                          </p:stCondLst>
                                        </p:cTn>
                                        <p:tgtEl>
                                          <p:spTgt spid="20483">
                                            <p:txEl>
                                              <p:pRg st="1" end="1"/>
                                            </p:txEl>
                                          </p:spTgt>
                                        </p:tgtEl>
                                        <p:attrNameLst>
                                          <p:attrName>style.visibility</p:attrName>
                                        </p:attrNameLst>
                                      </p:cBhvr>
                                      <p:to>
                                        <p:strVal val="visible"/>
                                      </p:to>
                                    </p:set>
                                    <p:anim calcmode="lin" valueType="num">
                                      <p:cBhvr additive="base">
                                        <p:cTn id="13" dur="500" fill="hold"/>
                                        <p:tgtEl>
                                          <p:spTgt spid="2048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483">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nodeType="clickEffect">
                                  <p:stCondLst>
                                    <p:cond delay="0"/>
                                  </p:stCondLst>
                                  <p:childTnLst>
                                    <p:set>
                                      <p:cBhvr>
                                        <p:cTn id="18" dur="1" fill="hold">
                                          <p:stCondLst>
                                            <p:cond delay="0"/>
                                          </p:stCondLst>
                                        </p:cTn>
                                        <p:tgtEl>
                                          <p:spTgt spid="20483">
                                            <p:txEl>
                                              <p:pRg st="3" end="3"/>
                                            </p:txEl>
                                          </p:spTgt>
                                        </p:tgtEl>
                                        <p:attrNameLst>
                                          <p:attrName>style.visibility</p:attrName>
                                        </p:attrNameLst>
                                      </p:cBhvr>
                                      <p:to>
                                        <p:strVal val="visible"/>
                                      </p:to>
                                    </p:set>
                                    <p:anim calcmode="lin" valueType="num">
                                      <p:cBhvr additive="base">
                                        <p:cTn id="19" dur="500" fill="hold"/>
                                        <p:tgtEl>
                                          <p:spTgt spid="2048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483">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 fill="hold" nodeType="clickEffect">
                                  <p:stCondLst>
                                    <p:cond delay="0"/>
                                  </p:stCondLst>
                                  <p:childTnLst>
                                    <p:set>
                                      <p:cBhvr>
                                        <p:cTn id="24" dur="1" fill="hold">
                                          <p:stCondLst>
                                            <p:cond delay="0"/>
                                          </p:stCondLst>
                                        </p:cTn>
                                        <p:tgtEl>
                                          <p:spTgt spid="20483">
                                            <p:txEl>
                                              <p:pRg st="5" end="5"/>
                                            </p:txEl>
                                          </p:spTgt>
                                        </p:tgtEl>
                                        <p:attrNameLst>
                                          <p:attrName>style.visibility</p:attrName>
                                        </p:attrNameLst>
                                      </p:cBhvr>
                                      <p:to>
                                        <p:strVal val="visible"/>
                                      </p:to>
                                    </p:set>
                                    <p:anim calcmode="lin" valueType="num">
                                      <p:cBhvr additive="base">
                                        <p:cTn id="25" dur="500" fill="hold"/>
                                        <p:tgtEl>
                                          <p:spTgt spid="2048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483">
                                            <p:txEl>
                                              <p:pRg st="5" end="5"/>
                                            </p:txEl>
                                          </p:spTgt>
                                        </p:tgtEl>
                                        <p:attrNameLst>
                                          <p:attrName>ppt_y</p:attrName>
                                        </p:attrNameLst>
                                      </p:cBhvr>
                                      <p:tavLst>
                                        <p:tav tm="0">
                                          <p:val>
                                            <p:strVal val="0-#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1" fill="hold" nodeType="clickEffect">
                                  <p:stCondLst>
                                    <p:cond delay="0"/>
                                  </p:stCondLst>
                                  <p:childTnLst>
                                    <p:set>
                                      <p:cBhvr>
                                        <p:cTn id="30" dur="1" fill="hold">
                                          <p:stCondLst>
                                            <p:cond delay="0"/>
                                          </p:stCondLst>
                                        </p:cTn>
                                        <p:tgtEl>
                                          <p:spTgt spid="20483">
                                            <p:txEl>
                                              <p:pRg st="7" end="7"/>
                                            </p:txEl>
                                          </p:spTgt>
                                        </p:tgtEl>
                                        <p:attrNameLst>
                                          <p:attrName>style.visibility</p:attrName>
                                        </p:attrNameLst>
                                      </p:cBhvr>
                                      <p:to>
                                        <p:strVal val="visible"/>
                                      </p:to>
                                    </p:set>
                                    <p:anim calcmode="lin" valueType="num">
                                      <p:cBhvr additive="base">
                                        <p:cTn id="31" dur="500" fill="hold"/>
                                        <p:tgtEl>
                                          <p:spTgt spid="2048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0483">
                                            <p:txEl>
                                              <p:pRg st="7" end="7"/>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9458" name="Picture 4" descr="training">
            <a:extLst>
              <a:ext uri="{FF2B5EF4-FFF2-40B4-BE49-F238E27FC236}">
                <a16:creationId xmlns:a16="http://schemas.microsoft.com/office/drawing/2014/main" id="{87319CDB-C06E-2908-80EB-77E4E9A250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Rectangle 2">
            <a:extLst>
              <a:ext uri="{FF2B5EF4-FFF2-40B4-BE49-F238E27FC236}">
                <a16:creationId xmlns:a16="http://schemas.microsoft.com/office/drawing/2014/main" id="{BF1416D2-E7D5-83CB-0705-E31FEEEDCAD5}"/>
              </a:ext>
            </a:extLst>
          </p:cNvPr>
          <p:cNvSpPr>
            <a:spLocks noGrp="1" noChangeArrowheads="1"/>
          </p:cNvSpPr>
          <p:nvPr>
            <p:ph type="title"/>
          </p:nvPr>
        </p:nvSpPr>
        <p:spPr>
          <a:xfrm>
            <a:off x="468313" y="2133600"/>
            <a:ext cx="8229600" cy="1143000"/>
          </a:xfrm>
        </p:spPr>
        <p:txBody>
          <a:bodyPr/>
          <a:lstStyle/>
          <a:p>
            <a:pPr eaLnBrk="1" hangingPunct="1">
              <a:defRPr/>
            </a:pPr>
            <a:r>
              <a:rPr lang="en-US" b="1" dirty="0">
                <a:solidFill>
                  <a:schemeClr val="accent2"/>
                </a:solidFill>
                <a:effectLst>
                  <a:outerShdw blurRad="38100" dist="38100" dir="2700000" algn="tl">
                    <a:srgbClr val="000000">
                      <a:alpha val="43137"/>
                    </a:srgbClr>
                  </a:outerShdw>
                </a:effectLst>
              </a:rPr>
              <a:t>Gestures</a:t>
            </a:r>
            <a:endParaRPr lang="en-CA" b="1" dirty="0">
              <a:solidFill>
                <a:schemeClr val="accent2"/>
              </a:solidFill>
              <a:effectLst>
                <a:outerShdw blurRad="38100" dist="38100" dir="2700000" algn="tl">
                  <a:srgbClr val="000000">
                    <a:alpha val="43137"/>
                  </a:srgbClr>
                </a:outerShdw>
              </a:effectLst>
            </a:endParaRPr>
          </a:p>
        </p:txBody>
      </p:sp>
      <p:sp>
        <p:nvSpPr>
          <p:cNvPr id="21507" name="Rectangle 3">
            <a:extLst>
              <a:ext uri="{FF2B5EF4-FFF2-40B4-BE49-F238E27FC236}">
                <a16:creationId xmlns:a16="http://schemas.microsoft.com/office/drawing/2014/main" id="{7D146EDD-9A54-F676-AD37-650D7A6BF0DD}"/>
              </a:ext>
            </a:extLst>
          </p:cNvPr>
          <p:cNvSpPr>
            <a:spLocks noGrp="1" noChangeArrowheads="1"/>
          </p:cNvSpPr>
          <p:nvPr>
            <p:ph type="body" idx="1"/>
          </p:nvPr>
        </p:nvSpPr>
        <p:spPr>
          <a:xfrm>
            <a:off x="457200" y="3394075"/>
            <a:ext cx="8229600" cy="2120900"/>
          </a:xfrm>
        </p:spPr>
        <p:txBody>
          <a:bodyPr/>
          <a:lstStyle/>
          <a:p>
            <a:pPr eaLnBrk="1" hangingPunct="1">
              <a:lnSpc>
                <a:spcPct val="80000"/>
              </a:lnSpc>
              <a:defRPr/>
            </a:pPr>
            <a:r>
              <a:rPr lang="en-US" sz="2800" dirty="0">
                <a:solidFill>
                  <a:schemeClr val="accent2"/>
                </a:solidFill>
                <a:effectLst>
                  <a:outerShdw blurRad="38100" dist="38100" dir="2700000" algn="tl">
                    <a:srgbClr val="000000">
                      <a:alpha val="43137"/>
                    </a:srgbClr>
                  </a:outerShdw>
                </a:effectLst>
              </a:rPr>
              <a:t>People also communicate through gestures and posture.</a:t>
            </a:r>
          </a:p>
          <a:p>
            <a:pPr eaLnBrk="1" hangingPunct="1">
              <a:lnSpc>
                <a:spcPct val="80000"/>
              </a:lnSpc>
              <a:defRPr/>
            </a:pPr>
            <a:endParaRPr lang="en-US" sz="2800" dirty="0">
              <a:solidFill>
                <a:schemeClr val="accent2"/>
              </a:solidFill>
              <a:effectLst>
                <a:outerShdw blurRad="38100" dist="38100" dir="2700000" algn="tl">
                  <a:srgbClr val="000000">
                    <a:alpha val="43137"/>
                  </a:srgbClr>
                </a:outerShdw>
              </a:effectLst>
            </a:endParaRPr>
          </a:p>
          <a:p>
            <a:pPr eaLnBrk="1" hangingPunct="1">
              <a:lnSpc>
                <a:spcPct val="80000"/>
              </a:lnSpc>
              <a:defRPr/>
            </a:pPr>
            <a:r>
              <a:rPr lang="en-US" sz="2800" dirty="0">
                <a:solidFill>
                  <a:schemeClr val="accent2"/>
                </a:solidFill>
                <a:effectLst>
                  <a:outerShdw blurRad="38100" dist="38100" dir="2700000" algn="tl">
                    <a:srgbClr val="000000">
                      <a:alpha val="43137"/>
                    </a:srgbClr>
                  </a:outerShdw>
                </a:effectLst>
              </a:rPr>
              <a:t>If nonverbal signals do not match their eyes, believe the nonverbal , it’s harder to fake.</a:t>
            </a:r>
            <a:endParaRPr lang="en-CA" sz="2800" dirty="0">
              <a:solidFill>
                <a:schemeClr val="accent2"/>
              </a:solidFill>
              <a:effectLst>
                <a:outerShdw blurRad="38100" dist="38100" dir="2700000" algn="tl">
                  <a:srgbClr val="000000">
                    <a:alpha val="43137"/>
                  </a:srgbClr>
                </a:outerShdw>
              </a:effectLst>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wipe(left)">
                                      <p:cBhvr>
                                        <p:cTn id="7" dur="500"/>
                                        <p:tgtEl>
                                          <p:spTgt spid="21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1507">
                                            <p:txEl>
                                              <p:pRg st="2" end="2"/>
                                            </p:txEl>
                                          </p:spTgt>
                                        </p:tgtEl>
                                        <p:attrNameLst>
                                          <p:attrName>style.visibility</p:attrName>
                                        </p:attrNameLst>
                                      </p:cBhvr>
                                      <p:to>
                                        <p:strVal val="visible"/>
                                      </p:to>
                                    </p:set>
                                    <p:animEffect transition="in" filter="wipe(left)">
                                      <p:cBhvr>
                                        <p:cTn id="12" dur="500"/>
                                        <p:tgtEl>
                                          <p:spTgt spid="215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0482" name="Picture 4" descr="training">
            <a:extLst>
              <a:ext uri="{FF2B5EF4-FFF2-40B4-BE49-F238E27FC236}">
                <a16:creationId xmlns:a16="http://schemas.microsoft.com/office/drawing/2014/main" id="{6812C39D-7245-68B8-83AC-6DA10CBE2A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Rectangle 2">
            <a:extLst>
              <a:ext uri="{FF2B5EF4-FFF2-40B4-BE49-F238E27FC236}">
                <a16:creationId xmlns:a16="http://schemas.microsoft.com/office/drawing/2014/main" id="{FC1635DD-99A2-4C83-4F80-1AC38DC1EF56}"/>
              </a:ext>
            </a:extLst>
          </p:cNvPr>
          <p:cNvSpPr>
            <a:spLocks noGrp="1" noChangeArrowheads="1"/>
          </p:cNvSpPr>
          <p:nvPr>
            <p:ph type="title"/>
          </p:nvPr>
        </p:nvSpPr>
        <p:spPr>
          <a:xfrm>
            <a:off x="539750" y="2205038"/>
            <a:ext cx="8229600" cy="1143000"/>
          </a:xfrm>
        </p:spPr>
        <p:txBody>
          <a:bodyPr/>
          <a:lstStyle/>
          <a:p>
            <a:pPr eaLnBrk="1" hangingPunct="1">
              <a:defRPr/>
            </a:pPr>
            <a:r>
              <a:rPr lang="en-US" sz="3600" b="1" dirty="0">
                <a:solidFill>
                  <a:schemeClr val="accent2"/>
                </a:solidFill>
                <a:effectLst>
                  <a:outerShdw blurRad="38100" dist="38100" dir="2700000" algn="tl">
                    <a:srgbClr val="000000">
                      <a:alpha val="43137"/>
                    </a:srgbClr>
                  </a:outerShdw>
                </a:effectLst>
              </a:rPr>
              <a:t>Basic Gestures and Posture Signals</a:t>
            </a:r>
            <a:r>
              <a:rPr lang="en-US" b="1" dirty="0">
                <a:solidFill>
                  <a:schemeClr val="accent2"/>
                </a:solidFill>
                <a:effectLst>
                  <a:outerShdw blurRad="38100" dist="38100" dir="2700000" algn="tl">
                    <a:srgbClr val="000000">
                      <a:alpha val="43137"/>
                    </a:srgbClr>
                  </a:outerShdw>
                </a:effectLst>
              </a:rPr>
              <a:t> </a:t>
            </a:r>
          </a:p>
        </p:txBody>
      </p:sp>
      <p:sp>
        <p:nvSpPr>
          <p:cNvPr id="22531" name="Rectangle 3">
            <a:extLst>
              <a:ext uri="{FF2B5EF4-FFF2-40B4-BE49-F238E27FC236}">
                <a16:creationId xmlns:a16="http://schemas.microsoft.com/office/drawing/2014/main" id="{69096E77-82FB-46E9-FC9B-27DD8A9745A8}"/>
              </a:ext>
            </a:extLst>
          </p:cNvPr>
          <p:cNvSpPr>
            <a:spLocks noGrp="1" noChangeArrowheads="1"/>
          </p:cNvSpPr>
          <p:nvPr>
            <p:ph type="body" idx="1"/>
          </p:nvPr>
        </p:nvSpPr>
        <p:spPr>
          <a:xfrm>
            <a:off x="539750" y="2924175"/>
            <a:ext cx="8229600" cy="2554288"/>
          </a:xfrm>
        </p:spPr>
        <p:txBody>
          <a:bodyPr/>
          <a:lstStyle/>
          <a:p>
            <a:pPr eaLnBrk="1" hangingPunct="1">
              <a:buFontTx/>
              <a:buNone/>
              <a:defRPr/>
            </a:pPr>
            <a:endParaRPr lang="en-US" dirty="0">
              <a:solidFill>
                <a:schemeClr val="accent2"/>
              </a:solidFill>
            </a:endParaRPr>
          </a:p>
          <a:p>
            <a:pPr eaLnBrk="1" hangingPunct="1">
              <a:defRPr/>
            </a:pPr>
            <a:r>
              <a:rPr lang="en-US" dirty="0">
                <a:solidFill>
                  <a:schemeClr val="accent2"/>
                </a:solidFill>
                <a:effectLst>
                  <a:outerShdw blurRad="38100" dist="38100" dir="2700000" algn="tl">
                    <a:srgbClr val="000000">
                      <a:alpha val="43137"/>
                    </a:srgbClr>
                  </a:outerShdw>
                </a:effectLst>
              </a:rPr>
              <a:t>There are various body signals that you can look for. Although they are not conclusive on their own, adding them with other signals helps determine  possible intent.</a:t>
            </a:r>
            <a:endParaRPr lang="en-CA" dirty="0">
              <a:solidFill>
                <a:schemeClr val="accent2"/>
              </a:solidFill>
              <a:effectLst>
                <a:outerShdw blurRad="38100" dist="38100" dir="2700000" algn="tl">
                  <a:srgbClr val="000000">
                    <a:alpha val="43137"/>
                  </a:srgbClr>
                </a:outerShdw>
              </a:effectLst>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animEffect transition="in" filter="dissolve">
                                      <p:cBhvr>
                                        <p:cTn id="7" dur="500"/>
                                        <p:tgtEl>
                                          <p:spTgt spid="2253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4" descr="training">
            <a:extLst>
              <a:ext uri="{FF2B5EF4-FFF2-40B4-BE49-F238E27FC236}">
                <a16:creationId xmlns:a16="http://schemas.microsoft.com/office/drawing/2014/main" id="{D49F7894-F585-8E28-8EE3-8B1602178F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Rectangle 2">
            <a:extLst>
              <a:ext uri="{FF2B5EF4-FFF2-40B4-BE49-F238E27FC236}">
                <a16:creationId xmlns:a16="http://schemas.microsoft.com/office/drawing/2014/main" id="{A7793972-AEE7-2104-9309-05295E3D1155}"/>
              </a:ext>
            </a:extLst>
          </p:cNvPr>
          <p:cNvSpPr>
            <a:spLocks noGrp="1" noChangeArrowheads="1"/>
          </p:cNvSpPr>
          <p:nvPr>
            <p:ph type="ctrTitle"/>
          </p:nvPr>
        </p:nvSpPr>
        <p:spPr>
          <a:xfrm>
            <a:off x="611188" y="2349500"/>
            <a:ext cx="7772400" cy="1470025"/>
          </a:xfrm>
        </p:spPr>
        <p:txBody>
          <a:bodyPr/>
          <a:lstStyle/>
          <a:p>
            <a:pPr eaLnBrk="1" hangingPunct="1">
              <a:defRPr/>
            </a:pPr>
            <a:r>
              <a:rPr lang="en-US" b="1" dirty="0">
                <a:solidFill>
                  <a:schemeClr val="accent2"/>
                </a:solidFill>
                <a:effectLst>
                  <a:outerShdw blurRad="38100" dist="38100" dir="2700000" algn="tl">
                    <a:srgbClr val="000000">
                      <a:alpha val="43137"/>
                    </a:srgbClr>
                  </a:outerShdw>
                </a:effectLst>
              </a:rPr>
              <a:t>CONFLICT INTERVENTION</a:t>
            </a:r>
          </a:p>
        </p:txBody>
      </p:sp>
      <p:sp>
        <p:nvSpPr>
          <p:cNvPr id="7172" name="Rectangle 3">
            <a:extLst>
              <a:ext uri="{FF2B5EF4-FFF2-40B4-BE49-F238E27FC236}">
                <a16:creationId xmlns:a16="http://schemas.microsoft.com/office/drawing/2014/main" id="{6E617ABC-D9FA-C70E-F7DA-BB588254FFAD}"/>
              </a:ext>
            </a:extLst>
          </p:cNvPr>
          <p:cNvSpPr>
            <a:spLocks noGrp="1" noChangeArrowheads="1"/>
          </p:cNvSpPr>
          <p:nvPr>
            <p:ph type="subTitle" idx="1"/>
          </p:nvPr>
        </p:nvSpPr>
        <p:spPr>
          <a:xfrm>
            <a:off x="684213" y="4581525"/>
            <a:ext cx="7632700" cy="1752600"/>
          </a:xfrm>
        </p:spPr>
        <p:txBody>
          <a:bodyPr/>
          <a:lstStyle/>
          <a:p>
            <a:pPr algn="l" eaLnBrk="1" hangingPunct="1">
              <a:defRPr/>
            </a:pPr>
            <a:r>
              <a:rPr lang="en-US" b="1" dirty="0">
                <a:solidFill>
                  <a:schemeClr val="accent2"/>
                </a:solidFill>
                <a:effectLst>
                  <a:outerShdw blurRad="38100" dist="38100" dir="2700000" algn="tl">
                    <a:srgbClr val="000000">
                      <a:alpha val="43137"/>
                    </a:srgbClr>
                  </a:outerShdw>
                </a:effectLst>
              </a:rPr>
              <a:t>Instructor:</a:t>
            </a:r>
          </a:p>
          <a:p>
            <a:pPr algn="l" eaLnBrk="1" hangingPunct="1">
              <a:defRPr/>
            </a:pPr>
            <a:endParaRPr lang="en-US" sz="1400" b="1" dirty="0">
              <a:solidFill>
                <a:schemeClr val="accent2"/>
              </a:solidFill>
              <a:effectLst>
                <a:outerShdw blurRad="38100" dist="38100" dir="2700000" algn="tl">
                  <a:srgbClr val="000000">
                    <a:alpha val="43137"/>
                  </a:srgbClr>
                </a:outerShdw>
              </a:effectLst>
            </a:endParaRPr>
          </a:p>
          <a:p>
            <a:pPr algn="l" eaLnBrk="1" hangingPunct="1">
              <a:defRPr/>
            </a:pPr>
            <a:r>
              <a:rPr lang="en-US" b="1" dirty="0">
                <a:solidFill>
                  <a:schemeClr val="accent2"/>
                </a:solidFill>
                <a:effectLst>
                  <a:outerShdw blurRad="38100" dist="38100" dir="2700000" algn="tl">
                    <a:srgbClr val="000000">
                      <a:alpha val="43137"/>
                    </a:srgbClr>
                  </a:outerShdw>
                </a:effectLst>
              </a:rPr>
              <a:t>Date: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1506" name="Picture 4" descr="training">
            <a:extLst>
              <a:ext uri="{FF2B5EF4-FFF2-40B4-BE49-F238E27FC236}">
                <a16:creationId xmlns:a16="http://schemas.microsoft.com/office/drawing/2014/main" id="{25E07B61-DAF3-8344-11C0-17B14028CD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Rectangle 2">
            <a:extLst>
              <a:ext uri="{FF2B5EF4-FFF2-40B4-BE49-F238E27FC236}">
                <a16:creationId xmlns:a16="http://schemas.microsoft.com/office/drawing/2014/main" id="{DF370798-6C36-CF51-14DF-A882E0FAA05F}"/>
              </a:ext>
            </a:extLst>
          </p:cNvPr>
          <p:cNvSpPr>
            <a:spLocks noGrp="1" noChangeArrowheads="1"/>
          </p:cNvSpPr>
          <p:nvPr>
            <p:ph type="title"/>
          </p:nvPr>
        </p:nvSpPr>
        <p:spPr>
          <a:xfrm>
            <a:off x="468313" y="1989138"/>
            <a:ext cx="8229600" cy="1143000"/>
          </a:xfrm>
        </p:spPr>
        <p:txBody>
          <a:bodyPr/>
          <a:lstStyle/>
          <a:p>
            <a:pPr eaLnBrk="1" hangingPunct="1">
              <a:defRPr/>
            </a:pPr>
            <a:r>
              <a:rPr lang="en-US" b="1" dirty="0">
                <a:solidFill>
                  <a:schemeClr val="accent2"/>
                </a:solidFill>
                <a:effectLst>
                  <a:outerShdw blurRad="38100" dist="38100" dir="2700000" algn="tl">
                    <a:srgbClr val="000000">
                      <a:alpha val="43137"/>
                    </a:srgbClr>
                  </a:outerShdw>
                </a:effectLst>
              </a:rPr>
              <a:t>HEAD</a:t>
            </a:r>
          </a:p>
        </p:txBody>
      </p:sp>
      <p:sp>
        <p:nvSpPr>
          <p:cNvPr id="23555" name="Rectangle 3">
            <a:extLst>
              <a:ext uri="{FF2B5EF4-FFF2-40B4-BE49-F238E27FC236}">
                <a16:creationId xmlns:a16="http://schemas.microsoft.com/office/drawing/2014/main" id="{4D547142-E706-1013-BF49-717265BE1DCB}"/>
              </a:ext>
            </a:extLst>
          </p:cNvPr>
          <p:cNvSpPr>
            <a:spLocks noGrp="1" noChangeArrowheads="1"/>
          </p:cNvSpPr>
          <p:nvPr>
            <p:ph type="body" idx="1"/>
          </p:nvPr>
        </p:nvSpPr>
        <p:spPr>
          <a:xfrm>
            <a:off x="457200" y="3213100"/>
            <a:ext cx="8229600" cy="2913063"/>
          </a:xfrm>
        </p:spPr>
        <p:txBody>
          <a:bodyPr/>
          <a:lstStyle/>
          <a:p>
            <a:pPr eaLnBrk="1" hangingPunct="1">
              <a:defRPr/>
            </a:pPr>
            <a:r>
              <a:rPr lang="en-US" dirty="0">
                <a:solidFill>
                  <a:schemeClr val="accent2"/>
                </a:solidFill>
                <a:effectLst>
                  <a:outerShdw blurRad="38100" dist="38100" dir="2700000" algn="tl">
                    <a:srgbClr val="000000">
                      <a:alpha val="43137"/>
                    </a:srgbClr>
                  </a:outerShdw>
                </a:effectLst>
              </a:rPr>
              <a:t>Angled:</a:t>
            </a:r>
          </a:p>
          <a:p>
            <a:pPr lvl="1" eaLnBrk="1" hangingPunct="1">
              <a:defRPr/>
            </a:pPr>
            <a:r>
              <a:rPr lang="en-US" dirty="0">
                <a:solidFill>
                  <a:schemeClr val="accent2"/>
                </a:solidFill>
                <a:effectLst>
                  <a:outerShdw blurRad="38100" dist="38100" dir="2700000" algn="tl">
                    <a:srgbClr val="000000">
                      <a:alpha val="43137"/>
                    </a:srgbClr>
                  </a:outerShdw>
                </a:effectLst>
              </a:rPr>
              <a:t>Forward – </a:t>
            </a:r>
            <a:r>
              <a:rPr lang="en-US" b="1" dirty="0">
                <a:solidFill>
                  <a:schemeClr val="accent2"/>
                </a:solidFill>
                <a:effectLst>
                  <a:outerShdw blurRad="38100" dist="38100" dir="2700000" algn="tl">
                    <a:srgbClr val="000000">
                      <a:alpha val="43137"/>
                    </a:srgbClr>
                  </a:outerShdw>
                </a:effectLst>
              </a:rPr>
              <a:t>Supportive/Compliant</a:t>
            </a:r>
          </a:p>
          <a:p>
            <a:pPr lvl="1" eaLnBrk="1" hangingPunct="1">
              <a:defRPr/>
            </a:pPr>
            <a:r>
              <a:rPr lang="en-US" dirty="0">
                <a:solidFill>
                  <a:schemeClr val="accent2"/>
                </a:solidFill>
                <a:effectLst>
                  <a:outerShdw blurRad="38100" dist="38100" dir="2700000" algn="tl">
                    <a:srgbClr val="000000">
                      <a:alpha val="43137"/>
                    </a:srgbClr>
                  </a:outerShdw>
                </a:effectLst>
              </a:rPr>
              <a:t>Back – </a:t>
            </a:r>
            <a:r>
              <a:rPr lang="en-US" b="1" dirty="0">
                <a:solidFill>
                  <a:schemeClr val="accent2"/>
                </a:solidFill>
                <a:effectLst>
                  <a:outerShdw blurRad="38100" dist="38100" dir="2700000" algn="tl">
                    <a:srgbClr val="000000">
                      <a:alpha val="43137"/>
                    </a:srgbClr>
                  </a:outerShdw>
                </a:effectLst>
              </a:rPr>
              <a:t>Possible Aggression</a:t>
            </a:r>
          </a:p>
          <a:p>
            <a:pPr lvl="1" eaLnBrk="1" hangingPunct="1">
              <a:defRPr/>
            </a:pPr>
            <a:r>
              <a:rPr lang="en-US" dirty="0">
                <a:solidFill>
                  <a:schemeClr val="accent2"/>
                </a:solidFill>
                <a:effectLst>
                  <a:outerShdw blurRad="38100" dist="38100" dir="2700000" algn="tl">
                    <a:srgbClr val="000000">
                      <a:alpha val="43137"/>
                    </a:srgbClr>
                  </a:outerShdw>
                </a:effectLst>
              </a:rPr>
              <a:t>Straight – </a:t>
            </a:r>
            <a:r>
              <a:rPr lang="en-US" b="1" dirty="0">
                <a:solidFill>
                  <a:schemeClr val="accent2"/>
                </a:solidFill>
                <a:effectLst>
                  <a:outerShdw blurRad="38100" dist="38100" dir="2700000" algn="tl">
                    <a:srgbClr val="000000">
                      <a:alpha val="43137"/>
                    </a:srgbClr>
                  </a:outerShdw>
                </a:effectLst>
              </a:rPr>
              <a:t>Assertive, not passive</a:t>
            </a:r>
          </a:p>
          <a:p>
            <a:pPr eaLnBrk="1" hangingPunct="1">
              <a:buFontTx/>
              <a:buNone/>
              <a:defRPr/>
            </a:pPr>
            <a:endParaRPr lang="en-US" dirty="0">
              <a:solidFill>
                <a:schemeClr val="accent2"/>
              </a:solidFill>
            </a:endParaRPr>
          </a:p>
          <a:p>
            <a:pPr eaLnBrk="1" hangingPunct="1">
              <a:buFontTx/>
              <a:buNone/>
              <a:defRPr/>
            </a:pPr>
            <a:endParaRPr lang="en-CA" dirty="0">
              <a:solidFill>
                <a:schemeClr val="accent2"/>
              </a:solidFill>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Effect transition="in" filter="barn(outVertical)">
                                      <p:cBhvr>
                                        <p:cTn id="7" dur="500"/>
                                        <p:tgtEl>
                                          <p:spTgt spid="23555">
                                            <p:txEl>
                                              <p:pRg st="0" end="0"/>
                                            </p:txEl>
                                          </p:spTgt>
                                        </p:tgtEl>
                                      </p:cBhvr>
                                    </p:animEffect>
                                  </p:childTnLst>
                                </p:cTn>
                              </p:par>
                              <p:par>
                                <p:cTn id="8" presetID="16" presetClass="entr" presetSubtype="37" fill="hold" nodeType="withEffect">
                                  <p:stCondLst>
                                    <p:cond delay="0"/>
                                  </p:stCondLst>
                                  <p:childTnLst>
                                    <p:set>
                                      <p:cBhvr>
                                        <p:cTn id="9" dur="1" fill="hold">
                                          <p:stCondLst>
                                            <p:cond delay="0"/>
                                          </p:stCondLst>
                                        </p:cTn>
                                        <p:tgtEl>
                                          <p:spTgt spid="23555">
                                            <p:txEl>
                                              <p:pRg st="1" end="1"/>
                                            </p:txEl>
                                          </p:spTgt>
                                        </p:tgtEl>
                                        <p:attrNameLst>
                                          <p:attrName>style.visibility</p:attrName>
                                        </p:attrNameLst>
                                      </p:cBhvr>
                                      <p:to>
                                        <p:strVal val="visible"/>
                                      </p:to>
                                    </p:set>
                                    <p:animEffect transition="in" filter="barn(outVertical)">
                                      <p:cBhvr>
                                        <p:cTn id="10" dur="500"/>
                                        <p:tgtEl>
                                          <p:spTgt spid="23555">
                                            <p:txEl>
                                              <p:pRg st="1" end="1"/>
                                            </p:txEl>
                                          </p:spTgt>
                                        </p:tgtEl>
                                      </p:cBhvr>
                                    </p:animEffect>
                                  </p:childTnLst>
                                </p:cTn>
                              </p:par>
                              <p:par>
                                <p:cTn id="11" presetID="16" presetClass="entr" presetSubtype="37" fill="hold" nodeType="withEffect">
                                  <p:stCondLst>
                                    <p:cond delay="0"/>
                                  </p:stCondLst>
                                  <p:childTnLst>
                                    <p:set>
                                      <p:cBhvr>
                                        <p:cTn id="12" dur="1" fill="hold">
                                          <p:stCondLst>
                                            <p:cond delay="0"/>
                                          </p:stCondLst>
                                        </p:cTn>
                                        <p:tgtEl>
                                          <p:spTgt spid="23555">
                                            <p:txEl>
                                              <p:pRg st="2" end="2"/>
                                            </p:txEl>
                                          </p:spTgt>
                                        </p:tgtEl>
                                        <p:attrNameLst>
                                          <p:attrName>style.visibility</p:attrName>
                                        </p:attrNameLst>
                                      </p:cBhvr>
                                      <p:to>
                                        <p:strVal val="visible"/>
                                      </p:to>
                                    </p:set>
                                    <p:animEffect transition="in" filter="barn(outVertical)">
                                      <p:cBhvr>
                                        <p:cTn id="13" dur="500"/>
                                        <p:tgtEl>
                                          <p:spTgt spid="23555">
                                            <p:txEl>
                                              <p:pRg st="2" end="2"/>
                                            </p:txEl>
                                          </p:spTgt>
                                        </p:tgtEl>
                                      </p:cBhvr>
                                    </p:animEffect>
                                  </p:childTnLst>
                                </p:cTn>
                              </p:par>
                              <p:par>
                                <p:cTn id="14" presetID="16" presetClass="entr" presetSubtype="37" fill="hold" nodeType="withEffect">
                                  <p:stCondLst>
                                    <p:cond delay="0"/>
                                  </p:stCondLst>
                                  <p:childTnLst>
                                    <p:set>
                                      <p:cBhvr>
                                        <p:cTn id="15" dur="1" fill="hold">
                                          <p:stCondLst>
                                            <p:cond delay="0"/>
                                          </p:stCondLst>
                                        </p:cTn>
                                        <p:tgtEl>
                                          <p:spTgt spid="23555">
                                            <p:txEl>
                                              <p:pRg st="3" end="3"/>
                                            </p:txEl>
                                          </p:spTgt>
                                        </p:tgtEl>
                                        <p:attrNameLst>
                                          <p:attrName>style.visibility</p:attrName>
                                        </p:attrNameLst>
                                      </p:cBhvr>
                                      <p:to>
                                        <p:strVal val="visible"/>
                                      </p:to>
                                    </p:set>
                                    <p:animEffect transition="in" filter="barn(outVertical)">
                                      <p:cBhvr>
                                        <p:cTn id="16" dur="500"/>
                                        <p:tgtEl>
                                          <p:spTgt spid="235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2530" name="Picture 4" descr="training">
            <a:extLst>
              <a:ext uri="{FF2B5EF4-FFF2-40B4-BE49-F238E27FC236}">
                <a16:creationId xmlns:a16="http://schemas.microsoft.com/office/drawing/2014/main" id="{F43EC72B-DA88-D684-FB02-8639EE935E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9" name="Rectangle 2">
            <a:extLst>
              <a:ext uri="{FF2B5EF4-FFF2-40B4-BE49-F238E27FC236}">
                <a16:creationId xmlns:a16="http://schemas.microsoft.com/office/drawing/2014/main" id="{E879BB90-80B9-09F7-B219-094D2C77CDCF}"/>
              </a:ext>
            </a:extLst>
          </p:cNvPr>
          <p:cNvSpPr>
            <a:spLocks noGrp="1" noChangeArrowheads="1"/>
          </p:cNvSpPr>
          <p:nvPr>
            <p:ph type="title"/>
          </p:nvPr>
        </p:nvSpPr>
        <p:spPr>
          <a:xfrm>
            <a:off x="468313" y="2060575"/>
            <a:ext cx="8229600" cy="1143000"/>
          </a:xfrm>
        </p:spPr>
        <p:txBody>
          <a:bodyPr/>
          <a:lstStyle/>
          <a:p>
            <a:pPr eaLnBrk="1" hangingPunct="1">
              <a:defRPr/>
            </a:pPr>
            <a:r>
              <a:rPr lang="en-US" b="1" dirty="0">
                <a:solidFill>
                  <a:schemeClr val="accent2"/>
                </a:solidFill>
                <a:effectLst>
                  <a:outerShdw blurRad="38100" dist="38100" dir="2700000" algn="tl">
                    <a:srgbClr val="000000">
                      <a:alpha val="43137"/>
                    </a:srgbClr>
                  </a:outerShdw>
                </a:effectLst>
              </a:rPr>
              <a:t>FACE</a:t>
            </a:r>
          </a:p>
        </p:txBody>
      </p:sp>
      <p:sp>
        <p:nvSpPr>
          <p:cNvPr id="24579" name="Rectangle 3">
            <a:extLst>
              <a:ext uri="{FF2B5EF4-FFF2-40B4-BE49-F238E27FC236}">
                <a16:creationId xmlns:a16="http://schemas.microsoft.com/office/drawing/2014/main" id="{F2F44796-7E51-6E50-A949-6CFE96EC3DB1}"/>
              </a:ext>
            </a:extLst>
          </p:cNvPr>
          <p:cNvSpPr>
            <a:spLocks noGrp="1" noChangeArrowheads="1"/>
          </p:cNvSpPr>
          <p:nvPr>
            <p:ph type="body" idx="1"/>
          </p:nvPr>
        </p:nvSpPr>
        <p:spPr>
          <a:xfrm>
            <a:off x="457200" y="3357563"/>
            <a:ext cx="8229600" cy="2768600"/>
          </a:xfrm>
        </p:spPr>
        <p:txBody>
          <a:bodyPr/>
          <a:lstStyle/>
          <a:p>
            <a:pPr eaLnBrk="1" hangingPunct="1">
              <a:defRPr/>
            </a:pPr>
            <a:r>
              <a:rPr lang="en-US" dirty="0">
                <a:solidFill>
                  <a:schemeClr val="accent2"/>
                </a:solidFill>
                <a:effectLst>
                  <a:outerShdw blurRad="38100" dist="38100" dir="2700000" algn="tl">
                    <a:srgbClr val="000000">
                      <a:alpha val="43137"/>
                    </a:srgbClr>
                  </a:outerShdw>
                </a:effectLst>
              </a:rPr>
              <a:t>Signs of anxiety or aggression can be:</a:t>
            </a:r>
          </a:p>
          <a:p>
            <a:pPr lvl="1" eaLnBrk="1" hangingPunct="1">
              <a:defRPr/>
            </a:pPr>
            <a:r>
              <a:rPr lang="en-US" dirty="0">
                <a:solidFill>
                  <a:schemeClr val="accent2"/>
                </a:solidFill>
                <a:effectLst>
                  <a:outerShdw blurRad="38100" dist="38100" dir="2700000" algn="tl">
                    <a:srgbClr val="000000">
                      <a:alpha val="43137"/>
                    </a:srgbClr>
                  </a:outerShdw>
                </a:effectLst>
              </a:rPr>
              <a:t>Muscle tension</a:t>
            </a:r>
          </a:p>
          <a:p>
            <a:pPr lvl="1" eaLnBrk="1" hangingPunct="1">
              <a:buFontTx/>
              <a:buChar char="-"/>
              <a:defRPr/>
            </a:pPr>
            <a:r>
              <a:rPr lang="en-US" dirty="0">
                <a:solidFill>
                  <a:schemeClr val="accent2"/>
                </a:solidFill>
                <a:effectLst>
                  <a:outerShdw blurRad="38100" dist="38100" dir="2700000" algn="tl">
                    <a:srgbClr val="000000">
                      <a:alpha val="43137"/>
                    </a:srgbClr>
                  </a:outerShdw>
                </a:effectLst>
              </a:rPr>
              <a:t>Twitching</a:t>
            </a:r>
          </a:p>
          <a:p>
            <a:pPr lvl="1" eaLnBrk="1" hangingPunct="1">
              <a:buFontTx/>
              <a:buChar char="-"/>
              <a:defRPr/>
            </a:pPr>
            <a:r>
              <a:rPr lang="en-US" dirty="0">
                <a:solidFill>
                  <a:schemeClr val="accent2"/>
                </a:solidFill>
                <a:effectLst>
                  <a:outerShdw blurRad="38100" dist="38100" dir="2700000" algn="tl">
                    <a:srgbClr val="000000">
                      <a:alpha val="43137"/>
                    </a:srgbClr>
                  </a:outerShdw>
                </a:effectLst>
              </a:rPr>
              <a:t>Teeth clenched</a:t>
            </a:r>
          </a:p>
          <a:p>
            <a:pPr eaLnBrk="1" hangingPunct="1">
              <a:buFontTx/>
              <a:buNone/>
              <a:defRPr/>
            </a:pPr>
            <a:endParaRPr lang="en-US" dirty="0">
              <a:solidFill>
                <a:schemeClr val="accent2"/>
              </a:solidFill>
            </a:endParaRPr>
          </a:p>
          <a:p>
            <a:pPr eaLnBrk="1" hangingPunct="1">
              <a:buFontTx/>
              <a:buNone/>
              <a:defRPr/>
            </a:pPr>
            <a:endParaRPr lang="en-CA" dirty="0">
              <a:solidFill>
                <a:schemeClr val="accent2"/>
              </a:solidFill>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box(out)">
                                      <p:cBhvr>
                                        <p:cTn id="7" dur="500"/>
                                        <p:tgtEl>
                                          <p:spTgt spid="2457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par>
                                <p:cTn id="8" presetID="4" presetClass="entr" presetSubtype="32" fill="hold" nodeType="withEffect">
                                  <p:stCondLst>
                                    <p:cond delay="0"/>
                                  </p:stCondLst>
                                  <p:childTnLst>
                                    <p:set>
                                      <p:cBhvr>
                                        <p:cTn id="9" dur="1" fill="hold">
                                          <p:stCondLst>
                                            <p:cond delay="0"/>
                                          </p:stCondLst>
                                        </p:cTn>
                                        <p:tgtEl>
                                          <p:spTgt spid="24579">
                                            <p:txEl>
                                              <p:pRg st="1" end="1"/>
                                            </p:txEl>
                                          </p:spTgt>
                                        </p:tgtEl>
                                        <p:attrNameLst>
                                          <p:attrName>style.visibility</p:attrName>
                                        </p:attrNameLst>
                                      </p:cBhvr>
                                      <p:to>
                                        <p:strVal val="visible"/>
                                      </p:to>
                                    </p:set>
                                    <p:animEffect transition="in" filter="box(out)">
                                      <p:cBhvr>
                                        <p:cTn id="10" dur="500"/>
                                        <p:tgtEl>
                                          <p:spTgt spid="24579">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2" name="camera.wav"/>
                                        </p:tgtEl>
                                      </p:cMediaNode>
                                    </p:audio>
                                  </p:subTnLst>
                                </p:cTn>
                              </p:par>
                              <p:par>
                                <p:cTn id="11" presetID="4" presetClass="entr" presetSubtype="32" fill="hold" nodeType="withEffect">
                                  <p:stCondLst>
                                    <p:cond delay="0"/>
                                  </p:stCondLst>
                                  <p:childTnLst>
                                    <p:set>
                                      <p:cBhvr>
                                        <p:cTn id="12" dur="1" fill="hold">
                                          <p:stCondLst>
                                            <p:cond delay="0"/>
                                          </p:stCondLst>
                                        </p:cTn>
                                        <p:tgtEl>
                                          <p:spTgt spid="24579">
                                            <p:txEl>
                                              <p:pRg st="2" end="2"/>
                                            </p:txEl>
                                          </p:spTgt>
                                        </p:tgtEl>
                                        <p:attrNameLst>
                                          <p:attrName>style.visibility</p:attrName>
                                        </p:attrNameLst>
                                      </p:cBhvr>
                                      <p:to>
                                        <p:strVal val="visible"/>
                                      </p:to>
                                    </p:set>
                                    <p:animEffect transition="in" filter="box(out)">
                                      <p:cBhvr>
                                        <p:cTn id="13" dur="500"/>
                                        <p:tgtEl>
                                          <p:spTgt spid="24579">
                                            <p:txEl>
                                              <p:pRg st="2" end="2"/>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par>
                                <p:cTn id="14" presetID="4" presetClass="entr" presetSubtype="32" fill="hold" nodeType="withEffect">
                                  <p:stCondLst>
                                    <p:cond delay="0"/>
                                  </p:stCondLst>
                                  <p:childTnLst>
                                    <p:set>
                                      <p:cBhvr>
                                        <p:cTn id="15" dur="1" fill="hold">
                                          <p:stCondLst>
                                            <p:cond delay="0"/>
                                          </p:stCondLst>
                                        </p:cTn>
                                        <p:tgtEl>
                                          <p:spTgt spid="24579">
                                            <p:txEl>
                                              <p:pRg st="3" end="3"/>
                                            </p:txEl>
                                          </p:spTgt>
                                        </p:tgtEl>
                                        <p:attrNameLst>
                                          <p:attrName>style.visibility</p:attrName>
                                        </p:attrNameLst>
                                      </p:cBhvr>
                                      <p:to>
                                        <p:strVal val="visible"/>
                                      </p:to>
                                    </p:set>
                                    <p:animEffect transition="in" filter="box(out)">
                                      <p:cBhvr>
                                        <p:cTn id="16" dur="500"/>
                                        <p:tgtEl>
                                          <p:spTgt spid="24579">
                                            <p:txEl>
                                              <p:pRg st="3" end="3"/>
                                            </p:txEl>
                                          </p:spTgt>
                                        </p:tgtEl>
                                      </p:cBhvr>
                                    </p:animEffect>
                                  </p:childTnLst>
                                  <p:subTnLst>
                                    <p:audio>
                                      <p:cMediaNode>
                                        <p:cTn display="0" masterRel="sameClick">
                                          <p:stCondLst>
                                            <p:cond evt="begin" delay="0">
                                              <p:tn val="14"/>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3554" name="Picture 4" descr="training">
            <a:extLst>
              <a:ext uri="{FF2B5EF4-FFF2-40B4-BE49-F238E27FC236}">
                <a16:creationId xmlns:a16="http://schemas.microsoft.com/office/drawing/2014/main" id="{C749BA3D-454C-8DC0-D499-6FC24B4315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Rectangle 2">
            <a:extLst>
              <a:ext uri="{FF2B5EF4-FFF2-40B4-BE49-F238E27FC236}">
                <a16:creationId xmlns:a16="http://schemas.microsoft.com/office/drawing/2014/main" id="{E27D4407-C4CE-D4E3-972F-09493D525859}"/>
              </a:ext>
            </a:extLst>
          </p:cNvPr>
          <p:cNvSpPr>
            <a:spLocks noGrp="1" noChangeArrowheads="1"/>
          </p:cNvSpPr>
          <p:nvPr>
            <p:ph type="title"/>
          </p:nvPr>
        </p:nvSpPr>
        <p:spPr>
          <a:xfrm>
            <a:off x="468313" y="1989138"/>
            <a:ext cx="8229600" cy="1143000"/>
          </a:xfrm>
        </p:spPr>
        <p:txBody>
          <a:bodyPr/>
          <a:lstStyle/>
          <a:p>
            <a:pPr eaLnBrk="1" hangingPunct="1">
              <a:defRPr/>
            </a:pPr>
            <a:r>
              <a:rPr lang="en-US" b="1" dirty="0">
                <a:solidFill>
                  <a:schemeClr val="accent2"/>
                </a:solidFill>
                <a:effectLst>
                  <a:outerShdw blurRad="38100" dist="38100" dir="2700000" algn="tl">
                    <a:srgbClr val="000000">
                      <a:alpha val="43137"/>
                    </a:srgbClr>
                  </a:outerShdw>
                </a:effectLst>
              </a:rPr>
              <a:t>BREATHING</a:t>
            </a:r>
            <a:endParaRPr lang="en-CA" b="1" dirty="0">
              <a:solidFill>
                <a:schemeClr val="accent2"/>
              </a:solidFill>
              <a:effectLst>
                <a:outerShdw blurRad="38100" dist="38100" dir="2700000" algn="tl">
                  <a:srgbClr val="000000">
                    <a:alpha val="43137"/>
                  </a:srgbClr>
                </a:outerShdw>
              </a:effectLst>
            </a:endParaRPr>
          </a:p>
        </p:txBody>
      </p:sp>
      <p:sp>
        <p:nvSpPr>
          <p:cNvPr id="25603" name="Rectangle 3">
            <a:extLst>
              <a:ext uri="{FF2B5EF4-FFF2-40B4-BE49-F238E27FC236}">
                <a16:creationId xmlns:a16="http://schemas.microsoft.com/office/drawing/2014/main" id="{D3CB7FC8-8698-80CA-A3F3-DD201180E8BA}"/>
              </a:ext>
            </a:extLst>
          </p:cNvPr>
          <p:cNvSpPr>
            <a:spLocks noGrp="1" noChangeArrowheads="1"/>
          </p:cNvSpPr>
          <p:nvPr>
            <p:ph type="body" idx="1"/>
          </p:nvPr>
        </p:nvSpPr>
        <p:spPr>
          <a:xfrm>
            <a:off x="457200" y="3357563"/>
            <a:ext cx="7643813" cy="2768600"/>
          </a:xfrm>
        </p:spPr>
        <p:txBody>
          <a:bodyPr/>
          <a:lstStyle/>
          <a:p>
            <a:pPr eaLnBrk="1" hangingPunct="1">
              <a:defRPr/>
            </a:pPr>
            <a:r>
              <a:rPr lang="en-US" dirty="0">
                <a:solidFill>
                  <a:schemeClr val="accent2"/>
                </a:solidFill>
                <a:effectLst>
                  <a:outerShdw blurRad="38100" dist="38100" dir="2700000" algn="tl">
                    <a:srgbClr val="000000">
                      <a:alpha val="43137"/>
                    </a:srgbClr>
                  </a:outerShdw>
                </a:effectLst>
              </a:rPr>
              <a:t>Rate increases and then deepens</a:t>
            </a:r>
          </a:p>
          <a:p>
            <a:pPr eaLnBrk="1" hangingPunct="1">
              <a:defRPr/>
            </a:pPr>
            <a:endParaRPr lang="en-US" sz="1200" dirty="0">
              <a:solidFill>
                <a:schemeClr val="accent2"/>
              </a:solidFill>
              <a:effectLst>
                <a:outerShdw blurRad="38100" dist="38100" dir="2700000" algn="tl">
                  <a:srgbClr val="000000">
                    <a:alpha val="43137"/>
                  </a:srgbClr>
                </a:outerShdw>
              </a:effectLst>
            </a:endParaRPr>
          </a:p>
          <a:p>
            <a:pPr lvl="1" eaLnBrk="1" hangingPunct="1">
              <a:defRPr/>
            </a:pPr>
            <a:r>
              <a:rPr lang="en-US" dirty="0">
                <a:solidFill>
                  <a:schemeClr val="accent2"/>
                </a:solidFill>
                <a:effectLst>
                  <a:outerShdw blurRad="38100" dist="38100" dir="2700000" algn="tl">
                    <a:srgbClr val="000000">
                      <a:alpha val="43137"/>
                    </a:srgbClr>
                  </a:outerShdw>
                </a:effectLst>
              </a:rPr>
              <a:t>Usually indicates high level of nervous tension or anxiety.  </a:t>
            </a:r>
          </a:p>
          <a:p>
            <a:pPr lvl="1" eaLnBrk="1" hangingPunct="1">
              <a:defRPr/>
            </a:pPr>
            <a:endParaRPr lang="en-US" sz="1200" dirty="0">
              <a:solidFill>
                <a:schemeClr val="accent2"/>
              </a:solidFill>
              <a:effectLst>
                <a:outerShdw blurRad="38100" dist="38100" dir="2700000" algn="tl">
                  <a:srgbClr val="000000">
                    <a:alpha val="43137"/>
                  </a:srgbClr>
                </a:outerShdw>
              </a:effectLst>
            </a:endParaRPr>
          </a:p>
          <a:p>
            <a:pPr lvl="1" eaLnBrk="1" hangingPunct="1">
              <a:buFontTx/>
              <a:buChar char="-"/>
              <a:defRPr/>
            </a:pPr>
            <a:r>
              <a:rPr lang="en-US" dirty="0">
                <a:solidFill>
                  <a:schemeClr val="accent2"/>
                </a:solidFill>
                <a:effectLst>
                  <a:outerShdw blurRad="38100" dist="38100" dir="2700000" algn="tl">
                    <a:srgbClr val="000000">
                      <a:alpha val="43137"/>
                    </a:srgbClr>
                  </a:outerShdw>
                </a:effectLst>
              </a:rPr>
              <a:t>Ordinarily precedes an attack</a:t>
            </a:r>
            <a:endParaRPr lang="en-CA" dirty="0">
              <a:solidFill>
                <a:schemeClr val="accent2"/>
              </a:solidFill>
              <a:effectLst>
                <a:outerShdw blurRad="38100" dist="38100" dir="2700000" algn="tl">
                  <a:srgbClr val="000000">
                    <a:alpha val="43137"/>
                  </a:srgbClr>
                </a:outerShdw>
              </a:effectLst>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 calcmode="lin" valueType="num">
                                      <p:cBhvr additive="base">
                                        <p:cTn id="7" dur="500" fill="hold"/>
                                        <p:tgtEl>
                                          <p:spTgt spid="256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603">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25603">
                                            <p:txEl>
                                              <p:pRg st="2" end="2"/>
                                            </p:txEl>
                                          </p:spTgt>
                                        </p:tgtEl>
                                        <p:attrNameLst>
                                          <p:attrName>style.visibility</p:attrName>
                                        </p:attrNameLst>
                                      </p:cBhvr>
                                      <p:to>
                                        <p:strVal val="visible"/>
                                      </p:to>
                                    </p:set>
                                    <p:anim calcmode="lin" valueType="num">
                                      <p:cBhvr additive="base">
                                        <p:cTn id="11" dur="500" fill="hold"/>
                                        <p:tgtEl>
                                          <p:spTgt spid="2560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5603">
                                            <p:txEl>
                                              <p:pRg st="2" end="2"/>
                                            </p:txEl>
                                          </p:spTgt>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25603">
                                            <p:txEl>
                                              <p:pRg st="4" end="4"/>
                                            </p:txEl>
                                          </p:spTgt>
                                        </p:tgtEl>
                                        <p:attrNameLst>
                                          <p:attrName>style.visibility</p:attrName>
                                        </p:attrNameLst>
                                      </p:cBhvr>
                                      <p:to>
                                        <p:strVal val="visible"/>
                                      </p:to>
                                    </p:set>
                                    <p:anim calcmode="lin" valueType="num">
                                      <p:cBhvr additive="base">
                                        <p:cTn id="15" dur="500" fill="hold"/>
                                        <p:tgtEl>
                                          <p:spTgt spid="2560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5603">
                                            <p:txEl>
                                              <p:pRg st="4" end="4"/>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4578" name="Picture 4" descr="training">
            <a:extLst>
              <a:ext uri="{FF2B5EF4-FFF2-40B4-BE49-F238E27FC236}">
                <a16:creationId xmlns:a16="http://schemas.microsoft.com/office/drawing/2014/main" id="{2E6B8FBD-0CBA-9AF8-67A7-4E26BCA60F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Rectangle 2">
            <a:extLst>
              <a:ext uri="{FF2B5EF4-FFF2-40B4-BE49-F238E27FC236}">
                <a16:creationId xmlns:a16="http://schemas.microsoft.com/office/drawing/2014/main" id="{7C01E922-33EF-1BE0-4F54-8B22E349404A}"/>
              </a:ext>
            </a:extLst>
          </p:cNvPr>
          <p:cNvSpPr>
            <a:spLocks noGrp="1" noChangeArrowheads="1"/>
          </p:cNvSpPr>
          <p:nvPr>
            <p:ph type="title"/>
          </p:nvPr>
        </p:nvSpPr>
        <p:spPr>
          <a:xfrm>
            <a:off x="395288" y="2276475"/>
            <a:ext cx="8229600" cy="647700"/>
          </a:xfrm>
        </p:spPr>
        <p:txBody>
          <a:bodyPr/>
          <a:lstStyle/>
          <a:p>
            <a:pPr eaLnBrk="1" hangingPunct="1">
              <a:defRPr/>
            </a:pPr>
            <a:r>
              <a:rPr lang="en-US" b="1" dirty="0">
                <a:solidFill>
                  <a:schemeClr val="accent2"/>
                </a:solidFill>
                <a:effectLst>
                  <a:outerShdw blurRad="38100" dist="38100" dir="2700000" algn="tl">
                    <a:srgbClr val="000000">
                      <a:alpha val="43137"/>
                    </a:srgbClr>
                  </a:outerShdw>
                </a:effectLst>
              </a:rPr>
              <a:t>ARMS</a:t>
            </a:r>
            <a:endParaRPr lang="en-CA" b="1" dirty="0">
              <a:solidFill>
                <a:schemeClr val="accent2"/>
              </a:solidFill>
              <a:effectLst>
                <a:outerShdw blurRad="38100" dist="38100" dir="2700000" algn="tl">
                  <a:srgbClr val="000000">
                    <a:alpha val="43137"/>
                  </a:srgbClr>
                </a:outerShdw>
              </a:effectLst>
            </a:endParaRPr>
          </a:p>
        </p:txBody>
      </p:sp>
      <p:sp>
        <p:nvSpPr>
          <p:cNvPr id="26627" name="Rectangle 3">
            <a:extLst>
              <a:ext uri="{FF2B5EF4-FFF2-40B4-BE49-F238E27FC236}">
                <a16:creationId xmlns:a16="http://schemas.microsoft.com/office/drawing/2014/main" id="{CC112563-4913-2545-3FB5-6137324A0313}"/>
              </a:ext>
            </a:extLst>
          </p:cNvPr>
          <p:cNvSpPr>
            <a:spLocks noGrp="1" noChangeArrowheads="1"/>
          </p:cNvSpPr>
          <p:nvPr>
            <p:ph type="body" idx="1"/>
          </p:nvPr>
        </p:nvSpPr>
        <p:spPr>
          <a:xfrm>
            <a:off x="250825" y="2852738"/>
            <a:ext cx="8507413" cy="2841625"/>
          </a:xfrm>
        </p:spPr>
        <p:txBody>
          <a:bodyPr/>
          <a:lstStyle/>
          <a:p>
            <a:pPr eaLnBrk="1" hangingPunct="1">
              <a:buFontTx/>
              <a:buNone/>
              <a:defRPr/>
            </a:pPr>
            <a:endParaRPr lang="en-US" sz="2800" dirty="0">
              <a:solidFill>
                <a:schemeClr val="accent2"/>
              </a:solidFill>
            </a:endParaRPr>
          </a:p>
          <a:p>
            <a:pPr eaLnBrk="1" hangingPunct="1">
              <a:defRPr/>
            </a:pPr>
            <a:r>
              <a:rPr lang="en-US" sz="2800" b="1" dirty="0">
                <a:solidFill>
                  <a:schemeClr val="accent2"/>
                </a:solidFill>
                <a:effectLst>
                  <a:outerShdw blurRad="38100" dist="38100" dir="2700000" algn="tl">
                    <a:srgbClr val="000000">
                      <a:alpha val="43137"/>
                    </a:srgbClr>
                  </a:outerShdw>
                </a:effectLst>
              </a:rPr>
              <a:t>Crossed</a:t>
            </a:r>
            <a:r>
              <a:rPr lang="en-US" sz="2800" dirty="0">
                <a:solidFill>
                  <a:schemeClr val="accent2"/>
                </a:solidFill>
                <a:effectLst>
                  <a:outerShdw blurRad="38100" dist="38100" dir="2700000" algn="tl">
                    <a:srgbClr val="000000">
                      <a:alpha val="43137"/>
                    </a:srgbClr>
                  </a:outerShdw>
                </a:effectLst>
              </a:rPr>
              <a:t> – ( Thinker position ) – Supportive</a:t>
            </a:r>
          </a:p>
          <a:p>
            <a:pPr eaLnBrk="1" hangingPunct="1">
              <a:defRPr/>
            </a:pPr>
            <a:endParaRPr lang="en-US" sz="1200" dirty="0">
              <a:solidFill>
                <a:schemeClr val="accent2"/>
              </a:solidFill>
              <a:effectLst>
                <a:outerShdw blurRad="38100" dist="38100" dir="2700000" algn="tl">
                  <a:srgbClr val="000000">
                    <a:alpha val="43137"/>
                  </a:srgbClr>
                </a:outerShdw>
              </a:effectLst>
            </a:endParaRPr>
          </a:p>
          <a:p>
            <a:pPr eaLnBrk="1" hangingPunct="1">
              <a:defRPr/>
            </a:pPr>
            <a:r>
              <a:rPr lang="en-US" sz="2800" b="1" dirty="0">
                <a:solidFill>
                  <a:schemeClr val="accent2"/>
                </a:solidFill>
                <a:effectLst>
                  <a:outerShdw blurRad="38100" dist="38100" dir="2700000" algn="tl">
                    <a:srgbClr val="000000">
                      <a:alpha val="43137"/>
                    </a:srgbClr>
                  </a:outerShdw>
                </a:effectLst>
              </a:rPr>
              <a:t>Crossed with fists closed / holding upper arms</a:t>
            </a:r>
          </a:p>
          <a:p>
            <a:pPr lvl="1" eaLnBrk="1" hangingPunct="1">
              <a:defRPr/>
            </a:pPr>
            <a:r>
              <a:rPr lang="en-US" sz="2400" dirty="0">
                <a:solidFill>
                  <a:schemeClr val="accent2"/>
                </a:solidFill>
                <a:effectLst>
                  <a:outerShdw blurRad="38100" dist="38100" dir="2700000" algn="tl">
                    <a:srgbClr val="000000">
                      <a:alpha val="43137"/>
                    </a:srgbClr>
                  </a:outerShdw>
                </a:effectLst>
              </a:rPr>
              <a:t>Indicates high levels of anxiety/tension.  </a:t>
            </a:r>
          </a:p>
          <a:p>
            <a:pPr lvl="1" eaLnBrk="1" hangingPunct="1">
              <a:defRPr/>
            </a:pPr>
            <a:r>
              <a:rPr lang="en-US" sz="2400" dirty="0">
                <a:solidFill>
                  <a:schemeClr val="accent2"/>
                </a:solidFill>
                <a:effectLst>
                  <a:outerShdw blurRad="38100" dist="38100" dir="2700000" algn="tl">
                    <a:srgbClr val="000000">
                      <a:alpha val="43137"/>
                    </a:srgbClr>
                  </a:outerShdw>
                </a:effectLst>
              </a:rPr>
              <a:t>Is trying to remain in control</a:t>
            </a:r>
            <a:endParaRPr lang="en-CA" sz="2400" dirty="0">
              <a:solidFill>
                <a:schemeClr val="accent2"/>
              </a:solidFill>
              <a:effectLst>
                <a:outerShdw blurRad="38100" dist="38100" dir="2700000" algn="tl">
                  <a:srgbClr val="000000">
                    <a:alpha val="43137"/>
                  </a:srgbClr>
                </a:outerShdw>
              </a:effectLst>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26627">
                                            <p:txEl>
                                              <p:pRg st="1" end="1"/>
                                            </p:txEl>
                                          </p:spTgt>
                                        </p:tgtEl>
                                        <p:attrNameLst>
                                          <p:attrName>style.visibility</p:attrName>
                                        </p:attrNameLst>
                                      </p:cBhvr>
                                      <p:to>
                                        <p:strVal val="visible"/>
                                      </p:to>
                                    </p:set>
                                    <p:animEffect transition="in" filter="barn(outVertical)">
                                      <p:cBhvr>
                                        <p:cTn id="7" dur="500"/>
                                        <p:tgtEl>
                                          <p:spTgt spid="2662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nodeType="clickEffect">
                                  <p:stCondLst>
                                    <p:cond delay="0"/>
                                  </p:stCondLst>
                                  <p:childTnLst>
                                    <p:set>
                                      <p:cBhvr>
                                        <p:cTn id="11" dur="1" fill="hold">
                                          <p:stCondLst>
                                            <p:cond delay="0"/>
                                          </p:stCondLst>
                                        </p:cTn>
                                        <p:tgtEl>
                                          <p:spTgt spid="26627">
                                            <p:txEl>
                                              <p:pRg st="3" end="3"/>
                                            </p:txEl>
                                          </p:spTgt>
                                        </p:tgtEl>
                                        <p:attrNameLst>
                                          <p:attrName>style.visibility</p:attrName>
                                        </p:attrNameLst>
                                      </p:cBhvr>
                                      <p:to>
                                        <p:strVal val="visible"/>
                                      </p:to>
                                    </p:set>
                                    <p:animEffect transition="in" filter="barn(outVertical)">
                                      <p:cBhvr>
                                        <p:cTn id="12" dur="500"/>
                                        <p:tgtEl>
                                          <p:spTgt spid="26627">
                                            <p:txEl>
                                              <p:pRg st="3" end="3"/>
                                            </p:txEl>
                                          </p:spTgt>
                                        </p:tgtEl>
                                      </p:cBhvr>
                                    </p:animEffect>
                                  </p:childTnLst>
                                </p:cTn>
                              </p:par>
                              <p:par>
                                <p:cTn id="13" presetID="16" presetClass="entr" presetSubtype="37" fill="hold" nodeType="withEffect">
                                  <p:stCondLst>
                                    <p:cond delay="0"/>
                                  </p:stCondLst>
                                  <p:childTnLst>
                                    <p:set>
                                      <p:cBhvr>
                                        <p:cTn id="14" dur="1" fill="hold">
                                          <p:stCondLst>
                                            <p:cond delay="0"/>
                                          </p:stCondLst>
                                        </p:cTn>
                                        <p:tgtEl>
                                          <p:spTgt spid="26627">
                                            <p:txEl>
                                              <p:pRg st="4" end="4"/>
                                            </p:txEl>
                                          </p:spTgt>
                                        </p:tgtEl>
                                        <p:attrNameLst>
                                          <p:attrName>style.visibility</p:attrName>
                                        </p:attrNameLst>
                                      </p:cBhvr>
                                      <p:to>
                                        <p:strVal val="visible"/>
                                      </p:to>
                                    </p:set>
                                    <p:animEffect transition="in" filter="barn(outVertical)">
                                      <p:cBhvr>
                                        <p:cTn id="15" dur="500"/>
                                        <p:tgtEl>
                                          <p:spTgt spid="26627">
                                            <p:txEl>
                                              <p:pRg st="4" end="4"/>
                                            </p:txEl>
                                          </p:spTgt>
                                        </p:tgtEl>
                                      </p:cBhvr>
                                    </p:animEffect>
                                  </p:childTnLst>
                                </p:cTn>
                              </p:par>
                              <p:par>
                                <p:cTn id="16" presetID="16" presetClass="entr" presetSubtype="37" fill="hold" nodeType="withEffect">
                                  <p:stCondLst>
                                    <p:cond delay="0"/>
                                  </p:stCondLst>
                                  <p:childTnLst>
                                    <p:set>
                                      <p:cBhvr>
                                        <p:cTn id="17" dur="1" fill="hold">
                                          <p:stCondLst>
                                            <p:cond delay="0"/>
                                          </p:stCondLst>
                                        </p:cTn>
                                        <p:tgtEl>
                                          <p:spTgt spid="26627">
                                            <p:txEl>
                                              <p:pRg st="5" end="5"/>
                                            </p:txEl>
                                          </p:spTgt>
                                        </p:tgtEl>
                                        <p:attrNameLst>
                                          <p:attrName>style.visibility</p:attrName>
                                        </p:attrNameLst>
                                      </p:cBhvr>
                                      <p:to>
                                        <p:strVal val="visible"/>
                                      </p:to>
                                    </p:set>
                                    <p:animEffect transition="in" filter="barn(outVertical)">
                                      <p:cBhvr>
                                        <p:cTn id="18" dur="500"/>
                                        <p:tgtEl>
                                          <p:spTgt spid="266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5602" name="Picture 4" descr="training">
            <a:extLst>
              <a:ext uri="{FF2B5EF4-FFF2-40B4-BE49-F238E27FC236}">
                <a16:creationId xmlns:a16="http://schemas.microsoft.com/office/drawing/2014/main" id="{2A41F90C-B58E-5268-892C-DA643D9086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Rectangle 2">
            <a:extLst>
              <a:ext uri="{FF2B5EF4-FFF2-40B4-BE49-F238E27FC236}">
                <a16:creationId xmlns:a16="http://schemas.microsoft.com/office/drawing/2014/main" id="{5118148E-3F2D-9AB4-27E4-E9C79CA18FC1}"/>
              </a:ext>
            </a:extLst>
          </p:cNvPr>
          <p:cNvSpPr>
            <a:spLocks noGrp="1" noChangeArrowheads="1"/>
          </p:cNvSpPr>
          <p:nvPr>
            <p:ph type="title"/>
          </p:nvPr>
        </p:nvSpPr>
        <p:spPr>
          <a:xfrm>
            <a:off x="395288" y="2060575"/>
            <a:ext cx="8229600" cy="1143000"/>
          </a:xfrm>
        </p:spPr>
        <p:txBody>
          <a:bodyPr/>
          <a:lstStyle/>
          <a:p>
            <a:pPr eaLnBrk="1" hangingPunct="1">
              <a:defRPr/>
            </a:pPr>
            <a:r>
              <a:rPr lang="en-US" b="1" dirty="0">
                <a:solidFill>
                  <a:schemeClr val="accent2"/>
                </a:solidFill>
                <a:effectLst>
                  <a:outerShdw blurRad="38100" dist="38100" dir="2700000" algn="tl">
                    <a:srgbClr val="000000">
                      <a:alpha val="43137"/>
                    </a:srgbClr>
                  </a:outerShdw>
                </a:effectLst>
              </a:rPr>
              <a:t>PALMS</a:t>
            </a:r>
            <a:endParaRPr lang="en-CA" b="1" dirty="0">
              <a:solidFill>
                <a:schemeClr val="accent2"/>
              </a:solidFill>
              <a:effectLst>
                <a:outerShdw blurRad="38100" dist="38100" dir="2700000" algn="tl">
                  <a:srgbClr val="000000">
                    <a:alpha val="43137"/>
                  </a:srgbClr>
                </a:outerShdw>
              </a:effectLst>
            </a:endParaRPr>
          </a:p>
        </p:txBody>
      </p:sp>
      <p:sp>
        <p:nvSpPr>
          <p:cNvPr id="27651" name="Rectangle 3">
            <a:extLst>
              <a:ext uri="{FF2B5EF4-FFF2-40B4-BE49-F238E27FC236}">
                <a16:creationId xmlns:a16="http://schemas.microsoft.com/office/drawing/2014/main" id="{6BEDC924-7851-6259-2210-6020D142898A}"/>
              </a:ext>
            </a:extLst>
          </p:cNvPr>
          <p:cNvSpPr>
            <a:spLocks noGrp="1" noChangeArrowheads="1"/>
          </p:cNvSpPr>
          <p:nvPr>
            <p:ph type="body" idx="1"/>
          </p:nvPr>
        </p:nvSpPr>
        <p:spPr>
          <a:xfrm>
            <a:off x="468313" y="3068638"/>
            <a:ext cx="8445500" cy="2819400"/>
          </a:xfrm>
        </p:spPr>
        <p:txBody>
          <a:bodyPr/>
          <a:lstStyle/>
          <a:p>
            <a:pPr eaLnBrk="1" hangingPunct="1">
              <a:lnSpc>
                <a:spcPct val="80000"/>
              </a:lnSpc>
              <a:defRPr/>
            </a:pPr>
            <a:r>
              <a:rPr lang="en-US" sz="2800" dirty="0">
                <a:solidFill>
                  <a:schemeClr val="accent2"/>
                </a:solidFill>
                <a:effectLst>
                  <a:outerShdw blurRad="38100" dist="38100" dir="2700000" algn="tl">
                    <a:srgbClr val="000000">
                      <a:alpha val="43137"/>
                    </a:srgbClr>
                  </a:outerShdw>
                </a:effectLst>
              </a:rPr>
              <a:t>Above waist / palms out – </a:t>
            </a:r>
            <a:r>
              <a:rPr lang="en-US" sz="2800" b="1" dirty="0">
                <a:solidFill>
                  <a:schemeClr val="accent2"/>
                </a:solidFill>
                <a:effectLst>
                  <a:outerShdw blurRad="38100" dist="38100" dir="2700000" algn="tl">
                    <a:srgbClr val="000000">
                      <a:alpha val="43137"/>
                    </a:srgbClr>
                  </a:outerShdw>
                </a:effectLst>
              </a:rPr>
              <a:t>non aggressive</a:t>
            </a:r>
          </a:p>
          <a:p>
            <a:pPr eaLnBrk="1" hangingPunct="1">
              <a:lnSpc>
                <a:spcPct val="80000"/>
              </a:lnSpc>
              <a:defRPr/>
            </a:pPr>
            <a:endParaRPr lang="en-US" sz="1000" dirty="0">
              <a:solidFill>
                <a:schemeClr val="accent2"/>
              </a:solidFill>
              <a:effectLst>
                <a:outerShdw blurRad="38100" dist="38100" dir="2700000" algn="tl">
                  <a:srgbClr val="000000">
                    <a:alpha val="43137"/>
                  </a:srgbClr>
                </a:outerShdw>
              </a:effectLst>
            </a:endParaRPr>
          </a:p>
          <a:p>
            <a:pPr eaLnBrk="1" hangingPunct="1">
              <a:lnSpc>
                <a:spcPct val="80000"/>
              </a:lnSpc>
              <a:defRPr/>
            </a:pPr>
            <a:r>
              <a:rPr lang="en-US" sz="2800" dirty="0">
                <a:solidFill>
                  <a:schemeClr val="accent2"/>
                </a:solidFill>
                <a:effectLst>
                  <a:outerShdw blurRad="38100" dist="38100" dir="2700000" algn="tl">
                    <a:srgbClr val="000000">
                      <a:alpha val="43137"/>
                    </a:srgbClr>
                  </a:outerShdw>
                </a:effectLst>
              </a:rPr>
              <a:t>Above waist palms in – </a:t>
            </a:r>
            <a:r>
              <a:rPr lang="en-US" sz="2800" b="1" dirty="0">
                <a:solidFill>
                  <a:schemeClr val="accent2"/>
                </a:solidFill>
                <a:effectLst>
                  <a:outerShdw blurRad="38100" dist="38100" dir="2700000" algn="tl">
                    <a:srgbClr val="000000">
                      <a:alpha val="43137"/>
                    </a:srgbClr>
                  </a:outerShdw>
                </a:effectLst>
              </a:rPr>
              <a:t>possibly aggressive</a:t>
            </a:r>
          </a:p>
          <a:p>
            <a:pPr eaLnBrk="1" hangingPunct="1">
              <a:lnSpc>
                <a:spcPct val="80000"/>
              </a:lnSpc>
              <a:defRPr/>
            </a:pPr>
            <a:endParaRPr lang="en-US" sz="1000" dirty="0">
              <a:solidFill>
                <a:schemeClr val="accent2"/>
              </a:solidFill>
              <a:effectLst>
                <a:outerShdw blurRad="38100" dist="38100" dir="2700000" algn="tl">
                  <a:srgbClr val="000000">
                    <a:alpha val="43137"/>
                  </a:srgbClr>
                </a:outerShdw>
              </a:effectLst>
            </a:endParaRPr>
          </a:p>
          <a:p>
            <a:pPr eaLnBrk="1" hangingPunct="1">
              <a:lnSpc>
                <a:spcPct val="80000"/>
              </a:lnSpc>
              <a:defRPr/>
            </a:pPr>
            <a:r>
              <a:rPr lang="en-US" sz="2800" dirty="0">
                <a:solidFill>
                  <a:schemeClr val="accent2"/>
                </a:solidFill>
                <a:effectLst>
                  <a:outerShdw blurRad="38100" dist="38100" dir="2700000" algn="tl">
                    <a:srgbClr val="000000">
                      <a:alpha val="43137"/>
                    </a:srgbClr>
                  </a:outerShdw>
                </a:effectLst>
              </a:rPr>
              <a:t>Above waist / bladed position – </a:t>
            </a:r>
            <a:r>
              <a:rPr lang="en-US" sz="2800" b="1" dirty="0">
                <a:solidFill>
                  <a:schemeClr val="accent2"/>
                </a:solidFill>
                <a:effectLst>
                  <a:outerShdw blurRad="38100" dist="38100" dir="2700000" algn="tl">
                    <a:srgbClr val="000000">
                      <a:alpha val="43137"/>
                    </a:srgbClr>
                  </a:outerShdw>
                </a:effectLst>
              </a:rPr>
              <a:t>aggressive</a:t>
            </a:r>
          </a:p>
          <a:p>
            <a:pPr eaLnBrk="1" hangingPunct="1">
              <a:lnSpc>
                <a:spcPct val="80000"/>
              </a:lnSpc>
              <a:defRPr/>
            </a:pPr>
            <a:endParaRPr lang="en-US" sz="1000" dirty="0">
              <a:solidFill>
                <a:schemeClr val="accent2"/>
              </a:solidFill>
              <a:effectLst>
                <a:outerShdw blurRad="38100" dist="38100" dir="2700000" algn="tl">
                  <a:srgbClr val="000000">
                    <a:alpha val="43137"/>
                  </a:srgbClr>
                </a:outerShdw>
              </a:effectLst>
            </a:endParaRPr>
          </a:p>
          <a:p>
            <a:pPr eaLnBrk="1" hangingPunct="1">
              <a:lnSpc>
                <a:spcPct val="80000"/>
              </a:lnSpc>
              <a:defRPr/>
            </a:pPr>
            <a:r>
              <a:rPr lang="en-US" sz="2800" dirty="0">
                <a:solidFill>
                  <a:schemeClr val="accent2"/>
                </a:solidFill>
                <a:effectLst>
                  <a:outerShdw blurRad="38100" dist="38100" dir="2700000" algn="tl">
                    <a:srgbClr val="000000">
                      <a:alpha val="43137"/>
                    </a:srgbClr>
                  </a:outerShdw>
                </a:effectLst>
              </a:rPr>
              <a:t>Below waist / palms in – </a:t>
            </a:r>
            <a:r>
              <a:rPr lang="en-US" sz="2800" b="1" dirty="0">
                <a:solidFill>
                  <a:schemeClr val="accent2"/>
                </a:solidFill>
                <a:effectLst>
                  <a:outerShdw blurRad="38100" dist="38100" dir="2700000" algn="tl">
                    <a:srgbClr val="000000">
                      <a:alpha val="43137"/>
                    </a:srgbClr>
                  </a:outerShdw>
                </a:effectLst>
              </a:rPr>
              <a:t>non aggressive</a:t>
            </a:r>
          </a:p>
          <a:p>
            <a:pPr eaLnBrk="1" hangingPunct="1">
              <a:lnSpc>
                <a:spcPct val="80000"/>
              </a:lnSpc>
              <a:defRPr/>
            </a:pPr>
            <a:endParaRPr lang="en-US" sz="1000" dirty="0">
              <a:solidFill>
                <a:schemeClr val="accent2"/>
              </a:solidFill>
              <a:effectLst>
                <a:outerShdw blurRad="38100" dist="38100" dir="2700000" algn="tl">
                  <a:srgbClr val="000000">
                    <a:alpha val="43137"/>
                  </a:srgbClr>
                </a:outerShdw>
              </a:effectLst>
            </a:endParaRPr>
          </a:p>
          <a:p>
            <a:pPr eaLnBrk="1" hangingPunct="1">
              <a:lnSpc>
                <a:spcPct val="80000"/>
              </a:lnSpc>
              <a:defRPr/>
            </a:pPr>
            <a:r>
              <a:rPr lang="en-US" sz="2800" dirty="0">
                <a:solidFill>
                  <a:schemeClr val="accent2"/>
                </a:solidFill>
                <a:effectLst>
                  <a:outerShdw blurRad="38100" dist="38100" dir="2700000" algn="tl">
                    <a:srgbClr val="000000">
                      <a:alpha val="43137"/>
                    </a:srgbClr>
                  </a:outerShdw>
                </a:effectLst>
              </a:rPr>
              <a:t>Palms out / elbows close – </a:t>
            </a:r>
            <a:r>
              <a:rPr lang="en-US" sz="2800" b="1" dirty="0">
                <a:solidFill>
                  <a:schemeClr val="accent2"/>
                </a:solidFill>
                <a:effectLst>
                  <a:outerShdw blurRad="38100" dist="38100" dir="2700000" algn="tl">
                    <a:srgbClr val="000000">
                      <a:alpha val="43137"/>
                    </a:srgbClr>
                  </a:outerShdw>
                </a:effectLst>
              </a:rPr>
              <a:t>possibly aggressive</a:t>
            </a:r>
          </a:p>
          <a:p>
            <a:pPr eaLnBrk="1" hangingPunct="1">
              <a:lnSpc>
                <a:spcPct val="80000"/>
              </a:lnSpc>
              <a:defRPr/>
            </a:pPr>
            <a:endParaRPr lang="en-US" sz="1000" dirty="0">
              <a:solidFill>
                <a:schemeClr val="accent2"/>
              </a:solidFill>
              <a:effectLst>
                <a:outerShdw blurRad="38100" dist="38100" dir="2700000" algn="tl">
                  <a:srgbClr val="000000">
                    <a:alpha val="43137"/>
                  </a:srgbClr>
                </a:outerShdw>
              </a:effectLst>
            </a:endParaRPr>
          </a:p>
          <a:p>
            <a:pPr eaLnBrk="1" hangingPunct="1">
              <a:lnSpc>
                <a:spcPct val="80000"/>
              </a:lnSpc>
              <a:defRPr/>
            </a:pPr>
            <a:r>
              <a:rPr lang="en-US" sz="2800" dirty="0">
                <a:solidFill>
                  <a:schemeClr val="accent2"/>
                </a:solidFill>
                <a:effectLst>
                  <a:outerShdw blurRad="38100" dist="38100" dir="2700000" algn="tl">
                    <a:srgbClr val="000000">
                      <a:alpha val="43137"/>
                    </a:srgbClr>
                  </a:outerShdw>
                </a:effectLst>
              </a:rPr>
              <a:t>Palms out / elbows away – </a:t>
            </a:r>
            <a:r>
              <a:rPr lang="en-US" sz="2800" b="1" dirty="0">
                <a:solidFill>
                  <a:schemeClr val="accent2"/>
                </a:solidFill>
                <a:effectLst>
                  <a:outerShdw blurRad="38100" dist="38100" dir="2700000" algn="tl">
                    <a:srgbClr val="000000">
                      <a:alpha val="43137"/>
                    </a:srgbClr>
                  </a:outerShdw>
                </a:effectLst>
              </a:rPr>
              <a:t>non aggressive</a:t>
            </a:r>
            <a:endParaRPr lang="en-CA" sz="2800" b="1" dirty="0">
              <a:solidFill>
                <a:schemeClr val="accent2"/>
              </a:solidFill>
              <a:effectLst>
                <a:outerShdw blurRad="38100" dist="38100" dir="2700000" algn="tl">
                  <a:srgbClr val="000000">
                    <a:alpha val="43137"/>
                  </a:srgbClr>
                </a:outerShdw>
              </a:effectLst>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 calcmode="lin" valueType="num">
                                      <p:cBhvr additive="base">
                                        <p:cTn id="7" dur="500" fill="hold"/>
                                        <p:tgtEl>
                                          <p:spTgt spid="27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51">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nodeType="clickEffect">
                                  <p:stCondLst>
                                    <p:cond delay="0"/>
                                  </p:stCondLst>
                                  <p:childTnLst>
                                    <p:set>
                                      <p:cBhvr>
                                        <p:cTn id="12" dur="1" fill="hold">
                                          <p:stCondLst>
                                            <p:cond delay="0"/>
                                          </p:stCondLst>
                                        </p:cTn>
                                        <p:tgtEl>
                                          <p:spTgt spid="27651">
                                            <p:txEl>
                                              <p:pRg st="2" end="2"/>
                                            </p:txEl>
                                          </p:spTgt>
                                        </p:tgtEl>
                                        <p:attrNameLst>
                                          <p:attrName>style.visibility</p:attrName>
                                        </p:attrNameLst>
                                      </p:cBhvr>
                                      <p:to>
                                        <p:strVal val="visible"/>
                                      </p:to>
                                    </p:set>
                                    <p:anim calcmode="lin" valueType="num">
                                      <p:cBhvr additive="base">
                                        <p:cTn id="13" dur="500" fill="hold"/>
                                        <p:tgtEl>
                                          <p:spTgt spid="2765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651">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nodeType="clickEffect">
                                  <p:stCondLst>
                                    <p:cond delay="0"/>
                                  </p:stCondLst>
                                  <p:childTnLst>
                                    <p:set>
                                      <p:cBhvr>
                                        <p:cTn id="18" dur="1" fill="hold">
                                          <p:stCondLst>
                                            <p:cond delay="0"/>
                                          </p:stCondLst>
                                        </p:cTn>
                                        <p:tgtEl>
                                          <p:spTgt spid="27651">
                                            <p:txEl>
                                              <p:pRg st="4" end="4"/>
                                            </p:txEl>
                                          </p:spTgt>
                                        </p:tgtEl>
                                        <p:attrNameLst>
                                          <p:attrName>style.visibility</p:attrName>
                                        </p:attrNameLst>
                                      </p:cBhvr>
                                      <p:to>
                                        <p:strVal val="visible"/>
                                      </p:to>
                                    </p:set>
                                    <p:anim calcmode="lin" valueType="num">
                                      <p:cBhvr additive="base">
                                        <p:cTn id="19" dur="500" fill="hold"/>
                                        <p:tgtEl>
                                          <p:spTgt spid="2765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651">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 fill="hold" nodeType="clickEffect">
                                  <p:stCondLst>
                                    <p:cond delay="0"/>
                                  </p:stCondLst>
                                  <p:childTnLst>
                                    <p:set>
                                      <p:cBhvr>
                                        <p:cTn id="24" dur="1" fill="hold">
                                          <p:stCondLst>
                                            <p:cond delay="0"/>
                                          </p:stCondLst>
                                        </p:cTn>
                                        <p:tgtEl>
                                          <p:spTgt spid="27651">
                                            <p:txEl>
                                              <p:pRg st="6" end="6"/>
                                            </p:txEl>
                                          </p:spTgt>
                                        </p:tgtEl>
                                        <p:attrNameLst>
                                          <p:attrName>style.visibility</p:attrName>
                                        </p:attrNameLst>
                                      </p:cBhvr>
                                      <p:to>
                                        <p:strVal val="visible"/>
                                      </p:to>
                                    </p:set>
                                    <p:anim calcmode="lin" valueType="num">
                                      <p:cBhvr additive="base">
                                        <p:cTn id="25" dur="500" fill="hold"/>
                                        <p:tgtEl>
                                          <p:spTgt spid="27651">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7651">
                                            <p:txEl>
                                              <p:pRg st="6" end="6"/>
                                            </p:txEl>
                                          </p:spTgt>
                                        </p:tgtEl>
                                        <p:attrNameLst>
                                          <p:attrName>ppt_y</p:attrName>
                                        </p:attrNameLst>
                                      </p:cBhvr>
                                      <p:tavLst>
                                        <p:tav tm="0">
                                          <p:val>
                                            <p:strVal val="0-#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1" fill="hold" nodeType="clickEffect">
                                  <p:stCondLst>
                                    <p:cond delay="0"/>
                                  </p:stCondLst>
                                  <p:childTnLst>
                                    <p:set>
                                      <p:cBhvr>
                                        <p:cTn id="30" dur="1" fill="hold">
                                          <p:stCondLst>
                                            <p:cond delay="0"/>
                                          </p:stCondLst>
                                        </p:cTn>
                                        <p:tgtEl>
                                          <p:spTgt spid="27651">
                                            <p:txEl>
                                              <p:pRg st="8" end="8"/>
                                            </p:txEl>
                                          </p:spTgt>
                                        </p:tgtEl>
                                        <p:attrNameLst>
                                          <p:attrName>style.visibility</p:attrName>
                                        </p:attrNameLst>
                                      </p:cBhvr>
                                      <p:to>
                                        <p:strVal val="visible"/>
                                      </p:to>
                                    </p:set>
                                    <p:anim calcmode="lin" valueType="num">
                                      <p:cBhvr additive="base">
                                        <p:cTn id="31" dur="500" fill="hold"/>
                                        <p:tgtEl>
                                          <p:spTgt spid="27651">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7651">
                                            <p:txEl>
                                              <p:pRg st="8" end="8"/>
                                            </p:txEl>
                                          </p:spTgt>
                                        </p:tgtEl>
                                        <p:attrNameLst>
                                          <p:attrName>ppt_y</p:attrName>
                                        </p:attrNameLst>
                                      </p:cBhvr>
                                      <p:tavLst>
                                        <p:tav tm="0">
                                          <p:val>
                                            <p:strVal val="0-#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1" fill="hold" nodeType="clickEffect">
                                  <p:stCondLst>
                                    <p:cond delay="0"/>
                                  </p:stCondLst>
                                  <p:childTnLst>
                                    <p:set>
                                      <p:cBhvr>
                                        <p:cTn id="36" dur="1" fill="hold">
                                          <p:stCondLst>
                                            <p:cond delay="0"/>
                                          </p:stCondLst>
                                        </p:cTn>
                                        <p:tgtEl>
                                          <p:spTgt spid="27651">
                                            <p:txEl>
                                              <p:pRg st="10" end="10"/>
                                            </p:txEl>
                                          </p:spTgt>
                                        </p:tgtEl>
                                        <p:attrNameLst>
                                          <p:attrName>style.visibility</p:attrName>
                                        </p:attrNameLst>
                                      </p:cBhvr>
                                      <p:to>
                                        <p:strVal val="visible"/>
                                      </p:to>
                                    </p:set>
                                    <p:anim calcmode="lin" valueType="num">
                                      <p:cBhvr additive="base">
                                        <p:cTn id="37" dur="500" fill="hold"/>
                                        <p:tgtEl>
                                          <p:spTgt spid="27651">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7651">
                                            <p:txEl>
                                              <p:pRg st="10" end="1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6626" name="Picture 4" descr="training">
            <a:extLst>
              <a:ext uri="{FF2B5EF4-FFF2-40B4-BE49-F238E27FC236}">
                <a16:creationId xmlns:a16="http://schemas.microsoft.com/office/drawing/2014/main" id="{FFF209B7-1E9B-4C09-ADBD-C8B92305D4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Rectangle 2">
            <a:extLst>
              <a:ext uri="{FF2B5EF4-FFF2-40B4-BE49-F238E27FC236}">
                <a16:creationId xmlns:a16="http://schemas.microsoft.com/office/drawing/2014/main" id="{92836717-30CB-7A52-B1CA-7987B0BA94EA}"/>
              </a:ext>
            </a:extLst>
          </p:cNvPr>
          <p:cNvSpPr>
            <a:spLocks noGrp="1" noChangeArrowheads="1"/>
          </p:cNvSpPr>
          <p:nvPr>
            <p:ph type="title"/>
          </p:nvPr>
        </p:nvSpPr>
        <p:spPr>
          <a:xfrm>
            <a:off x="468313" y="1989138"/>
            <a:ext cx="8229600" cy="1143000"/>
          </a:xfrm>
        </p:spPr>
        <p:txBody>
          <a:bodyPr/>
          <a:lstStyle/>
          <a:p>
            <a:pPr eaLnBrk="1" hangingPunct="1">
              <a:defRPr/>
            </a:pPr>
            <a:r>
              <a:rPr lang="en-US" b="1" dirty="0">
                <a:solidFill>
                  <a:schemeClr val="accent2"/>
                </a:solidFill>
                <a:effectLst>
                  <a:outerShdw blurRad="38100" dist="38100" dir="2700000" algn="tl">
                    <a:srgbClr val="000000">
                      <a:alpha val="43137"/>
                    </a:srgbClr>
                  </a:outerShdw>
                </a:effectLst>
              </a:rPr>
              <a:t>HANDS</a:t>
            </a:r>
            <a:endParaRPr lang="en-CA" b="1" dirty="0">
              <a:solidFill>
                <a:schemeClr val="accent2"/>
              </a:solidFill>
              <a:effectLst>
                <a:outerShdw blurRad="38100" dist="38100" dir="2700000" algn="tl">
                  <a:srgbClr val="000000">
                    <a:alpha val="43137"/>
                  </a:srgbClr>
                </a:outerShdw>
              </a:effectLst>
            </a:endParaRPr>
          </a:p>
        </p:txBody>
      </p:sp>
      <p:sp>
        <p:nvSpPr>
          <p:cNvPr id="28675" name="Rectangle 3">
            <a:extLst>
              <a:ext uri="{FF2B5EF4-FFF2-40B4-BE49-F238E27FC236}">
                <a16:creationId xmlns:a16="http://schemas.microsoft.com/office/drawing/2014/main" id="{BE11B2A5-1956-8DE1-4578-EA43A1160C09}"/>
              </a:ext>
            </a:extLst>
          </p:cNvPr>
          <p:cNvSpPr>
            <a:spLocks noGrp="1" noChangeArrowheads="1"/>
          </p:cNvSpPr>
          <p:nvPr>
            <p:ph type="body" idx="1"/>
          </p:nvPr>
        </p:nvSpPr>
        <p:spPr>
          <a:xfrm>
            <a:off x="457200" y="2924175"/>
            <a:ext cx="8229600" cy="3057525"/>
          </a:xfrm>
        </p:spPr>
        <p:txBody>
          <a:bodyPr/>
          <a:lstStyle/>
          <a:p>
            <a:pPr eaLnBrk="1" hangingPunct="1">
              <a:lnSpc>
                <a:spcPct val="90000"/>
              </a:lnSpc>
              <a:defRPr/>
            </a:pPr>
            <a:r>
              <a:rPr lang="en-US" sz="2800" dirty="0">
                <a:solidFill>
                  <a:schemeClr val="accent2"/>
                </a:solidFill>
                <a:effectLst>
                  <a:outerShdw blurRad="38100" dist="38100" dir="2700000" algn="tl">
                    <a:srgbClr val="000000">
                      <a:alpha val="43137"/>
                    </a:srgbClr>
                  </a:outerShdw>
                </a:effectLst>
              </a:rPr>
              <a:t>Opening/Closing – </a:t>
            </a:r>
            <a:r>
              <a:rPr lang="en-US" sz="2800" b="1" dirty="0">
                <a:solidFill>
                  <a:schemeClr val="accent2"/>
                </a:solidFill>
                <a:effectLst>
                  <a:outerShdw blurRad="38100" dist="38100" dir="2700000" algn="tl">
                    <a:srgbClr val="000000">
                      <a:alpha val="43137"/>
                    </a:srgbClr>
                  </a:outerShdw>
                </a:effectLst>
              </a:rPr>
              <a:t>Anxiety or aggression</a:t>
            </a:r>
          </a:p>
          <a:p>
            <a:pPr eaLnBrk="1" hangingPunct="1">
              <a:lnSpc>
                <a:spcPct val="90000"/>
              </a:lnSpc>
              <a:defRPr/>
            </a:pPr>
            <a:endParaRPr lang="en-US" sz="1000" dirty="0">
              <a:solidFill>
                <a:schemeClr val="accent2"/>
              </a:solidFill>
              <a:effectLst>
                <a:outerShdw blurRad="38100" dist="38100" dir="2700000" algn="tl">
                  <a:srgbClr val="000000">
                    <a:alpha val="43137"/>
                  </a:srgbClr>
                </a:outerShdw>
              </a:effectLst>
            </a:endParaRPr>
          </a:p>
          <a:p>
            <a:pPr eaLnBrk="1" hangingPunct="1">
              <a:lnSpc>
                <a:spcPct val="90000"/>
              </a:lnSpc>
              <a:defRPr/>
            </a:pPr>
            <a:r>
              <a:rPr lang="en-US" sz="2800" dirty="0">
                <a:solidFill>
                  <a:schemeClr val="accent2"/>
                </a:solidFill>
                <a:effectLst>
                  <a:outerShdw blurRad="38100" dist="38100" dir="2700000" algn="tl">
                    <a:srgbClr val="000000">
                      <a:alpha val="43137"/>
                    </a:srgbClr>
                  </a:outerShdw>
                </a:effectLst>
              </a:rPr>
              <a:t>On hips – </a:t>
            </a:r>
            <a:r>
              <a:rPr lang="en-US" sz="2800" b="1" dirty="0">
                <a:solidFill>
                  <a:schemeClr val="accent2"/>
                </a:solidFill>
                <a:effectLst>
                  <a:outerShdw blurRad="38100" dist="38100" dir="2700000" algn="tl">
                    <a:srgbClr val="000000">
                      <a:alpha val="43137"/>
                    </a:srgbClr>
                  </a:outerShdw>
                </a:effectLst>
              </a:rPr>
              <a:t>Assertiveness</a:t>
            </a:r>
          </a:p>
          <a:p>
            <a:pPr eaLnBrk="1" hangingPunct="1">
              <a:lnSpc>
                <a:spcPct val="90000"/>
              </a:lnSpc>
              <a:defRPr/>
            </a:pPr>
            <a:endParaRPr lang="en-US" sz="1000" dirty="0">
              <a:solidFill>
                <a:schemeClr val="accent2"/>
              </a:solidFill>
              <a:effectLst>
                <a:outerShdw blurRad="38100" dist="38100" dir="2700000" algn="tl">
                  <a:srgbClr val="000000">
                    <a:alpha val="43137"/>
                  </a:srgbClr>
                </a:outerShdw>
              </a:effectLst>
            </a:endParaRPr>
          </a:p>
          <a:p>
            <a:pPr eaLnBrk="1" hangingPunct="1">
              <a:lnSpc>
                <a:spcPct val="90000"/>
              </a:lnSpc>
              <a:defRPr/>
            </a:pPr>
            <a:r>
              <a:rPr lang="en-US" sz="2800" dirty="0">
                <a:solidFill>
                  <a:schemeClr val="accent2"/>
                </a:solidFill>
                <a:effectLst>
                  <a:outerShdw blurRad="38100" dist="38100" dir="2700000" algn="tl">
                    <a:srgbClr val="000000">
                      <a:alpha val="43137"/>
                    </a:srgbClr>
                  </a:outerShdw>
                </a:effectLst>
              </a:rPr>
              <a:t>Folded in front – </a:t>
            </a:r>
            <a:r>
              <a:rPr lang="en-US" sz="2800" b="1" dirty="0">
                <a:solidFill>
                  <a:schemeClr val="accent2"/>
                </a:solidFill>
                <a:effectLst>
                  <a:outerShdw blurRad="38100" dist="38100" dir="2700000" algn="tl">
                    <a:srgbClr val="000000">
                      <a:alpha val="43137"/>
                    </a:srgbClr>
                  </a:outerShdw>
                </a:effectLst>
              </a:rPr>
              <a:t>Non aggressive</a:t>
            </a:r>
          </a:p>
          <a:p>
            <a:pPr eaLnBrk="1" hangingPunct="1">
              <a:lnSpc>
                <a:spcPct val="90000"/>
              </a:lnSpc>
              <a:defRPr/>
            </a:pPr>
            <a:endParaRPr lang="en-US" sz="1000" dirty="0">
              <a:solidFill>
                <a:schemeClr val="accent2"/>
              </a:solidFill>
              <a:effectLst>
                <a:outerShdw blurRad="38100" dist="38100" dir="2700000" algn="tl">
                  <a:srgbClr val="000000">
                    <a:alpha val="43137"/>
                  </a:srgbClr>
                </a:outerShdw>
              </a:effectLst>
            </a:endParaRPr>
          </a:p>
          <a:p>
            <a:pPr eaLnBrk="1" hangingPunct="1">
              <a:lnSpc>
                <a:spcPct val="90000"/>
              </a:lnSpc>
              <a:defRPr/>
            </a:pPr>
            <a:r>
              <a:rPr lang="en-US" sz="2800" dirty="0">
                <a:solidFill>
                  <a:schemeClr val="accent2"/>
                </a:solidFill>
                <a:effectLst>
                  <a:outerShdw blurRad="38100" dist="38100" dir="2700000" algn="tl">
                    <a:srgbClr val="000000">
                      <a:alpha val="43137"/>
                    </a:srgbClr>
                  </a:outerShdw>
                </a:effectLst>
              </a:rPr>
              <a:t>Closed – </a:t>
            </a:r>
            <a:r>
              <a:rPr lang="en-US" sz="2800" b="1" dirty="0">
                <a:solidFill>
                  <a:schemeClr val="accent2"/>
                </a:solidFill>
                <a:effectLst>
                  <a:outerShdw blurRad="38100" dist="38100" dir="2700000" algn="tl">
                    <a:srgbClr val="000000">
                      <a:alpha val="43137"/>
                    </a:srgbClr>
                  </a:outerShdw>
                </a:effectLst>
              </a:rPr>
              <a:t>Aggressive</a:t>
            </a:r>
          </a:p>
          <a:p>
            <a:pPr eaLnBrk="1" hangingPunct="1">
              <a:lnSpc>
                <a:spcPct val="90000"/>
              </a:lnSpc>
              <a:defRPr/>
            </a:pPr>
            <a:endParaRPr lang="en-US" sz="1000" dirty="0">
              <a:solidFill>
                <a:schemeClr val="accent2"/>
              </a:solidFill>
              <a:effectLst>
                <a:outerShdw blurRad="38100" dist="38100" dir="2700000" algn="tl">
                  <a:srgbClr val="000000">
                    <a:alpha val="43137"/>
                  </a:srgbClr>
                </a:outerShdw>
              </a:effectLst>
            </a:endParaRPr>
          </a:p>
          <a:p>
            <a:pPr eaLnBrk="1" hangingPunct="1">
              <a:lnSpc>
                <a:spcPct val="90000"/>
              </a:lnSpc>
              <a:defRPr/>
            </a:pPr>
            <a:r>
              <a:rPr lang="en-US" sz="2800" dirty="0">
                <a:solidFill>
                  <a:schemeClr val="accent2"/>
                </a:solidFill>
                <a:effectLst>
                  <a:outerShdw blurRad="38100" dist="38100" dir="2700000" algn="tl">
                    <a:srgbClr val="000000">
                      <a:alpha val="43137"/>
                    </a:srgbClr>
                  </a:outerShdw>
                </a:effectLst>
              </a:rPr>
              <a:t>One open / behind back – </a:t>
            </a:r>
            <a:r>
              <a:rPr lang="en-US" sz="2800" b="1" dirty="0">
                <a:solidFill>
                  <a:schemeClr val="accent2"/>
                </a:solidFill>
                <a:effectLst>
                  <a:outerShdw blurRad="38100" dist="38100" dir="2700000" algn="tl">
                    <a:srgbClr val="000000">
                      <a:alpha val="43137"/>
                    </a:srgbClr>
                  </a:outerShdw>
                </a:effectLst>
              </a:rPr>
              <a:t>Possible weapon</a:t>
            </a:r>
          </a:p>
          <a:p>
            <a:pPr eaLnBrk="1" hangingPunct="1">
              <a:lnSpc>
                <a:spcPct val="90000"/>
              </a:lnSpc>
              <a:defRPr/>
            </a:pPr>
            <a:endParaRPr lang="en-US" sz="1000" dirty="0">
              <a:solidFill>
                <a:schemeClr val="accent2"/>
              </a:solidFill>
              <a:effectLst>
                <a:outerShdw blurRad="38100" dist="38100" dir="2700000" algn="tl">
                  <a:srgbClr val="000000">
                    <a:alpha val="43137"/>
                  </a:srgbClr>
                </a:outerShdw>
              </a:effectLst>
            </a:endParaRPr>
          </a:p>
          <a:p>
            <a:pPr eaLnBrk="1" hangingPunct="1">
              <a:lnSpc>
                <a:spcPct val="90000"/>
              </a:lnSpc>
              <a:defRPr/>
            </a:pPr>
            <a:r>
              <a:rPr lang="en-US" sz="2800" dirty="0">
                <a:solidFill>
                  <a:schemeClr val="accent2"/>
                </a:solidFill>
                <a:effectLst>
                  <a:outerShdw blurRad="38100" dist="38100" dir="2700000" algn="tl">
                    <a:srgbClr val="000000">
                      <a:alpha val="43137"/>
                    </a:srgbClr>
                  </a:outerShdw>
                </a:effectLst>
              </a:rPr>
              <a:t>Fighting hand position - </a:t>
            </a:r>
            <a:r>
              <a:rPr lang="en-US" sz="2800" b="1" dirty="0">
                <a:solidFill>
                  <a:schemeClr val="accent2"/>
                </a:solidFill>
                <a:effectLst>
                  <a:outerShdw blurRad="38100" dist="38100" dir="2700000" algn="tl">
                    <a:srgbClr val="000000">
                      <a:alpha val="43137"/>
                    </a:srgbClr>
                  </a:outerShdw>
                </a:effectLst>
              </a:rPr>
              <a:t>Aggressive</a:t>
            </a:r>
            <a:endParaRPr lang="en-CA" sz="2800" b="1" dirty="0">
              <a:solidFill>
                <a:schemeClr val="accent2"/>
              </a:solidFill>
              <a:effectLst>
                <a:outerShdw blurRad="38100" dist="38100" dir="2700000" algn="tl">
                  <a:srgbClr val="000000">
                    <a:alpha val="43137"/>
                  </a:srgbClr>
                </a:outerShdw>
              </a:effectLst>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wipe(left)">
                                      <p:cBhvr>
                                        <p:cTn id="7" dur="500"/>
                                        <p:tgtEl>
                                          <p:spTgt spid="286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8675">
                                            <p:txEl>
                                              <p:pRg st="2" end="2"/>
                                            </p:txEl>
                                          </p:spTgt>
                                        </p:tgtEl>
                                        <p:attrNameLst>
                                          <p:attrName>style.visibility</p:attrName>
                                        </p:attrNameLst>
                                      </p:cBhvr>
                                      <p:to>
                                        <p:strVal val="visible"/>
                                      </p:to>
                                    </p:set>
                                    <p:animEffect transition="in" filter="wipe(left)">
                                      <p:cBhvr>
                                        <p:cTn id="12" dur="500"/>
                                        <p:tgtEl>
                                          <p:spTgt spid="2867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8675">
                                            <p:txEl>
                                              <p:pRg st="4" end="4"/>
                                            </p:txEl>
                                          </p:spTgt>
                                        </p:tgtEl>
                                        <p:attrNameLst>
                                          <p:attrName>style.visibility</p:attrName>
                                        </p:attrNameLst>
                                      </p:cBhvr>
                                      <p:to>
                                        <p:strVal val="visible"/>
                                      </p:to>
                                    </p:set>
                                    <p:animEffect transition="in" filter="wipe(left)">
                                      <p:cBhvr>
                                        <p:cTn id="17" dur="500"/>
                                        <p:tgtEl>
                                          <p:spTgt spid="28675">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8675">
                                            <p:txEl>
                                              <p:pRg st="6" end="6"/>
                                            </p:txEl>
                                          </p:spTgt>
                                        </p:tgtEl>
                                        <p:attrNameLst>
                                          <p:attrName>style.visibility</p:attrName>
                                        </p:attrNameLst>
                                      </p:cBhvr>
                                      <p:to>
                                        <p:strVal val="visible"/>
                                      </p:to>
                                    </p:set>
                                    <p:animEffect transition="in" filter="wipe(left)">
                                      <p:cBhvr>
                                        <p:cTn id="22" dur="500"/>
                                        <p:tgtEl>
                                          <p:spTgt spid="28675">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8675">
                                            <p:txEl>
                                              <p:pRg st="8" end="8"/>
                                            </p:txEl>
                                          </p:spTgt>
                                        </p:tgtEl>
                                        <p:attrNameLst>
                                          <p:attrName>style.visibility</p:attrName>
                                        </p:attrNameLst>
                                      </p:cBhvr>
                                      <p:to>
                                        <p:strVal val="visible"/>
                                      </p:to>
                                    </p:set>
                                    <p:animEffect transition="in" filter="wipe(left)">
                                      <p:cBhvr>
                                        <p:cTn id="27" dur="500"/>
                                        <p:tgtEl>
                                          <p:spTgt spid="28675">
                                            <p:txEl>
                                              <p:pRg st="8" end="8"/>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8675">
                                            <p:txEl>
                                              <p:pRg st="10" end="10"/>
                                            </p:txEl>
                                          </p:spTgt>
                                        </p:tgtEl>
                                        <p:attrNameLst>
                                          <p:attrName>style.visibility</p:attrName>
                                        </p:attrNameLst>
                                      </p:cBhvr>
                                      <p:to>
                                        <p:strVal val="visible"/>
                                      </p:to>
                                    </p:set>
                                    <p:animEffect transition="in" filter="wipe(left)">
                                      <p:cBhvr>
                                        <p:cTn id="32" dur="500"/>
                                        <p:tgtEl>
                                          <p:spTgt spid="2867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7650" name="Picture 4" descr="training">
            <a:extLst>
              <a:ext uri="{FF2B5EF4-FFF2-40B4-BE49-F238E27FC236}">
                <a16:creationId xmlns:a16="http://schemas.microsoft.com/office/drawing/2014/main" id="{1F99A8E7-3AFC-FF5C-6E0E-76A9E74FC6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1" name="Rectangle 2">
            <a:extLst>
              <a:ext uri="{FF2B5EF4-FFF2-40B4-BE49-F238E27FC236}">
                <a16:creationId xmlns:a16="http://schemas.microsoft.com/office/drawing/2014/main" id="{506ABC5D-0693-54CD-FB65-654F18D95D81}"/>
              </a:ext>
            </a:extLst>
          </p:cNvPr>
          <p:cNvSpPr>
            <a:spLocks noGrp="1" noChangeArrowheads="1"/>
          </p:cNvSpPr>
          <p:nvPr>
            <p:ph type="title"/>
          </p:nvPr>
        </p:nvSpPr>
        <p:spPr>
          <a:xfrm>
            <a:off x="395288" y="2205038"/>
            <a:ext cx="8229600" cy="1143000"/>
          </a:xfrm>
        </p:spPr>
        <p:txBody>
          <a:bodyPr/>
          <a:lstStyle/>
          <a:p>
            <a:pPr eaLnBrk="1" hangingPunct="1">
              <a:defRPr/>
            </a:pPr>
            <a:r>
              <a:rPr lang="en-US" b="1" dirty="0">
                <a:solidFill>
                  <a:schemeClr val="accent2"/>
                </a:solidFill>
                <a:effectLst>
                  <a:outerShdw blurRad="38100" dist="38100" dir="2700000" algn="tl">
                    <a:srgbClr val="000000">
                      <a:alpha val="43137"/>
                    </a:srgbClr>
                  </a:outerShdw>
                </a:effectLst>
              </a:rPr>
              <a:t>ELBOWS</a:t>
            </a:r>
            <a:endParaRPr lang="en-CA" b="1" dirty="0">
              <a:solidFill>
                <a:schemeClr val="accent2"/>
              </a:solidFill>
              <a:effectLst>
                <a:outerShdw blurRad="38100" dist="38100" dir="2700000" algn="tl">
                  <a:srgbClr val="000000">
                    <a:alpha val="43137"/>
                  </a:srgbClr>
                </a:outerShdw>
              </a:effectLst>
            </a:endParaRPr>
          </a:p>
        </p:txBody>
      </p:sp>
      <p:sp>
        <p:nvSpPr>
          <p:cNvPr id="29699" name="Rectangle 3">
            <a:extLst>
              <a:ext uri="{FF2B5EF4-FFF2-40B4-BE49-F238E27FC236}">
                <a16:creationId xmlns:a16="http://schemas.microsoft.com/office/drawing/2014/main" id="{159777C2-262F-217A-8294-43F144758E2D}"/>
              </a:ext>
            </a:extLst>
          </p:cNvPr>
          <p:cNvSpPr>
            <a:spLocks noGrp="1" noChangeArrowheads="1"/>
          </p:cNvSpPr>
          <p:nvPr>
            <p:ph type="body" idx="1"/>
          </p:nvPr>
        </p:nvSpPr>
        <p:spPr>
          <a:xfrm>
            <a:off x="457200" y="3429000"/>
            <a:ext cx="8229600" cy="2697163"/>
          </a:xfrm>
        </p:spPr>
        <p:txBody>
          <a:bodyPr/>
          <a:lstStyle/>
          <a:p>
            <a:pPr eaLnBrk="1" hangingPunct="1">
              <a:defRPr/>
            </a:pPr>
            <a:r>
              <a:rPr lang="en-US" dirty="0">
                <a:solidFill>
                  <a:schemeClr val="accent2"/>
                </a:solidFill>
              </a:rPr>
              <a:t> </a:t>
            </a:r>
            <a:r>
              <a:rPr lang="en-US" dirty="0">
                <a:solidFill>
                  <a:schemeClr val="accent2"/>
                </a:solidFill>
                <a:effectLst>
                  <a:outerShdw blurRad="38100" dist="38100" dir="2700000" algn="tl">
                    <a:srgbClr val="000000">
                      <a:alpha val="43137"/>
                    </a:srgbClr>
                  </a:outerShdw>
                </a:effectLst>
              </a:rPr>
              <a:t>Close to Body – </a:t>
            </a:r>
            <a:r>
              <a:rPr lang="en-US" b="1" dirty="0">
                <a:solidFill>
                  <a:schemeClr val="accent2"/>
                </a:solidFill>
                <a:effectLst>
                  <a:outerShdw blurRad="38100" dist="38100" dir="2700000" algn="tl">
                    <a:srgbClr val="000000">
                      <a:alpha val="43137"/>
                    </a:srgbClr>
                  </a:outerShdw>
                </a:effectLst>
              </a:rPr>
              <a:t>Tense</a:t>
            </a:r>
          </a:p>
          <a:p>
            <a:pPr eaLnBrk="1" hangingPunct="1">
              <a:defRPr/>
            </a:pPr>
            <a:endParaRPr lang="en-US" dirty="0">
              <a:solidFill>
                <a:schemeClr val="accent2"/>
              </a:solidFill>
              <a:effectLst>
                <a:outerShdw blurRad="38100" dist="38100" dir="2700000" algn="tl">
                  <a:srgbClr val="000000">
                    <a:alpha val="43137"/>
                  </a:srgbClr>
                </a:outerShdw>
              </a:effectLst>
            </a:endParaRPr>
          </a:p>
          <a:p>
            <a:pPr eaLnBrk="1" hangingPunct="1">
              <a:defRPr/>
            </a:pPr>
            <a:r>
              <a:rPr lang="en-US" dirty="0">
                <a:solidFill>
                  <a:schemeClr val="accent2"/>
                </a:solidFill>
                <a:effectLst>
                  <a:outerShdw blurRad="38100" dist="38100" dir="2700000" algn="tl">
                    <a:srgbClr val="000000">
                      <a:alpha val="43137"/>
                    </a:srgbClr>
                  </a:outerShdw>
                </a:effectLst>
              </a:rPr>
              <a:t>Away from Body - </a:t>
            </a:r>
            <a:r>
              <a:rPr lang="en-US" b="1" dirty="0">
                <a:solidFill>
                  <a:schemeClr val="accent2"/>
                </a:solidFill>
                <a:effectLst>
                  <a:outerShdw blurRad="38100" dist="38100" dir="2700000" algn="tl">
                    <a:srgbClr val="000000">
                      <a:alpha val="43137"/>
                    </a:srgbClr>
                  </a:outerShdw>
                </a:effectLst>
              </a:rPr>
              <a:t>Relaxed</a:t>
            </a:r>
            <a:endParaRPr lang="en-CA" b="1" dirty="0">
              <a:solidFill>
                <a:schemeClr val="accent2"/>
              </a:solidFill>
              <a:effectLst>
                <a:outerShdw blurRad="38100" dist="38100" dir="2700000" algn="tl">
                  <a:srgbClr val="000000">
                    <a:alpha val="43137"/>
                  </a:srgbClr>
                </a:outerShdw>
              </a:effectLst>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Effect transition="in" filter="barn(outVertical)">
                                      <p:cBhvr>
                                        <p:cTn id="7" dur="500"/>
                                        <p:tgtEl>
                                          <p:spTgt spid="296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nodeType="clickEffect">
                                  <p:stCondLst>
                                    <p:cond delay="0"/>
                                  </p:stCondLst>
                                  <p:childTnLst>
                                    <p:set>
                                      <p:cBhvr>
                                        <p:cTn id="11" dur="1" fill="hold">
                                          <p:stCondLst>
                                            <p:cond delay="0"/>
                                          </p:stCondLst>
                                        </p:cTn>
                                        <p:tgtEl>
                                          <p:spTgt spid="29699">
                                            <p:txEl>
                                              <p:pRg st="2" end="2"/>
                                            </p:txEl>
                                          </p:spTgt>
                                        </p:tgtEl>
                                        <p:attrNameLst>
                                          <p:attrName>style.visibility</p:attrName>
                                        </p:attrNameLst>
                                      </p:cBhvr>
                                      <p:to>
                                        <p:strVal val="visible"/>
                                      </p:to>
                                    </p:set>
                                    <p:animEffect transition="in" filter="barn(outVertical)">
                                      <p:cBhvr>
                                        <p:cTn id="12" dur="500"/>
                                        <p:tgtEl>
                                          <p:spTgt spid="296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8674" name="Picture 4" descr="training">
            <a:extLst>
              <a:ext uri="{FF2B5EF4-FFF2-40B4-BE49-F238E27FC236}">
                <a16:creationId xmlns:a16="http://schemas.microsoft.com/office/drawing/2014/main" id="{870DCF0B-1F3E-3477-109B-AF94DD36EC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Rectangle 2">
            <a:extLst>
              <a:ext uri="{FF2B5EF4-FFF2-40B4-BE49-F238E27FC236}">
                <a16:creationId xmlns:a16="http://schemas.microsoft.com/office/drawing/2014/main" id="{3E8EDBB8-2688-53B8-93EA-75097D06BE94}"/>
              </a:ext>
            </a:extLst>
          </p:cNvPr>
          <p:cNvSpPr>
            <a:spLocks noGrp="1" noChangeArrowheads="1"/>
          </p:cNvSpPr>
          <p:nvPr>
            <p:ph type="title"/>
          </p:nvPr>
        </p:nvSpPr>
        <p:spPr>
          <a:xfrm>
            <a:off x="539750" y="2060575"/>
            <a:ext cx="8229600" cy="1143000"/>
          </a:xfrm>
        </p:spPr>
        <p:txBody>
          <a:bodyPr/>
          <a:lstStyle/>
          <a:p>
            <a:pPr eaLnBrk="1" hangingPunct="1">
              <a:defRPr/>
            </a:pPr>
            <a:r>
              <a:rPr lang="en-US" b="1" dirty="0">
                <a:solidFill>
                  <a:schemeClr val="accent2"/>
                </a:solidFill>
                <a:effectLst>
                  <a:outerShdw blurRad="38100" dist="38100" dir="2700000" algn="tl">
                    <a:srgbClr val="000000">
                      <a:alpha val="43137"/>
                    </a:srgbClr>
                  </a:outerShdw>
                </a:effectLst>
              </a:rPr>
              <a:t>LEGS / STANCE</a:t>
            </a:r>
            <a:endParaRPr lang="en-CA" b="1" dirty="0">
              <a:solidFill>
                <a:schemeClr val="accent2"/>
              </a:solidFill>
              <a:effectLst>
                <a:outerShdw blurRad="38100" dist="38100" dir="2700000" algn="tl">
                  <a:srgbClr val="000000">
                    <a:alpha val="43137"/>
                  </a:srgbClr>
                </a:outerShdw>
              </a:effectLst>
            </a:endParaRPr>
          </a:p>
        </p:txBody>
      </p:sp>
      <p:sp>
        <p:nvSpPr>
          <p:cNvPr id="30723" name="Rectangle 3">
            <a:extLst>
              <a:ext uri="{FF2B5EF4-FFF2-40B4-BE49-F238E27FC236}">
                <a16:creationId xmlns:a16="http://schemas.microsoft.com/office/drawing/2014/main" id="{558313CD-6189-DF46-4D76-0803125221D4}"/>
              </a:ext>
            </a:extLst>
          </p:cNvPr>
          <p:cNvSpPr>
            <a:spLocks noGrp="1" noChangeArrowheads="1"/>
          </p:cNvSpPr>
          <p:nvPr>
            <p:ph type="body" idx="1"/>
          </p:nvPr>
        </p:nvSpPr>
        <p:spPr>
          <a:xfrm>
            <a:off x="685800" y="3284538"/>
            <a:ext cx="8458200" cy="2811462"/>
          </a:xfrm>
        </p:spPr>
        <p:txBody>
          <a:bodyPr/>
          <a:lstStyle/>
          <a:p>
            <a:pPr eaLnBrk="1" hangingPunct="1">
              <a:defRPr/>
            </a:pPr>
            <a:r>
              <a:rPr lang="en-US" sz="2800" dirty="0">
                <a:solidFill>
                  <a:schemeClr val="accent2"/>
                </a:solidFill>
                <a:effectLst>
                  <a:outerShdw blurRad="38100" dist="38100" dir="2700000" algn="tl">
                    <a:srgbClr val="000000">
                      <a:alpha val="43137"/>
                    </a:srgbClr>
                  </a:outerShdw>
                </a:effectLst>
              </a:rPr>
              <a:t>Weight equally distributed – </a:t>
            </a:r>
            <a:r>
              <a:rPr lang="en-US" sz="2800" b="1" dirty="0">
                <a:solidFill>
                  <a:schemeClr val="accent2"/>
                </a:solidFill>
                <a:effectLst>
                  <a:outerShdw blurRad="38100" dist="38100" dir="2700000" algn="tl">
                    <a:srgbClr val="000000">
                      <a:alpha val="43137"/>
                    </a:srgbClr>
                  </a:outerShdw>
                </a:effectLst>
              </a:rPr>
              <a:t>non aggressive</a:t>
            </a:r>
          </a:p>
          <a:p>
            <a:pPr eaLnBrk="1" hangingPunct="1">
              <a:defRPr/>
            </a:pPr>
            <a:endParaRPr lang="en-US" sz="1000" b="1" dirty="0">
              <a:solidFill>
                <a:schemeClr val="accent2"/>
              </a:solidFill>
              <a:effectLst>
                <a:outerShdw blurRad="38100" dist="38100" dir="2700000" algn="tl">
                  <a:srgbClr val="000000">
                    <a:alpha val="43137"/>
                  </a:srgbClr>
                </a:outerShdw>
              </a:effectLst>
            </a:endParaRPr>
          </a:p>
          <a:p>
            <a:pPr eaLnBrk="1" hangingPunct="1">
              <a:defRPr/>
            </a:pPr>
            <a:r>
              <a:rPr lang="en-US" sz="2800" dirty="0">
                <a:solidFill>
                  <a:schemeClr val="accent2"/>
                </a:solidFill>
                <a:effectLst>
                  <a:outerShdw blurRad="38100" dist="38100" dir="2700000" algn="tl">
                    <a:srgbClr val="000000">
                      <a:alpha val="43137"/>
                    </a:srgbClr>
                  </a:outerShdw>
                </a:effectLst>
              </a:rPr>
              <a:t>Front knee bent / rear leg locked – </a:t>
            </a:r>
            <a:r>
              <a:rPr lang="en-US" sz="2800" b="1" dirty="0">
                <a:solidFill>
                  <a:schemeClr val="accent2"/>
                </a:solidFill>
                <a:effectLst>
                  <a:outerShdw blurRad="38100" dist="38100" dir="2700000" algn="tl">
                    <a:srgbClr val="000000">
                      <a:alpha val="43137"/>
                    </a:srgbClr>
                  </a:outerShdw>
                </a:effectLst>
              </a:rPr>
              <a:t>aggressive</a:t>
            </a:r>
          </a:p>
          <a:p>
            <a:pPr eaLnBrk="1" hangingPunct="1">
              <a:defRPr/>
            </a:pPr>
            <a:endParaRPr lang="en-US" sz="1000" b="1" dirty="0">
              <a:solidFill>
                <a:schemeClr val="accent2"/>
              </a:solidFill>
              <a:effectLst>
                <a:outerShdw blurRad="38100" dist="38100" dir="2700000" algn="tl">
                  <a:srgbClr val="000000">
                    <a:alpha val="43137"/>
                  </a:srgbClr>
                </a:outerShdw>
              </a:effectLst>
            </a:endParaRPr>
          </a:p>
          <a:p>
            <a:pPr eaLnBrk="1" hangingPunct="1">
              <a:defRPr/>
            </a:pPr>
            <a:r>
              <a:rPr lang="en-US" sz="2800" dirty="0">
                <a:solidFill>
                  <a:schemeClr val="accent2"/>
                </a:solidFill>
                <a:effectLst>
                  <a:outerShdw blurRad="38100" dist="38100" dir="2700000" algn="tl">
                    <a:srgbClr val="000000">
                      <a:alpha val="43137"/>
                    </a:srgbClr>
                  </a:outerShdw>
                </a:effectLst>
              </a:rPr>
              <a:t>Weight shifts forward – </a:t>
            </a:r>
            <a:r>
              <a:rPr lang="en-US" sz="2800" b="1" dirty="0">
                <a:solidFill>
                  <a:schemeClr val="accent2"/>
                </a:solidFill>
                <a:effectLst>
                  <a:outerShdw blurRad="38100" dist="38100" dir="2700000" algn="tl">
                    <a:srgbClr val="000000">
                      <a:alpha val="43137"/>
                    </a:srgbClr>
                  </a:outerShdw>
                </a:effectLst>
              </a:rPr>
              <a:t>possible attack</a:t>
            </a:r>
          </a:p>
          <a:p>
            <a:pPr eaLnBrk="1" hangingPunct="1">
              <a:defRPr/>
            </a:pPr>
            <a:endParaRPr lang="en-US" sz="1000" b="1" dirty="0">
              <a:solidFill>
                <a:schemeClr val="accent2"/>
              </a:solidFill>
              <a:effectLst>
                <a:outerShdw blurRad="38100" dist="38100" dir="2700000" algn="tl">
                  <a:srgbClr val="000000">
                    <a:alpha val="43137"/>
                  </a:srgbClr>
                </a:outerShdw>
              </a:effectLst>
            </a:endParaRPr>
          </a:p>
          <a:p>
            <a:pPr eaLnBrk="1" hangingPunct="1">
              <a:defRPr/>
            </a:pPr>
            <a:r>
              <a:rPr lang="en-US" sz="2800" dirty="0">
                <a:solidFill>
                  <a:schemeClr val="accent2"/>
                </a:solidFill>
                <a:effectLst>
                  <a:outerShdw blurRad="38100" dist="38100" dir="2700000" algn="tl">
                    <a:srgbClr val="000000">
                      <a:alpha val="43137"/>
                    </a:srgbClr>
                  </a:outerShdw>
                </a:effectLst>
              </a:rPr>
              <a:t>Weight shifts backward – </a:t>
            </a:r>
            <a:r>
              <a:rPr lang="en-US" sz="2800" b="1" dirty="0">
                <a:solidFill>
                  <a:schemeClr val="accent2"/>
                </a:solidFill>
                <a:effectLst>
                  <a:outerShdw blurRad="38100" dist="38100" dir="2700000" algn="tl">
                    <a:srgbClr val="000000">
                      <a:alpha val="43137"/>
                    </a:srgbClr>
                  </a:outerShdw>
                </a:effectLst>
              </a:rPr>
              <a:t>escape or creating 					     distance for an attack</a:t>
            </a:r>
            <a:endParaRPr lang="en-CA" sz="2800" b="1" dirty="0">
              <a:solidFill>
                <a:schemeClr val="accent2"/>
              </a:solidFill>
              <a:effectLst>
                <a:outerShdw blurRad="38100" dist="38100" dir="2700000" algn="tl">
                  <a:srgbClr val="000000">
                    <a:alpha val="43137"/>
                  </a:srgbClr>
                </a:outerShdw>
              </a:effectLst>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box(out)">
                                      <p:cBhvr>
                                        <p:cTn id="7" dur="500"/>
                                        <p:tgtEl>
                                          <p:spTgt spid="3072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30723">
                                            <p:txEl>
                                              <p:pRg st="2" end="2"/>
                                            </p:txEl>
                                          </p:spTgt>
                                        </p:tgtEl>
                                        <p:attrNameLst>
                                          <p:attrName>style.visibility</p:attrName>
                                        </p:attrNameLst>
                                      </p:cBhvr>
                                      <p:to>
                                        <p:strVal val="visible"/>
                                      </p:to>
                                    </p:set>
                                    <p:animEffect transition="in" filter="box(out)">
                                      <p:cBhvr>
                                        <p:cTn id="12" dur="500"/>
                                        <p:tgtEl>
                                          <p:spTgt spid="30723">
                                            <p:txEl>
                                              <p:pRg st="2" end="2"/>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30723">
                                            <p:txEl>
                                              <p:pRg st="4" end="4"/>
                                            </p:txEl>
                                          </p:spTgt>
                                        </p:tgtEl>
                                        <p:attrNameLst>
                                          <p:attrName>style.visibility</p:attrName>
                                        </p:attrNameLst>
                                      </p:cBhvr>
                                      <p:to>
                                        <p:strVal val="visible"/>
                                      </p:to>
                                    </p:set>
                                    <p:animEffect transition="in" filter="box(out)">
                                      <p:cBhvr>
                                        <p:cTn id="17" dur="500"/>
                                        <p:tgtEl>
                                          <p:spTgt spid="30723">
                                            <p:txEl>
                                              <p:pRg st="4" end="4"/>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30723">
                                            <p:txEl>
                                              <p:pRg st="6" end="6"/>
                                            </p:txEl>
                                          </p:spTgt>
                                        </p:tgtEl>
                                        <p:attrNameLst>
                                          <p:attrName>style.visibility</p:attrName>
                                        </p:attrNameLst>
                                      </p:cBhvr>
                                      <p:to>
                                        <p:strVal val="visible"/>
                                      </p:to>
                                    </p:set>
                                    <p:animEffect transition="in" filter="box(out)">
                                      <p:cBhvr>
                                        <p:cTn id="22" dur="500"/>
                                        <p:tgtEl>
                                          <p:spTgt spid="30723">
                                            <p:txEl>
                                              <p:pRg st="6" end="6"/>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9698" name="Picture 4" descr="training">
            <a:extLst>
              <a:ext uri="{FF2B5EF4-FFF2-40B4-BE49-F238E27FC236}">
                <a16:creationId xmlns:a16="http://schemas.microsoft.com/office/drawing/2014/main" id="{F60E960A-829A-7120-C6DE-F39A4DF09B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9" name="Rectangle 2">
            <a:extLst>
              <a:ext uri="{FF2B5EF4-FFF2-40B4-BE49-F238E27FC236}">
                <a16:creationId xmlns:a16="http://schemas.microsoft.com/office/drawing/2014/main" id="{D3F3D026-329A-6C74-A1F3-936C7064DB15}"/>
              </a:ext>
            </a:extLst>
          </p:cNvPr>
          <p:cNvSpPr>
            <a:spLocks noGrp="1" noChangeArrowheads="1"/>
          </p:cNvSpPr>
          <p:nvPr>
            <p:ph type="title"/>
          </p:nvPr>
        </p:nvSpPr>
        <p:spPr>
          <a:xfrm>
            <a:off x="468313" y="2060575"/>
            <a:ext cx="8229600" cy="1143000"/>
          </a:xfrm>
        </p:spPr>
        <p:txBody>
          <a:bodyPr/>
          <a:lstStyle/>
          <a:p>
            <a:pPr eaLnBrk="1" hangingPunct="1">
              <a:defRPr/>
            </a:pPr>
            <a:r>
              <a:rPr lang="en-US" b="1" dirty="0">
                <a:solidFill>
                  <a:schemeClr val="accent2"/>
                </a:solidFill>
                <a:effectLst>
                  <a:outerShdw blurRad="38100" dist="38100" dir="2700000" algn="tl">
                    <a:srgbClr val="000000">
                      <a:alpha val="43137"/>
                    </a:srgbClr>
                  </a:outerShdw>
                </a:effectLst>
              </a:rPr>
              <a:t>OVERALL BODY </a:t>
            </a:r>
            <a:endParaRPr lang="en-CA" b="1" dirty="0">
              <a:solidFill>
                <a:schemeClr val="accent2"/>
              </a:solidFill>
              <a:effectLst>
                <a:outerShdw blurRad="38100" dist="38100" dir="2700000" algn="tl">
                  <a:srgbClr val="000000">
                    <a:alpha val="43137"/>
                  </a:srgbClr>
                </a:outerShdw>
              </a:effectLst>
            </a:endParaRPr>
          </a:p>
        </p:txBody>
      </p:sp>
      <p:sp>
        <p:nvSpPr>
          <p:cNvPr id="31747" name="Rectangle 3">
            <a:extLst>
              <a:ext uri="{FF2B5EF4-FFF2-40B4-BE49-F238E27FC236}">
                <a16:creationId xmlns:a16="http://schemas.microsoft.com/office/drawing/2014/main" id="{133077B3-B9A3-B1C5-D751-17E5A4DED3AB}"/>
              </a:ext>
            </a:extLst>
          </p:cNvPr>
          <p:cNvSpPr>
            <a:spLocks noGrp="1" noChangeArrowheads="1"/>
          </p:cNvSpPr>
          <p:nvPr>
            <p:ph type="body" idx="1"/>
          </p:nvPr>
        </p:nvSpPr>
        <p:spPr>
          <a:xfrm>
            <a:off x="457200" y="3357563"/>
            <a:ext cx="8229600" cy="2768600"/>
          </a:xfrm>
        </p:spPr>
        <p:txBody>
          <a:bodyPr/>
          <a:lstStyle/>
          <a:p>
            <a:pPr eaLnBrk="1" hangingPunct="1">
              <a:defRPr/>
            </a:pPr>
            <a:r>
              <a:rPr lang="en-US" dirty="0">
                <a:solidFill>
                  <a:schemeClr val="accent2"/>
                </a:solidFill>
                <a:effectLst>
                  <a:outerShdw blurRad="38100" dist="38100" dir="2700000" algn="tl">
                    <a:srgbClr val="000000">
                      <a:alpha val="43137"/>
                    </a:srgbClr>
                  </a:outerShdw>
                </a:effectLst>
              </a:rPr>
              <a:t>Expanding body, chest out &amp; shoulders back – </a:t>
            </a:r>
            <a:r>
              <a:rPr lang="en-US" b="1" dirty="0">
                <a:solidFill>
                  <a:schemeClr val="accent2"/>
                </a:solidFill>
                <a:effectLst>
                  <a:outerShdw blurRad="38100" dist="38100" dir="2700000" algn="tl">
                    <a:srgbClr val="000000">
                      <a:alpha val="43137"/>
                    </a:srgbClr>
                  </a:outerShdw>
                </a:effectLst>
              </a:rPr>
              <a:t>Aggressive</a:t>
            </a:r>
          </a:p>
          <a:p>
            <a:pPr eaLnBrk="1" hangingPunct="1">
              <a:defRPr/>
            </a:pPr>
            <a:endParaRPr lang="en-US" sz="1400" dirty="0">
              <a:solidFill>
                <a:schemeClr val="accent2"/>
              </a:solidFill>
              <a:effectLst>
                <a:outerShdw blurRad="38100" dist="38100" dir="2700000" algn="tl">
                  <a:srgbClr val="000000">
                    <a:alpha val="43137"/>
                  </a:srgbClr>
                </a:outerShdw>
              </a:effectLst>
            </a:endParaRPr>
          </a:p>
          <a:p>
            <a:pPr eaLnBrk="1" hangingPunct="1">
              <a:defRPr/>
            </a:pPr>
            <a:r>
              <a:rPr lang="en-US" dirty="0">
                <a:solidFill>
                  <a:schemeClr val="accent2"/>
                </a:solidFill>
                <a:effectLst>
                  <a:outerShdw blurRad="38100" dist="38100" dir="2700000" algn="tl">
                    <a:srgbClr val="000000">
                      <a:alpha val="43137"/>
                    </a:srgbClr>
                  </a:outerShdw>
                </a:effectLst>
              </a:rPr>
              <a:t>Contracting Body, head down, arms hugging upper body – </a:t>
            </a:r>
            <a:r>
              <a:rPr lang="en-US" b="1" dirty="0">
                <a:solidFill>
                  <a:schemeClr val="accent2"/>
                </a:solidFill>
                <a:effectLst>
                  <a:outerShdw blurRad="38100" dist="38100" dir="2700000" algn="tl">
                    <a:srgbClr val="000000">
                      <a:alpha val="43137"/>
                    </a:srgbClr>
                  </a:outerShdw>
                </a:effectLst>
              </a:rPr>
              <a:t>Non aggressive</a:t>
            </a:r>
            <a:endParaRPr lang="en-CA" b="1" dirty="0">
              <a:solidFill>
                <a:schemeClr val="accent2"/>
              </a:solidFill>
              <a:effectLst>
                <a:outerShdw blurRad="38100" dist="38100" dir="2700000" algn="tl">
                  <a:srgbClr val="000000">
                    <a:alpha val="43137"/>
                  </a:srgbClr>
                </a:outerShdw>
              </a:effectLst>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 calcmode="lin" valueType="num">
                                      <p:cBhvr additive="base">
                                        <p:cTn id="7" dur="500" fill="hold"/>
                                        <p:tgtEl>
                                          <p:spTgt spid="317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74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nodeType="clickEffect">
                                  <p:stCondLst>
                                    <p:cond delay="0"/>
                                  </p:stCondLst>
                                  <p:childTnLst>
                                    <p:set>
                                      <p:cBhvr>
                                        <p:cTn id="12" dur="1" fill="hold">
                                          <p:stCondLst>
                                            <p:cond delay="0"/>
                                          </p:stCondLst>
                                        </p:cTn>
                                        <p:tgtEl>
                                          <p:spTgt spid="31747">
                                            <p:txEl>
                                              <p:pRg st="2" end="2"/>
                                            </p:txEl>
                                          </p:spTgt>
                                        </p:tgtEl>
                                        <p:attrNameLst>
                                          <p:attrName>style.visibility</p:attrName>
                                        </p:attrNameLst>
                                      </p:cBhvr>
                                      <p:to>
                                        <p:strVal val="visible"/>
                                      </p:to>
                                    </p:set>
                                    <p:anim calcmode="lin" valueType="num">
                                      <p:cBhvr additive="base">
                                        <p:cTn id="13" dur="500" fill="hold"/>
                                        <p:tgtEl>
                                          <p:spTgt spid="3174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1747">
                                            <p:txEl>
                                              <p:pRg st="2" end="2"/>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0722" name="Picture 4" descr="training">
            <a:extLst>
              <a:ext uri="{FF2B5EF4-FFF2-40B4-BE49-F238E27FC236}">
                <a16:creationId xmlns:a16="http://schemas.microsoft.com/office/drawing/2014/main" id="{15A8D9DB-579F-8524-ACD1-5AB00A60B3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Rectangle 2">
            <a:extLst>
              <a:ext uri="{FF2B5EF4-FFF2-40B4-BE49-F238E27FC236}">
                <a16:creationId xmlns:a16="http://schemas.microsoft.com/office/drawing/2014/main" id="{73C252A5-8D96-D4B8-A6C4-366CB0A344AB}"/>
              </a:ext>
            </a:extLst>
          </p:cNvPr>
          <p:cNvSpPr>
            <a:spLocks noGrp="1" noChangeArrowheads="1"/>
          </p:cNvSpPr>
          <p:nvPr>
            <p:ph type="title"/>
          </p:nvPr>
        </p:nvSpPr>
        <p:spPr>
          <a:xfrm>
            <a:off x="395288" y="2205038"/>
            <a:ext cx="8229600" cy="1143000"/>
          </a:xfrm>
        </p:spPr>
        <p:txBody>
          <a:bodyPr/>
          <a:lstStyle/>
          <a:p>
            <a:pPr eaLnBrk="1" hangingPunct="1">
              <a:defRPr/>
            </a:pPr>
            <a:r>
              <a:rPr lang="en-US" b="1" dirty="0">
                <a:solidFill>
                  <a:schemeClr val="accent2"/>
                </a:solidFill>
                <a:effectLst>
                  <a:outerShdw blurRad="38100" dist="38100" dir="2700000" algn="tl">
                    <a:srgbClr val="000000">
                      <a:alpha val="43137"/>
                    </a:srgbClr>
                  </a:outerShdw>
                </a:effectLst>
              </a:rPr>
              <a:t>Summary</a:t>
            </a:r>
            <a:endParaRPr lang="en-CA" b="1" dirty="0">
              <a:solidFill>
                <a:schemeClr val="accent2"/>
              </a:solidFill>
              <a:effectLst>
                <a:outerShdw blurRad="38100" dist="38100" dir="2700000" algn="tl">
                  <a:srgbClr val="000000">
                    <a:alpha val="43137"/>
                  </a:srgbClr>
                </a:outerShdw>
              </a:effectLst>
            </a:endParaRPr>
          </a:p>
        </p:txBody>
      </p:sp>
      <p:sp>
        <p:nvSpPr>
          <p:cNvPr id="32771" name="Rectangle 3">
            <a:extLst>
              <a:ext uri="{FF2B5EF4-FFF2-40B4-BE49-F238E27FC236}">
                <a16:creationId xmlns:a16="http://schemas.microsoft.com/office/drawing/2014/main" id="{CAC9121E-202F-F40F-A733-0CE635BA97E7}"/>
              </a:ext>
            </a:extLst>
          </p:cNvPr>
          <p:cNvSpPr>
            <a:spLocks noGrp="1" noChangeArrowheads="1"/>
          </p:cNvSpPr>
          <p:nvPr>
            <p:ph type="body" idx="1"/>
          </p:nvPr>
        </p:nvSpPr>
        <p:spPr>
          <a:xfrm>
            <a:off x="457200" y="3429000"/>
            <a:ext cx="8229600" cy="2697163"/>
          </a:xfrm>
        </p:spPr>
        <p:txBody>
          <a:bodyPr/>
          <a:lstStyle/>
          <a:p>
            <a:pPr eaLnBrk="1" hangingPunct="1">
              <a:buFontTx/>
              <a:buNone/>
              <a:defRPr/>
            </a:pPr>
            <a:endParaRPr lang="en-US" sz="2800" dirty="0">
              <a:solidFill>
                <a:schemeClr val="accent2"/>
              </a:solidFill>
            </a:endParaRPr>
          </a:p>
          <a:p>
            <a:pPr eaLnBrk="1" hangingPunct="1">
              <a:defRPr/>
            </a:pPr>
            <a:r>
              <a:rPr lang="en-US" sz="2800" dirty="0">
                <a:solidFill>
                  <a:schemeClr val="accent2"/>
                </a:solidFill>
                <a:effectLst>
                  <a:outerShdw blurRad="38100" dist="38100" dir="2700000" algn="tl">
                    <a:srgbClr val="000000">
                      <a:alpha val="43137"/>
                    </a:srgbClr>
                  </a:outerShdw>
                </a:effectLst>
              </a:rPr>
              <a:t>Necessary to watch all signals to determine what the intent of the individual is.</a:t>
            </a:r>
          </a:p>
          <a:p>
            <a:pPr eaLnBrk="1" hangingPunct="1">
              <a:defRPr/>
            </a:pPr>
            <a:endParaRPr lang="en-US" sz="2800" dirty="0">
              <a:solidFill>
                <a:schemeClr val="accent2"/>
              </a:solidFill>
              <a:effectLst>
                <a:outerShdw blurRad="38100" dist="38100" dir="2700000" algn="tl">
                  <a:srgbClr val="000000">
                    <a:alpha val="43137"/>
                  </a:srgbClr>
                </a:outerShdw>
              </a:effectLst>
            </a:endParaRPr>
          </a:p>
          <a:p>
            <a:pPr eaLnBrk="1" hangingPunct="1">
              <a:defRPr/>
            </a:pPr>
            <a:r>
              <a:rPr lang="en-US" sz="2800" dirty="0">
                <a:solidFill>
                  <a:schemeClr val="accent2"/>
                </a:solidFill>
                <a:effectLst>
                  <a:outerShdw blurRad="38100" dist="38100" dir="2700000" algn="tl">
                    <a:srgbClr val="000000">
                      <a:alpha val="43137"/>
                    </a:srgbClr>
                  </a:outerShdw>
                </a:effectLst>
              </a:rPr>
              <a:t>Base your decision on all non verbal signals.</a:t>
            </a:r>
          </a:p>
          <a:p>
            <a:pPr eaLnBrk="1" hangingPunct="1">
              <a:defRPr/>
            </a:pPr>
            <a:endParaRPr lang="en-US" sz="2800" dirty="0">
              <a:solidFill>
                <a:schemeClr val="accent2"/>
              </a:solidFill>
              <a:effectLst>
                <a:outerShdw blurRad="38100" dist="38100" dir="2700000" algn="tl">
                  <a:srgbClr val="000000">
                    <a:alpha val="43137"/>
                  </a:srgbClr>
                </a:outerShdw>
              </a:effectLst>
            </a:endParaRPr>
          </a:p>
          <a:p>
            <a:pPr eaLnBrk="1" hangingPunct="1">
              <a:buFontTx/>
              <a:buNone/>
              <a:defRPr/>
            </a:pPr>
            <a:endParaRPr lang="en-CA" sz="2800" dirty="0">
              <a:solidFill>
                <a:schemeClr val="accent2"/>
              </a:solidFill>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32771">
                                            <p:txEl>
                                              <p:pRg st="1" end="1"/>
                                            </p:txEl>
                                          </p:spTgt>
                                        </p:tgtEl>
                                        <p:attrNameLst>
                                          <p:attrName>style.visibility</p:attrName>
                                        </p:attrNameLst>
                                      </p:cBhvr>
                                      <p:to>
                                        <p:strVal val="visible"/>
                                      </p:to>
                                    </p:set>
                                    <p:animEffect transition="in" filter="barn(outVertical)">
                                      <p:cBhvr>
                                        <p:cTn id="7" dur="500"/>
                                        <p:tgtEl>
                                          <p:spTgt spid="3277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nodeType="clickEffect">
                                  <p:stCondLst>
                                    <p:cond delay="0"/>
                                  </p:stCondLst>
                                  <p:childTnLst>
                                    <p:set>
                                      <p:cBhvr>
                                        <p:cTn id="11" dur="1" fill="hold">
                                          <p:stCondLst>
                                            <p:cond delay="0"/>
                                          </p:stCondLst>
                                        </p:cTn>
                                        <p:tgtEl>
                                          <p:spTgt spid="32771">
                                            <p:txEl>
                                              <p:pRg st="3" end="3"/>
                                            </p:txEl>
                                          </p:spTgt>
                                        </p:tgtEl>
                                        <p:attrNameLst>
                                          <p:attrName>style.visibility</p:attrName>
                                        </p:attrNameLst>
                                      </p:cBhvr>
                                      <p:to>
                                        <p:strVal val="visible"/>
                                      </p:to>
                                    </p:set>
                                    <p:animEffect transition="in" filter="barn(outVertical)">
                                      <p:cBhvr>
                                        <p:cTn id="12" dur="500"/>
                                        <p:tgtEl>
                                          <p:spTgt spid="327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4" descr="training">
            <a:extLst>
              <a:ext uri="{FF2B5EF4-FFF2-40B4-BE49-F238E27FC236}">
                <a16:creationId xmlns:a16="http://schemas.microsoft.com/office/drawing/2014/main" id="{16DACAB7-B264-3C72-8B00-17477631E4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3">
            <a:extLst>
              <a:ext uri="{FF2B5EF4-FFF2-40B4-BE49-F238E27FC236}">
                <a16:creationId xmlns:a16="http://schemas.microsoft.com/office/drawing/2014/main" id="{106FE6F9-6B04-F52F-D7A7-997D7B13534F}"/>
              </a:ext>
            </a:extLst>
          </p:cNvPr>
          <p:cNvSpPr>
            <a:spLocks noGrp="1" noChangeArrowheads="1"/>
          </p:cNvSpPr>
          <p:nvPr>
            <p:ph type="body" idx="1"/>
          </p:nvPr>
        </p:nvSpPr>
        <p:spPr>
          <a:xfrm>
            <a:off x="457200" y="2205038"/>
            <a:ext cx="8229600" cy="4208462"/>
          </a:xfrm>
        </p:spPr>
        <p:txBody>
          <a:bodyPr/>
          <a:lstStyle/>
          <a:p>
            <a:pPr eaLnBrk="1" hangingPunct="1">
              <a:defRPr/>
            </a:pPr>
            <a:r>
              <a:rPr lang="en-US" sz="2400" b="1" dirty="0">
                <a:solidFill>
                  <a:schemeClr val="accent2"/>
                </a:solidFill>
                <a:effectLst>
                  <a:outerShdw blurRad="38100" dist="38100" dir="2700000" algn="tl">
                    <a:srgbClr val="000000">
                      <a:alpha val="43137"/>
                    </a:srgbClr>
                  </a:outerShdw>
                </a:effectLst>
              </a:rPr>
              <a:t>Objectives:</a:t>
            </a:r>
          </a:p>
          <a:p>
            <a:pPr lvl="1" eaLnBrk="1" hangingPunct="1">
              <a:defRPr/>
            </a:pPr>
            <a:r>
              <a:rPr lang="en-US" sz="2000" dirty="0">
                <a:solidFill>
                  <a:schemeClr val="accent2"/>
                </a:solidFill>
                <a:effectLst>
                  <a:outerShdw blurRad="38100" dist="38100" dir="2700000" algn="tl">
                    <a:srgbClr val="000000">
                      <a:alpha val="43137"/>
                    </a:srgbClr>
                  </a:outerShdw>
                </a:effectLst>
              </a:rPr>
              <a:t>Examine how people communicate non- verbally</a:t>
            </a:r>
          </a:p>
          <a:p>
            <a:pPr lvl="1" eaLnBrk="1" hangingPunct="1">
              <a:defRPr/>
            </a:pPr>
            <a:r>
              <a:rPr lang="en-US" sz="2000" dirty="0">
                <a:solidFill>
                  <a:schemeClr val="accent2"/>
                </a:solidFill>
                <a:effectLst>
                  <a:outerShdw blurRad="38100" dist="38100" dir="2700000" algn="tl">
                    <a:srgbClr val="000000">
                      <a:alpha val="43137"/>
                    </a:srgbClr>
                  </a:outerShdw>
                </a:effectLst>
              </a:rPr>
              <a:t>Look at how our Appearance/Attitude can affect the outcome of an enforcement encounter</a:t>
            </a:r>
          </a:p>
          <a:p>
            <a:pPr lvl="1" eaLnBrk="1" hangingPunct="1">
              <a:defRPr/>
            </a:pPr>
            <a:r>
              <a:rPr lang="en-US" sz="2000" dirty="0">
                <a:solidFill>
                  <a:schemeClr val="accent2"/>
                </a:solidFill>
                <a:effectLst>
                  <a:outerShdw blurRad="38100" dist="38100" dir="2700000" algn="tl">
                    <a:srgbClr val="000000">
                      <a:alpha val="43137"/>
                    </a:srgbClr>
                  </a:outerShdw>
                </a:effectLst>
              </a:rPr>
              <a:t>Three elements of a good communicator</a:t>
            </a:r>
          </a:p>
          <a:p>
            <a:pPr lvl="1" eaLnBrk="1" hangingPunct="1">
              <a:defRPr/>
            </a:pPr>
            <a:r>
              <a:rPr lang="en-US" sz="2000" dirty="0">
                <a:solidFill>
                  <a:schemeClr val="accent2"/>
                </a:solidFill>
                <a:effectLst>
                  <a:outerShdw blurRad="38100" dist="38100" dir="2700000" algn="tl">
                    <a:srgbClr val="000000">
                      <a:alpha val="43137"/>
                    </a:srgbClr>
                  </a:outerShdw>
                </a:effectLst>
              </a:rPr>
              <a:t>Discuss concept of “Verbal Judo”</a:t>
            </a:r>
          </a:p>
          <a:p>
            <a:pPr lvl="1" eaLnBrk="1" hangingPunct="1">
              <a:defRPr/>
            </a:pPr>
            <a:r>
              <a:rPr lang="en-US" sz="2000" dirty="0">
                <a:solidFill>
                  <a:schemeClr val="accent2"/>
                </a:solidFill>
                <a:effectLst>
                  <a:outerShdw blurRad="38100" dist="38100" dir="2700000" algn="tl">
                    <a:srgbClr val="000000">
                      <a:alpha val="43137"/>
                    </a:srgbClr>
                  </a:outerShdw>
                </a:effectLst>
              </a:rPr>
              <a:t>Review various verbal skills to resolve confrontations</a:t>
            </a:r>
          </a:p>
          <a:p>
            <a:pPr lvl="1" eaLnBrk="1" hangingPunct="1">
              <a:defRPr/>
            </a:pPr>
            <a:endParaRPr lang="en-US" sz="1000" dirty="0">
              <a:solidFill>
                <a:schemeClr val="accent2"/>
              </a:solidFill>
              <a:effectLst>
                <a:outerShdw blurRad="38100" dist="38100" dir="2700000" algn="tl">
                  <a:srgbClr val="000000">
                    <a:alpha val="43137"/>
                  </a:srgbClr>
                </a:outerShdw>
              </a:effectLst>
            </a:endParaRPr>
          </a:p>
          <a:p>
            <a:pPr eaLnBrk="1" hangingPunct="1">
              <a:defRPr/>
            </a:pPr>
            <a:r>
              <a:rPr lang="en-US" sz="2400" b="1" dirty="0">
                <a:solidFill>
                  <a:schemeClr val="accent2"/>
                </a:solidFill>
                <a:effectLst>
                  <a:outerShdw blurRad="38100" dist="38100" dir="2700000" algn="tl">
                    <a:srgbClr val="000000">
                      <a:alpha val="43137"/>
                    </a:srgbClr>
                  </a:outerShdw>
                </a:effectLst>
              </a:rPr>
              <a:t>Method of Instruction: </a:t>
            </a:r>
            <a:r>
              <a:rPr lang="en-US" sz="2000" dirty="0">
                <a:solidFill>
                  <a:schemeClr val="accent2"/>
                </a:solidFill>
                <a:effectLst>
                  <a:outerShdw blurRad="38100" dist="38100" dir="2700000" algn="tl">
                    <a:srgbClr val="000000">
                      <a:alpha val="43137"/>
                    </a:srgbClr>
                  </a:outerShdw>
                </a:effectLst>
              </a:rPr>
              <a:t>Lecture development</a:t>
            </a:r>
          </a:p>
          <a:p>
            <a:pPr eaLnBrk="1" hangingPunct="1">
              <a:defRPr/>
            </a:pPr>
            <a:endParaRPr lang="en-US" sz="800" dirty="0">
              <a:solidFill>
                <a:schemeClr val="accent2"/>
              </a:solidFill>
              <a:effectLst>
                <a:outerShdw blurRad="38100" dist="38100" dir="2700000" algn="tl">
                  <a:srgbClr val="000000">
                    <a:alpha val="43137"/>
                  </a:srgbClr>
                </a:outerShdw>
              </a:effectLst>
            </a:endParaRPr>
          </a:p>
          <a:p>
            <a:pPr eaLnBrk="1" hangingPunct="1">
              <a:defRPr/>
            </a:pPr>
            <a:r>
              <a:rPr lang="en-US" sz="2400" b="1" dirty="0">
                <a:solidFill>
                  <a:schemeClr val="accent2"/>
                </a:solidFill>
                <a:effectLst>
                  <a:outerShdw blurRad="38100" dist="38100" dir="2700000" algn="tl">
                    <a:srgbClr val="000000">
                      <a:alpha val="43137"/>
                    </a:srgbClr>
                  </a:outerShdw>
                </a:effectLst>
              </a:rPr>
              <a:t>Training Aids: </a:t>
            </a:r>
            <a:r>
              <a:rPr lang="en-US" sz="2000" dirty="0">
                <a:solidFill>
                  <a:schemeClr val="accent2"/>
                </a:solidFill>
                <a:effectLst>
                  <a:outerShdw blurRad="38100" dist="38100" dir="2700000" algn="tl">
                    <a:srgbClr val="000000">
                      <a:alpha val="43137"/>
                    </a:srgbClr>
                  </a:outerShdw>
                </a:effectLst>
              </a:rPr>
              <a:t>Presentation, Written Exam</a:t>
            </a:r>
          </a:p>
          <a:p>
            <a:pPr eaLnBrk="1" hangingPunct="1">
              <a:defRPr/>
            </a:pPr>
            <a:endParaRPr lang="en-US" sz="800" dirty="0">
              <a:solidFill>
                <a:schemeClr val="accent2"/>
              </a:solidFill>
              <a:effectLst>
                <a:outerShdw blurRad="38100" dist="38100" dir="2700000" algn="tl">
                  <a:srgbClr val="000000">
                    <a:alpha val="43137"/>
                  </a:srgbClr>
                </a:outerShdw>
              </a:effectLst>
            </a:endParaRPr>
          </a:p>
          <a:p>
            <a:pPr eaLnBrk="1" hangingPunct="1">
              <a:defRPr/>
            </a:pPr>
            <a:r>
              <a:rPr lang="en-US" sz="2400" b="1" dirty="0">
                <a:solidFill>
                  <a:schemeClr val="accent2"/>
                </a:solidFill>
                <a:effectLst>
                  <a:outerShdw blurRad="38100" dist="38100" dir="2700000" algn="tl">
                    <a:srgbClr val="000000">
                      <a:alpha val="43137"/>
                    </a:srgbClr>
                  </a:outerShdw>
                </a:effectLst>
              </a:rPr>
              <a:t>Pen and Paper are Required</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1746" name="Picture 4" descr="training">
            <a:extLst>
              <a:ext uri="{FF2B5EF4-FFF2-40B4-BE49-F238E27FC236}">
                <a16:creationId xmlns:a16="http://schemas.microsoft.com/office/drawing/2014/main" id="{DF0B64E2-0D02-085A-7A5F-EAF89B63D9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Rectangle 2">
            <a:extLst>
              <a:ext uri="{FF2B5EF4-FFF2-40B4-BE49-F238E27FC236}">
                <a16:creationId xmlns:a16="http://schemas.microsoft.com/office/drawing/2014/main" id="{2962237B-2A31-A009-2F4E-F15CA58F5F67}"/>
              </a:ext>
            </a:extLst>
          </p:cNvPr>
          <p:cNvSpPr>
            <a:spLocks noGrp="1" noChangeArrowheads="1"/>
          </p:cNvSpPr>
          <p:nvPr>
            <p:ph type="title"/>
          </p:nvPr>
        </p:nvSpPr>
        <p:spPr>
          <a:xfrm>
            <a:off x="395288" y="3213100"/>
            <a:ext cx="8229600" cy="1143000"/>
          </a:xfrm>
        </p:spPr>
        <p:txBody>
          <a:bodyPr/>
          <a:lstStyle/>
          <a:p>
            <a:pPr eaLnBrk="1" hangingPunct="1">
              <a:defRPr/>
            </a:pPr>
            <a:r>
              <a:rPr lang="en-US" b="1" dirty="0">
                <a:solidFill>
                  <a:schemeClr val="accent2"/>
                </a:solidFill>
                <a:effectLst>
                  <a:outerShdw blurRad="38100" dist="38100" dir="2700000" algn="tl">
                    <a:srgbClr val="000000">
                      <a:alpha val="43137"/>
                    </a:srgbClr>
                  </a:outerShdw>
                </a:effectLst>
              </a:rPr>
              <a:t>Need a Break?</a:t>
            </a:r>
            <a:endParaRPr lang="en-CA" b="1" dirty="0">
              <a:solidFill>
                <a:schemeClr val="accent2"/>
              </a:solidFill>
              <a:effectLst>
                <a:outerShdw blurRad="38100" dist="38100" dir="2700000" algn="tl">
                  <a:srgbClr val="000000">
                    <a:alpha val="43137"/>
                  </a:srgbClr>
                </a:outerShdw>
              </a:effectLst>
            </a:endParaRPr>
          </a:p>
        </p:txBody>
      </p:sp>
    </p:spTree>
  </p:cSld>
  <p:clrMapOvr>
    <a:masterClrMapping/>
  </p:clrMapOvr>
  <p:transition>
    <p:dissolve/>
  </p:transition>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2770" name="Picture 4" descr="training">
            <a:extLst>
              <a:ext uri="{FF2B5EF4-FFF2-40B4-BE49-F238E27FC236}">
                <a16:creationId xmlns:a16="http://schemas.microsoft.com/office/drawing/2014/main" id="{163737EC-ECA3-472A-2A2C-7E67AB6CB4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7" name="Rectangle 2">
            <a:extLst>
              <a:ext uri="{FF2B5EF4-FFF2-40B4-BE49-F238E27FC236}">
                <a16:creationId xmlns:a16="http://schemas.microsoft.com/office/drawing/2014/main" id="{9B0C4338-7869-4F99-6548-800A45D8D619}"/>
              </a:ext>
            </a:extLst>
          </p:cNvPr>
          <p:cNvSpPr>
            <a:spLocks noGrp="1" noChangeArrowheads="1"/>
          </p:cNvSpPr>
          <p:nvPr>
            <p:ph type="title"/>
          </p:nvPr>
        </p:nvSpPr>
        <p:spPr>
          <a:xfrm>
            <a:off x="468313" y="2205038"/>
            <a:ext cx="8229600" cy="1143000"/>
          </a:xfrm>
        </p:spPr>
        <p:txBody>
          <a:bodyPr/>
          <a:lstStyle/>
          <a:p>
            <a:pPr eaLnBrk="1" hangingPunct="1">
              <a:defRPr/>
            </a:pPr>
            <a:r>
              <a:rPr lang="en-US" b="1" dirty="0">
                <a:solidFill>
                  <a:schemeClr val="accent2"/>
                </a:solidFill>
                <a:effectLst>
                  <a:outerShdw blurRad="38100" dist="38100" dir="2700000" algn="tl">
                    <a:srgbClr val="000000">
                      <a:alpha val="43137"/>
                    </a:srgbClr>
                  </a:outerShdw>
                </a:effectLst>
              </a:rPr>
              <a:t>RECOGNIZING THREATS</a:t>
            </a:r>
            <a:endParaRPr lang="en-CA" b="1" dirty="0">
              <a:solidFill>
                <a:schemeClr val="accent2"/>
              </a:solidFill>
              <a:effectLst>
                <a:outerShdw blurRad="38100" dist="38100" dir="2700000" algn="tl">
                  <a:srgbClr val="000000">
                    <a:alpha val="43137"/>
                  </a:srgbClr>
                </a:outerShdw>
              </a:effectLst>
            </a:endParaRPr>
          </a:p>
        </p:txBody>
      </p:sp>
      <p:sp>
        <p:nvSpPr>
          <p:cNvPr id="33795" name="Rectangle 3">
            <a:extLst>
              <a:ext uri="{FF2B5EF4-FFF2-40B4-BE49-F238E27FC236}">
                <a16:creationId xmlns:a16="http://schemas.microsoft.com/office/drawing/2014/main" id="{CDA1CAAA-462F-D507-7F96-35933390F57E}"/>
              </a:ext>
            </a:extLst>
          </p:cNvPr>
          <p:cNvSpPr>
            <a:spLocks noGrp="1" noChangeArrowheads="1"/>
          </p:cNvSpPr>
          <p:nvPr>
            <p:ph type="body" idx="1"/>
          </p:nvPr>
        </p:nvSpPr>
        <p:spPr>
          <a:xfrm>
            <a:off x="179388" y="3357563"/>
            <a:ext cx="8785225" cy="2552700"/>
          </a:xfrm>
        </p:spPr>
        <p:txBody>
          <a:bodyPr/>
          <a:lstStyle/>
          <a:p>
            <a:pPr eaLnBrk="1" hangingPunct="1">
              <a:lnSpc>
                <a:spcPct val="80000"/>
              </a:lnSpc>
              <a:defRPr/>
            </a:pPr>
            <a:r>
              <a:rPr lang="en-US" sz="2400" dirty="0">
                <a:solidFill>
                  <a:schemeClr val="accent2"/>
                </a:solidFill>
                <a:effectLst>
                  <a:outerShdw blurRad="38100" dist="38100" dir="2700000" algn="tl">
                    <a:srgbClr val="000000">
                      <a:alpha val="43137"/>
                    </a:srgbClr>
                  </a:outerShdw>
                </a:effectLst>
              </a:rPr>
              <a:t>Generally aggressors are emotionally aroused to fight.</a:t>
            </a:r>
          </a:p>
          <a:p>
            <a:pPr eaLnBrk="1" hangingPunct="1">
              <a:lnSpc>
                <a:spcPct val="80000"/>
              </a:lnSpc>
              <a:defRPr/>
            </a:pPr>
            <a:endParaRPr lang="en-US" sz="1000" dirty="0">
              <a:solidFill>
                <a:schemeClr val="accent2"/>
              </a:solidFill>
              <a:effectLst>
                <a:outerShdw blurRad="38100" dist="38100" dir="2700000" algn="tl">
                  <a:srgbClr val="000000">
                    <a:alpha val="43137"/>
                  </a:srgbClr>
                </a:outerShdw>
              </a:effectLst>
            </a:endParaRPr>
          </a:p>
          <a:p>
            <a:pPr eaLnBrk="1" hangingPunct="1">
              <a:lnSpc>
                <a:spcPct val="80000"/>
              </a:lnSpc>
              <a:defRPr/>
            </a:pPr>
            <a:r>
              <a:rPr lang="en-US" sz="2400" dirty="0">
                <a:solidFill>
                  <a:schemeClr val="accent2"/>
                </a:solidFill>
                <a:effectLst>
                  <a:outerShdw blurRad="38100" dist="38100" dir="2700000" algn="tl">
                    <a:srgbClr val="000000">
                      <a:alpha val="43137"/>
                    </a:srgbClr>
                  </a:outerShdw>
                </a:effectLst>
              </a:rPr>
              <a:t>Begins by threats of violence / injury</a:t>
            </a:r>
          </a:p>
          <a:p>
            <a:pPr eaLnBrk="1" hangingPunct="1">
              <a:lnSpc>
                <a:spcPct val="80000"/>
              </a:lnSpc>
              <a:defRPr/>
            </a:pPr>
            <a:endParaRPr lang="en-US" sz="1000" dirty="0">
              <a:solidFill>
                <a:schemeClr val="accent2"/>
              </a:solidFill>
              <a:effectLst>
                <a:outerShdw blurRad="38100" dist="38100" dir="2700000" algn="tl">
                  <a:srgbClr val="000000">
                    <a:alpha val="43137"/>
                  </a:srgbClr>
                </a:outerShdw>
              </a:effectLst>
            </a:endParaRPr>
          </a:p>
          <a:p>
            <a:pPr eaLnBrk="1" hangingPunct="1">
              <a:lnSpc>
                <a:spcPct val="80000"/>
              </a:lnSpc>
              <a:defRPr/>
            </a:pPr>
            <a:r>
              <a:rPr lang="en-US" sz="2400" dirty="0">
                <a:solidFill>
                  <a:schemeClr val="accent2"/>
                </a:solidFill>
                <a:effectLst>
                  <a:outerShdw blurRad="38100" dist="38100" dir="2700000" algn="tl">
                    <a:srgbClr val="000000">
                      <a:alpha val="43137"/>
                    </a:srgbClr>
                  </a:outerShdw>
                </a:effectLst>
              </a:rPr>
              <a:t>This is known as Ritual Combat</a:t>
            </a:r>
          </a:p>
          <a:p>
            <a:pPr eaLnBrk="1" hangingPunct="1">
              <a:lnSpc>
                <a:spcPct val="80000"/>
              </a:lnSpc>
              <a:defRPr/>
            </a:pPr>
            <a:endParaRPr lang="en-US" sz="1000" dirty="0">
              <a:solidFill>
                <a:schemeClr val="accent2"/>
              </a:solidFill>
              <a:effectLst>
                <a:outerShdw blurRad="38100" dist="38100" dir="2700000" algn="tl">
                  <a:srgbClr val="000000">
                    <a:alpha val="43137"/>
                  </a:srgbClr>
                </a:outerShdw>
              </a:effectLst>
            </a:endParaRPr>
          </a:p>
          <a:p>
            <a:pPr eaLnBrk="1" hangingPunct="1">
              <a:lnSpc>
                <a:spcPct val="80000"/>
              </a:lnSpc>
              <a:defRPr/>
            </a:pPr>
            <a:r>
              <a:rPr lang="en-US" sz="2400" dirty="0">
                <a:solidFill>
                  <a:schemeClr val="accent2"/>
                </a:solidFill>
                <a:effectLst>
                  <a:outerShdw blurRad="38100" dist="38100" dir="2700000" algn="tl">
                    <a:srgbClr val="000000">
                      <a:alpha val="43137"/>
                    </a:srgbClr>
                  </a:outerShdw>
                </a:effectLst>
              </a:rPr>
              <a:t>With sufficient intimidation – someone gives up or backs off</a:t>
            </a:r>
          </a:p>
          <a:p>
            <a:pPr eaLnBrk="1" hangingPunct="1">
              <a:lnSpc>
                <a:spcPct val="80000"/>
              </a:lnSpc>
              <a:defRPr/>
            </a:pPr>
            <a:endParaRPr lang="en-US" sz="1000" dirty="0">
              <a:solidFill>
                <a:schemeClr val="accent2"/>
              </a:solidFill>
              <a:effectLst>
                <a:outerShdw blurRad="38100" dist="38100" dir="2700000" algn="tl">
                  <a:srgbClr val="000000">
                    <a:alpha val="43137"/>
                  </a:srgbClr>
                </a:outerShdw>
              </a:effectLst>
            </a:endParaRPr>
          </a:p>
          <a:p>
            <a:pPr eaLnBrk="1" hangingPunct="1">
              <a:lnSpc>
                <a:spcPct val="80000"/>
              </a:lnSpc>
              <a:defRPr/>
            </a:pPr>
            <a:r>
              <a:rPr lang="en-US" sz="2400" dirty="0">
                <a:solidFill>
                  <a:schemeClr val="accent2"/>
                </a:solidFill>
                <a:effectLst>
                  <a:outerShdw blurRad="38100" dist="38100" dir="2700000" algn="tl">
                    <a:srgbClr val="000000">
                      <a:alpha val="43137"/>
                    </a:srgbClr>
                  </a:outerShdw>
                </a:effectLst>
              </a:rPr>
              <a:t>Aggressor prefers to win without injury</a:t>
            </a:r>
          </a:p>
          <a:p>
            <a:pPr eaLnBrk="1" hangingPunct="1">
              <a:lnSpc>
                <a:spcPct val="80000"/>
              </a:lnSpc>
              <a:defRPr/>
            </a:pPr>
            <a:endParaRPr lang="en-US" sz="1000" dirty="0">
              <a:solidFill>
                <a:schemeClr val="accent2"/>
              </a:solidFill>
              <a:effectLst>
                <a:outerShdw blurRad="38100" dist="38100" dir="2700000" algn="tl">
                  <a:srgbClr val="000000">
                    <a:alpha val="43137"/>
                  </a:srgbClr>
                </a:outerShdw>
              </a:effectLst>
            </a:endParaRPr>
          </a:p>
          <a:p>
            <a:pPr eaLnBrk="1" hangingPunct="1">
              <a:lnSpc>
                <a:spcPct val="80000"/>
              </a:lnSpc>
              <a:defRPr/>
            </a:pPr>
            <a:r>
              <a:rPr lang="en-US" sz="2400" dirty="0">
                <a:solidFill>
                  <a:schemeClr val="accent2"/>
                </a:solidFill>
                <a:effectLst>
                  <a:outerShdw blurRad="38100" dist="38100" dir="2700000" algn="tl">
                    <a:srgbClr val="000000">
                      <a:alpha val="43137"/>
                    </a:srgbClr>
                  </a:outerShdw>
                </a:effectLst>
              </a:rPr>
              <a:t>Intense inner conflict results/physical action</a:t>
            </a:r>
          </a:p>
          <a:p>
            <a:pPr eaLnBrk="1" hangingPunct="1">
              <a:lnSpc>
                <a:spcPct val="80000"/>
              </a:lnSpc>
              <a:defRPr/>
            </a:pPr>
            <a:endParaRPr lang="en-US" sz="2000" dirty="0">
              <a:solidFill>
                <a:schemeClr val="accent2"/>
              </a:solidFill>
            </a:endParaRPr>
          </a:p>
          <a:p>
            <a:pPr eaLnBrk="1" hangingPunct="1">
              <a:lnSpc>
                <a:spcPct val="80000"/>
              </a:lnSpc>
              <a:defRPr/>
            </a:pPr>
            <a:endParaRPr lang="en-CA" sz="2400" dirty="0">
              <a:solidFill>
                <a:schemeClr val="accent2"/>
              </a:solidFill>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Effect transition="in" filter="box(out)">
                                      <p:cBhvr>
                                        <p:cTn id="7" dur="500"/>
                                        <p:tgtEl>
                                          <p:spTgt spid="3379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33795">
                                            <p:txEl>
                                              <p:pRg st="2" end="2"/>
                                            </p:txEl>
                                          </p:spTgt>
                                        </p:tgtEl>
                                        <p:attrNameLst>
                                          <p:attrName>style.visibility</p:attrName>
                                        </p:attrNameLst>
                                      </p:cBhvr>
                                      <p:to>
                                        <p:strVal val="visible"/>
                                      </p:to>
                                    </p:set>
                                    <p:animEffect transition="in" filter="box(out)">
                                      <p:cBhvr>
                                        <p:cTn id="12" dur="500"/>
                                        <p:tgtEl>
                                          <p:spTgt spid="33795">
                                            <p:txEl>
                                              <p:pRg st="2" end="2"/>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33795">
                                            <p:txEl>
                                              <p:pRg st="4" end="4"/>
                                            </p:txEl>
                                          </p:spTgt>
                                        </p:tgtEl>
                                        <p:attrNameLst>
                                          <p:attrName>style.visibility</p:attrName>
                                        </p:attrNameLst>
                                      </p:cBhvr>
                                      <p:to>
                                        <p:strVal val="visible"/>
                                      </p:to>
                                    </p:set>
                                    <p:animEffect transition="in" filter="box(out)">
                                      <p:cBhvr>
                                        <p:cTn id="17" dur="500"/>
                                        <p:tgtEl>
                                          <p:spTgt spid="33795">
                                            <p:txEl>
                                              <p:pRg st="4" end="4"/>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33795">
                                            <p:txEl>
                                              <p:pRg st="6" end="6"/>
                                            </p:txEl>
                                          </p:spTgt>
                                        </p:tgtEl>
                                        <p:attrNameLst>
                                          <p:attrName>style.visibility</p:attrName>
                                        </p:attrNameLst>
                                      </p:cBhvr>
                                      <p:to>
                                        <p:strVal val="visible"/>
                                      </p:to>
                                    </p:set>
                                    <p:animEffect transition="in" filter="box(out)">
                                      <p:cBhvr>
                                        <p:cTn id="22" dur="500"/>
                                        <p:tgtEl>
                                          <p:spTgt spid="33795">
                                            <p:txEl>
                                              <p:pRg st="6" end="6"/>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33795">
                                            <p:txEl>
                                              <p:pRg st="8" end="8"/>
                                            </p:txEl>
                                          </p:spTgt>
                                        </p:tgtEl>
                                        <p:attrNameLst>
                                          <p:attrName>style.visibility</p:attrName>
                                        </p:attrNameLst>
                                      </p:cBhvr>
                                      <p:to>
                                        <p:strVal val="visible"/>
                                      </p:to>
                                    </p:set>
                                    <p:animEffect transition="in" filter="box(out)">
                                      <p:cBhvr>
                                        <p:cTn id="27" dur="500"/>
                                        <p:tgtEl>
                                          <p:spTgt spid="33795">
                                            <p:txEl>
                                              <p:pRg st="8" end="8"/>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nodeType="clickEffect">
                                  <p:stCondLst>
                                    <p:cond delay="0"/>
                                  </p:stCondLst>
                                  <p:childTnLst>
                                    <p:set>
                                      <p:cBhvr>
                                        <p:cTn id="31" dur="1" fill="hold">
                                          <p:stCondLst>
                                            <p:cond delay="0"/>
                                          </p:stCondLst>
                                        </p:cTn>
                                        <p:tgtEl>
                                          <p:spTgt spid="33795">
                                            <p:txEl>
                                              <p:pRg st="10" end="10"/>
                                            </p:txEl>
                                          </p:spTgt>
                                        </p:tgtEl>
                                        <p:attrNameLst>
                                          <p:attrName>style.visibility</p:attrName>
                                        </p:attrNameLst>
                                      </p:cBhvr>
                                      <p:to>
                                        <p:strVal val="visible"/>
                                      </p:to>
                                    </p:set>
                                    <p:animEffect transition="in" filter="box(out)">
                                      <p:cBhvr>
                                        <p:cTn id="32" dur="500"/>
                                        <p:tgtEl>
                                          <p:spTgt spid="33795">
                                            <p:txEl>
                                              <p:pRg st="10" end="10"/>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3794" name="Picture 4" descr="training">
            <a:extLst>
              <a:ext uri="{FF2B5EF4-FFF2-40B4-BE49-F238E27FC236}">
                <a16:creationId xmlns:a16="http://schemas.microsoft.com/office/drawing/2014/main" id="{4B0D6560-1EA9-5E93-23BA-E36832CC7A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1" name="Rectangle 2">
            <a:extLst>
              <a:ext uri="{FF2B5EF4-FFF2-40B4-BE49-F238E27FC236}">
                <a16:creationId xmlns:a16="http://schemas.microsoft.com/office/drawing/2014/main" id="{A6FE8F88-426C-E481-3FC1-63569D675C66}"/>
              </a:ext>
            </a:extLst>
          </p:cNvPr>
          <p:cNvSpPr>
            <a:spLocks noGrp="1" noChangeArrowheads="1"/>
          </p:cNvSpPr>
          <p:nvPr>
            <p:ph type="title"/>
          </p:nvPr>
        </p:nvSpPr>
        <p:spPr>
          <a:xfrm>
            <a:off x="457200" y="2133600"/>
            <a:ext cx="8229600" cy="719138"/>
          </a:xfrm>
        </p:spPr>
        <p:txBody>
          <a:bodyPr/>
          <a:lstStyle/>
          <a:p>
            <a:pPr eaLnBrk="1" hangingPunct="1">
              <a:defRPr/>
            </a:pPr>
            <a:r>
              <a:rPr lang="en-US" b="1" dirty="0">
                <a:solidFill>
                  <a:schemeClr val="accent2"/>
                </a:solidFill>
                <a:effectLst>
                  <a:outerShdw blurRad="38100" dist="38100" dir="2700000" algn="tl">
                    <a:srgbClr val="000000">
                      <a:alpha val="43137"/>
                    </a:srgbClr>
                  </a:outerShdw>
                </a:effectLst>
              </a:rPr>
              <a:t>When attack is Imminent</a:t>
            </a:r>
            <a:endParaRPr lang="en-CA" b="1" dirty="0">
              <a:solidFill>
                <a:schemeClr val="accent2"/>
              </a:solidFill>
              <a:effectLst>
                <a:outerShdw blurRad="38100" dist="38100" dir="2700000" algn="tl">
                  <a:srgbClr val="000000">
                    <a:alpha val="43137"/>
                  </a:srgbClr>
                </a:outerShdw>
              </a:effectLst>
            </a:endParaRPr>
          </a:p>
        </p:txBody>
      </p:sp>
      <p:sp>
        <p:nvSpPr>
          <p:cNvPr id="34819" name="Rectangle 3">
            <a:extLst>
              <a:ext uri="{FF2B5EF4-FFF2-40B4-BE49-F238E27FC236}">
                <a16:creationId xmlns:a16="http://schemas.microsoft.com/office/drawing/2014/main" id="{26E37D2D-29DA-3ECA-E292-BC65E3FC0A2A}"/>
              </a:ext>
            </a:extLst>
          </p:cNvPr>
          <p:cNvSpPr>
            <a:spLocks noGrp="1" noChangeArrowheads="1"/>
          </p:cNvSpPr>
          <p:nvPr>
            <p:ph type="body" idx="1"/>
          </p:nvPr>
        </p:nvSpPr>
        <p:spPr>
          <a:xfrm>
            <a:off x="457200" y="2997200"/>
            <a:ext cx="8229600" cy="3744913"/>
          </a:xfrm>
        </p:spPr>
        <p:txBody>
          <a:bodyPr/>
          <a:lstStyle/>
          <a:p>
            <a:pPr eaLnBrk="1" hangingPunct="1">
              <a:lnSpc>
                <a:spcPct val="80000"/>
              </a:lnSpc>
              <a:defRPr/>
            </a:pPr>
            <a:r>
              <a:rPr lang="en-US" sz="2400" b="1" dirty="0">
                <a:solidFill>
                  <a:schemeClr val="accent2"/>
                </a:solidFill>
                <a:effectLst>
                  <a:outerShdw blurRad="38100" dist="38100" dir="2700000" algn="tl">
                    <a:srgbClr val="000000">
                      <a:alpha val="43137"/>
                    </a:srgbClr>
                  </a:outerShdw>
                </a:effectLst>
              </a:rPr>
              <a:t>Some signals to watch for:</a:t>
            </a:r>
          </a:p>
          <a:p>
            <a:pPr eaLnBrk="1" hangingPunct="1">
              <a:lnSpc>
                <a:spcPct val="80000"/>
              </a:lnSpc>
              <a:defRPr/>
            </a:pPr>
            <a:endParaRPr lang="en-US" sz="1000" b="1" dirty="0">
              <a:solidFill>
                <a:schemeClr val="accent2"/>
              </a:solidFill>
              <a:effectLst>
                <a:outerShdw blurRad="38100" dist="38100" dir="2700000" algn="tl">
                  <a:srgbClr val="000000">
                    <a:alpha val="43137"/>
                  </a:srgbClr>
                </a:outerShdw>
              </a:effectLst>
            </a:endParaRPr>
          </a:p>
          <a:p>
            <a:pPr lvl="1" eaLnBrk="1" hangingPunct="1">
              <a:lnSpc>
                <a:spcPct val="80000"/>
              </a:lnSpc>
              <a:buFontTx/>
              <a:buChar char="-"/>
              <a:defRPr/>
            </a:pPr>
            <a:r>
              <a:rPr lang="en-US" sz="2000" dirty="0">
                <a:solidFill>
                  <a:schemeClr val="accent2"/>
                </a:solidFill>
                <a:effectLst>
                  <a:outerShdw blurRad="38100" dist="38100" dir="2700000" algn="tl">
                    <a:srgbClr val="000000">
                      <a:alpha val="43137"/>
                    </a:srgbClr>
                  </a:outerShdw>
                </a:effectLst>
              </a:rPr>
              <a:t>Mouth tightens</a:t>
            </a:r>
          </a:p>
          <a:p>
            <a:pPr lvl="1" eaLnBrk="1" hangingPunct="1">
              <a:lnSpc>
                <a:spcPct val="80000"/>
              </a:lnSpc>
              <a:buFontTx/>
              <a:buChar char="-"/>
              <a:defRPr/>
            </a:pPr>
            <a:endParaRPr lang="en-US" sz="1000" dirty="0">
              <a:solidFill>
                <a:schemeClr val="accent2"/>
              </a:solidFill>
              <a:effectLst>
                <a:outerShdw blurRad="38100" dist="38100" dir="2700000" algn="tl">
                  <a:srgbClr val="000000">
                    <a:alpha val="43137"/>
                  </a:srgbClr>
                </a:outerShdw>
              </a:effectLst>
            </a:endParaRPr>
          </a:p>
          <a:p>
            <a:pPr lvl="1" eaLnBrk="1" hangingPunct="1">
              <a:lnSpc>
                <a:spcPct val="80000"/>
              </a:lnSpc>
              <a:buFontTx/>
              <a:buChar char="-"/>
              <a:defRPr/>
            </a:pPr>
            <a:r>
              <a:rPr lang="en-US" sz="2000" dirty="0">
                <a:solidFill>
                  <a:schemeClr val="accent2"/>
                </a:solidFill>
                <a:effectLst>
                  <a:outerShdw blurRad="38100" dist="38100" dir="2700000" algn="tl">
                    <a:srgbClr val="000000">
                      <a:alpha val="43137"/>
                    </a:srgbClr>
                  </a:outerShdw>
                </a:effectLst>
              </a:rPr>
              <a:t>Head lowers to protect the neck</a:t>
            </a:r>
          </a:p>
          <a:p>
            <a:pPr lvl="1" eaLnBrk="1" hangingPunct="1">
              <a:lnSpc>
                <a:spcPct val="80000"/>
              </a:lnSpc>
              <a:buFontTx/>
              <a:buChar char="-"/>
              <a:defRPr/>
            </a:pPr>
            <a:endParaRPr lang="en-US" sz="1000" dirty="0">
              <a:solidFill>
                <a:schemeClr val="accent2"/>
              </a:solidFill>
              <a:effectLst>
                <a:outerShdw blurRad="38100" dist="38100" dir="2700000" algn="tl">
                  <a:srgbClr val="000000">
                    <a:alpha val="43137"/>
                  </a:srgbClr>
                </a:outerShdw>
              </a:effectLst>
            </a:endParaRPr>
          </a:p>
          <a:p>
            <a:pPr lvl="1" eaLnBrk="1" hangingPunct="1">
              <a:lnSpc>
                <a:spcPct val="80000"/>
              </a:lnSpc>
              <a:buFontTx/>
              <a:buChar char="-"/>
              <a:defRPr/>
            </a:pPr>
            <a:r>
              <a:rPr lang="en-US" sz="2000" dirty="0">
                <a:solidFill>
                  <a:schemeClr val="accent2"/>
                </a:solidFill>
                <a:effectLst>
                  <a:outerShdw blurRad="38100" dist="38100" dir="2700000" algn="tl">
                    <a:srgbClr val="000000">
                      <a:alpha val="43137"/>
                    </a:srgbClr>
                  </a:outerShdw>
                </a:effectLst>
              </a:rPr>
              <a:t>Eye contact goes from stare to target glances</a:t>
            </a:r>
          </a:p>
          <a:p>
            <a:pPr lvl="1" eaLnBrk="1" hangingPunct="1">
              <a:lnSpc>
                <a:spcPct val="80000"/>
              </a:lnSpc>
              <a:buFontTx/>
              <a:buChar char="-"/>
              <a:defRPr/>
            </a:pPr>
            <a:endParaRPr lang="en-US" sz="1000" dirty="0">
              <a:solidFill>
                <a:schemeClr val="accent2"/>
              </a:solidFill>
              <a:effectLst>
                <a:outerShdw blurRad="38100" dist="38100" dir="2700000" algn="tl">
                  <a:srgbClr val="000000">
                    <a:alpha val="43137"/>
                  </a:srgbClr>
                </a:outerShdw>
              </a:effectLst>
            </a:endParaRPr>
          </a:p>
          <a:p>
            <a:pPr lvl="1" eaLnBrk="1" hangingPunct="1">
              <a:lnSpc>
                <a:spcPct val="80000"/>
              </a:lnSpc>
              <a:buFontTx/>
              <a:buChar char="-"/>
              <a:defRPr/>
            </a:pPr>
            <a:r>
              <a:rPr lang="en-US" sz="2000" dirty="0">
                <a:solidFill>
                  <a:schemeClr val="accent2"/>
                </a:solidFill>
                <a:effectLst>
                  <a:outerShdw blurRad="38100" dist="38100" dir="2700000" algn="tl">
                    <a:srgbClr val="000000">
                      <a:alpha val="43137"/>
                    </a:srgbClr>
                  </a:outerShdw>
                </a:effectLst>
              </a:rPr>
              <a:t>Breathing goes from quick, to rapid, than deepens</a:t>
            </a:r>
          </a:p>
          <a:p>
            <a:pPr lvl="1" eaLnBrk="1" hangingPunct="1">
              <a:lnSpc>
                <a:spcPct val="80000"/>
              </a:lnSpc>
              <a:buFontTx/>
              <a:buChar char="-"/>
              <a:defRPr/>
            </a:pPr>
            <a:endParaRPr lang="en-US" sz="1000" dirty="0">
              <a:solidFill>
                <a:schemeClr val="accent2"/>
              </a:solidFill>
              <a:effectLst>
                <a:outerShdw blurRad="38100" dist="38100" dir="2700000" algn="tl">
                  <a:srgbClr val="000000">
                    <a:alpha val="43137"/>
                  </a:srgbClr>
                </a:outerShdw>
              </a:effectLst>
            </a:endParaRPr>
          </a:p>
          <a:p>
            <a:pPr lvl="1" eaLnBrk="1" hangingPunct="1">
              <a:lnSpc>
                <a:spcPct val="80000"/>
              </a:lnSpc>
              <a:buFontTx/>
              <a:buChar char="-"/>
              <a:defRPr/>
            </a:pPr>
            <a:r>
              <a:rPr lang="en-US" sz="2000" dirty="0">
                <a:solidFill>
                  <a:schemeClr val="accent2"/>
                </a:solidFill>
                <a:effectLst>
                  <a:outerShdw blurRad="38100" dist="38100" dir="2700000" algn="tl">
                    <a:srgbClr val="000000">
                      <a:alpha val="43137"/>
                    </a:srgbClr>
                  </a:outerShdw>
                </a:effectLst>
              </a:rPr>
              <a:t>Shoulders go from squared to bladed</a:t>
            </a:r>
          </a:p>
          <a:p>
            <a:pPr lvl="1" eaLnBrk="1" hangingPunct="1">
              <a:lnSpc>
                <a:spcPct val="80000"/>
              </a:lnSpc>
              <a:buFontTx/>
              <a:buChar char="-"/>
              <a:defRPr/>
            </a:pPr>
            <a:endParaRPr lang="en-US" sz="1000" dirty="0">
              <a:solidFill>
                <a:schemeClr val="accent2"/>
              </a:solidFill>
              <a:effectLst>
                <a:outerShdw blurRad="38100" dist="38100" dir="2700000" algn="tl">
                  <a:srgbClr val="000000">
                    <a:alpha val="43137"/>
                  </a:srgbClr>
                </a:outerShdw>
              </a:effectLst>
            </a:endParaRPr>
          </a:p>
          <a:p>
            <a:pPr lvl="1" eaLnBrk="1" hangingPunct="1">
              <a:lnSpc>
                <a:spcPct val="80000"/>
              </a:lnSpc>
              <a:buFontTx/>
              <a:buChar char="-"/>
              <a:defRPr/>
            </a:pPr>
            <a:r>
              <a:rPr lang="en-US" sz="2000" dirty="0">
                <a:solidFill>
                  <a:schemeClr val="accent2"/>
                </a:solidFill>
                <a:effectLst>
                  <a:outerShdw blurRad="38100" dist="38100" dir="2700000" algn="tl">
                    <a:srgbClr val="000000">
                      <a:alpha val="43137"/>
                    </a:srgbClr>
                  </a:outerShdw>
                </a:effectLst>
              </a:rPr>
              <a:t>Verbalization stops</a:t>
            </a:r>
          </a:p>
          <a:p>
            <a:pPr lvl="1" eaLnBrk="1" hangingPunct="1">
              <a:lnSpc>
                <a:spcPct val="80000"/>
              </a:lnSpc>
              <a:buFontTx/>
              <a:buChar char="-"/>
              <a:defRPr/>
            </a:pPr>
            <a:endParaRPr lang="en-US" sz="1000" dirty="0">
              <a:solidFill>
                <a:schemeClr val="accent2"/>
              </a:solidFill>
              <a:effectLst>
                <a:outerShdw blurRad="38100" dist="38100" dir="2700000" algn="tl">
                  <a:srgbClr val="000000">
                    <a:alpha val="43137"/>
                  </a:srgbClr>
                </a:outerShdw>
              </a:effectLst>
            </a:endParaRPr>
          </a:p>
          <a:p>
            <a:pPr lvl="1" eaLnBrk="1" hangingPunct="1">
              <a:lnSpc>
                <a:spcPct val="80000"/>
              </a:lnSpc>
              <a:buFontTx/>
              <a:buChar char="-"/>
              <a:defRPr/>
            </a:pPr>
            <a:r>
              <a:rPr lang="en-US" sz="2000" dirty="0">
                <a:solidFill>
                  <a:schemeClr val="accent2"/>
                </a:solidFill>
                <a:effectLst>
                  <a:outerShdw blurRad="38100" dist="38100" dir="2700000" algn="tl">
                    <a:srgbClr val="000000">
                      <a:alpha val="43137"/>
                    </a:srgbClr>
                  </a:outerShdw>
                </a:effectLst>
              </a:rPr>
              <a:t>Body lowers</a:t>
            </a:r>
            <a:endParaRPr lang="en-CA" sz="2000" dirty="0">
              <a:solidFill>
                <a:schemeClr val="accent2"/>
              </a:solidFill>
              <a:effectLst>
                <a:outerShdw blurRad="38100" dist="38100" dir="2700000" algn="tl">
                  <a:srgbClr val="000000">
                    <a:alpha val="43137"/>
                  </a:srgbClr>
                </a:outerShdw>
              </a:effectLst>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 calcmode="lin" valueType="num">
                                      <p:cBhvr additive="base">
                                        <p:cTn id="7" dur="500" fill="hold"/>
                                        <p:tgtEl>
                                          <p:spTgt spid="348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819">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34819">
                                            <p:txEl>
                                              <p:pRg st="2" end="2"/>
                                            </p:txEl>
                                          </p:spTgt>
                                        </p:tgtEl>
                                        <p:attrNameLst>
                                          <p:attrName>style.visibility</p:attrName>
                                        </p:attrNameLst>
                                      </p:cBhvr>
                                      <p:to>
                                        <p:strVal val="visible"/>
                                      </p:to>
                                    </p:set>
                                    <p:anim calcmode="lin" valueType="num">
                                      <p:cBhvr additive="base">
                                        <p:cTn id="11" dur="500" fill="hold"/>
                                        <p:tgtEl>
                                          <p:spTgt spid="34819">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4819">
                                            <p:txEl>
                                              <p:pRg st="2" end="2"/>
                                            </p:txEl>
                                          </p:spTgt>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34819">
                                            <p:txEl>
                                              <p:pRg st="4" end="4"/>
                                            </p:txEl>
                                          </p:spTgt>
                                        </p:tgtEl>
                                        <p:attrNameLst>
                                          <p:attrName>style.visibility</p:attrName>
                                        </p:attrNameLst>
                                      </p:cBhvr>
                                      <p:to>
                                        <p:strVal val="visible"/>
                                      </p:to>
                                    </p:set>
                                    <p:anim calcmode="lin" valueType="num">
                                      <p:cBhvr additive="base">
                                        <p:cTn id="15" dur="500" fill="hold"/>
                                        <p:tgtEl>
                                          <p:spTgt spid="34819">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4819">
                                            <p:txEl>
                                              <p:pRg st="4" end="4"/>
                                            </p:txEl>
                                          </p:spTgt>
                                        </p:tgtEl>
                                        <p:attrNameLst>
                                          <p:attrName>ppt_y</p:attrName>
                                        </p:attrNameLst>
                                      </p:cBhvr>
                                      <p:tavLst>
                                        <p:tav tm="0">
                                          <p:val>
                                            <p:strVal val="0-#ppt_h/2"/>
                                          </p:val>
                                        </p:tav>
                                        <p:tav tm="100000">
                                          <p:val>
                                            <p:strVal val="#ppt_y"/>
                                          </p:val>
                                        </p:tav>
                                      </p:tavLst>
                                    </p:anim>
                                  </p:childTnLst>
                                </p:cTn>
                              </p:par>
                              <p:par>
                                <p:cTn id="17" presetID="2" presetClass="entr" presetSubtype="1" fill="hold" nodeType="withEffect">
                                  <p:stCondLst>
                                    <p:cond delay="0"/>
                                  </p:stCondLst>
                                  <p:childTnLst>
                                    <p:set>
                                      <p:cBhvr>
                                        <p:cTn id="18" dur="1" fill="hold">
                                          <p:stCondLst>
                                            <p:cond delay="0"/>
                                          </p:stCondLst>
                                        </p:cTn>
                                        <p:tgtEl>
                                          <p:spTgt spid="34819">
                                            <p:txEl>
                                              <p:pRg st="6" end="6"/>
                                            </p:txEl>
                                          </p:spTgt>
                                        </p:tgtEl>
                                        <p:attrNameLst>
                                          <p:attrName>style.visibility</p:attrName>
                                        </p:attrNameLst>
                                      </p:cBhvr>
                                      <p:to>
                                        <p:strVal val="visible"/>
                                      </p:to>
                                    </p:set>
                                    <p:anim calcmode="lin" valueType="num">
                                      <p:cBhvr additive="base">
                                        <p:cTn id="19" dur="500" fill="hold"/>
                                        <p:tgtEl>
                                          <p:spTgt spid="34819">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4819">
                                            <p:txEl>
                                              <p:pRg st="6" end="6"/>
                                            </p:txEl>
                                          </p:spTgt>
                                        </p:tgtEl>
                                        <p:attrNameLst>
                                          <p:attrName>ppt_y</p:attrName>
                                        </p:attrNameLst>
                                      </p:cBhvr>
                                      <p:tavLst>
                                        <p:tav tm="0">
                                          <p:val>
                                            <p:strVal val="0-#ppt_h/2"/>
                                          </p:val>
                                        </p:tav>
                                        <p:tav tm="100000">
                                          <p:val>
                                            <p:strVal val="#ppt_y"/>
                                          </p:val>
                                        </p:tav>
                                      </p:tavLst>
                                    </p:anim>
                                  </p:childTnLst>
                                </p:cTn>
                              </p:par>
                              <p:par>
                                <p:cTn id="21" presetID="2" presetClass="entr" presetSubtype="1" fill="hold" nodeType="withEffect">
                                  <p:stCondLst>
                                    <p:cond delay="0"/>
                                  </p:stCondLst>
                                  <p:childTnLst>
                                    <p:set>
                                      <p:cBhvr>
                                        <p:cTn id="22" dur="1" fill="hold">
                                          <p:stCondLst>
                                            <p:cond delay="0"/>
                                          </p:stCondLst>
                                        </p:cTn>
                                        <p:tgtEl>
                                          <p:spTgt spid="34819">
                                            <p:txEl>
                                              <p:pRg st="8" end="8"/>
                                            </p:txEl>
                                          </p:spTgt>
                                        </p:tgtEl>
                                        <p:attrNameLst>
                                          <p:attrName>style.visibility</p:attrName>
                                        </p:attrNameLst>
                                      </p:cBhvr>
                                      <p:to>
                                        <p:strVal val="visible"/>
                                      </p:to>
                                    </p:set>
                                    <p:anim calcmode="lin" valueType="num">
                                      <p:cBhvr additive="base">
                                        <p:cTn id="23" dur="500" fill="hold"/>
                                        <p:tgtEl>
                                          <p:spTgt spid="34819">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4819">
                                            <p:txEl>
                                              <p:pRg st="8" end="8"/>
                                            </p:txEl>
                                          </p:spTgt>
                                        </p:tgtEl>
                                        <p:attrNameLst>
                                          <p:attrName>ppt_y</p:attrName>
                                        </p:attrNameLst>
                                      </p:cBhvr>
                                      <p:tavLst>
                                        <p:tav tm="0">
                                          <p:val>
                                            <p:strVal val="0-#ppt_h/2"/>
                                          </p:val>
                                        </p:tav>
                                        <p:tav tm="100000">
                                          <p:val>
                                            <p:strVal val="#ppt_y"/>
                                          </p:val>
                                        </p:tav>
                                      </p:tavLst>
                                    </p:anim>
                                  </p:childTnLst>
                                </p:cTn>
                              </p:par>
                              <p:par>
                                <p:cTn id="25" presetID="2" presetClass="entr" presetSubtype="1" fill="hold" nodeType="withEffect">
                                  <p:stCondLst>
                                    <p:cond delay="0"/>
                                  </p:stCondLst>
                                  <p:childTnLst>
                                    <p:set>
                                      <p:cBhvr>
                                        <p:cTn id="26" dur="1" fill="hold">
                                          <p:stCondLst>
                                            <p:cond delay="0"/>
                                          </p:stCondLst>
                                        </p:cTn>
                                        <p:tgtEl>
                                          <p:spTgt spid="34819">
                                            <p:txEl>
                                              <p:pRg st="10" end="10"/>
                                            </p:txEl>
                                          </p:spTgt>
                                        </p:tgtEl>
                                        <p:attrNameLst>
                                          <p:attrName>style.visibility</p:attrName>
                                        </p:attrNameLst>
                                      </p:cBhvr>
                                      <p:to>
                                        <p:strVal val="visible"/>
                                      </p:to>
                                    </p:set>
                                    <p:anim calcmode="lin" valueType="num">
                                      <p:cBhvr additive="base">
                                        <p:cTn id="27" dur="500" fill="hold"/>
                                        <p:tgtEl>
                                          <p:spTgt spid="34819">
                                            <p:txEl>
                                              <p:pRg st="10" end="1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4819">
                                            <p:txEl>
                                              <p:pRg st="10" end="10"/>
                                            </p:txEl>
                                          </p:spTgt>
                                        </p:tgtEl>
                                        <p:attrNameLst>
                                          <p:attrName>ppt_y</p:attrName>
                                        </p:attrNameLst>
                                      </p:cBhvr>
                                      <p:tavLst>
                                        <p:tav tm="0">
                                          <p:val>
                                            <p:strVal val="0-#ppt_h/2"/>
                                          </p:val>
                                        </p:tav>
                                        <p:tav tm="100000">
                                          <p:val>
                                            <p:strVal val="#ppt_y"/>
                                          </p:val>
                                        </p:tav>
                                      </p:tavLst>
                                    </p:anim>
                                  </p:childTnLst>
                                </p:cTn>
                              </p:par>
                              <p:par>
                                <p:cTn id="29" presetID="2" presetClass="entr" presetSubtype="1" fill="hold" nodeType="withEffect">
                                  <p:stCondLst>
                                    <p:cond delay="0"/>
                                  </p:stCondLst>
                                  <p:childTnLst>
                                    <p:set>
                                      <p:cBhvr>
                                        <p:cTn id="30" dur="1" fill="hold">
                                          <p:stCondLst>
                                            <p:cond delay="0"/>
                                          </p:stCondLst>
                                        </p:cTn>
                                        <p:tgtEl>
                                          <p:spTgt spid="34819">
                                            <p:txEl>
                                              <p:pRg st="12" end="12"/>
                                            </p:txEl>
                                          </p:spTgt>
                                        </p:tgtEl>
                                        <p:attrNameLst>
                                          <p:attrName>style.visibility</p:attrName>
                                        </p:attrNameLst>
                                      </p:cBhvr>
                                      <p:to>
                                        <p:strVal val="visible"/>
                                      </p:to>
                                    </p:set>
                                    <p:anim calcmode="lin" valueType="num">
                                      <p:cBhvr additive="base">
                                        <p:cTn id="31" dur="500" fill="hold"/>
                                        <p:tgtEl>
                                          <p:spTgt spid="34819">
                                            <p:txEl>
                                              <p:pRg st="12" end="1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4819">
                                            <p:txEl>
                                              <p:pRg st="12" end="12"/>
                                            </p:txEl>
                                          </p:spTgt>
                                        </p:tgtEl>
                                        <p:attrNameLst>
                                          <p:attrName>ppt_y</p:attrName>
                                        </p:attrNameLst>
                                      </p:cBhvr>
                                      <p:tavLst>
                                        <p:tav tm="0">
                                          <p:val>
                                            <p:strVal val="0-#ppt_h/2"/>
                                          </p:val>
                                        </p:tav>
                                        <p:tav tm="100000">
                                          <p:val>
                                            <p:strVal val="#ppt_y"/>
                                          </p:val>
                                        </p:tav>
                                      </p:tavLst>
                                    </p:anim>
                                  </p:childTnLst>
                                </p:cTn>
                              </p:par>
                              <p:par>
                                <p:cTn id="33" presetID="2" presetClass="entr" presetSubtype="1" fill="hold" nodeType="withEffect">
                                  <p:stCondLst>
                                    <p:cond delay="0"/>
                                  </p:stCondLst>
                                  <p:childTnLst>
                                    <p:set>
                                      <p:cBhvr>
                                        <p:cTn id="34" dur="1" fill="hold">
                                          <p:stCondLst>
                                            <p:cond delay="0"/>
                                          </p:stCondLst>
                                        </p:cTn>
                                        <p:tgtEl>
                                          <p:spTgt spid="34819">
                                            <p:txEl>
                                              <p:pRg st="14" end="14"/>
                                            </p:txEl>
                                          </p:spTgt>
                                        </p:tgtEl>
                                        <p:attrNameLst>
                                          <p:attrName>style.visibility</p:attrName>
                                        </p:attrNameLst>
                                      </p:cBhvr>
                                      <p:to>
                                        <p:strVal val="visible"/>
                                      </p:to>
                                    </p:set>
                                    <p:anim calcmode="lin" valueType="num">
                                      <p:cBhvr additive="base">
                                        <p:cTn id="35" dur="500" fill="hold"/>
                                        <p:tgtEl>
                                          <p:spTgt spid="34819">
                                            <p:txEl>
                                              <p:pRg st="14" end="1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4819">
                                            <p:txEl>
                                              <p:pRg st="14" end="14"/>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4818" name="Picture 4" descr="training">
            <a:extLst>
              <a:ext uri="{FF2B5EF4-FFF2-40B4-BE49-F238E27FC236}">
                <a16:creationId xmlns:a16="http://schemas.microsoft.com/office/drawing/2014/main" id="{D45BB05D-0BAD-CA10-1CF1-A3AD87CE6F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5" name="Rectangle 2">
            <a:extLst>
              <a:ext uri="{FF2B5EF4-FFF2-40B4-BE49-F238E27FC236}">
                <a16:creationId xmlns:a16="http://schemas.microsoft.com/office/drawing/2014/main" id="{D9E37810-B88E-1C3C-3590-B85FB907F80A}"/>
              </a:ext>
            </a:extLst>
          </p:cNvPr>
          <p:cNvSpPr>
            <a:spLocks noGrp="1" noChangeArrowheads="1"/>
          </p:cNvSpPr>
          <p:nvPr>
            <p:ph type="title"/>
          </p:nvPr>
        </p:nvSpPr>
        <p:spPr>
          <a:xfrm>
            <a:off x="179388" y="2133600"/>
            <a:ext cx="8856662" cy="1143000"/>
          </a:xfrm>
        </p:spPr>
        <p:txBody>
          <a:bodyPr/>
          <a:lstStyle/>
          <a:p>
            <a:pPr eaLnBrk="1" hangingPunct="1">
              <a:defRPr/>
            </a:pPr>
            <a:r>
              <a:rPr lang="en-US" sz="3200" b="1" dirty="0">
                <a:solidFill>
                  <a:schemeClr val="accent2"/>
                </a:solidFill>
                <a:effectLst>
                  <a:outerShdw blurRad="38100" dist="38100" dir="2700000" algn="tl">
                    <a:srgbClr val="000000">
                      <a:alpha val="43137"/>
                    </a:srgbClr>
                  </a:outerShdw>
                </a:effectLst>
              </a:rPr>
              <a:t>Three Areas of Non Verbal Communication</a:t>
            </a:r>
            <a:endParaRPr lang="en-CA" sz="3200" b="1" dirty="0">
              <a:solidFill>
                <a:schemeClr val="accent2"/>
              </a:solidFill>
              <a:effectLst>
                <a:outerShdw blurRad="38100" dist="38100" dir="2700000" algn="tl">
                  <a:srgbClr val="000000">
                    <a:alpha val="43137"/>
                  </a:srgbClr>
                </a:outerShdw>
              </a:effectLst>
            </a:endParaRPr>
          </a:p>
        </p:txBody>
      </p:sp>
      <p:sp>
        <p:nvSpPr>
          <p:cNvPr id="35843" name="Rectangle 3">
            <a:extLst>
              <a:ext uri="{FF2B5EF4-FFF2-40B4-BE49-F238E27FC236}">
                <a16:creationId xmlns:a16="http://schemas.microsoft.com/office/drawing/2014/main" id="{5E9FF198-CCFC-2F3B-0ED7-BB512D3BD2B9}"/>
              </a:ext>
            </a:extLst>
          </p:cNvPr>
          <p:cNvSpPr>
            <a:spLocks noGrp="1" noChangeArrowheads="1"/>
          </p:cNvSpPr>
          <p:nvPr>
            <p:ph type="body" idx="1"/>
          </p:nvPr>
        </p:nvSpPr>
        <p:spPr>
          <a:xfrm>
            <a:off x="457200" y="3429000"/>
            <a:ext cx="8229600" cy="2697163"/>
          </a:xfrm>
        </p:spPr>
        <p:txBody>
          <a:bodyPr/>
          <a:lstStyle/>
          <a:p>
            <a:pPr eaLnBrk="1" hangingPunct="1">
              <a:lnSpc>
                <a:spcPct val="90000"/>
              </a:lnSpc>
              <a:defRPr/>
            </a:pPr>
            <a:r>
              <a:rPr lang="en-US" b="1" dirty="0">
                <a:solidFill>
                  <a:schemeClr val="accent2"/>
                </a:solidFill>
                <a:effectLst>
                  <a:outerShdw blurRad="38100" dist="38100" dir="2700000" algn="tl">
                    <a:srgbClr val="000000">
                      <a:alpha val="43137"/>
                    </a:srgbClr>
                  </a:outerShdw>
                </a:effectLst>
              </a:rPr>
              <a:t>Space</a:t>
            </a:r>
            <a:r>
              <a:rPr lang="en-US" dirty="0">
                <a:solidFill>
                  <a:schemeClr val="accent2"/>
                </a:solidFill>
                <a:effectLst>
                  <a:outerShdw blurRad="38100" dist="38100" dir="2700000" algn="tl">
                    <a:srgbClr val="000000">
                      <a:alpha val="43137"/>
                    </a:srgbClr>
                  </a:outerShdw>
                </a:effectLst>
              </a:rPr>
              <a:t>  </a:t>
            </a:r>
          </a:p>
          <a:p>
            <a:pPr lvl="1" eaLnBrk="1" hangingPunct="1">
              <a:lnSpc>
                <a:spcPct val="90000"/>
              </a:lnSpc>
              <a:defRPr/>
            </a:pPr>
            <a:r>
              <a:rPr lang="en-US" dirty="0">
                <a:solidFill>
                  <a:schemeClr val="accent2"/>
                </a:solidFill>
                <a:effectLst>
                  <a:outerShdw blurRad="38100" dist="38100" dir="2700000" algn="tl">
                    <a:srgbClr val="000000">
                      <a:alpha val="43137"/>
                    </a:srgbClr>
                  </a:outerShdw>
                </a:effectLst>
              </a:rPr>
              <a:t>Distance has an impact on anxiety levels. </a:t>
            </a:r>
          </a:p>
          <a:p>
            <a:pPr eaLnBrk="1" hangingPunct="1">
              <a:lnSpc>
                <a:spcPct val="90000"/>
              </a:lnSpc>
              <a:defRPr/>
            </a:pPr>
            <a:endParaRPr lang="en-US" sz="2400" dirty="0">
              <a:solidFill>
                <a:schemeClr val="accent2"/>
              </a:solidFill>
              <a:effectLst>
                <a:outerShdw blurRad="38100" dist="38100" dir="2700000" algn="tl">
                  <a:srgbClr val="000000">
                    <a:alpha val="43137"/>
                  </a:srgbClr>
                </a:outerShdw>
              </a:effectLst>
            </a:endParaRPr>
          </a:p>
          <a:p>
            <a:pPr eaLnBrk="1" hangingPunct="1">
              <a:lnSpc>
                <a:spcPct val="90000"/>
              </a:lnSpc>
              <a:defRPr/>
            </a:pPr>
            <a:r>
              <a:rPr lang="en-US" b="1" dirty="0">
                <a:solidFill>
                  <a:schemeClr val="accent2"/>
                </a:solidFill>
                <a:effectLst>
                  <a:outerShdw blurRad="38100" dist="38100" dir="2700000" algn="tl">
                    <a:srgbClr val="000000">
                      <a:alpha val="43137"/>
                    </a:srgbClr>
                  </a:outerShdw>
                </a:effectLst>
              </a:rPr>
              <a:t>Golden Rule</a:t>
            </a:r>
            <a:r>
              <a:rPr lang="en-US" dirty="0">
                <a:solidFill>
                  <a:schemeClr val="accent2"/>
                </a:solidFill>
                <a:effectLst>
                  <a:outerShdw blurRad="38100" dist="38100" dir="2700000" algn="tl">
                    <a:srgbClr val="000000">
                      <a:alpha val="43137"/>
                    </a:srgbClr>
                  </a:outerShdw>
                </a:effectLst>
              </a:rPr>
              <a:t>  </a:t>
            </a:r>
          </a:p>
          <a:p>
            <a:pPr lvl="1" eaLnBrk="1" hangingPunct="1">
              <a:lnSpc>
                <a:spcPct val="90000"/>
              </a:lnSpc>
              <a:defRPr/>
            </a:pPr>
            <a:r>
              <a:rPr lang="en-US" dirty="0">
                <a:solidFill>
                  <a:schemeClr val="accent2"/>
                </a:solidFill>
                <a:effectLst>
                  <a:outerShdw blurRad="38100" dist="38100" dir="2700000" algn="tl">
                    <a:srgbClr val="000000">
                      <a:alpha val="43137"/>
                    </a:srgbClr>
                  </a:outerShdw>
                </a:effectLst>
              </a:rPr>
              <a:t>Give subject space unless control is the main concern</a:t>
            </a:r>
          </a:p>
          <a:p>
            <a:pPr eaLnBrk="1" hangingPunct="1">
              <a:lnSpc>
                <a:spcPct val="90000"/>
              </a:lnSpc>
              <a:buFontTx/>
              <a:buNone/>
              <a:defRPr/>
            </a:pPr>
            <a:endParaRPr lang="en-CA" dirty="0">
              <a:solidFill>
                <a:schemeClr val="accent2"/>
              </a:solidFill>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Effect transition="in" filter="wipe(left)">
                                      <p:cBhvr>
                                        <p:cTn id="7" dur="500"/>
                                        <p:tgtEl>
                                          <p:spTgt spid="35843">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5843">
                                            <p:txEl>
                                              <p:pRg st="1" end="1"/>
                                            </p:txEl>
                                          </p:spTgt>
                                        </p:tgtEl>
                                        <p:attrNameLst>
                                          <p:attrName>style.visibility</p:attrName>
                                        </p:attrNameLst>
                                      </p:cBhvr>
                                      <p:to>
                                        <p:strVal val="visible"/>
                                      </p:to>
                                    </p:set>
                                    <p:animEffect transition="in" filter="wipe(left)">
                                      <p:cBhvr>
                                        <p:cTn id="10" dur="500"/>
                                        <p:tgtEl>
                                          <p:spTgt spid="3584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35843">
                                            <p:txEl>
                                              <p:pRg st="3" end="3"/>
                                            </p:txEl>
                                          </p:spTgt>
                                        </p:tgtEl>
                                        <p:attrNameLst>
                                          <p:attrName>style.visibility</p:attrName>
                                        </p:attrNameLst>
                                      </p:cBhvr>
                                      <p:to>
                                        <p:strVal val="visible"/>
                                      </p:to>
                                    </p:set>
                                    <p:animEffect transition="in" filter="wipe(left)">
                                      <p:cBhvr>
                                        <p:cTn id="15" dur="500"/>
                                        <p:tgtEl>
                                          <p:spTgt spid="35843">
                                            <p:txEl>
                                              <p:pRg st="3" end="3"/>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5843">
                                            <p:txEl>
                                              <p:pRg st="4" end="4"/>
                                            </p:txEl>
                                          </p:spTgt>
                                        </p:tgtEl>
                                        <p:attrNameLst>
                                          <p:attrName>style.visibility</p:attrName>
                                        </p:attrNameLst>
                                      </p:cBhvr>
                                      <p:to>
                                        <p:strVal val="visible"/>
                                      </p:to>
                                    </p:set>
                                    <p:animEffect transition="in" filter="wipe(left)">
                                      <p:cBhvr>
                                        <p:cTn id="18" dur="500"/>
                                        <p:tgtEl>
                                          <p:spTgt spid="358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5842" name="Picture 4" descr="training">
            <a:extLst>
              <a:ext uri="{FF2B5EF4-FFF2-40B4-BE49-F238E27FC236}">
                <a16:creationId xmlns:a16="http://schemas.microsoft.com/office/drawing/2014/main" id="{2FBDAE38-3BD5-2B17-4DEE-10F90DE265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19" name="Rectangle 2">
            <a:extLst>
              <a:ext uri="{FF2B5EF4-FFF2-40B4-BE49-F238E27FC236}">
                <a16:creationId xmlns:a16="http://schemas.microsoft.com/office/drawing/2014/main" id="{94FB256F-41A0-1929-3F97-3115729DE543}"/>
              </a:ext>
            </a:extLst>
          </p:cNvPr>
          <p:cNvSpPr>
            <a:spLocks noGrp="1" noChangeArrowheads="1"/>
          </p:cNvSpPr>
          <p:nvPr>
            <p:ph type="title"/>
          </p:nvPr>
        </p:nvSpPr>
        <p:spPr>
          <a:xfrm>
            <a:off x="323850" y="2133600"/>
            <a:ext cx="8229600" cy="1143000"/>
          </a:xfrm>
        </p:spPr>
        <p:txBody>
          <a:bodyPr/>
          <a:lstStyle/>
          <a:p>
            <a:pPr eaLnBrk="1" hangingPunct="1">
              <a:defRPr/>
            </a:pPr>
            <a:r>
              <a:rPr lang="en-US" sz="3200" b="1" dirty="0">
                <a:solidFill>
                  <a:schemeClr val="accent2"/>
                </a:solidFill>
                <a:effectLst>
                  <a:outerShdw blurRad="38100" dist="38100" dir="2700000" algn="tl">
                    <a:srgbClr val="000000">
                      <a:alpha val="43137"/>
                    </a:srgbClr>
                  </a:outerShdw>
                </a:effectLst>
              </a:rPr>
              <a:t>Three Areas (cont’d)</a:t>
            </a:r>
            <a:endParaRPr lang="en-CA" sz="3200" b="1" dirty="0">
              <a:solidFill>
                <a:schemeClr val="accent2"/>
              </a:solidFill>
              <a:effectLst>
                <a:outerShdw blurRad="38100" dist="38100" dir="2700000" algn="tl">
                  <a:srgbClr val="000000">
                    <a:alpha val="43137"/>
                  </a:srgbClr>
                </a:outerShdw>
              </a:effectLst>
            </a:endParaRPr>
          </a:p>
        </p:txBody>
      </p:sp>
      <p:sp>
        <p:nvSpPr>
          <p:cNvPr id="36867" name="Rectangle 3">
            <a:extLst>
              <a:ext uri="{FF2B5EF4-FFF2-40B4-BE49-F238E27FC236}">
                <a16:creationId xmlns:a16="http://schemas.microsoft.com/office/drawing/2014/main" id="{5584F6B3-47EA-6418-BBB8-8C2298A7F722}"/>
              </a:ext>
            </a:extLst>
          </p:cNvPr>
          <p:cNvSpPr>
            <a:spLocks noGrp="1" noChangeArrowheads="1"/>
          </p:cNvSpPr>
          <p:nvPr>
            <p:ph type="body" idx="1"/>
          </p:nvPr>
        </p:nvSpPr>
        <p:spPr>
          <a:xfrm>
            <a:off x="457200" y="3500438"/>
            <a:ext cx="8229600" cy="2625725"/>
          </a:xfrm>
        </p:spPr>
        <p:txBody>
          <a:bodyPr/>
          <a:lstStyle/>
          <a:p>
            <a:pPr eaLnBrk="1" hangingPunct="1">
              <a:defRPr/>
            </a:pPr>
            <a:r>
              <a:rPr lang="en-US" b="1" dirty="0">
                <a:solidFill>
                  <a:schemeClr val="accent2"/>
                </a:solidFill>
                <a:effectLst>
                  <a:outerShdw blurRad="38100" dist="38100" dir="2700000" algn="tl">
                    <a:srgbClr val="000000">
                      <a:alpha val="43137"/>
                    </a:srgbClr>
                  </a:outerShdw>
                </a:effectLst>
              </a:rPr>
              <a:t>Eye Contact </a:t>
            </a:r>
            <a:endParaRPr lang="en-US" dirty="0">
              <a:solidFill>
                <a:schemeClr val="accent2"/>
              </a:solidFill>
              <a:effectLst>
                <a:outerShdw blurRad="38100" dist="38100" dir="2700000" algn="tl">
                  <a:srgbClr val="000000">
                    <a:alpha val="43137"/>
                  </a:srgbClr>
                </a:outerShdw>
              </a:effectLst>
            </a:endParaRPr>
          </a:p>
          <a:p>
            <a:pPr marL="0" indent="0" eaLnBrk="1" hangingPunct="1">
              <a:buFontTx/>
              <a:buNone/>
              <a:defRPr/>
            </a:pPr>
            <a:endParaRPr lang="en-US" sz="1000" dirty="0">
              <a:solidFill>
                <a:schemeClr val="accent2"/>
              </a:solidFill>
              <a:effectLst>
                <a:outerShdw blurRad="38100" dist="38100" dir="2700000" algn="tl">
                  <a:srgbClr val="000000">
                    <a:alpha val="43137"/>
                  </a:srgbClr>
                </a:outerShdw>
              </a:effectLst>
            </a:endParaRPr>
          </a:p>
          <a:p>
            <a:pPr lvl="1" eaLnBrk="1" hangingPunct="1">
              <a:defRPr/>
            </a:pPr>
            <a:r>
              <a:rPr lang="en-US" dirty="0">
                <a:solidFill>
                  <a:schemeClr val="accent2"/>
                </a:solidFill>
                <a:effectLst>
                  <a:outerShdw blurRad="38100" dist="38100" dir="2700000" algn="tl">
                    <a:srgbClr val="000000">
                      <a:alpha val="43137"/>
                    </a:srgbClr>
                  </a:outerShdw>
                </a:effectLst>
              </a:rPr>
              <a:t>Watching for actions and physical characteristics of the eyes will give you an idea of what to expect from the subject.</a:t>
            </a:r>
            <a:endParaRPr lang="en-CA" dirty="0">
              <a:solidFill>
                <a:schemeClr val="accent2"/>
              </a:solidFill>
              <a:effectLst>
                <a:outerShdw blurRad="38100" dist="38100" dir="2700000" algn="tl">
                  <a:srgbClr val="000000">
                    <a:alpha val="43137"/>
                  </a:srgbClr>
                </a:outerShdw>
              </a:effectLst>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barn(outVertical)">
                                      <p:cBhvr>
                                        <p:cTn id="7" dur="500"/>
                                        <p:tgtEl>
                                          <p:spTgt spid="36867">
                                            <p:txEl>
                                              <p:pRg st="0" end="0"/>
                                            </p:txEl>
                                          </p:spTgt>
                                        </p:tgtEl>
                                      </p:cBhvr>
                                    </p:animEffect>
                                  </p:childTnLst>
                                </p:cTn>
                              </p:par>
                              <p:par>
                                <p:cTn id="8" presetID="16" presetClass="entr" presetSubtype="37" fill="hold" nodeType="withEffect">
                                  <p:stCondLst>
                                    <p:cond delay="0"/>
                                  </p:stCondLst>
                                  <p:childTnLst>
                                    <p:set>
                                      <p:cBhvr>
                                        <p:cTn id="9" dur="1" fill="hold">
                                          <p:stCondLst>
                                            <p:cond delay="0"/>
                                          </p:stCondLst>
                                        </p:cTn>
                                        <p:tgtEl>
                                          <p:spTgt spid="36867">
                                            <p:txEl>
                                              <p:pRg st="2" end="2"/>
                                            </p:txEl>
                                          </p:spTgt>
                                        </p:tgtEl>
                                        <p:attrNameLst>
                                          <p:attrName>style.visibility</p:attrName>
                                        </p:attrNameLst>
                                      </p:cBhvr>
                                      <p:to>
                                        <p:strVal val="visible"/>
                                      </p:to>
                                    </p:set>
                                    <p:animEffect transition="in" filter="barn(outVertical)">
                                      <p:cBhvr>
                                        <p:cTn id="10" dur="500"/>
                                        <p:tgtEl>
                                          <p:spTgt spid="368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6866" name="Picture 4" descr="training">
            <a:extLst>
              <a:ext uri="{FF2B5EF4-FFF2-40B4-BE49-F238E27FC236}">
                <a16:creationId xmlns:a16="http://schemas.microsoft.com/office/drawing/2014/main" id="{4E13E720-1685-9ADD-BD6F-C9665CD406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3" name="Rectangle 2">
            <a:extLst>
              <a:ext uri="{FF2B5EF4-FFF2-40B4-BE49-F238E27FC236}">
                <a16:creationId xmlns:a16="http://schemas.microsoft.com/office/drawing/2014/main" id="{B9B7B20C-89D3-B376-CDF9-7DB95FB0FEA6}"/>
              </a:ext>
            </a:extLst>
          </p:cNvPr>
          <p:cNvSpPr>
            <a:spLocks noGrp="1" noChangeArrowheads="1"/>
          </p:cNvSpPr>
          <p:nvPr>
            <p:ph type="title"/>
          </p:nvPr>
        </p:nvSpPr>
        <p:spPr>
          <a:xfrm>
            <a:off x="395288" y="2349500"/>
            <a:ext cx="8229600" cy="1143000"/>
          </a:xfrm>
        </p:spPr>
        <p:txBody>
          <a:bodyPr/>
          <a:lstStyle/>
          <a:p>
            <a:pPr eaLnBrk="1" hangingPunct="1">
              <a:defRPr/>
            </a:pPr>
            <a:r>
              <a:rPr lang="en-US" sz="3200" b="1" dirty="0">
                <a:solidFill>
                  <a:schemeClr val="accent2"/>
                </a:solidFill>
                <a:effectLst>
                  <a:outerShdw blurRad="38100" dist="38100" dir="2700000" algn="tl">
                    <a:srgbClr val="000000">
                      <a:alpha val="43137"/>
                    </a:srgbClr>
                  </a:outerShdw>
                </a:effectLst>
              </a:rPr>
              <a:t>Three Areas (cont’d)</a:t>
            </a:r>
            <a:endParaRPr lang="en-CA" sz="3200" b="1" dirty="0">
              <a:solidFill>
                <a:schemeClr val="accent2"/>
              </a:solidFill>
              <a:effectLst>
                <a:outerShdw blurRad="38100" dist="38100" dir="2700000" algn="tl">
                  <a:srgbClr val="000000">
                    <a:alpha val="43137"/>
                  </a:srgbClr>
                </a:outerShdw>
              </a:effectLst>
            </a:endParaRPr>
          </a:p>
        </p:txBody>
      </p:sp>
      <p:sp>
        <p:nvSpPr>
          <p:cNvPr id="37891" name="Rectangle 3">
            <a:extLst>
              <a:ext uri="{FF2B5EF4-FFF2-40B4-BE49-F238E27FC236}">
                <a16:creationId xmlns:a16="http://schemas.microsoft.com/office/drawing/2014/main" id="{A282B8E4-630D-9BEA-DE16-998B3FA121A1}"/>
              </a:ext>
            </a:extLst>
          </p:cNvPr>
          <p:cNvSpPr>
            <a:spLocks noGrp="1" noChangeArrowheads="1"/>
          </p:cNvSpPr>
          <p:nvPr>
            <p:ph type="body" idx="1"/>
          </p:nvPr>
        </p:nvSpPr>
        <p:spPr>
          <a:xfrm>
            <a:off x="457200" y="3716338"/>
            <a:ext cx="8229600" cy="2409825"/>
          </a:xfrm>
        </p:spPr>
        <p:txBody>
          <a:bodyPr/>
          <a:lstStyle/>
          <a:p>
            <a:pPr eaLnBrk="1" hangingPunct="1">
              <a:defRPr/>
            </a:pPr>
            <a:r>
              <a:rPr lang="en-US" b="1" dirty="0">
                <a:solidFill>
                  <a:schemeClr val="accent2"/>
                </a:solidFill>
                <a:effectLst>
                  <a:outerShdw blurRad="38100" dist="38100" dir="2700000" algn="tl">
                    <a:srgbClr val="000000">
                      <a:alpha val="43137"/>
                    </a:srgbClr>
                  </a:outerShdw>
                </a:effectLst>
              </a:rPr>
              <a:t>Gestures</a:t>
            </a:r>
            <a:r>
              <a:rPr lang="en-US" dirty="0">
                <a:solidFill>
                  <a:schemeClr val="accent2"/>
                </a:solidFill>
                <a:effectLst>
                  <a:outerShdw blurRad="38100" dist="38100" dir="2700000" algn="tl">
                    <a:srgbClr val="000000">
                      <a:alpha val="43137"/>
                    </a:srgbClr>
                  </a:outerShdw>
                </a:effectLst>
              </a:rPr>
              <a:t> </a:t>
            </a:r>
          </a:p>
          <a:p>
            <a:pPr lvl="1" eaLnBrk="1" hangingPunct="1">
              <a:defRPr/>
            </a:pPr>
            <a:r>
              <a:rPr lang="en-US" dirty="0">
                <a:solidFill>
                  <a:schemeClr val="accent2"/>
                </a:solidFill>
                <a:effectLst>
                  <a:outerShdw blurRad="38100" dist="38100" dir="2700000" algn="tl">
                    <a:srgbClr val="000000">
                      <a:alpha val="43137"/>
                    </a:srgbClr>
                  </a:outerShdw>
                </a:effectLst>
              </a:rPr>
              <a:t>An awareness of what the subject is doing will offer valuable insight on their possible intent</a:t>
            </a:r>
            <a:endParaRPr lang="en-CA" dirty="0">
              <a:solidFill>
                <a:schemeClr val="accent2"/>
              </a:solidFill>
              <a:effectLst>
                <a:outerShdw blurRad="38100" dist="38100" dir="2700000" algn="tl">
                  <a:srgbClr val="000000">
                    <a:alpha val="43137"/>
                  </a:srgbClr>
                </a:outerShdw>
              </a:effectLst>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Effect transition="in" filter="box(out)">
                                      <p:cBhvr>
                                        <p:cTn id="7" dur="500"/>
                                        <p:tgtEl>
                                          <p:spTgt spid="3789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par>
                                <p:cTn id="8" presetID="4" presetClass="entr" presetSubtype="32" fill="hold" nodeType="withEffect">
                                  <p:stCondLst>
                                    <p:cond delay="0"/>
                                  </p:stCondLst>
                                  <p:childTnLst>
                                    <p:set>
                                      <p:cBhvr>
                                        <p:cTn id="9" dur="1" fill="hold">
                                          <p:stCondLst>
                                            <p:cond delay="0"/>
                                          </p:stCondLst>
                                        </p:cTn>
                                        <p:tgtEl>
                                          <p:spTgt spid="37891">
                                            <p:txEl>
                                              <p:pRg st="1" end="1"/>
                                            </p:txEl>
                                          </p:spTgt>
                                        </p:tgtEl>
                                        <p:attrNameLst>
                                          <p:attrName>style.visibility</p:attrName>
                                        </p:attrNameLst>
                                      </p:cBhvr>
                                      <p:to>
                                        <p:strVal val="visible"/>
                                      </p:to>
                                    </p:set>
                                    <p:animEffect transition="in" filter="box(out)">
                                      <p:cBhvr>
                                        <p:cTn id="10" dur="500"/>
                                        <p:tgtEl>
                                          <p:spTgt spid="37891">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7890" name="Picture 4" descr="training">
            <a:extLst>
              <a:ext uri="{FF2B5EF4-FFF2-40B4-BE49-F238E27FC236}">
                <a16:creationId xmlns:a16="http://schemas.microsoft.com/office/drawing/2014/main" id="{0D4F4A0F-DA51-B2DD-2F34-22169E34C5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7" name="Rectangle 2">
            <a:extLst>
              <a:ext uri="{FF2B5EF4-FFF2-40B4-BE49-F238E27FC236}">
                <a16:creationId xmlns:a16="http://schemas.microsoft.com/office/drawing/2014/main" id="{840F4653-E621-87E1-A2C2-243060E2F330}"/>
              </a:ext>
            </a:extLst>
          </p:cNvPr>
          <p:cNvSpPr>
            <a:spLocks noGrp="1" noChangeArrowheads="1"/>
          </p:cNvSpPr>
          <p:nvPr>
            <p:ph type="title"/>
          </p:nvPr>
        </p:nvSpPr>
        <p:spPr>
          <a:xfrm>
            <a:off x="468313" y="2492375"/>
            <a:ext cx="8229600" cy="1143000"/>
          </a:xfrm>
        </p:spPr>
        <p:txBody>
          <a:bodyPr/>
          <a:lstStyle/>
          <a:p>
            <a:pPr eaLnBrk="1" hangingPunct="1">
              <a:defRPr/>
            </a:pPr>
            <a:r>
              <a:rPr lang="en-US" sz="3200" b="1" dirty="0">
                <a:solidFill>
                  <a:schemeClr val="accent2"/>
                </a:solidFill>
                <a:effectLst>
                  <a:outerShdw blurRad="38100" dist="38100" dir="2700000" algn="tl">
                    <a:srgbClr val="000000">
                      <a:alpha val="43137"/>
                    </a:srgbClr>
                  </a:outerShdw>
                </a:effectLst>
              </a:rPr>
              <a:t>Messages in Enforcement Encounters are communicated in Three ways.</a:t>
            </a:r>
            <a:endParaRPr lang="en-CA" sz="3200" b="1" dirty="0">
              <a:solidFill>
                <a:schemeClr val="accent2"/>
              </a:solidFill>
              <a:effectLst>
                <a:outerShdw blurRad="38100" dist="38100" dir="2700000" algn="tl">
                  <a:srgbClr val="000000">
                    <a:alpha val="43137"/>
                  </a:srgbClr>
                </a:outerShdw>
              </a:effectLst>
            </a:endParaRPr>
          </a:p>
        </p:txBody>
      </p:sp>
      <p:sp>
        <p:nvSpPr>
          <p:cNvPr id="38915" name="Rectangle 3">
            <a:extLst>
              <a:ext uri="{FF2B5EF4-FFF2-40B4-BE49-F238E27FC236}">
                <a16:creationId xmlns:a16="http://schemas.microsoft.com/office/drawing/2014/main" id="{9CB481AF-FFEF-B1E7-D76F-D92917B3814D}"/>
              </a:ext>
            </a:extLst>
          </p:cNvPr>
          <p:cNvSpPr>
            <a:spLocks noGrp="1" noChangeArrowheads="1"/>
          </p:cNvSpPr>
          <p:nvPr>
            <p:ph type="body" idx="1"/>
          </p:nvPr>
        </p:nvSpPr>
        <p:spPr>
          <a:xfrm>
            <a:off x="457200" y="3357563"/>
            <a:ext cx="8229600" cy="2768600"/>
          </a:xfrm>
        </p:spPr>
        <p:txBody>
          <a:bodyPr/>
          <a:lstStyle/>
          <a:p>
            <a:pPr eaLnBrk="1" hangingPunct="1">
              <a:lnSpc>
                <a:spcPct val="90000"/>
              </a:lnSpc>
              <a:buFontTx/>
              <a:buNone/>
              <a:defRPr/>
            </a:pPr>
            <a:endParaRPr lang="en-US" sz="2800" dirty="0">
              <a:solidFill>
                <a:schemeClr val="accent2"/>
              </a:solidFill>
            </a:endParaRPr>
          </a:p>
          <a:p>
            <a:pPr eaLnBrk="1" hangingPunct="1">
              <a:lnSpc>
                <a:spcPct val="90000"/>
              </a:lnSpc>
              <a:defRPr/>
            </a:pPr>
            <a:r>
              <a:rPr lang="en-US" sz="2800" dirty="0">
                <a:solidFill>
                  <a:schemeClr val="accent2"/>
                </a:solidFill>
                <a:effectLst>
                  <a:outerShdw blurRad="38100" dist="38100" dir="2700000" algn="tl">
                    <a:srgbClr val="000000">
                      <a:alpha val="43137"/>
                    </a:srgbClr>
                  </a:outerShdw>
                </a:effectLst>
              </a:rPr>
              <a:t>How you are perceived by the subject will have a definite impact on the outcome</a:t>
            </a:r>
          </a:p>
          <a:p>
            <a:pPr eaLnBrk="1" hangingPunct="1">
              <a:lnSpc>
                <a:spcPct val="90000"/>
              </a:lnSpc>
              <a:buFontTx/>
              <a:buNone/>
              <a:defRPr/>
            </a:pPr>
            <a:endParaRPr lang="en-US" sz="2800" dirty="0">
              <a:solidFill>
                <a:schemeClr val="accent2"/>
              </a:solidFill>
              <a:effectLst>
                <a:outerShdw blurRad="38100" dist="38100" dir="2700000" algn="tl">
                  <a:srgbClr val="000000">
                    <a:alpha val="43137"/>
                  </a:srgbClr>
                </a:outerShdw>
              </a:effectLst>
            </a:endParaRPr>
          </a:p>
          <a:p>
            <a:pPr eaLnBrk="1" hangingPunct="1">
              <a:lnSpc>
                <a:spcPct val="90000"/>
              </a:lnSpc>
              <a:defRPr/>
            </a:pPr>
            <a:r>
              <a:rPr lang="en-US" sz="2800" dirty="0">
                <a:solidFill>
                  <a:schemeClr val="accent2"/>
                </a:solidFill>
                <a:effectLst>
                  <a:outerShdw blurRad="38100" dist="38100" dir="2700000" algn="tl">
                    <a:srgbClr val="000000">
                      <a:alpha val="43137"/>
                    </a:srgbClr>
                  </a:outerShdw>
                </a:effectLst>
              </a:rPr>
              <a:t>These messages that you send will be simultaneous and done in three ways</a:t>
            </a:r>
            <a:endParaRPr lang="en-CA" sz="2800" dirty="0">
              <a:solidFill>
                <a:schemeClr val="accent2"/>
              </a:solidFill>
              <a:effectLst>
                <a:outerShdw blurRad="38100" dist="38100" dir="2700000" algn="tl">
                  <a:srgbClr val="000000">
                    <a:alpha val="43137"/>
                  </a:srgbClr>
                </a:outerShdw>
              </a:effectLst>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38915">
                                            <p:txEl>
                                              <p:pRg st="1" end="1"/>
                                            </p:txEl>
                                          </p:spTgt>
                                        </p:tgtEl>
                                        <p:attrNameLst>
                                          <p:attrName>style.visibility</p:attrName>
                                        </p:attrNameLst>
                                      </p:cBhvr>
                                      <p:to>
                                        <p:strVal val="visible"/>
                                      </p:to>
                                    </p:set>
                                    <p:animEffect transition="in" filter="box(out)">
                                      <p:cBhvr>
                                        <p:cTn id="7" dur="500"/>
                                        <p:tgtEl>
                                          <p:spTgt spid="38915">
                                            <p:txEl>
                                              <p:pRg st="1" end="1"/>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38915">
                                            <p:txEl>
                                              <p:pRg st="3" end="3"/>
                                            </p:txEl>
                                          </p:spTgt>
                                        </p:tgtEl>
                                        <p:attrNameLst>
                                          <p:attrName>style.visibility</p:attrName>
                                        </p:attrNameLst>
                                      </p:cBhvr>
                                      <p:to>
                                        <p:strVal val="visible"/>
                                      </p:to>
                                    </p:set>
                                    <p:animEffect transition="in" filter="box(out)">
                                      <p:cBhvr>
                                        <p:cTn id="12" dur="500"/>
                                        <p:tgtEl>
                                          <p:spTgt spid="38915">
                                            <p:txEl>
                                              <p:pRg st="3" end="3"/>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8914" name="Picture 4" descr="training">
            <a:extLst>
              <a:ext uri="{FF2B5EF4-FFF2-40B4-BE49-F238E27FC236}">
                <a16:creationId xmlns:a16="http://schemas.microsoft.com/office/drawing/2014/main" id="{15C9D284-9AEE-A8FB-8338-B0BC5EFCA4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Rectangle 2">
            <a:extLst>
              <a:ext uri="{FF2B5EF4-FFF2-40B4-BE49-F238E27FC236}">
                <a16:creationId xmlns:a16="http://schemas.microsoft.com/office/drawing/2014/main" id="{52743D96-0E2D-D52D-E844-CA77135BB493}"/>
              </a:ext>
            </a:extLst>
          </p:cNvPr>
          <p:cNvSpPr>
            <a:spLocks noGrp="1" noChangeArrowheads="1"/>
          </p:cNvSpPr>
          <p:nvPr>
            <p:ph type="title"/>
          </p:nvPr>
        </p:nvSpPr>
        <p:spPr>
          <a:xfrm>
            <a:off x="468313" y="2420938"/>
            <a:ext cx="8229600" cy="1143000"/>
          </a:xfrm>
        </p:spPr>
        <p:txBody>
          <a:bodyPr/>
          <a:lstStyle/>
          <a:p>
            <a:pPr eaLnBrk="1" hangingPunct="1">
              <a:defRPr/>
            </a:pPr>
            <a:r>
              <a:rPr lang="en-US" b="1" dirty="0">
                <a:solidFill>
                  <a:schemeClr val="accent2"/>
                </a:solidFill>
                <a:effectLst>
                  <a:outerShdw blurRad="38100" dist="38100" dir="2700000" algn="tl">
                    <a:srgbClr val="000000">
                      <a:alpha val="43137"/>
                    </a:srgbClr>
                  </a:outerShdw>
                </a:effectLst>
              </a:rPr>
              <a:t>They Include</a:t>
            </a:r>
            <a:endParaRPr lang="en-CA" b="1" dirty="0">
              <a:solidFill>
                <a:schemeClr val="accent2"/>
              </a:solidFill>
              <a:effectLst>
                <a:outerShdw blurRad="38100" dist="38100" dir="2700000" algn="tl">
                  <a:srgbClr val="000000">
                    <a:alpha val="43137"/>
                  </a:srgbClr>
                </a:outerShdw>
              </a:effectLst>
            </a:endParaRPr>
          </a:p>
        </p:txBody>
      </p:sp>
      <p:sp>
        <p:nvSpPr>
          <p:cNvPr id="39939" name="Rectangle 3">
            <a:extLst>
              <a:ext uri="{FF2B5EF4-FFF2-40B4-BE49-F238E27FC236}">
                <a16:creationId xmlns:a16="http://schemas.microsoft.com/office/drawing/2014/main" id="{95B0C975-EB92-39A1-960C-A0FEE923947B}"/>
              </a:ext>
            </a:extLst>
          </p:cNvPr>
          <p:cNvSpPr>
            <a:spLocks noGrp="1" noChangeArrowheads="1"/>
          </p:cNvSpPr>
          <p:nvPr>
            <p:ph type="body" idx="1"/>
          </p:nvPr>
        </p:nvSpPr>
        <p:spPr>
          <a:xfrm>
            <a:off x="457200" y="3429000"/>
            <a:ext cx="8229600" cy="2697163"/>
          </a:xfrm>
        </p:spPr>
        <p:txBody>
          <a:bodyPr/>
          <a:lstStyle/>
          <a:p>
            <a:pPr eaLnBrk="1" hangingPunct="1">
              <a:lnSpc>
                <a:spcPct val="80000"/>
              </a:lnSpc>
              <a:defRPr/>
            </a:pPr>
            <a:endParaRPr lang="en-US" sz="2800" dirty="0">
              <a:solidFill>
                <a:schemeClr val="accent2"/>
              </a:solidFill>
            </a:endParaRPr>
          </a:p>
          <a:p>
            <a:pPr eaLnBrk="1" hangingPunct="1">
              <a:lnSpc>
                <a:spcPct val="80000"/>
              </a:lnSpc>
              <a:defRPr/>
            </a:pPr>
            <a:r>
              <a:rPr lang="en-US" sz="2800" b="1" dirty="0">
                <a:solidFill>
                  <a:schemeClr val="accent2"/>
                </a:solidFill>
                <a:effectLst>
                  <a:outerShdw blurRad="38100" dist="38100" dir="2700000" algn="tl">
                    <a:srgbClr val="000000">
                      <a:alpha val="43137"/>
                    </a:srgbClr>
                  </a:outerShdw>
                </a:effectLst>
              </a:rPr>
              <a:t>VERBAL</a:t>
            </a:r>
          </a:p>
          <a:p>
            <a:pPr eaLnBrk="1" hangingPunct="1">
              <a:lnSpc>
                <a:spcPct val="80000"/>
              </a:lnSpc>
              <a:defRPr/>
            </a:pPr>
            <a:endParaRPr lang="en-US" sz="2800" b="1" dirty="0">
              <a:solidFill>
                <a:schemeClr val="accent2"/>
              </a:solidFill>
              <a:effectLst>
                <a:outerShdw blurRad="38100" dist="38100" dir="2700000" algn="tl">
                  <a:srgbClr val="000000">
                    <a:alpha val="43137"/>
                  </a:srgbClr>
                </a:outerShdw>
              </a:effectLst>
            </a:endParaRPr>
          </a:p>
          <a:p>
            <a:pPr eaLnBrk="1" hangingPunct="1">
              <a:lnSpc>
                <a:spcPct val="80000"/>
              </a:lnSpc>
              <a:defRPr/>
            </a:pPr>
            <a:r>
              <a:rPr lang="en-US" sz="2800" b="1" dirty="0">
                <a:solidFill>
                  <a:schemeClr val="accent2"/>
                </a:solidFill>
                <a:effectLst>
                  <a:outerShdw blurRad="38100" dist="38100" dir="2700000" algn="tl">
                    <a:srgbClr val="000000">
                      <a:alpha val="43137"/>
                    </a:srgbClr>
                  </a:outerShdw>
                </a:effectLst>
              </a:rPr>
              <a:t>VOCAL</a:t>
            </a:r>
          </a:p>
          <a:p>
            <a:pPr eaLnBrk="1" hangingPunct="1">
              <a:lnSpc>
                <a:spcPct val="80000"/>
              </a:lnSpc>
              <a:defRPr/>
            </a:pPr>
            <a:endParaRPr lang="en-US" sz="2800" b="1" dirty="0">
              <a:solidFill>
                <a:schemeClr val="accent2"/>
              </a:solidFill>
              <a:effectLst>
                <a:outerShdw blurRad="38100" dist="38100" dir="2700000" algn="tl">
                  <a:srgbClr val="000000">
                    <a:alpha val="43137"/>
                  </a:srgbClr>
                </a:outerShdw>
              </a:effectLst>
            </a:endParaRPr>
          </a:p>
          <a:p>
            <a:pPr eaLnBrk="1" hangingPunct="1">
              <a:lnSpc>
                <a:spcPct val="80000"/>
              </a:lnSpc>
              <a:defRPr/>
            </a:pPr>
            <a:r>
              <a:rPr lang="en-US" sz="2800" b="1" dirty="0">
                <a:solidFill>
                  <a:schemeClr val="accent2"/>
                </a:solidFill>
                <a:effectLst>
                  <a:outerShdw blurRad="38100" dist="38100" dir="2700000" algn="tl">
                    <a:srgbClr val="000000">
                      <a:alpha val="43137"/>
                    </a:srgbClr>
                  </a:outerShdw>
                </a:effectLst>
              </a:rPr>
              <a:t>NON VERBAL</a:t>
            </a:r>
            <a:endParaRPr lang="en-CA" sz="2800" b="1" dirty="0">
              <a:solidFill>
                <a:schemeClr val="accent2"/>
              </a:solidFill>
              <a:effectLst>
                <a:outerShdw blurRad="38100" dist="38100" dir="2700000" algn="tl">
                  <a:srgbClr val="000000">
                    <a:alpha val="43137"/>
                  </a:srgbClr>
                </a:outerShdw>
              </a:effectLst>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9939">
                                            <p:txEl>
                                              <p:pRg st="1" end="1"/>
                                            </p:txEl>
                                          </p:spTgt>
                                        </p:tgtEl>
                                        <p:attrNameLst>
                                          <p:attrName>style.visibility</p:attrName>
                                        </p:attrNameLst>
                                      </p:cBhvr>
                                      <p:to>
                                        <p:strVal val="visible"/>
                                      </p:to>
                                    </p:set>
                                    <p:anim calcmode="lin" valueType="num">
                                      <p:cBhvr additive="base">
                                        <p:cTn id="7" dur="500" fill="hold"/>
                                        <p:tgtEl>
                                          <p:spTgt spid="39939">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993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9939">
                                            <p:txEl>
                                              <p:pRg st="3" end="3"/>
                                            </p:txEl>
                                          </p:spTgt>
                                        </p:tgtEl>
                                        <p:attrNameLst>
                                          <p:attrName>style.visibility</p:attrName>
                                        </p:attrNameLst>
                                      </p:cBhvr>
                                      <p:to>
                                        <p:strVal val="visible"/>
                                      </p:to>
                                    </p:set>
                                    <p:anim calcmode="lin" valueType="num">
                                      <p:cBhvr additive="base">
                                        <p:cTn id="13" dur="500" fill="hold"/>
                                        <p:tgtEl>
                                          <p:spTgt spid="39939">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9939">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9939">
                                            <p:txEl>
                                              <p:pRg st="5" end="5"/>
                                            </p:txEl>
                                          </p:spTgt>
                                        </p:tgtEl>
                                        <p:attrNameLst>
                                          <p:attrName>style.visibility</p:attrName>
                                        </p:attrNameLst>
                                      </p:cBhvr>
                                      <p:to>
                                        <p:strVal val="visible"/>
                                      </p:to>
                                    </p:set>
                                    <p:anim calcmode="lin" valueType="num">
                                      <p:cBhvr additive="base">
                                        <p:cTn id="19" dur="500" fill="hold"/>
                                        <p:tgtEl>
                                          <p:spTgt spid="39939">
                                            <p:txEl>
                                              <p:pRg st="5" end="5"/>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9939">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9938" name="Picture 4" descr="training">
            <a:extLst>
              <a:ext uri="{FF2B5EF4-FFF2-40B4-BE49-F238E27FC236}">
                <a16:creationId xmlns:a16="http://schemas.microsoft.com/office/drawing/2014/main" id="{84733E75-82B0-FD44-2009-EBA2495D8D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Rectangle 2">
            <a:extLst>
              <a:ext uri="{FF2B5EF4-FFF2-40B4-BE49-F238E27FC236}">
                <a16:creationId xmlns:a16="http://schemas.microsoft.com/office/drawing/2014/main" id="{DA0366A0-7899-C3BD-938B-B53DF5C66C0F}"/>
              </a:ext>
            </a:extLst>
          </p:cNvPr>
          <p:cNvSpPr>
            <a:spLocks noGrp="1" noChangeArrowheads="1"/>
          </p:cNvSpPr>
          <p:nvPr>
            <p:ph type="title"/>
          </p:nvPr>
        </p:nvSpPr>
        <p:spPr>
          <a:xfrm>
            <a:off x="395288" y="2205038"/>
            <a:ext cx="8229600" cy="1143000"/>
          </a:xfrm>
        </p:spPr>
        <p:txBody>
          <a:bodyPr/>
          <a:lstStyle/>
          <a:p>
            <a:pPr eaLnBrk="1" hangingPunct="1">
              <a:defRPr/>
            </a:pPr>
            <a:r>
              <a:rPr lang="en-US" sz="3200" b="1" dirty="0">
                <a:solidFill>
                  <a:schemeClr val="accent2"/>
                </a:solidFill>
                <a:effectLst>
                  <a:outerShdw blurRad="38100" dist="38100" dir="2700000" algn="tl">
                    <a:srgbClr val="000000">
                      <a:alpha val="43137"/>
                    </a:srgbClr>
                  </a:outerShdw>
                </a:effectLst>
              </a:rPr>
              <a:t>VERBAL / VOCAL</a:t>
            </a:r>
            <a:endParaRPr lang="en-CA" sz="3200" b="1" dirty="0">
              <a:solidFill>
                <a:schemeClr val="accent2"/>
              </a:solidFill>
              <a:effectLst>
                <a:outerShdw blurRad="38100" dist="38100" dir="2700000" algn="tl">
                  <a:srgbClr val="000000">
                    <a:alpha val="43137"/>
                  </a:srgbClr>
                </a:outerShdw>
              </a:effectLst>
            </a:endParaRPr>
          </a:p>
        </p:txBody>
      </p:sp>
      <p:sp>
        <p:nvSpPr>
          <p:cNvPr id="40963" name="Rectangle 3">
            <a:extLst>
              <a:ext uri="{FF2B5EF4-FFF2-40B4-BE49-F238E27FC236}">
                <a16:creationId xmlns:a16="http://schemas.microsoft.com/office/drawing/2014/main" id="{F71BA49D-D20C-0EE6-05EB-E924D9A7A1F0}"/>
              </a:ext>
            </a:extLst>
          </p:cNvPr>
          <p:cNvSpPr>
            <a:spLocks noGrp="1" noChangeArrowheads="1"/>
          </p:cNvSpPr>
          <p:nvPr>
            <p:ph type="body" idx="1"/>
          </p:nvPr>
        </p:nvSpPr>
        <p:spPr>
          <a:xfrm>
            <a:off x="457200" y="3500438"/>
            <a:ext cx="8229600" cy="2625725"/>
          </a:xfrm>
        </p:spPr>
        <p:txBody>
          <a:bodyPr/>
          <a:lstStyle/>
          <a:p>
            <a:pPr marL="609600" indent="-609600" eaLnBrk="1" hangingPunct="1">
              <a:defRPr/>
            </a:pPr>
            <a:r>
              <a:rPr lang="en-US" sz="2800" b="1" dirty="0">
                <a:solidFill>
                  <a:schemeClr val="accent2"/>
                </a:solidFill>
                <a:effectLst>
                  <a:outerShdw blurRad="38100" dist="38100" dir="2700000" algn="tl">
                    <a:srgbClr val="000000">
                      <a:alpha val="43137"/>
                    </a:srgbClr>
                  </a:outerShdw>
                </a:effectLst>
              </a:rPr>
              <a:t>You must always speak:</a:t>
            </a:r>
          </a:p>
          <a:p>
            <a:pPr marL="609600" indent="-609600" eaLnBrk="1" hangingPunct="1">
              <a:defRPr/>
            </a:pPr>
            <a:endParaRPr lang="en-US" sz="1000" dirty="0">
              <a:solidFill>
                <a:schemeClr val="accent2"/>
              </a:solidFill>
            </a:endParaRPr>
          </a:p>
          <a:p>
            <a:pPr marL="609600" indent="-609600" eaLnBrk="1" hangingPunct="1">
              <a:buFont typeface="Wingdings" pitchFamily="2" charset="2"/>
              <a:buAutoNum type="arabicPeriod"/>
              <a:defRPr/>
            </a:pPr>
            <a:r>
              <a:rPr lang="en-US" sz="2800" b="1" i="1" dirty="0">
                <a:solidFill>
                  <a:schemeClr val="accent2"/>
                </a:solidFill>
                <a:effectLst>
                  <a:outerShdw blurRad="38100" dist="38100" dir="2700000" algn="tl">
                    <a:srgbClr val="C0C0C0"/>
                  </a:outerShdw>
                </a:effectLst>
              </a:rPr>
              <a:t>Clearly</a:t>
            </a:r>
          </a:p>
          <a:p>
            <a:pPr marL="609600" indent="-609600" eaLnBrk="1" hangingPunct="1">
              <a:buFont typeface="Wingdings" pitchFamily="2" charset="2"/>
              <a:buAutoNum type="arabicPeriod"/>
              <a:defRPr/>
            </a:pPr>
            <a:endParaRPr lang="en-US" sz="1000" b="1" i="1" dirty="0">
              <a:solidFill>
                <a:schemeClr val="accent2"/>
              </a:solidFill>
              <a:effectLst>
                <a:outerShdw blurRad="38100" dist="38100" dir="2700000" algn="tl">
                  <a:srgbClr val="C0C0C0"/>
                </a:outerShdw>
              </a:effectLst>
            </a:endParaRPr>
          </a:p>
          <a:p>
            <a:pPr marL="609600" indent="-609600" eaLnBrk="1" hangingPunct="1">
              <a:buFont typeface="Wingdings" pitchFamily="2" charset="2"/>
              <a:buAutoNum type="arabicPeriod"/>
              <a:defRPr/>
            </a:pPr>
            <a:r>
              <a:rPr lang="en-US" sz="2800" b="1" i="1" dirty="0">
                <a:solidFill>
                  <a:schemeClr val="accent2"/>
                </a:solidFill>
                <a:effectLst>
                  <a:outerShdw blurRad="38100" dist="38100" dir="2700000" algn="tl">
                    <a:srgbClr val="C0C0C0"/>
                  </a:outerShdw>
                </a:effectLst>
              </a:rPr>
              <a:t>Confidently</a:t>
            </a:r>
          </a:p>
          <a:p>
            <a:pPr marL="609600" indent="-609600" eaLnBrk="1" hangingPunct="1">
              <a:buFont typeface="Wingdings" pitchFamily="2" charset="2"/>
              <a:buAutoNum type="arabicPeriod"/>
              <a:defRPr/>
            </a:pPr>
            <a:endParaRPr lang="en-US" sz="1000" b="1" i="1" dirty="0">
              <a:solidFill>
                <a:schemeClr val="accent2"/>
              </a:solidFill>
              <a:effectLst>
                <a:outerShdw blurRad="38100" dist="38100" dir="2700000" algn="tl">
                  <a:srgbClr val="C0C0C0"/>
                </a:outerShdw>
              </a:effectLst>
            </a:endParaRPr>
          </a:p>
          <a:p>
            <a:pPr marL="609600" indent="-609600" eaLnBrk="1" hangingPunct="1">
              <a:buFont typeface="Wingdings" pitchFamily="2" charset="2"/>
              <a:buAutoNum type="arabicPeriod"/>
              <a:defRPr/>
            </a:pPr>
            <a:r>
              <a:rPr lang="en-US" sz="2800" b="1" i="1" dirty="0">
                <a:solidFill>
                  <a:schemeClr val="accent2"/>
                </a:solidFill>
                <a:effectLst>
                  <a:outerShdw blurRad="38100" dist="38100" dir="2700000" algn="tl">
                    <a:srgbClr val="C0C0C0"/>
                  </a:outerShdw>
                </a:effectLst>
              </a:rPr>
              <a:t>With Authority</a:t>
            </a:r>
            <a:endParaRPr lang="en-CA" sz="2800" b="1" i="1" dirty="0">
              <a:solidFill>
                <a:schemeClr val="accent2"/>
              </a:solidFill>
              <a:effectLst>
                <a:outerShdw blurRad="38100" dist="38100" dir="2700000" algn="tl">
                  <a:srgbClr val="C0C0C0"/>
                </a:outerShdw>
              </a:effectLst>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iterate type="wd">
                                    <p:tmPct val="100000"/>
                                  </p:iterate>
                                  <p:childTnLst>
                                    <p:set>
                                      <p:cBhvr>
                                        <p:cTn id="6" dur="1" fill="hold">
                                          <p:stCondLst>
                                            <p:cond delay="0"/>
                                          </p:stCondLst>
                                        </p:cTn>
                                        <p:tgtEl>
                                          <p:spTgt spid="40963">
                                            <p:txEl>
                                              <p:pRg st="0" end="0"/>
                                            </p:txEl>
                                          </p:spTgt>
                                        </p:tgtEl>
                                        <p:attrNameLst>
                                          <p:attrName>style.visibility</p:attrName>
                                        </p:attrNameLst>
                                      </p:cBhvr>
                                      <p:to>
                                        <p:strVal val="visible"/>
                                      </p:to>
                                    </p:set>
                                    <p:anim calcmode="lin" valueType="num">
                                      <p:cBhvr additive="base">
                                        <p:cTn id="7" dur="300" fill="hold"/>
                                        <p:tgtEl>
                                          <p:spTgt spid="40963">
                                            <p:txEl>
                                              <p:pRg st="0" end="0"/>
                                            </p:txEl>
                                          </p:spTgt>
                                        </p:tgtEl>
                                        <p:attrNameLst>
                                          <p:attrName>ppt_x</p:attrName>
                                        </p:attrNameLst>
                                      </p:cBhvr>
                                      <p:tavLst>
                                        <p:tav tm="0">
                                          <p:val>
                                            <p:strVal val="#ppt_x"/>
                                          </p:val>
                                        </p:tav>
                                        <p:tav tm="100000">
                                          <p:val>
                                            <p:strVal val="#ppt_x"/>
                                          </p:val>
                                        </p:tav>
                                      </p:tavLst>
                                    </p:anim>
                                    <p:anim calcmode="lin" valueType="num">
                                      <p:cBhvr additive="base">
                                        <p:cTn id="8" dur="300" fill="hold"/>
                                        <p:tgtEl>
                                          <p:spTgt spid="4096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nodeType="clickEffect">
                                  <p:stCondLst>
                                    <p:cond delay="0"/>
                                  </p:stCondLst>
                                  <p:iterate type="wd">
                                    <p:tmPct val="100000"/>
                                  </p:iterate>
                                  <p:childTnLst>
                                    <p:set>
                                      <p:cBhvr>
                                        <p:cTn id="12" dur="1" fill="hold">
                                          <p:stCondLst>
                                            <p:cond delay="0"/>
                                          </p:stCondLst>
                                        </p:cTn>
                                        <p:tgtEl>
                                          <p:spTgt spid="40963">
                                            <p:txEl>
                                              <p:pRg st="2" end="2"/>
                                            </p:txEl>
                                          </p:spTgt>
                                        </p:tgtEl>
                                        <p:attrNameLst>
                                          <p:attrName>style.visibility</p:attrName>
                                        </p:attrNameLst>
                                      </p:cBhvr>
                                      <p:to>
                                        <p:strVal val="visible"/>
                                      </p:to>
                                    </p:set>
                                    <p:anim calcmode="lin" valueType="num">
                                      <p:cBhvr additive="base">
                                        <p:cTn id="13" dur="300" fill="hold"/>
                                        <p:tgtEl>
                                          <p:spTgt spid="40963">
                                            <p:txEl>
                                              <p:pRg st="2" end="2"/>
                                            </p:txEl>
                                          </p:spTgt>
                                        </p:tgtEl>
                                        <p:attrNameLst>
                                          <p:attrName>ppt_x</p:attrName>
                                        </p:attrNameLst>
                                      </p:cBhvr>
                                      <p:tavLst>
                                        <p:tav tm="0">
                                          <p:val>
                                            <p:strVal val="#ppt_x"/>
                                          </p:val>
                                        </p:tav>
                                        <p:tav tm="100000">
                                          <p:val>
                                            <p:strVal val="#ppt_x"/>
                                          </p:val>
                                        </p:tav>
                                      </p:tavLst>
                                    </p:anim>
                                    <p:anim calcmode="lin" valueType="num">
                                      <p:cBhvr additive="base">
                                        <p:cTn id="14" dur="300" fill="hold"/>
                                        <p:tgtEl>
                                          <p:spTgt spid="40963">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nodeType="clickEffect">
                                  <p:stCondLst>
                                    <p:cond delay="0"/>
                                  </p:stCondLst>
                                  <p:iterate type="wd">
                                    <p:tmPct val="100000"/>
                                  </p:iterate>
                                  <p:childTnLst>
                                    <p:set>
                                      <p:cBhvr>
                                        <p:cTn id="18" dur="1" fill="hold">
                                          <p:stCondLst>
                                            <p:cond delay="0"/>
                                          </p:stCondLst>
                                        </p:cTn>
                                        <p:tgtEl>
                                          <p:spTgt spid="40963">
                                            <p:txEl>
                                              <p:pRg st="4" end="4"/>
                                            </p:txEl>
                                          </p:spTgt>
                                        </p:tgtEl>
                                        <p:attrNameLst>
                                          <p:attrName>style.visibility</p:attrName>
                                        </p:attrNameLst>
                                      </p:cBhvr>
                                      <p:to>
                                        <p:strVal val="visible"/>
                                      </p:to>
                                    </p:set>
                                    <p:anim calcmode="lin" valueType="num">
                                      <p:cBhvr additive="base">
                                        <p:cTn id="19" dur="300" fill="hold"/>
                                        <p:tgtEl>
                                          <p:spTgt spid="40963">
                                            <p:txEl>
                                              <p:pRg st="4" end="4"/>
                                            </p:txEl>
                                          </p:spTgt>
                                        </p:tgtEl>
                                        <p:attrNameLst>
                                          <p:attrName>ppt_x</p:attrName>
                                        </p:attrNameLst>
                                      </p:cBhvr>
                                      <p:tavLst>
                                        <p:tav tm="0">
                                          <p:val>
                                            <p:strVal val="#ppt_x"/>
                                          </p:val>
                                        </p:tav>
                                        <p:tav tm="100000">
                                          <p:val>
                                            <p:strVal val="#ppt_x"/>
                                          </p:val>
                                        </p:tav>
                                      </p:tavLst>
                                    </p:anim>
                                    <p:anim calcmode="lin" valueType="num">
                                      <p:cBhvr additive="base">
                                        <p:cTn id="20" dur="300" fill="hold"/>
                                        <p:tgtEl>
                                          <p:spTgt spid="40963">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 fill="hold" nodeType="clickEffect">
                                  <p:stCondLst>
                                    <p:cond delay="0"/>
                                  </p:stCondLst>
                                  <p:iterate type="wd">
                                    <p:tmPct val="100000"/>
                                  </p:iterate>
                                  <p:childTnLst>
                                    <p:set>
                                      <p:cBhvr>
                                        <p:cTn id="24" dur="1" fill="hold">
                                          <p:stCondLst>
                                            <p:cond delay="0"/>
                                          </p:stCondLst>
                                        </p:cTn>
                                        <p:tgtEl>
                                          <p:spTgt spid="40963">
                                            <p:txEl>
                                              <p:pRg st="6" end="6"/>
                                            </p:txEl>
                                          </p:spTgt>
                                        </p:tgtEl>
                                        <p:attrNameLst>
                                          <p:attrName>style.visibility</p:attrName>
                                        </p:attrNameLst>
                                      </p:cBhvr>
                                      <p:to>
                                        <p:strVal val="visible"/>
                                      </p:to>
                                    </p:set>
                                    <p:anim calcmode="lin" valueType="num">
                                      <p:cBhvr additive="base">
                                        <p:cTn id="25" dur="300" fill="hold"/>
                                        <p:tgtEl>
                                          <p:spTgt spid="40963">
                                            <p:txEl>
                                              <p:pRg st="6" end="6"/>
                                            </p:txEl>
                                          </p:spTgt>
                                        </p:tgtEl>
                                        <p:attrNameLst>
                                          <p:attrName>ppt_x</p:attrName>
                                        </p:attrNameLst>
                                      </p:cBhvr>
                                      <p:tavLst>
                                        <p:tav tm="0">
                                          <p:val>
                                            <p:strVal val="#ppt_x"/>
                                          </p:val>
                                        </p:tav>
                                        <p:tav tm="100000">
                                          <p:val>
                                            <p:strVal val="#ppt_x"/>
                                          </p:val>
                                        </p:tav>
                                      </p:tavLst>
                                    </p:anim>
                                    <p:anim calcmode="lin" valueType="num">
                                      <p:cBhvr additive="base">
                                        <p:cTn id="26" dur="300" fill="hold"/>
                                        <p:tgtEl>
                                          <p:spTgt spid="40963">
                                            <p:txEl>
                                              <p:pRg st="6" end="6"/>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0962" name="Picture 4" descr="training">
            <a:extLst>
              <a:ext uri="{FF2B5EF4-FFF2-40B4-BE49-F238E27FC236}">
                <a16:creationId xmlns:a16="http://schemas.microsoft.com/office/drawing/2014/main" id="{87AD7AF7-05A2-02D6-E7F9-BEE2C3497F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39" name="Rectangle 2">
            <a:extLst>
              <a:ext uri="{FF2B5EF4-FFF2-40B4-BE49-F238E27FC236}">
                <a16:creationId xmlns:a16="http://schemas.microsoft.com/office/drawing/2014/main" id="{91B49409-87AA-04DE-321C-937A7E3B0217}"/>
              </a:ext>
            </a:extLst>
          </p:cNvPr>
          <p:cNvSpPr>
            <a:spLocks noGrp="1" noChangeArrowheads="1"/>
          </p:cNvSpPr>
          <p:nvPr>
            <p:ph type="title"/>
          </p:nvPr>
        </p:nvSpPr>
        <p:spPr>
          <a:xfrm>
            <a:off x="395288" y="2276475"/>
            <a:ext cx="8229600" cy="1143000"/>
          </a:xfrm>
        </p:spPr>
        <p:txBody>
          <a:bodyPr/>
          <a:lstStyle/>
          <a:p>
            <a:pPr eaLnBrk="1" hangingPunct="1">
              <a:defRPr/>
            </a:pPr>
            <a:r>
              <a:rPr lang="en-US" sz="3200" b="1" dirty="0">
                <a:solidFill>
                  <a:schemeClr val="accent2"/>
                </a:solidFill>
                <a:effectLst>
                  <a:outerShdw blurRad="38100" dist="38100" dir="2700000" algn="tl">
                    <a:srgbClr val="000000">
                      <a:alpha val="43137"/>
                    </a:srgbClr>
                  </a:outerShdw>
                </a:effectLst>
              </a:rPr>
              <a:t>NON VERBAL FACTORS</a:t>
            </a:r>
            <a:endParaRPr lang="en-CA" sz="3200" b="1" dirty="0">
              <a:solidFill>
                <a:schemeClr val="accent2"/>
              </a:solidFill>
              <a:effectLst>
                <a:outerShdw blurRad="38100" dist="38100" dir="2700000" algn="tl">
                  <a:srgbClr val="000000">
                    <a:alpha val="43137"/>
                  </a:srgbClr>
                </a:outerShdw>
              </a:effectLst>
            </a:endParaRPr>
          </a:p>
        </p:txBody>
      </p:sp>
      <p:sp>
        <p:nvSpPr>
          <p:cNvPr id="41987" name="Rectangle 3">
            <a:extLst>
              <a:ext uri="{FF2B5EF4-FFF2-40B4-BE49-F238E27FC236}">
                <a16:creationId xmlns:a16="http://schemas.microsoft.com/office/drawing/2014/main" id="{19274510-55D0-164D-A9C3-B7E35DC31C19}"/>
              </a:ext>
            </a:extLst>
          </p:cNvPr>
          <p:cNvSpPr>
            <a:spLocks noGrp="1" noChangeArrowheads="1"/>
          </p:cNvSpPr>
          <p:nvPr>
            <p:ph type="body" idx="1"/>
          </p:nvPr>
        </p:nvSpPr>
        <p:spPr>
          <a:xfrm>
            <a:off x="457200" y="3500438"/>
            <a:ext cx="8229600" cy="2625725"/>
          </a:xfrm>
        </p:spPr>
        <p:txBody>
          <a:bodyPr/>
          <a:lstStyle/>
          <a:p>
            <a:pPr eaLnBrk="1" hangingPunct="1">
              <a:lnSpc>
                <a:spcPct val="90000"/>
              </a:lnSpc>
              <a:buFontTx/>
              <a:buNone/>
              <a:defRPr/>
            </a:pPr>
            <a:r>
              <a:rPr lang="en-US" sz="2400" dirty="0">
                <a:solidFill>
                  <a:schemeClr val="accent2"/>
                </a:solidFill>
                <a:effectLst>
                  <a:outerShdw blurRad="38100" dist="38100" dir="2700000" algn="tl">
                    <a:srgbClr val="C0C0C0"/>
                  </a:outerShdw>
                </a:effectLst>
              </a:rPr>
              <a:t>-</a:t>
            </a:r>
            <a:r>
              <a:rPr lang="en-US" sz="2400" dirty="0">
                <a:solidFill>
                  <a:schemeClr val="accent2"/>
                </a:solidFill>
                <a:effectLst>
                  <a:outerShdw blurRad="38100" dist="38100" dir="2700000" algn="tl">
                    <a:srgbClr val="000000">
                      <a:alpha val="43137"/>
                    </a:srgbClr>
                  </a:outerShdw>
                </a:effectLst>
              </a:rPr>
              <a:t>Professional self presentation very important</a:t>
            </a:r>
          </a:p>
          <a:p>
            <a:pPr eaLnBrk="1" hangingPunct="1">
              <a:lnSpc>
                <a:spcPct val="90000"/>
              </a:lnSpc>
              <a:buFontTx/>
              <a:buNone/>
              <a:defRPr/>
            </a:pPr>
            <a:endParaRPr lang="en-US" sz="1000" dirty="0">
              <a:solidFill>
                <a:schemeClr val="accent2"/>
              </a:solidFill>
              <a:effectLst>
                <a:outerShdw blurRad="38100" dist="38100" dir="2700000" algn="tl">
                  <a:srgbClr val="000000">
                    <a:alpha val="43137"/>
                  </a:srgbClr>
                </a:outerShdw>
              </a:effectLst>
            </a:endParaRPr>
          </a:p>
          <a:p>
            <a:pPr eaLnBrk="1" hangingPunct="1">
              <a:lnSpc>
                <a:spcPct val="90000"/>
              </a:lnSpc>
              <a:buFontTx/>
              <a:buNone/>
              <a:defRPr/>
            </a:pPr>
            <a:r>
              <a:rPr lang="en-US" sz="2400" dirty="0">
                <a:solidFill>
                  <a:schemeClr val="accent2"/>
                </a:solidFill>
                <a:effectLst>
                  <a:outerShdw blurRad="38100" dist="38100" dir="2700000" algn="tl">
                    <a:srgbClr val="000000">
                      <a:alpha val="43137"/>
                    </a:srgbClr>
                  </a:outerShdw>
                </a:effectLst>
              </a:rPr>
              <a:t>-Most often neglected due to complacency</a:t>
            </a:r>
          </a:p>
          <a:p>
            <a:pPr eaLnBrk="1" hangingPunct="1">
              <a:lnSpc>
                <a:spcPct val="90000"/>
              </a:lnSpc>
              <a:buFontTx/>
              <a:buNone/>
              <a:defRPr/>
            </a:pPr>
            <a:endParaRPr lang="en-US" sz="1000" dirty="0">
              <a:solidFill>
                <a:schemeClr val="accent2"/>
              </a:solidFill>
              <a:effectLst>
                <a:outerShdw blurRad="38100" dist="38100" dir="2700000" algn="tl">
                  <a:srgbClr val="000000">
                    <a:alpha val="43137"/>
                  </a:srgbClr>
                </a:outerShdw>
              </a:effectLst>
            </a:endParaRPr>
          </a:p>
          <a:p>
            <a:pPr eaLnBrk="1" hangingPunct="1">
              <a:lnSpc>
                <a:spcPct val="90000"/>
              </a:lnSpc>
              <a:buFontTx/>
              <a:buNone/>
              <a:defRPr/>
            </a:pPr>
            <a:r>
              <a:rPr lang="en-US" sz="2400" dirty="0">
                <a:solidFill>
                  <a:schemeClr val="accent2"/>
                </a:solidFill>
                <a:effectLst>
                  <a:outerShdw blurRad="38100" dist="38100" dir="2700000" algn="tl">
                    <a:srgbClr val="000000">
                      <a:alpha val="43137"/>
                    </a:srgbClr>
                  </a:outerShdw>
                </a:effectLst>
              </a:rPr>
              <a:t>-Has as much impact on outcome as tactics/skills used</a:t>
            </a:r>
          </a:p>
          <a:p>
            <a:pPr eaLnBrk="1" hangingPunct="1">
              <a:lnSpc>
                <a:spcPct val="90000"/>
              </a:lnSpc>
              <a:buFontTx/>
              <a:buNone/>
              <a:defRPr/>
            </a:pPr>
            <a:endParaRPr lang="en-US" sz="1000" dirty="0">
              <a:solidFill>
                <a:schemeClr val="accent2"/>
              </a:solidFill>
              <a:effectLst>
                <a:outerShdw blurRad="38100" dist="38100" dir="2700000" algn="tl">
                  <a:srgbClr val="000000">
                    <a:alpha val="43137"/>
                  </a:srgbClr>
                </a:outerShdw>
              </a:effectLst>
            </a:endParaRPr>
          </a:p>
          <a:p>
            <a:pPr eaLnBrk="1" hangingPunct="1">
              <a:lnSpc>
                <a:spcPct val="90000"/>
              </a:lnSpc>
              <a:buFontTx/>
              <a:buNone/>
              <a:defRPr/>
            </a:pPr>
            <a:r>
              <a:rPr lang="en-US" sz="2400" dirty="0">
                <a:solidFill>
                  <a:schemeClr val="accent2"/>
                </a:solidFill>
                <a:effectLst>
                  <a:outerShdw blurRad="38100" dist="38100" dir="2700000" algn="tl">
                    <a:srgbClr val="000000">
                      <a:alpha val="43137"/>
                    </a:srgbClr>
                  </a:outerShdw>
                </a:effectLst>
              </a:rPr>
              <a:t>-Uniform provides a “Natural Authority”</a:t>
            </a:r>
          </a:p>
          <a:p>
            <a:pPr eaLnBrk="1" hangingPunct="1">
              <a:lnSpc>
                <a:spcPct val="90000"/>
              </a:lnSpc>
              <a:buFontTx/>
              <a:buNone/>
              <a:defRPr/>
            </a:pPr>
            <a:endParaRPr lang="en-US" sz="1000" dirty="0">
              <a:solidFill>
                <a:schemeClr val="accent2"/>
              </a:solidFill>
              <a:effectLst>
                <a:outerShdw blurRad="38100" dist="38100" dir="2700000" algn="tl">
                  <a:srgbClr val="000000">
                    <a:alpha val="43137"/>
                  </a:srgbClr>
                </a:outerShdw>
              </a:effectLst>
            </a:endParaRPr>
          </a:p>
          <a:p>
            <a:pPr eaLnBrk="1" hangingPunct="1">
              <a:lnSpc>
                <a:spcPct val="90000"/>
              </a:lnSpc>
              <a:buFontTx/>
              <a:buNone/>
              <a:defRPr/>
            </a:pPr>
            <a:r>
              <a:rPr lang="en-US" sz="2400" dirty="0">
                <a:solidFill>
                  <a:schemeClr val="accent2"/>
                </a:solidFill>
                <a:effectLst>
                  <a:outerShdw blurRad="38100" dist="38100" dir="2700000" algn="tl">
                    <a:srgbClr val="000000">
                      <a:alpha val="43137"/>
                    </a:srgbClr>
                  </a:outerShdw>
                </a:effectLst>
              </a:rPr>
              <a:t>-Most people conditioned to respond to authority figures.</a:t>
            </a:r>
            <a:endParaRPr lang="en-CA" sz="2400" dirty="0">
              <a:solidFill>
                <a:schemeClr val="accent2"/>
              </a:solidFill>
              <a:effectLst>
                <a:outerShdw blurRad="38100" dist="38100" dir="2700000" algn="tl">
                  <a:srgbClr val="000000">
                    <a:alpha val="43137"/>
                  </a:srgbClr>
                </a:outerShdw>
              </a:effectLst>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 calcmode="lin" valueType="num">
                                      <p:cBhvr additive="base">
                                        <p:cTn id="7" dur="500" fill="hold"/>
                                        <p:tgtEl>
                                          <p:spTgt spid="419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98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nodeType="clickEffect">
                                  <p:stCondLst>
                                    <p:cond delay="0"/>
                                  </p:stCondLst>
                                  <p:childTnLst>
                                    <p:set>
                                      <p:cBhvr>
                                        <p:cTn id="12" dur="1" fill="hold">
                                          <p:stCondLst>
                                            <p:cond delay="0"/>
                                          </p:stCondLst>
                                        </p:cTn>
                                        <p:tgtEl>
                                          <p:spTgt spid="41987">
                                            <p:txEl>
                                              <p:pRg st="2" end="2"/>
                                            </p:txEl>
                                          </p:spTgt>
                                        </p:tgtEl>
                                        <p:attrNameLst>
                                          <p:attrName>style.visibility</p:attrName>
                                        </p:attrNameLst>
                                      </p:cBhvr>
                                      <p:to>
                                        <p:strVal val="visible"/>
                                      </p:to>
                                    </p:set>
                                    <p:anim calcmode="lin" valueType="num">
                                      <p:cBhvr additive="base">
                                        <p:cTn id="13" dur="500" fill="hold"/>
                                        <p:tgtEl>
                                          <p:spTgt spid="4198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987">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nodeType="clickEffect">
                                  <p:stCondLst>
                                    <p:cond delay="0"/>
                                  </p:stCondLst>
                                  <p:childTnLst>
                                    <p:set>
                                      <p:cBhvr>
                                        <p:cTn id="18" dur="1" fill="hold">
                                          <p:stCondLst>
                                            <p:cond delay="0"/>
                                          </p:stCondLst>
                                        </p:cTn>
                                        <p:tgtEl>
                                          <p:spTgt spid="41987">
                                            <p:txEl>
                                              <p:pRg st="4" end="4"/>
                                            </p:txEl>
                                          </p:spTgt>
                                        </p:tgtEl>
                                        <p:attrNameLst>
                                          <p:attrName>style.visibility</p:attrName>
                                        </p:attrNameLst>
                                      </p:cBhvr>
                                      <p:to>
                                        <p:strVal val="visible"/>
                                      </p:to>
                                    </p:set>
                                    <p:anim calcmode="lin" valueType="num">
                                      <p:cBhvr additive="base">
                                        <p:cTn id="19" dur="500" fill="hold"/>
                                        <p:tgtEl>
                                          <p:spTgt spid="4198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987">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 fill="hold" nodeType="clickEffect">
                                  <p:stCondLst>
                                    <p:cond delay="0"/>
                                  </p:stCondLst>
                                  <p:childTnLst>
                                    <p:set>
                                      <p:cBhvr>
                                        <p:cTn id="24" dur="1" fill="hold">
                                          <p:stCondLst>
                                            <p:cond delay="0"/>
                                          </p:stCondLst>
                                        </p:cTn>
                                        <p:tgtEl>
                                          <p:spTgt spid="41987">
                                            <p:txEl>
                                              <p:pRg st="6" end="6"/>
                                            </p:txEl>
                                          </p:spTgt>
                                        </p:tgtEl>
                                        <p:attrNameLst>
                                          <p:attrName>style.visibility</p:attrName>
                                        </p:attrNameLst>
                                      </p:cBhvr>
                                      <p:to>
                                        <p:strVal val="visible"/>
                                      </p:to>
                                    </p:set>
                                    <p:anim calcmode="lin" valueType="num">
                                      <p:cBhvr additive="base">
                                        <p:cTn id="25" dur="500" fill="hold"/>
                                        <p:tgtEl>
                                          <p:spTgt spid="41987">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1987">
                                            <p:txEl>
                                              <p:pRg st="6" end="6"/>
                                            </p:txEl>
                                          </p:spTgt>
                                        </p:tgtEl>
                                        <p:attrNameLst>
                                          <p:attrName>ppt_y</p:attrName>
                                        </p:attrNameLst>
                                      </p:cBhvr>
                                      <p:tavLst>
                                        <p:tav tm="0">
                                          <p:val>
                                            <p:strVal val="0-#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1" fill="hold" nodeType="clickEffect">
                                  <p:stCondLst>
                                    <p:cond delay="0"/>
                                  </p:stCondLst>
                                  <p:childTnLst>
                                    <p:set>
                                      <p:cBhvr>
                                        <p:cTn id="30" dur="1" fill="hold">
                                          <p:stCondLst>
                                            <p:cond delay="0"/>
                                          </p:stCondLst>
                                        </p:cTn>
                                        <p:tgtEl>
                                          <p:spTgt spid="41987">
                                            <p:txEl>
                                              <p:pRg st="8" end="8"/>
                                            </p:txEl>
                                          </p:spTgt>
                                        </p:tgtEl>
                                        <p:attrNameLst>
                                          <p:attrName>style.visibility</p:attrName>
                                        </p:attrNameLst>
                                      </p:cBhvr>
                                      <p:to>
                                        <p:strVal val="visible"/>
                                      </p:to>
                                    </p:set>
                                    <p:anim calcmode="lin" valueType="num">
                                      <p:cBhvr additive="base">
                                        <p:cTn id="31" dur="500" fill="hold"/>
                                        <p:tgtEl>
                                          <p:spTgt spid="41987">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1987">
                                            <p:txEl>
                                              <p:pRg st="8" end="8"/>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4" descr="training">
            <a:extLst>
              <a:ext uri="{FF2B5EF4-FFF2-40B4-BE49-F238E27FC236}">
                <a16:creationId xmlns:a16="http://schemas.microsoft.com/office/drawing/2014/main" id="{005D3E5F-97CB-4B1F-DBD1-1C3B17564E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Rectangle 2">
            <a:extLst>
              <a:ext uri="{FF2B5EF4-FFF2-40B4-BE49-F238E27FC236}">
                <a16:creationId xmlns:a16="http://schemas.microsoft.com/office/drawing/2014/main" id="{69C835D8-3384-7FDA-E6CA-C539854F2E1A}"/>
              </a:ext>
            </a:extLst>
          </p:cNvPr>
          <p:cNvSpPr>
            <a:spLocks noGrp="1" noChangeArrowheads="1"/>
          </p:cNvSpPr>
          <p:nvPr>
            <p:ph type="title"/>
          </p:nvPr>
        </p:nvSpPr>
        <p:spPr>
          <a:xfrm>
            <a:off x="395288" y="2133600"/>
            <a:ext cx="8229600" cy="719138"/>
          </a:xfrm>
        </p:spPr>
        <p:txBody>
          <a:bodyPr/>
          <a:lstStyle/>
          <a:p>
            <a:pPr eaLnBrk="1" hangingPunct="1">
              <a:defRPr/>
            </a:pPr>
            <a:r>
              <a:rPr lang="en-US" b="1" dirty="0">
                <a:solidFill>
                  <a:schemeClr val="accent2"/>
                </a:solidFill>
                <a:effectLst>
                  <a:outerShdw blurRad="38100" dist="38100" dir="2700000" algn="tl">
                    <a:srgbClr val="000000">
                      <a:alpha val="43137"/>
                    </a:srgbClr>
                  </a:outerShdw>
                </a:effectLst>
              </a:rPr>
              <a:t>Introduction</a:t>
            </a:r>
          </a:p>
        </p:txBody>
      </p:sp>
      <p:sp>
        <p:nvSpPr>
          <p:cNvPr id="9220" name="Rectangle 3">
            <a:extLst>
              <a:ext uri="{FF2B5EF4-FFF2-40B4-BE49-F238E27FC236}">
                <a16:creationId xmlns:a16="http://schemas.microsoft.com/office/drawing/2014/main" id="{1534BF6D-F56D-EC90-ACC6-1F9277672AD6}"/>
              </a:ext>
            </a:extLst>
          </p:cNvPr>
          <p:cNvSpPr>
            <a:spLocks noGrp="1" noChangeArrowheads="1"/>
          </p:cNvSpPr>
          <p:nvPr>
            <p:ph type="body" idx="1"/>
          </p:nvPr>
        </p:nvSpPr>
        <p:spPr>
          <a:xfrm>
            <a:off x="323850" y="2924175"/>
            <a:ext cx="8640763" cy="3457575"/>
          </a:xfrm>
        </p:spPr>
        <p:txBody>
          <a:bodyPr/>
          <a:lstStyle/>
          <a:p>
            <a:pPr eaLnBrk="1" hangingPunct="1">
              <a:lnSpc>
                <a:spcPct val="90000"/>
              </a:lnSpc>
              <a:defRPr/>
            </a:pPr>
            <a:r>
              <a:rPr lang="en-US" sz="2400" dirty="0">
                <a:solidFill>
                  <a:schemeClr val="accent2"/>
                </a:solidFill>
                <a:effectLst>
                  <a:outerShdw blurRad="38100" dist="38100" dir="2700000" algn="tl">
                    <a:srgbClr val="000000">
                      <a:alpha val="43137"/>
                    </a:srgbClr>
                  </a:outerShdw>
                </a:effectLst>
              </a:rPr>
              <a:t>As Security Officers, we are placed in situations where conflicts can and do arise.</a:t>
            </a:r>
          </a:p>
          <a:p>
            <a:pPr eaLnBrk="1" hangingPunct="1">
              <a:lnSpc>
                <a:spcPct val="90000"/>
              </a:lnSpc>
              <a:defRPr/>
            </a:pPr>
            <a:endParaRPr lang="en-US" sz="1000" dirty="0">
              <a:solidFill>
                <a:schemeClr val="accent2"/>
              </a:solidFill>
              <a:effectLst>
                <a:outerShdw blurRad="38100" dist="38100" dir="2700000" algn="tl">
                  <a:srgbClr val="000000">
                    <a:alpha val="43137"/>
                  </a:srgbClr>
                </a:outerShdw>
              </a:effectLst>
            </a:endParaRPr>
          </a:p>
          <a:p>
            <a:pPr eaLnBrk="1" hangingPunct="1">
              <a:lnSpc>
                <a:spcPct val="90000"/>
              </a:lnSpc>
              <a:defRPr/>
            </a:pPr>
            <a:r>
              <a:rPr lang="en-US" sz="2400" dirty="0">
                <a:solidFill>
                  <a:schemeClr val="accent2"/>
                </a:solidFill>
                <a:effectLst>
                  <a:outerShdw blurRad="38100" dist="38100" dir="2700000" algn="tl">
                    <a:srgbClr val="000000">
                      <a:alpha val="43137"/>
                    </a:srgbClr>
                  </a:outerShdw>
                </a:effectLst>
              </a:rPr>
              <a:t>It is our job to calm these situations down, rather than escalating them.  </a:t>
            </a:r>
          </a:p>
          <a:p>
            <a:pPr eaLnBrk="1" hangingPunct="1">
              <a:lnSpc>
                <a:spcPct val="90000"/>
              </a:lnSpc>
              <a:defRPr/>
            </a:pPr>
            <a:endParaRPr lang="en-US" sz="1000" dirty="0">
              <a:solidFill>
                <a:schemeClr val="accent2"/>
              </a:solidFill>
              <a:effectLst>
                <a:outerShdw blurRad="38100" dist="38100" dir="2700000" algn="tl">
                  <a:srgbClr val="000000">
                    <a:alpha val="43137"/>
                  </a:srgbClr>
                </a:outerShdw>
              </a:effectLst>
            </a:endParaRPr>
          </a:p>
          <a:p>
            <a:pPr eaLnBrk="1" hangingPunct="1">
              <a:lnSpc>
                <a:spcPct val="90000"/>
              </a:lnSpc>
              <a:defRPr/>
            </a:pPr>
            <a:r>
              <a:rPr lang="en-US" sz="2400" dirty="0">
                <a:solidFill>
                  <a:schemeClr val="accent2"/>
                </a:solidFill>
                <a:effectLst>
                  <a:outerShdw blurRad="38100" dist="38100" dir="2700000" algn="tl">
                    <a:srgbClr val="000000">
                      <a:alpha val="43137"/>
                    </a:srgbClr>
                  </a:outerShdw>
                </a:effectLst>
              </a:rPr>
              <a:t>By using verbal, rather than physical techniques, we give ourselves more options to de-escalate the situation.</a:t>
            </a:r>
          </a:p>
          <a:p>
            <a:pPr eaLnBrk="1" hangingPunct="1">
              <a:lnSpc>
                <a:spcPct val="90000"/>
              </a:lnSpc>
              <a:defRPr/>
            </a:pPr>
            <a:endParaRPr lang="en-US" sz="1000" dirty="0">
              <a:solidFill>
                <a:schemeClr val="accent2"/>
              </a:solidFill>
              <a:effectLst>
                <a:outerShdw blurRad="38100" dist="38100" dir="2700000" algn="tl">
                  <a:srgbClr val="000000">
                    <a:alpha val="43137"/>
                  </a:srgbClr>
                </a:outerShdw>
              </a:effectLst>
            </a:endParaRPr>
          </a:p>
          <a:p>
            <a:pPr eaLnBrk="1" hangingPunct="1">
              <a:lnSpc>
                <a:spcPct val="90000"/>
              </a:lnSpc>
              <a:defRPr/>
            </a:pPr>
            <a:r>
              <a:rPr lang="en-US" sz="2400" dirty="0">
                <a:solidFill>
                  <a:schemeClr val="accent2"/>
                </a:solidFill>
                <a:effectLst>
                  <a:outerShdw blurRad="38100" dist="38100" dir="2700000" algn="tl">
                    <a:srgbClr val="000000">
                      <a:alpha val="43137"/>
                    </a:srgbClr>
                  </a:outerShdw>
                </a:effectLst>
              </a:rPr>
              <a:t>Conflict Intervention is the tool that we use to defuse potentially volatile situations and produce a more positive and useful outcome: compliance from the subject.</a:t>
            </a:r>
          </a:p>
          <a:p>
            <a:pPr eaLnBrk="1" hangingPunct="1">
              <a:lnSpc>
                <a:spcPct val="90000"/>
              </a:lnSpc>
              <a:buFontTx/>
              <a:buNone/>
              <a:defRPr/>
            </a:pPr>
            <a:endParaRPr lang="en-US" sz="2400" dirty="0">
              <a:solidFill>
                <a:schemeClr val="accent2"/>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1986" name="Picture 4" descr="training">
            <a:extLst>
              <a:ext uri="{FF2B5EF4-FFF2-40B4-BE49-F238E27FC236}">
                <a16:creationId xmlns:a16="http://schemas.microsoft.com/office/drawing/2014/main" id="{D9F0EF84-157E-68F2-E123-D705CEF3EF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3" name="Rectangle 2">
            <a:extLst>
              <a:ext uri="{FF2B5EF4-FFF2-40B4-BE49-F238E27FC236}">
                <a16:creationId xmlns:a16="http://schemas.microsoft.com/office/drawing/2014/main" id="{C81F3049-C549-1B38-6D9D-34FC3318D1BB}"/>
              </a:ext>
            </a:extLst>
          </p:cNvPr>
          <p:cNvSpPr>
            <a:spLocks noGrp="1" noChangeArrowheads="1"/>
          </p:cNvSpPr>
          <p:nvPr>
            <p:ph type="title"/>
          </p:nvPr>
        </p:nvSpPr>
        <p:spPr>
          <a:xfrm>
            <a:off x="250825" y="2420938"/>
            <a:ext cx="8229600" cy="792162"/>
          </a:xfrm>
        </p:spPr>
        <p:txBody>
          <a:bodyPr/>
          <a:lstStyle/>
          <a:p>
            <a:pPr eaLnBrk="1" hangingPunct="1">
              <a:defRPr/>
            </a:pPr>
            <a:r>
              <a:rPr lang="en-US" sz="3200" b="1" dirty="0">
                <a:solidFill>
                  <a:schemeClr val="accent2"/>
                </a:solidFill>
                <a:effectLst>
                  <a:outerShdw blurRad="38100" dist="38100" dir="2700000" algn="tl">
                    <a:srgbClr val="000000">
                      <a:alpha val="43137"/>
                    </a:srgbClr>
                  </a:outerShdw>
                </a:effectLst>
              </a:rPr>
              <a:t>Choose to act Superior / Intimidate</a:t>
            </a:r>
            <a:endParaRPr lang="en-CA" sz="3200" b="1" dirty="0">
              <a:solidFill>
                <a:schemeClr val="accent2"/>
              </a:solidFill>
              <a:effectLst>
                <a:outerShdw blurRad="38100" dist="38100" dir="2700000" algn="tl">
                  <a:srgbClr val="000000">
                    <a:alpha val="43137"/>
                  </a:srgbClr>
                </a:outerShdw>
              </a:effectLst>
            </a:endParaRPr>
          </a:p>
        </p:txBody>
      </p:sp>
      <p:sp>
        <p:nvSpPr>
          <p:cNvPr id="43011" name="Rectangle 3">
            <a:extLst>
              <a:ext uri="{FF2B5EF4-FFF2-40B4-BE49-F238E27FC236}">
                <a16:creationId xmlns:a16="http://schemas.microsoft.com/office/drawing/2014/main" id="{7EA8E1C6-A1B0-CDBD-44FD-9911D8DD05EE}"/>
              </a:ext>
            </a:extLst>
          </p:cNvPr>
          <p:cNvSpPr>
            <a:spLocks noGrp="1" noChangeArrowheads="1"/>
          </p:cNvSpPr>
          <p:nvPr>
            <p:ph type="body" idx="1"/>
          </p:nvPr>
        </p:nvSpPr>
        <p:spPr>
          <a:xfrm>
            <a:off x="457200" y="3449675"/>
            <a:ext cx="8229600" cy="2787637"/>
          </a:xfrm>
        </p:spPr>
        <p:txBody>
          <a:bodyPr numCol="2"/>
          <a:lstStyle/>
          <a:p>
            <a:pPr eaLnBrk="1" hangingPunct="1">
              <a:lnSpc>
                <a:spcPct val="90000"/>
              </a:lnSpc>
              <a:defRPr/>
            </a:pPr>
            <a:r>
              <a:rPr lang="en-US" sz="2400" i="1" dirty="0">
                <a:solidFill>
                  <a:schemeClr val="accent2"/>
                </a:solidFill>
                <a:effectLst>
                  <a:outerShdw blurRad="38100" dist="38100" dir="2700000" algn="tl">
                    <a:srgbClr val="000000">
                      <a:alpha val="43137"/>
                    </a:srgbClr>
                  </a:outerShdw>
                </a:effectLst>
              </a:rPr>
              <a:t>Guaranteed Response from subject is:</a:t>
            </a:r>
          </a:p>
          <a:p>
            <a:pPr eaLnBrk="1" hangingPunct="1">
              <a:lnSpc>
                <a:spcPct val="90000"/>
              </a:lnSpc>
              <a:defRPr/>
            </a:pPr>
            <a:endParaRPr lang="en-US" sz="2400" i="1" dirty="0">
              <a:solidFill>
                <a:schemeClr val="accent2"/>
              </a:solidFill>
              <a:effectLst>
                <a:outerShdw blurRad="38100" dist="38100" dir="2700000" algn="tl">
                  <a:srgbClr val="000000">
                    <a:alpha val="43137"/>
                  </a:srgbClr>
                </a:outerShdw>
              </a:effectLst>
            </a:endParaRPr>
          </a:p>
          <a:p>
            <a:pPr lvl="1" eaLnBrk="1" hangingPunct="1">
              <a:lnSpc>
                <a:spcPct val="90000"/>
              </a:lnSpc>
              <a:buFontTx/>
              <a:buChar char="-"/>
              <a:defRPr/>
            </a:pPr>
            <a:r>
              <a:rPr lang="en-US" sz="2000" dirty="0">
                <a:solidFill>
                  <a:schemeClr val="accent2"/>
                </a:solidFill>
                <a:effectLst>
                  <a:outerShdw blurRad="38100" dist="38100" dir="2700000" algn="tl">
                    <a:srgbClr val="000000">
                      <a:alpha val="43137"/>
                    </a:srgbClr>
                  </a:outerShdw>
                </a:effectLst>
              </a:rPr>
              <a:t>Lack of understanding</a:t>
            </a:r>
          </a:p>
          <a:p>
            <a:pPr lvl="1" eaLnBrk="1" hangingPunct="1">
              <a:lnSpc>
                <a:spcPct val="90000"/>
              </a:lnSpc>
              <a:buFontTx/>
              <a:buChar char="-"/>
              <a:defRPr/>
            </a:pPr>
            <a:endParaRPr lang="en-US" sz="1000" dirty="0">
              <a:solidFill>
                <a:schemeClr val="accent2"/>
              </a:solidFill>
              <a:effectLst>
                <a:outerShdw blurRad="38100" dist="38100" dir="2700000" algn="tl">
                  <a:srgbClr val="000000">
                    <a:alpha val="43137"/>
                  </a:srgbClr>
                </a:outerShdw>
              </a:effectLst>
            </a:endParaRPr>
          </a:p>
          <a:p>
            <a:pPr lvl="1" eaLnBrk="1" hangingPunct="1">
              <a:lnSpc>
                <a:spcPct val="90000"/>
              </a:lnSpc>
              <a:buFontTx/>
              <a:buChar char="-"/>
              <a:defRPr/>
            </a:pPr>
            <a:r>
              <a:rPr lang="en-US" sz="2000" dirty="0">
                <a:solidFill>
                  <a:schemeClr val="accent2"/>
                </a:solidFill>
                <a:effectLst>
                  <a:outerShdw blurRad="38100" dist="38100" dir="2700000" algn="tl">
                    <a:srgbClr val="000000">
                      <a:alpha val="43137"/>
                    </a:srgbClr>
                  </a:outerShdw>
                </a:effectLst>
              </a:rPr>
              <a:t>Dislike</a:t>
            </a:r>
          </a:p>
          <a:p>
            <a:pPr lvl="1" eaLnBrk="1" hangingPunct="1">
              <a:lnSpc>
                <a:spcPct val="90000"/>
              </a:lnSpc>
              <a:buFontTx/>
              <a:buChar char="-"/>
              <a:defRPr/>
            </a:pPr>
            <a:endParaRPr lang="en-US" sz="1000" dirty="0">
              <a:solidFill>
                <a:schemeClr val="accent2"/>
              </a:solidFill>
              <a:effectLst>
                <a:outerShdw blurRad="38100" dist="38100" dir="2700000" algn="tl">
                  <a:srgbClr val="000000">
                    <a:alpha val="43137"/>
                  </a:srgbClr>
                </a:outerShdw>
              </a:effectLst>
            </a:endParaRPr>
          </a:p>
          <a:p>
            <a:pPr lvl="1" eaLnBrk="1" hangingPunct="1">
              <a:lnSpc>
                <a:spcPct val="90000"/>
              </a:lnSpc>
              <a:buFontTx/>
              <a:buChar char="-"/>
              <a:defRPr/>
            </a:pPr>
            <a:r>
              <a:rPr lang="en-US" sz="2000" dirty="0">
                <a:solidFill>
                  <a:schemeClr val="accent2"/>
                </a:solidFill>
                <a:effectLst>
                  <a:outerShdw blurRad="38100" dist="38100" dir="2700000" algn="tl">
                    <a:srgbClr val="000000">
                      <a:alpha val="43137"/>
                    </a:srgbClr>
                  </a:outerShdw>
                </a:effectLst>
              </a:rPr>
              <a:t>Mistrust</a:t>
            </a:r>
          </a:p>
          <a:p>
            <a:pPr lvl="1" eaLnBrk="1" hangingPunct="1">
              <a:lnSpc>
                <a:spcPct val="90000"/>
              </a:lnSpc>
              <a:buFontTx/>
              <a:buChar char="-"/>
              <a:defRPr/>
            </a:pPr>
            <a:endParaRPr lang="en-CA" sz="2000" dirty="0">
              <a:solidFill>
                <a:schemeClr val="accent2"/>
              </a:solidFill>
              <a:effectLst>
                <a:outerShdw blurRad="38100" dist="38100" dir="2700000" algn="tl">
                  <a:srgbClr val="000000">
                    <a:alpha val="43137"/>
                  </a:srgbClr>
                </a:outerShdw>
              </a:effectLst>
            </a:endParaRPr>
          </a:p>
          <a:p>
            <a:pPr lvl="1" eaLnBrk="1" hangingPunct="1">
              <a:lnSpc>
                <a:spcPct val="90000"/>
              </a:lnSpc>
              <a:buFontTx/>
              <a:buChar char="-"/>
              <a:defRPr/>
            </a:pPr>
            <a:endParaRPr lang="en-CA" sz="2000" dirty="0">
              <a:solidFill>
                <a:schemeClr val="accent2"/>
              </a:solidFill>
              <a:effectLst>
                <a:outerShdw blurRad="38100" dist="38100" dir="2700000" algn="tl">
                  <a:srgbClr val="000000">
                    <a:alpha val="43137"/>
                  </a:srgbClr>
                </a:outerShdw>
              </a:effectLst>
            </a:endParaRPr>
          </a:p>
          <a:p>
            <a:pPr marL="457200" lvl="1" indent="0" eaLnBrk="1" hangingPunct="1">
              <a:lnSpc>
                <a:spcPct val="90000"/>
              </a:lnSpc>
              <a:buFontTx/>
              <a:buNone/>
              <a:defRPr/>
            </a:pPr>
            <a:endParaRPr lang="en-US" sz="2000" dirty="0">
              <a:solidFill>
                <a:schemeClr val="accent2"/>
              </a:solidFill>
              <a:effectLst>
                <a:outerShdw blurRad="38100" dist="38100" dir="2700000" algn="tl">
                  <a:srgbClr val="000000">
                    <a:alpha val="43137"/>
                  </a:srgbClr>
                </a:outerShdw>
              </a:effectLst>
            </a:endParaRPr>
          </a:p>
          <a:p>
            <a:pPr lvl="1" eaLnBrk="1" hangingPunct="1">
              <a:lnSpc>
                <a:spcPct val="90000"/>
              </a:lnSpc>
              <a:buFontTx/>
              <a:buChar char="-"/>
              <a:defRPr/>
            </a:pPr>
            <a:endParaRPr lang="en-US" sz="1000" dirty="0">
              <a:solidFill>
                <a:schemeClr val="accent2"/>
              </a:solidFill>
              <a:effectLst>
                <a:outerShdw blurRad="38100" dist="38100" dir="2700000" algn="tl">
                  <a:srgbClr val="000000">
                    <a:alpha val="43137"/>
                  </a:srgbClr>
                </a:outerShdw>
              </a:effectLst>
            </a:endParaRPr>
          </a:p>
          <a:p>
            <a:pPr lvl="1" eaLnBrk="1" hangingPunct="1">
              <a:lnSpc>
                <a:spcPct val="90000"/>
              </a:lnSpc>
              <a:buFontTx/>
              <a:buChar char="-"/>
              <a:defRPr/>
            </a:pPr>
            <a:r>
              <a:rPr lang="en-US" sz="2000" dirty="0">
                <a:solidFill>
                  <a:schemeClr val="accent2"/>
                </a:solidFill>
                <a:effectLst>
                  <a:outerShdw blurRad="38100" dist="38100" dir="2700000" algn="tl">
                    <a:srgbClr val="000000">
                      <a:alpha val="43137"/>
                    </a:srgbClr>
                  </a:outerShdw>
                </a:effectLst>
              </a:rPr>
              <a:t>Resentment</a:t>
            </a:r>
          </a:p>
          <a:p>
            <a:pPr lvl="1" eaLnBrk="1" hangingPunct="1">
              <a:lnSpc>
                <a:spcPct val="90000"/>
              </a:lnSpc>
              <a:buFontTx/>
              <a:buChar char="-"/>
              <a:defRPr/>
            </a:pPr>
            <a:endParaRPr lang="en-US" sz="1000" dirty="0">
              <a:solidFill>
                <a:schemeClr val="accent2"/>
              </a:solidFill>
              <a:effectLst>
                <a:outerShdw blurRad="38100" dist="38100" dir="2700000" algn="tl">
                  <a:srgbClr val="000000">
                    <a:alpha val="43137"/>
                  </a:srgbClr>
                </a:outerShdw>
              </a:effectLst>
            </a:endParaRPr>
          </a:p>
          <a:p>
            <a:pPr lvl="1" eaLnBrk="1" hangingPunct="1">
              <a:lnSpc>
                <a:spcPct val="90000"/>
              </a:lnSpc>
              <a:buFontTx/>
              <a:buChar char="-"/>
              <a:defRPr/>
            </a:pPr>
            <a:r>
              <a:rPr lang="en-US" sz="2000" dirty="0">
                <a:solidFill>
                  <a:schemeClr val="accent2"/>
                </a:solidFill>
                <a:effectLst>
                  <a:outerShdw blurRad="38100" dist="38100" dir="2700000" algn="tl">
                    <a:srgbClr val="000000">
                      <a:alpha val="43137"/>
                    </a:srgbClr>
                  </a:outerShdw>
                </a:effectLst>
              </a:rPr>
              <a:t>Defensiveness</a:t>
            </a:r>
          </a:p>
          <a:p>
            <a:pPr lvl="1" eaLnBrk="1" hangingPunct="1">
              <a:lnSpc>
                <a:spcPct val="90000"/>
              </a:lnSpc>
              <a:buFontTx/>
              <a:buChar char="-"/>
              <a:defRPr/>
            </a:pPr>
            <a:endParaRPr lang="en-US" sz="1000" dirty="0">
              <a:solidFill>
                <a:schemeClr val="accent2"/>
              </a:solidFill>
              <a:effectLst>
                <a:outerShdw blurRad="38100" dist="38100" dir="2700000" algn="tl">
                  <a:srgbClr val="000000">
                    <a:alpha val="43137"/>
                  </a:srgbClr>
                </a:outerShdw>
              </a:effectLst>
            </a:endParaRPr>
          </a:p>
          <a:p>
            <a:pPr lvl="1" eaLnBrk="1" hangingPunct="1">
              <a:lnSpc>
                <a:spcPct val="90000"/>
              </a:lnSpc>
              <a:buFontTx/>
              <a:buChar char="-"/>
              <a:defRPr/>
            </a:pPr>
            <a:r>
              <a:rPr lang="en-US" sz="2000" dirty="0">
                <a:solidFill>
                  <a:schemeClr val="accent2"/>
                </a:solidFill>
                <a:effectLst>
                  <a:outerShdw blurRad="38100" dist="38100" dir="2700000" algn="tl">
                    <a:srgbClr val="000000">
                      <a:alpha val="43137"/>
                    </a:srgbClr>
                  </a:outerShdw>
                </a:effectLst>
              </a:rPr>
              <a:t>Hostility</a:t>
            </a:r>
            <a:endParaRPr lang="en-CA" sz="2000" dirty="0">
              <a:solidFill>
                <a:schemeClr val="accent2"/>
              </a:solidFill>
              <a:effectLst>
                <a:outerShdw blurRad="38100" dist="38100" dir="2700000" algn="tl">
                  <a:srgbClr val="000000">
                    <a:alpha val="43137"/>
                  </a:srgbClr>
                </a:outerShdw>
              </a:effectLst>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 calcmode="lin" valueType="num">
                                      <p:cBhvr additive="base">
                                        <p:cTn id="7" dur="500" fill="hold"/>
                                        <p:tgtEl>
                                          <p:spTgt spid="430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011">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43011">
                                            <p:txEl>
                                              <p:pRg st="2" end="2"/>
                                            </p:txEl>
                                          </p:spTgt>
                                        </p:tgtEl>
                                        <p:attrNameLst>
                                          <p:attrName>style.visibility</p:attrName>
                                        </p:attrNameLst>
                                      </p:cBhvr>
                                      <p:to>
                                        <p:strVal val="visible"/>
                                      </p:to>
                                    </p:set>
                                    <p:anim calcmode="lin" valueType="num">
                                      <p:cBhvr additive="base">
                                        <p:cTn id="11" dur="500" fill="hold"/>
                                        <p:tgtEl>
                                          <p:spTgt spid="43011">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3011">
                                            <p:txEl>
                                              <p:pRg st="2" end="2"/>
                                            </p:txEl>
                                          </p:spTgt>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43011">
                                            <p:txEl>
                                              <p:pRg st="4" end="4"/>
                                            </p:txEl>
                                          </p:spTgt>
                                        </p:tgtEl>
                                        <p:attrNameLst>
                                          <p:attrName>style.visibility</p:attrName>
                                        </p:attrNameLst>
                                      </p:cBhvr>
                                      <p:to>
                                        <p:strVal val="visible"/>
                                      </p:to>
                                    </p:set>
                                    <p:anim calcmode="lin" valueType="num">
                                      <p:cBhvr additive="base">
                                        <p:cTn id="15" dur="500" fill="hold"/>
                                        <p:tgtEl>
                                          <p:spTgt spid="43011">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3011">
                                            <p:txEl>
                                              <p:pRg st="4" end="4"/>
                                            </p:txEl>
                                          </p:spTgt>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43011">
                                            <p:txEl>
                                              <p:pRg st="6" end="6"/>
                                            </p:txEl>
                                          </p:spTgt>
                                        </p:tgtEl>
                                        <p:attrNameLst>
                                          <p:attrName>style.visibility</p:attrName>
                                        </p:attrNameLst>
                                      </p:cBhvr>
                                      <p:to>
                                        <p:strVal val="visible"/>
                                      </p:to>
                                    </p:set>
                                    <p:anim calcmode="lin" valueType="num">
                                      <p:cBhvr additive="base">
                                        <p:cTn id="19" dur="500" fill="hold"/>
                                        <p:tgtEl>
                                          <p:spTgt spid="43011">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3011">
                                            <p:txEl>
                                              <p:pRg st="6" end="6"/>
                                            </p:txEl>
                                          </p:spTgt>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43011">
                                            <p:txEl>
                                              <p:pRg st="11" end="11"/>
                                            </p:txEl>
                                          </p:spTgt>
                                        </p:tgtEl>
                                        <p:attrNameLst>
                                          <p:attrName>style.visibility</p:attrName>
                                        </p:attrNameLst>
                                      </p:cBhvr>
                                      <p:to>
                                        <p:strVal val="visible"/>
                                      </p:to>
                                    </p:set>
                                    <p:anim calcmode="lin" valueType="num">
                                      <p:cBhvr additive="base">
                                        <p:cTn id="23" dur="500" fill="hold"/>
                                        <p:tgtEl>
                                          <p:spTgt spid="43011">
                                            <p:txEl>
                                              <p:pRg st="11" end="1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3011">
                                            <p:txEl>
                                              <p:pRg st="11" end="11"/>
                                            </p:txEl>
                                          </p:spTgt>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43011">
                                            <p:txEl>
                                              <p:pRg st="13" end="13"/>
                                            </p:txEl>
                                          </p:spTgt>
                                        </p:tgtEl>
                                        <p:attrNameLst>
                                          <p:attrName>style.visibility</p:attrName>
                                        </p:attrNameLst>
                                      </p:cBhvr>
                                      <p:to>
                                        <p:strVal val="visible"/>
                                      </p:to>
                                    </p:set>
                                    <p:anim calcmode="lin" valueType="num">
                                      <p:cBhvr additive="base">
                                        <p:cTn id="27" dur="500" fill="hold"/>
                                        <p:tgtEl>
                                          <p:spTgt spid="43011">
                                            <p:txEl>
                                              <p:pRg st="13" end="1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3011">
                                            <p:txEl>
                                              <p:pRg st="13" end="13"/>
                                            </p:txEl>
                                          </p:spTgt>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0"/>
                                  </p:stCondLst>
                                  <p:childTnLst>
                                    <p:set>
                                      <p:cBhvr>
                                        <p:cTn id="30" dur="1" fill="hold">
                                          <p:stCondLst>
                                            <p:cond delay="0"/>
                                          </p:stCondLst>
                                        </p:cTn>
                                        <p:tgtEl>
                                          <p:spTgt spid="43011">
                                            <p:txEl>
                                              <p:pRg st="15" end="15"/>
                                            </p:txEl>
                                          </p:spTgt>
                                        </p:tgtEl>
                                        <p:attrNameLst>
                                          <p:attrName>style.visibility</p:attrName>
                                        </p:attrNameLst>
                                      </p:cBhvr>
                                      <p:to>
                                        <p:strVal val="visible"/>
                                      </p:to>
                                    </p:set>
                                    <p:anim calcmode="lin" valueType="num">
                                      <p:cBhvr additive="base">
                                        <p:cTn id="31" dur="500" fill="hold"/>
                                        <p:tgtEl>
                                          <p:spTgt spid="43011">
                                            <p:txEl>
                                              <p:pRg st="15" end="1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3011">
                                            <p:txEl>
                                              <p:pRg st="15" end="15"/>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3010" name="Picture 4" descr="training">
            <a:extLst>
              <a:ext uri="{FF2B5EF4-FFF2-40B4-BE49-F238E27FC236}">
                <a16:creationId xmlns:a16="http://schemas.microsoft.com/office/drawing/2014/main" id="{29A3A594-6BEE-EDD6-5595-920763F249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7" name="Rectangle 2">
            <a:extLst>
              <a:ext uri="{FF2B5EF4-FFF2-40B4-BE49-F238E27FC236}">
                <a16:creationId xmlns:a16="http://schemas.microsoft.com/office/drawing/2014/main" id="{CADB6135-DAA8-87D7-F703-B9510C492931}"/>
              </a:ext>
            </a:extLst>
          </p:cNvPr>
          <p:cNvSpPr>
            <a:spLocks noGrp="1" noChangeArrowheads="1"/>
          </p:cNvSpPr>
          <p:nvPr>
            <p:ph type="title"/>
          </p:nvPr>
        </p:nvSpPr>
        <p:spPr>
          <a:xfrm>
            <a:off x="468313" y="2276475"/>
            <a:ext cx="8229600" cy="1143000"/>
          </a:xfrm>
        </p:spPr>
        <p:txBody>
          <a:bodyPr/>
          <a:lstStyle/>
          <a:p>
            <a:pPr eaLnBrk="1" hangingPunct="1">
              <a:defRPr/>
            </a:pPr>
            <a:r>
              <a:rPr lang="en-US" sz="3200" b="1" dirty="0">
                <a:solidFill>
                  <a:schemeClr val="accent2"/>
                </a:solidFill>
                <a:effectLst>
                  <a:outerShdw blurRad="38100" dist="38100" dir="2700000" algn="tl">
                    <a:srgbClr val="000000">
                      <a:alpha val="43137"/>
                    </a:srgbClr>
                  </a:outerShdw>
                </a:effectLst>
              </a:rPr>
              <a:t>Examples – What not to do</a:t>
            </a:r>
            <a:endParaRPr lang="en-CA" sz="3200" b="1" dirty="0">
              <a:solidFill>
                <a:schemeClr val="accent2"/>
              </a:solidFill>
              <a:effectLst>
                <a:outerShdw blurRad="38100" dist="38100" dir="2700000" algn="tl">
                  <a:srgbClr val="000000">
                    <a:alpha val="43137"/>
                  </a:srgbClr>
                </a:outerShdw>
              </a:effectLst>
            </a:endParaRPr>
          </a:p>
        </p:txBody>
      </p:sp>
      <p:sp>
        <p:nvSpPr>
          <p:cNvPr id="44035" name="Rectangle 3">
            <a:extLst>
              <a:ext uri="{FF2B5EF4-FFF2-40B4-BE49-F238E27FC236}">
                <a16:creationId xmlns:a16="http://schemas.microsoft.com/office/drawing/2014/main" id="{20E49F1A-B77E-D534-2D30-24FB40D6B151}"/>
              </a:ext>
            </a:extLst>
          </p:cNvPr>
          <p:cNvSpPr>
            <a:spLocks noGrp="1" noChangeArrowheads="1"/>
          </p:cNvSpPr>
          <p:nvPr>
            <p:ph type="body" idx="1"/>
          </p:nvPr>
        </p:nvSpPr>
        <p:spPr>
          <a:xfrm>
            <a:off x="457200" y="3644900"/>
            <a:ext cx="8229600" cy="2481263"/>
          </a:xfrm>
        </p:spPr>
        <p:txBody>
          <a:bodyPr/>
          <a:lstStyle/>
          <a:p>
            <a:pPr eaLnBrk="1" hangingPunct="1">
              <a:lnSpc>
                <a:spcPct val="80000"/>
              </a:lnSpc>
              <a:defRPr/>
            </a:pPr>
            <a:r>
              <a:rPr lang="en-US" sz="2000" dirty="0">
                <a:solidFill>
                  <a:schemeClr val="accent2"/>
                </a:solidFill>
                <a:effectLst>
                  <a:outerShdw blurRad="38100" dist="38100" dir="2700000" algn="tl">
                    <a:srgbClr val="000000">
                      <a:alpha val="43137"/>
                    </a:srgbClr>
                  </a:outerShdw>
                </a:effectLst>
              </a:rPr>
              <a:t>Not pay attention to them – disregard or ignore, not listen</a:t>
            </a:r>
          </a:p>
          <a:p>
            <a:pPr eaLnBrk="1" hangingPunct="1">
              <a:lnSpc>
                <a:spcPct val="80000"/>
              </a:lnSpc>
              <a:defRPr/>
            </a:pPr>
            <a:endParaRPr lang="en-US" sz="1000" dirty="0">
              <a:solidFill>
                <a:schemeClr val="accent2"/>
              </a:solidFill>
              <a:effectLst>
                <a:outerShdw blurRad="38100" dist="38100" dir="2700000" algn="tl">
                  <a:srgbClr val="000000">
                    <a:alpha val="43137"/>
                  </a:srgbClr>
                </a:outerShdw>
              </a:effectLst>
            </a:endParaRPr>
          </a:p>
          <a:p>
            <a:pPr eaLnBrk="1" hangingPunct="1">
              <a:lnSpc>
                <a:spcPct val="80000"/>
              </a:lnSpc>
              <a:defRPr/>
            </a:pPr>
            <a:r>
              <a:rPr lang="en-US" sz="2000" dirty="0">
                <a:solidFill>
                  <a:schemeClr val="accent2"/>
                </a:solidFill>
                <a:effectLst>
                  <a:outerShdw blurRad="38100" dist="38100" dir="2700000" algn="tl">
                    <a:srgbClr val="000000">
                      <a:alpha val="43137"/>
                    </a:srgbClr>
                  </a:outerShdw>
                </a:effectLst>
              </a:rPr>
              <a:t>Constant ongoing eye contact as they speak</a:t>
            </a:r>
          </a:p>
          <a:p>
            <a:pPr eaLnBrk="1" hangingPunct="1">
              <a:lnSpc>
                <a:spcPct val="80000"/>
              </a:lnSpc>
              <a:defRPr/>
            </a:pPr>
            <a:endParaRPr lang="en-US" sz="1000" dirty="0">
              <a:solidFill>
                <a:schemeClr val="accent2"/>
              </a:solidFill>
              <a:effectLst>
                <a:outerShdw blurRad="38100" dist="38100" dir="2700000" algn="tl">
                  <a:srgbClr val="000000">
                    <a:alpha val="43137"/>
                  </a:srgbClr>
                </a:outerShdw>
              </a:effectLst>
            </a:endParaRPr>
          </a:p>
          <a:p>
            <a:pPr eaLnBrk="1" hangingPunct="1">
              <a:lnSpc>
                <a:spcPct val="80000"/>
              </a:lnSpc>
              <a:defRPr/>
            </a:pPr>
            <a:r>
              <a:rPr lang="en-US" sz="2000" dirty="0">
                <a:solidFill>
                  <a:schemeClr val="accent2"/>
                </a:solidFill>
                <a:effectLst>
                  <a:outerShdw blurRad="38100" dist="38100" dir="2700000" algn="tl">
                    <a:srgbClr val="000000">
                      <a:alpha val="43137"/>
                    </a:srgbClr>
                  </a:outerShdw>
                </a:effectLst>
              </a:rPr>
              <a:t>Cross your arms and “Close them out”</a:t>
            </a:r>
          </a:p>
          <a:p>
            <a:pPr eaLnBrk="1" hangingPunct="1">
              <a:lnSpc>
                <a:spcPct val="80000"/>
              </a:lnSpc>
              <a:defRPr/>
            </a:pPr>
            <a:endParaRPr lang="en-US" sz="1000" dirty="0">
              <a:solidFill>
                <a:schemeClr val="accent2"/>
              </a:solidFill>
              <a:effectLst>
                <a:outerShdw blurRad="38100" dist="38100" dir="2700000" algn="tl">
                  <a:srgbClr val="000000">
                    <a:alpha val="43137"/>
                  </a:srgbClr>
                </a:outerShdw>
              </a:effectLst>
            </a:endParaRPr>
          </a:p>
          <a:p>
            <a:pPr eaLnBrk="1" hangingPunct="1">
              <a:lnSpc>
                <a:spcPct val="80000"/>
              </a:lnSpc>
              <a:defRPr/>
            </a:pPr>
            <a:r>
              <a:rPr lang="en-US" sz="2000" dirty="0">
                <a:solidFill>
                  <a:schemeClr val="accent2"/>
                </a:solidFill>
                <a:effectLst>
                  <a:outerShdw blurRad="38100" dist="38100" dir="2700000" algn="tl">
                    <a:srgbClr val="000000">
                      <a:alpha val="43137"/>
                    </a:srgbClr>
                  </a:outerShdw>
                </a:effectLst>
              </a:rPr>
              <a:t>Poor personal hygiene or deportment</a:t>
            </a:r>
          </a:p>
          <a:p>
            <a:pPr eaLnBrk="1" hangingPunct="1">
              <a:lnSpc>
                <a:spcPct val="80000"/>
              </a:lnSpc>
              <a:defRPr/>
            </a:pPr>
            <a:endParaRPr lang="en-US" sz="1000" dirty="0">
              <a:solidFill>
                <a:schemeClr val="accent2"/>
              </a:solidFill>
              <a:effectLst>
                <a:outerShdw blurRad="38100" dist="38100" dir="2700000" algn="tl">
                  <a:srgbClr val="000000">
                    <a:alpha val="43137"/>
                  </a:srgbClr>
                </a:outerShdw>
              </a:effectLst>
            </a:endParaRPr>
          </a:p>
          <a:p>
            <a:pPr eaLnBrk="1" hangingPunct="1">
              <a:lnSpc>
                <a:spcPct val="80000"/>
              </a:lnSpc>
              <a:defRPr/>
            </a:pPr>
            <a:r>
              <a:rPr lang="en-US" sz="2000" dirty="0">
                <a:solidFill>
                  <a:schemeClr val="accent2"/>
                </a:solidFill>
                <a:effectLst>
                  <a:outerShdw blurRad="38100" dist="38100" dir="2700000" algn="tl">
                    <a:srgbClr val="000000">
                      <a:alpha val="43137"/>
                    </a:srgbClr>
                  </a:outerShdw>
                </a:effectLst>
              </a:rPr>
              <a:t>Do not stand “over them”</a:t>
            </a:r>
          </a:p>
          <a:p>
            <a:pPr eaLnBrk="1" hangingPunct="1">
              <a:lnSpc>
                <a:spcPct val="80000"/>
              </a:lnSpc>
              <a:defRPr/>
            </a:pPr>
            <a:endParaRPr lang="en-US" sz="1000" dirty="0">
              <a:solidFill>
                <a:schemeClr val="accent2"/>
              </a:solidFill>
              <a:effectLst>
                <a:outerShdw blurRad="38100" dist="38100" dir="2700000" algn="tl">
                  <a:srgbClr val="000000">
                    <a:alpha val="43137"/>
                  </a:srgbClr>
                </a:outerShdw>
              </a:effectLst>
            </a:endParaRPr>
          </a:p>
          <a:p>
            <a:pPr eaLnBrk="1" hangingPunct="1">
              <a:lnSpc>
                <a:spcPct val="80000"/>
              </a:lnSpc>
              <a:defRPr/>
            </a:pPr>
            <a:r>
              <a:rPr lang="en-US" sz="2000" dirty="0">
                <a:solidFill>
                  <a:schemeClr val="accent2"/>
                </a:solidFill>
                <a:effectLst>
                  <a:outerShdw blurRad="38100" dist="38100" dir="2700000" algn="tl">
                    <a:srgbClr val="000000">
                      <a:alpha val="43137"/>
                    </a:srgbClr>
                  </a:outerShdw>
                </a:effectLst>
              </a:rPr>
              <a:t>Use derogatory language / tone</a:t>
            </a:r>
            <a:endParaRPr lang="en-CA" sz="2000" dirty="0">
              <a:solidFill>
                <a:schemeClr val="accent2"/>
              </a:solidFill>
              <a:effectLst>
                <a:outerShdw blurRad="38100" dist="38100" dir="2700000" algn="tl">
                  <a:srgbClr val="000000">
                    <a:alpha val="43137"/>
                  </a:srgbClr>
                </a:outerShdw>
              </a:effectLst>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animEffect transition="in" filter="wipe(left)">
                                      <p:cBhvr>
                                        <p:cTn id="7" dur="500"/>
                                        <p:tgtEl>
                                          <p:spTgt spid="440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4035">
                                            <p:txEl>
                                              <p:pRg st="2" end="2"/>
                                            </p:txEl>
                                          </p:spTgt>
                                        </p:tgtEl>
                                        <p:attrNameLst>
                                          <p:attrName>style.visibility</p:attrName>
                                        </p:attrNameLst>
                                      </p:cBhvr>
                                      <p:to>
                                        <p:strVal val="visible"/>
                                      </p:to>
                                    </p:set>
                                    <p:animEffect transition="in" filter="wipe(left)">
                                      <p:cBhvr>
                                        <p:cTn id="12" dur="500"/>
                                        <p:tgtEl>
                                          <p:spTgt spid="4403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4035">
                                            <p:txEl>
                                              <p:pRg st="4" end="4"/>
                                            </p:txEl>
                                          </p:spTgt>
                                        </p:tgtEl>
                                        <p:attrNameLst>
                                          <p:attrName>style.visibility</p:attrName>
                                        </p:attrNameLst>
                                      </p:cBhvr>
                                      <p:to>
                                        <p:strVal val="visible"/>
                                      </p:to>
                                    </p:set>
                                    <p:animEffect transition="in" filter="wipe(left)">
                                      <p:cBhvr>
                                        <p:cTn id="17" dur="500"/>
                                        <p:tgtEl>
                                          <p:spTgt spid="44035">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4035">
                                            <p:txEl>
                                              <p:pRg st="6" end="6"/>
                                            </p:txEl>
                                          </p:spTgt>
                                        </p:tgtEl>
                                        <p:attrNameLst>
                                          <p:attrName>style.visibility</p:attrName>
                                        </p:attrNameLst>
                                      </p:cBhvr>
                                      <p:to>
                                        <p:strVal val="visible"/>
                                      </p:to>
                                    </p:set>
                                    <p:animEffect transition="in" filter="wipe(left)">
                                      <p:cBhvr>
                                        <p:cTn id="22" dur="500"/>
                                        <p:tgtEl>
                                          <p:spTgt spid="44035">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4035">
                                            <p:txEl>
                                              <p:pRg st="8" end="8"/>
                                            </p:txEl>
                                          </p:spTgt>
                                        </p:tgtEl>
                                        <p:attrNameLst>
                                          <p:attrName>style.visibility</p:attrName>
                                        </p:attrNameLst>
                                      </p:cBhvr>
                                      <p:to>
                                        <p:strVal val="visible"/>
                                      </p:to>
                                    </p:set>
                                    <p:animEffect transition="in" filter="wipe(left)">
                                      <p:cBhvr>
                                        <p:cTn id="27" dur="500"/>
                                        <p:tgtEl>
                                          <p:spTgt spid="44035">
                                            <p:txEl>
                                              <p:pRg st="8" end="8"/>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4035">
                                            <p:txEl>
                                              <p:pRg st="10" end="10"/>
                                            </p:txEl>
                                          </p:spTgt>
                                        </p:tgtEl>
                                        <p:attrNameLst>
                                          <p:attrName>style.visibility</p:attrName>
                                        </p:attrNameLst>
                                      </p:cBhvr>
                                      <p:to>
                                        <p:strVal val="visible"/>
                                      </p:to>
                                    </p:set>
                                    <p:animEffect transition="in" filter="wipe(left)">
                                      <p:cBhvr>
                                        <p:cTn id="32" dur="500"/>
                                        <p:tgtEl>
                                          <p:spTgt spid="4403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4034" name="Picture 4" descr="training">
            <a:extLst>
              <a:ext uri="{FF2B5EF4-FFF2-40B4-BE49-F238E27FC236}">
                <a16:creationId xmlns:a16="http://schemas.microsoft.com/office/drawing/2014/main" id="{B1CDC821-9621-790F-CFC4-8537A12D51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1" name="Rectangle 2">
            <a:extLst>
              <a:ext uri="{FF2B5EF4-FFF2-40B4-BE49-F238E27FC236}">
                <a16:creationId xmlns:a16="http://schemas.microsoft.com/office/drawing/2014/main" id="{06A8E9AF-9FFB-1400-FCF1-5D24C9BC9752}"/>
              </a:ext>
            </a:extLst>
          </p:cNvPr>
          <p:cNvSpPr>
            <a:spLocks noGrp="1" noChangeArrowheads="1"/>
          </p:cNvSpPr>
          <p:nvPr>
            <p:ph type="title"/>
          </p:nvPr>
        </p:nvSpPr>
        <p:spPr>
          <a:xfrm>
            <a:off x="0" y="2205038"/>
            <a:ext cx="9144000" cy="863600"/>
          </a:xfrm>
        </p:spPr>
        <p:txBody>
          <a:bodyPr/>
          <a:lstStyle/>
          <a:p>
            <a:pPr eaLnBrk="1" hangingPunct="1">
              <a:defRPr/>
            </a:pPr>
            <a:r>
              <a:rPr lang="en-US" sz="3200" b="1" dirty="0">
                <a:solidFill>
                  <a:schemeClr val="accent2"/>
                </a:solidFill>
                <a:effectLst>
                  <a:outerShdw blurRad="38100" dist="38100" dir="2700000" algn="tl">
                    <a:srgbClr val="000000">
                      <a:alpha val="43137"/>
                    </a:srgbClr>
                  </a:outerShdw>
                </a:effectLst>
              </a:rPr>
              <a:t>Project attitude of Equality/Understanding</a:t>
            </a:r>
            <a:endParaRPr lang="en-CA" sz="3200" b="1" dirty="0">
              <a:solidFill>
                <a:schemeClr val="accent2"/>
              </a:solidFill>
              <a:effectLst>
                <a:outerShdw blurRad="38100" dist="38100" dir="2700000" algn="tl">
                  <a:srgbClr val="000000">
                    <a:alpha val="43137"/>
                  </a:srgbClr>
                </a:outerShdw>
              </a:effectLst>
            </a:endParaRPr>
          </a:p>
        </p:txBody>
      </p:sp>
      <p:sp>
        <p:nvSpPr>
          <p:cNvPr id="45059" name="Rectangle 3">
            <a:extLst>
              <a:ext uri="{FF2B5EF4-FFF2-40B4-BE49-F238E27FC236}">
                <a16:creationId xmlns:a16="http://schemas.microsoft.com/office/drawing/2014/main" id="{A3EADD9C-75C0-9255-6F41-2894E5F9082B}"/>
              </a:ext>
            </a:extLst>
          </p:cNvPr>
          <p:cNvSpPr>
            <a:spLocks noGrp="1" noChangeArrowheads="1"/>
          </p:cNvSpPr>
          <p:nvPr>
            <p:ph type="body" idx="1"/>
          </p:nvPr>
        </p:nvSpPr>
        <p:spPr>
          <a:xfrm>
            <a:off x="457200" y="2852738"/>
            <a:ext cx="8229600" cy="2768600"/>
          </a:xfrm>
        </p:spPr>
        <p:txBody>
          <a:bodyPr/>
          <a:lstStyle/>
          <a:p>
            <a:pPr eaLnBrk="1" hangingPunct="1">
              <a:lnSpc>
                <a:spcPct val="90000"/>
              </a:lnSpc>
              <a:buFontTx/>
              <a:buChar char="-"/>
              <a:defRPr/>
            </a:pPr>
            <a:endParaRPr lang="en-US" dirty="0">
              <a:solidFill>
                <a:schemeClr val="accent2"/>
              </a:solidFill>
            </a:endParaRPr>
          </a:p>
          <a:p>
            <a:pPr eaLnBrk="1" hangingPunct="1">
              <a:lnSpc>
                <a:spcPct val="90000"/>
              </a:lnSpc>
              <a:buFontTx/>
              <a:buChar char="-"/>
              <a:defRPr/>
            </a:pPr>
            <a:r>
              <a:rPr lang="en-US" sz="2800" dirty="0">
                <a:solidFill>
                  <a:schemeClr val="accent2"/>
                </a:solidFill>
                <a:effectLst>
                  <a:outerShdw blurRad="38100" dist="38100" dir="2700000" algn="tl">
                    <a:srgbClr val="000000">
                      <a:alpha val="43137"/>
                    </a:srgbClr>
                  </a:outerShdw>
                </a:effectLst>
              </a:rPr>
              <a:t>Invites a positive response</a:t>
            </a:r>
          </a:p>
          <a:p>
            <a:pPr eaLnBrk="1" hangingPunct="1">
              <a:lnSpc>
                <a:spcPct val="90000"/>
              </a:lnSpc>
              <a:buFontTx/>
              <a:buChar char="-"/>
              <a:defRPr/>
            </a:pPr>
            <a:endParaRPr lang="en-US" sz="1000" dirty="0">
              <a:solidFill>
                <a:schemeClr val="accent2"/>
              </a:solidFill>
              <a:effectLst>
                <a:outerShdw blurRad="38100" dist="38100" dir="2700000" algn="tl">
                  <a:srgbClr val="000000">
                    <a:alpha val="43137"/>
                  </a:srgbClr>
                </a:outerShdw>
              </a:effectLst>
            </a:endParaRPr>
          </a:p>
          <a:p>
            <a:pPr eaLnBrk="1" hangingPunct="1">
              <a:lnSpc>
                <a:spcPct val="90000"/>
              </a:lnSpc>
              <a:buFontTx/>
              <a:buChar char="-"/>
              <a:defRPr/>
            </a:pPr>
            <a:r>
              <a:rPr lang="en-US" sz="2800" dirty="0">
                <a:solidFill>
                  <a:schemeClr val="accent2"/>
                </a:solidFill>
                <a:effectLst>
                  <a:outerShdw blurRad="38100" dist="38100" dir="2700000" algn="tl">
                    <a:srgbClr val="000000">
                      <a:alpha val="43137"/>
                    </a:srgbClr>
                  </a:outerShdw>
                </a:effectLst>
              </a:rPr>
              <a:t>Encourages mutual understanding</a:t>
            </a:r>
          </a:p>
          <a:p>
            <a:pPr eaLnBrk="1" hangingPunct="1">
              <a:lnSpc>
                <a:spcPct val="90000"/>
              </a:lnSpc>
              <a:buFontTx/>
              <a:buChar char="-"/>
              <a:defRPr/>
            </a:pPr>
            <a:endParaRPr lang="en-US" sz="1000" dirty="0">
              <a:solidFill>
                <a:schemeClr val="accent2"/>
              </a:solidFill>
              <a:effectLst>
                <a:outerShdw blurRad="38100" dist="38100" dir="2700000" algn="tl">
                  <a:srgbClr val="000000">
                    <a:alpha val="43137"/>
                  </a:srgbClr>
                </a:outerShdw>
              </a:effectLst>
            </a:endParaRPr>
          </a:p>
          <a:p>
            <a:pPr eaLnBrk="1" hangingPunct="1">
              <a:lnSpc>
                <a:spcPct val="90000"/>
              </a:lnSpc>
              <a:buFontTx/>
              <a:buChar char="-"/>
              <a:defRPr/>
            </a:pPr>
            <a:r>
              <a:rPr lang="en-US" sz="2800" dirty="0">
                <a:solidFill>
                  <a:schemeClr val="accent2"/>
                </a:solidFill>
                <a:effectLst>
                  <a:outerShdw blurRad="38100" dist="38100" dir="2700000" algn="tl">
                    <a:srgbClr val="000000">
                      <a:alpha val="43137"/>
                    </a:srgbClr>
                  </a:outerShdw>
                </a:effectLst>
              </a:rPr>
              <a:t>Easier to get an attitude adjustment</a:t>
            </a:r>
          </a:p>
          <a:p>
            <a:pPr eaLnBrk="1" hangingPunct="1">
              <a:lnSpc>
                <a:spcPct val="90000"/>
              </a:lnSpc>
              <a:buFontTx/>
              <a:buChar char="-"/>
              <a:defRPr/>
            </a:pPr>
            <a:endParaRPr lang="en-US" sz="1000" dirty="0">
              <a:solidFill>
                <a:schemeClr val="accent2"/>
              </a:solidFill>
              <a:effectLst>
                <a:outerShdw blurRad="38100" dist="38100" dir="2700000" algn="tl">
                  <a:srgbClr val="000000">
                    <a:alpha val="43137"/>
                  </a:srgbClr>
                </a:outerShdw>
              </a:effectLst>
            </a:endParaRPr>
          </a:p>
          <a:p>
            <a:pPr eaLnBrk="1" hangingPunct="1">
              <a:lnSpc>
                <a:spcPct val="90000"/>
              </a:lnSpc>
              <a:buFontTx/>
              <a:buChar char="-"/>
              <a:defRPr/>
            </a:pPr>
            <a:r>
              <a:rPr lang="en-US" sz="2800" dirty="0">
                <a:solidFill>
                  <a:schemeClr val="accent2"/>
                </a:solidFill>
                <a:effectLst>
                  <a:outerShdw blurRad="38100" dist="38100" dir="2700000" algn="tl">
                    <a:srgbClr val="000000">
                      <a:alpha val="43137"/>
                    </a:srgbClr>
                  </a:outerShdw>
                </a:effectLst>
              </a:rPr>
              <a:t>Easier to gain acceptance/compliance</a:t>
            </a:r>
            <a:endParaRPr lang="en-CA" sz="2800" dirty="0">
              <a:solidFill>
                <a:schemeClr val="accent2"/>
              </a:solidFill>
              <a:effectLst>
                <a:outerShdw blurRad="38100" dist="38100" dir="2700000" algn="tl">
                  <a:srgbClr val="000000">
                    <a:alpha val="43137"/>
                  </a:srgbClr>
                </a:outerShdw>
              </a:effectLst>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45059">
                                            <p:txEl>
                                              <p:pRg st="1" end="1"/>
                                            </p:txEl>
                                          </p:spTgt>
                                        </p:tgtEl>
                                        <p:attrNameLst>
                                          <p:attrName>style.visibility</p:attrName>
                                        </p:attrNameLst>
                                      </p:cBhvr>
                                      <p:to>
                                        <p:strVal val="visible"/>
                                      </p:to>
                                    </p:set>
                                    <p:animEffect transition="in" filter="barn(outVertical)">
                                      <p:cBhvr>
                                        <p:cTn id="7" dur="500"/>
                                        <p:tgtEl>
                                          <p:spTgt spid="4505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nodeType="clickEffect">
                                  <p:stCondLst>
                                    <p:cond delay="0"/>
                                  </p:stCondLst>
                                  <p:childTnLst>
                                    <p:set>
                                      <p:cBhvr>
                                        <p:cTn id="11" dur="1" fill="hold">
                                          <p:stCondLst>
                                            <p:cond delay="0"/>
                                          </p:stCondLst>
                                        </p:cTn>
                                        <p:tgtEl>
                                          <p:spTgt spid="45059">
                                            <p:txEl>
                                              <p:pRg st="3" end="3"/>
                                            </p:txEl>
                                          </p:spTgt>
                                        </p:tgtEl>
                                        <p:attrNameLst>
                                          <p:attrName>style.visibility</p:attrName>
                                        </p:attrNameLst>
                                      </p:cBhvr>
                                      <p:to>
                                        <p:strVal val="visible"/>
                                      </p:to>
                                    </p:set>
                                    <p:animEffect transition="in" filter="barn(outVertical)">
                                      <p:cBhvr>
                                        <p:cTn id="12" dur="500"/>
                                        <p:tgtEl>
                                          <p:spTgt spid="45059">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nodeType="clickEffect">
                                  <p:stCondLst>
                                    <p:cond delay="0"/>
                                  </p:stCondLst>
                                  <p:childTnLst>
                                    <p:set>
                                      <p:cBhvr>
                                        <p:cTn id="16" dur="1" fill="hold">
                                          <p:stCondLst>
                                            <p:cond delay="0"/>
                                          </p:stCondLst>
                                        </p:cTn>
                                        <p:tgtEl>
                                          <p:spTgt spid="45059">
                                            <p:txEl>
                                              <p:pRg st="5" end="5"/>
                                            </p:txEl>
                                          </p:spTgt>
                                        </p:tgtEl>
                                        <p:attrNameLst>
                                          <p:attrName>style.visibility</p:attrName>
                                        </p:attrNameLst>
                                      </p:cBhvr>
                                      <p:to>
                                        <p:strVal val="visible"/>
                                      </p:to>
                                    </p:set>
                                    <p:animEffect transition="in" filter="barn(outVertical)">
                                      <p:cBhvr>
                                        <p:cTn id="17" dur="500"/>
                                        <p:tgtEl>
                                          <p:spTgt spid="45059">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nodeType="clickEffect">
                                  <p:stCondLst>
                                    <p:cond delay="0"/>
                                  </p:stCondLst>
                                  <p:childTnLst>
                                    <p:set>
                                      <p:cBhvr>
                                        <p:cTn id="21" dur="1" fill="hold">
                                          <p:stCondLst>
                                            <p:cond delay="0"/>
                                          </p:stCondLst>
                                        </p:cTn>
                                        <p:tgtEl>
                                          <p:spTgt spid="45059">
                                            <p:txEl>
                                              <p:pRg st="7" end="7"/>
                                            </p:txEl>
                                          </p:spTgt>
                                        </p:tgtEl>
                                        <p:attrNameLst>
                                          <p:attrName>style.visibility</p:attrName>
                                        </p:attrNameLst>
                                      </p:cBhvr>
                                      <p:to>
                                        <p:strVal val="visible"/>
                                      </p:to>
                                    </p:set>
                                    <p:animEffect transition="in" filter="barn(outVertical)">
                                      <p:cBhvr>
                                        <p:cTn id="22" dur="500"/>
                                        <p:tgtEl>
                                          <p:spTgt spid="4505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5058" name="Picture 4" descr="training">
            <a:extLst>
              <a:ext uri="{FF2B5EF4-FFF2-40B4-BE49-F238E27FC236}">
                <a16:creationId xmlns:a16="http://schemas.microsoft.com/office/drawing/2014/main" id="{773F7AE0-9346-203F-FEFF-653ED854ED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5" name="Rectangle 2">
            <a:extLst>
              <a:ext uri="{FF2B5EF4-FFF2-40B4-BE49-F238E27FC236}">
                <a16:creationId xmlns:a16="http://schemas.microsoft.com/office/drawing/2014/main" id="{C7BE91BC-DA2E-2361-DE96-D0E822D779DD}"/>
              </a:ext>
            </a:extLst>
          </p:cNvPr>
          <p:cNvSpPr>
            <a:spLocks noGrp="1" noChangeArrowheads="1"/>
          </p:cNvSpPr>
          <p:nvPr>
            <p:ph type="title"/>
          </p:nvPr>
        </p:nvSpPr>
        <p:spPr>
          <a:xfrm>
            <a:off x="539750" y="2205038"/>
            <a:ext cx="8229600" cy="647700"/>
          </a:xfrm>
        </p:spPr>
        <p:txBody>
          <a:bodyPr/>
          <a:lstStyle/>
          <a:p>
            <a:pPr eaLnBrk="1" hangingPunct="1">
              <a:defRPr/>
            </a:pPr>
            <a:r>
              <a:rPr lang="en-US" sz="3200" b="1" dirty="0">
                <a:solidFill>
                  <a:schemeClr val="accent2"/>
                </a:solidFill>
                <a:effectLst>
                  <a:outerShdw blurRad="38100" dist="38100" dir="2700000" algn="tl">
                    <a:srgbClr val="000000">
                      <a:alpha val="43137"/>
                    </a:srgbClr>
                  </a:outerShdw>
                </a:effectLst>
              </a:rPr>
              <a:t>What to do:</a:t>
            </a:r>
            <a:endParaRPr lang="en-CA" sz="3200" b="1" dirty="0">
              <a:solidFill>
                <a:schemeClr val="accent2"/>
              </a:solidFill>
              <a:effectLst>
                <a:outerShdw blurRad="38100" dist="38100" dir="2700000" algn="tl">
                  <a:srgbClr val="000000">
                    <a:alpha val="43137"/>
                  </a:srgbClr>
                </a:outerShdw>
              </a:effectLst>
            </a:endParaRPr>
          </a:p>
        </p:txBody>
      </p:sp>
      <p:sp>
        <p:nvSpPr>
          <p:cNvPr id="46083" name="Rectangle 3">
            <a:extLst>
              <a:ext uri="{FF2B5EF4-FFF2-40B4-BE49-F238E27FC236}">
                <a16:creationId xmlns:a16="http://schemas.microsoft.com/office/drawing/2014/main" id="{152B679E-EFDB-D8F5-DEC0-B87502A64A23}"/>
              </a:ext>
            </a:extLst>
          </p:cNvPr>
          <p:cNvSpPr>
            <a:spLocks noGrp="1" noChangeArrowheads="1"/>
          </p:cNvSpPr>
          <p:nvPr>
            <p:ph type="body" idx="1"/>
          </p:nvPr>
        </p:nvSpPr>
        <p:spPr>
          <a:xfrm>
            <a:off x="457200" y="2924175"/>
            <a:ext cx="8229600" cy="3744913"/>
          </a:xfrm>
        </p:spPr>
        <p:txBody>
          <a:bodyPr/>
          <a:lstStyle/>
          <a:p>
            <a:pPr eaLnBrk="1" hangingPunct="1">
              <a:lnSpc>
                <a:spcPct val="80000"/>
              </a:lnSpc>
              <a:defRPr/>
            </a:pPr>
            <a:r>
              <a:rPr lang="en-US" sz="2400" dirty="0">
                <a:solidFill>
                  <a:schemeClr val="accent2"/>
                </a:solidFill>
                <a:effectLst>
                  <a:outerShdw blurRad="38100" dist="38100" dir="2700000" algn="tl">
                    <a:srgbClr val="000000">
                      <a:alpha val="43137"/>
                    </a:srgbClr>
                  </a:outerShdw>
                </a:effectLst>
              </a:rPr>
              <a:t>Portray yourself in a professional manner 	          (dress and deportment)</a:t>
            </a:r>
          </a:p>
          <a:p>
            <a:pPr eaLnBrk="1" hangingPunct="1">
              <a:lnSpc>
                <a:spcPct val="80000"/>
              </a:lnSpc>
              <a:defRPr/>
            </a:pPr>
            <a:endParaRPr lang="en-US" sz="1000" dirty="0">
              <a:solidFill>
                <a:schemeClr val="accent2"/>
              </a:solidFill>
              <a:effectLst>
                <a:outerShdw blurRad="38100" dist="38100" dir="2700000" algn="tl">
                  <a:srgbClr val="000000">
                    <a:alpha val="43137"/>
                  </a:srgbClr>
                </a:outerShdw>
              </a:effectLst>
            </a:endParaRPr>
          </a:p>
          <a:p>
            <a:pPr eaLnBrk="1" hangingPunct="1">
              <a:lnSpc>
                <a:spcPct val="80000"/>
              </a:lnSpc>
              <a:defRPr/>
            </a:pPr>
            <a:r>
              <a:rPr lang="en-US" sz="2400" dirty="0">
                <a:solidFill>
                  <a:schemeClr val="accent2"/>
                </a:solidFill>
                <a:effectLst>
                  <a:outerShdw blurRad="38100" dist="38100" dir="2700000" algn="tl">
                    <a:srgbClr val="000000">
                      <a:alpha val="43137"/>
                    </a:srgbClr>
                  </a:outerShdw>
                </a:effectLst>
              </a:rPr>
              <a:t>Use proper eye contact, facial expressions to convey interest and concern.</a:t>
            </a:r>
          </a:p>
          <a:p>
            <a:pPr eaLnBrk="1" hangingPunct="1">
              <a:lnSpc>
                <a:spcPct val="80000"/>
              </a:lnSpc>
              <a:defRPr/>
            </a:pPr>
            <a:endParaRPr lang="en-US" sz="1000" dirty="0">
              <a:solidFill>
                <a:schemeClr val="accent2"/>
              </a:solidFill>
              <a:effectLst>
                <a:outerShdw blurRad="38100" dist="38100" dir="2700000" algn="tl">
                  <a:srgbClr val="000000">
                    <a:alpha val="43137"/>
                  </a:srgbClr>
                </a:outerShdw>
              </a:effectLst>
            </a:endParaRPr>
          </a:p>
          <a:p>
            <a:pPr eaLnBrk="1" hangingPunct="1">
              <a:lnSpc>
                <a:spcPct val="80000"/>
              </a:lnSpc>
              <a:defRPr/>
            </a:pPr>
            <a:r>
              <a:rPr lang="en-US" sz="2400" dirty="0">
                <a:solidFill>
                  <a:schemeClr val="accent2"/>
                </a:solidFill>
                <a:effectLst>
                  <a:outerShdw blurRad="38100" dist="38100" dir="2700000" algn="tl">
                    <a:srgbClr val="000000">
                      <a:alpha val="43137"/>
                    </a:srgbClr>
                  </a:outerShdw>
                </a:effectLst>
              </a:rPr>
              <a:t>Maintain a safe and proper distance so you don’t intimidate.</a:t>
            </a:r>
          </a:p>
          <a:p>
            <a:pPr eaLnBrk="1" hangingPunct="1">
              <a:lnSpc>
                <a:spcPct val="80000"/>
              </a:lnSpc>
              <a:defRPr/>
            </a:pPr>
            <a:endParaRPr lang="en-US" sz="1000" dirty="0">
              <a:solidFill>
                <a:schemeClr val="accent2"/>
              </a:solidFill>
              <a:effectLst>
                <a:outerShdw blurRad="38100" dist="38100" dir="2700000" algn="tl">
                  <a:srgbClr val="000000">
                    <a:alpha val="43137"/>
                  </a:srgbClr>
                </a:outerShdw>
              </a:effectLst>
            </a:endParaRPr>
          </a:p>
          <a:p>
            <a:pPr eaLnBrk="1" hangingPunct="1">
              <a:lnSpc>
                <a:spcPct val="80000"/>
              </a:lnSpc>
              <a:defRPr/>
            </a:pPr>
            <a:r>
              <a:rPr lang="en-US" sz="2400" dirty="0">
                <a:solidFill>
                  <a:schemeClr val="accent2"/>
                </a:solidFill>
                <a:effectLst>
                  <a:outerShdw blurRad="38100" dist="38100" dir="2700000" algn="tl">
                    <a:srgbClr val="000000">
                      <a:alpha val="43137"/>
                    </a:srgbClr>
                  </a:outerShdw>
                </a:effectLst>
              </a:rPr>
              <a:t>Use hand gestures to reinforce your words.</a:t>
            </a:r>
          </a:p>
          <a:p>
            <a:pPr eaLnBrk="1" hangingPunct="1">
              <a:lnSpc>
                <a:spcPct val="80000"/>
              </a:lnSpc>
              <a:defRPr/>
            </a:pPr>
            <a:endParaRPr lang="en-US" sz="1000" dirty="0">
              <a:solidFill>
                <a:schemeClr val="accent2"/>
              </a:solidFill>
              <a:effectLst>
                <a:outerShdw blurRad="38100" dist="38100" dir="2700000" algn="tl">
                  <a:srgbClr val="000000">
                    <a:alpha val="43137"/>
                  </a:srgbClr>
                </a:outerShdw>
              </a:effectLst>
            </a:endParaRPr>
          </a:p>
          <a:p>
            <a:pPr eaLnBrk="1" hangingPunct="1">
              <a:defRPr/>
            </a:pPr>
            <a:r>
              <a:rPr lang="en-US" sz="2400" dirty="0">
                <a:solidFill>
                  <a:schemeClr val="accent2"/>
                </a:solidFill>
                <a:effectLst>
                  <a:outerShdw blurRad="38100" dist="38100" dir="2700000" algn="tl">
                    <a:srgbClr val="000000">
                      <a:alpha val="43137"/>
                    </a:srgbClr>
                  </a:outerShdw>
                </a:effectLst>
              </a:rPr>
              <a:t>When using verbal commands – direct eye contact with proper body signals to reinforce intent.</a:t>
            </a:r>
            <a:endParaRPr lang="en-CA" sz="2400" dirty="0">
              <a:solidFill>
                <a:schemeClr val="accent2"/>
              </a:solidFill>
              <a:effectLst>
                <a:outerShdw blurRad="38100" dist="38100" dir="2700000" algn="tl">
                  <a:srgbClr val="000000">
                    <a:alpha val="43137"/>
                  </a:srgbClr>
                </a:outerShdw>
              </a:effectLst>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 calcmode="lin" valueType="num">
                                      <p:cBhvr additive="base">
                                        <p:cTn id="7" dur="500" fill="hold"/>
                                        <p:tgtEl>
                                          <p:spTgt spid="460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08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nodeType="clickEffect">
                                  <p:stCondLst>
                                    <p:cond delay="0"/>
                                  </p:stCondLst>
                                  <p:childTnLst>
                                    <p:set>
                                      <p:cBhvr>
                                        <p:cTn id="12" dur="1" fill="hold">
                                          <p:stCondLst>
                                            <p:cond delay="0"/>
                                          </p:stCondLst>
                                        </p:cTn>
                                        <p:tgtEl>
                                          <p:spTgt spid="46083">
                                            <p:txEl>
                                              <p:pRg st="2" end="2"/>
                                            </p:txEl>
                                          </p:spTgt>
                                        </p:tgtEl>
                                        <p:attrNameLst>
                                          <p:attrName>style.visibility</p:attrName>
                                        </p:attrNameLst>
                                      </p:cBhvr>
                                      <p:to>
                                        <p:strVal val="visible"/>
                                      </p:to>
                                    </p:set>
                                    <p:anim calcmode="lin" valueType="num">
                                      <p:cBhvr additive="base">
                                        <p:cTn id="13" dur="500" fill="hold"/>
                                        <p:tgtEl>
                                          <p:spTgt spid="4608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6083">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nodeType="clickEffect">
                                  <p:stCondLst>
                                    <p:cond delay="0"/>
                                  </p:stCondLst>
                                  <p:childTnLst>
                                    <p:set>
                                      <p:cBhvr>
                                        <p:cTn id="18" dur="1" fill="hold">
                                          <p:stCondLst>
                                            <p:cond delay="0"/>
                                          </p:stCondLst>
                                        </p:cTn>
                                        <p:tgtEl>
                                          <p:spTgt spid="46083">
                                            <p:txEl>
                                              <p:pRg st="4" end="4"/>
                                            </p:txEl>
                                          </p:spTgt>
                                        </p:tgtEl>
                                        <p:attrNameLst>
                                          <p:attrName>style.visibility</p:attrName>
                                        </p:attrNameLst>
                                      </p:cBhvr>
                                      <p:to>
                                        <p:strVal val="visible"/>
                                      </p:to>
                                    </p:set>
                                    <p:anim calcmode="lin" valueType="num">
                                      <p:cBhvr additive="base">
                                        <p:cTn id="19" dur="500" fill="hold"/>
                                        <p:tgtEl>
                                          <p:spTgt spid="4608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6083">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 fill="hold" nodeType="clickEffect">
                                  <p:stCondLst>
                                    <p:cond delay="0"/>
                                  </p:stCondLst>
                                  <p:childTnLst>
                                    <p:set>
                                      <p:cBhvr>
                                        <p:cTn id="24" dur="1" fill="hold">
                                          <p:stCondLst>
                                            <p:cond delay="0"/>
                                          </p:stCondLst>
                                        </p:cTn>
                                        <p:tgtEl>
                                          <p:spTgt spid="46083">
                                            <p:txEl>
                                              <p:pRg st="6" end="6"/>
                                            </p:txEl>
                                          </p:spTgt>
                                        </p:tgtEl>
                                        <p:attrNameLst>
                                          <p:attrName>style.visibility</p:attrName>
                                        </p:attrNameLst>
                                      </p:cBhvr>
                                      <p:to>
                                        <p:strVal val="visible"/>
                                      </p:to>
                                    </p:set>
                                    <p:anim calcmode="lin" valueType="num">
                                      <p:cBhvr additive="base">
                                        <p:cTn id="25" dur="500" fill="hold"/>
                                        <p:tgtEl>
                                          <p:spTgt spid="4608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6083">
                                            <p:txEl>
                                              <p:pRg st="6" end="6"/>
                                            </p:txEl>
                                          </p:spTgt>
                                        </p:tgtEl>
                                        <p:attrNameLst>
                                          <p:attrName>ppt_y</p:attrName>
                                        </p:attrNameLst>
                                      </p:cBhvr>
                                      <p:tavLst>
                                        <p:tav tm="0">
                                          <p:val>
                                            <p:strVal val="0-#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1" fill="hold" nodeType="clickEffect">
                                  <p:stCondLst>
                                    <p:cond delay="0"/>
                                  </p:stCondLst>
                                  <p:childTnLst>
                                    <p:set>
                                      <p:cBhvr>
                                        <p:cTn id="30" dur="1" fill="hold">
                                          <p:stCondLst>
                                            <p:cond delay="0"/>
                                          </p:stCondLst>
                                        </p:cTn>
                                        <p:tgtEl>
                                          <p:spTgt spid="46083">
                                            <p:txEl>
                                              <p:pRg st="8" end="8"/>
                                            </p:txEl>
                                          </p:spTgt>
                                        </p:tgtEl>
                                        <p:attrNameLst>
                                          <p:attrName>style.visibility</p:attrName>
                                        </p:attrNameLst>
                                      </p:cBhvr>
                                      <p:to>
                                        <p:strVal val="visible"/>
                                      </p:to>
                                    </p:set>
                                    <p:anim calcmode="lin" valueType="num">
                                      <p:cBhvr additive="base">
                                        <p:cTn id="31" dur="500" fill="hold"/>
                                        <p:tgtEl>
                                          <p:spTgt spid="4608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6083">
                                            <p:txEl>
                                              <p:pRg st="8" end="8"/>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6082" name="Picture 4" descr="training">
            <a:extLst>
              <a:ext uri="{FF2B5EF4-FFF2-40B4-BE49-F238E27FC236}">
                <a16:creationId xmlns:a16="http://schemas.microsoft.com/office/drawing/2014/main" id="{E7838264-0DBD-E23B-AF16-C728284E47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59" name="Rectangle 2">
            <a:extLst>
              <a:ext uri="{FF2B5EF4-FFF2-40B4-BE49-F238E27FC236}">
                <a16:creationId xmlns:a16="http://schemas.microsoft.com/office/drawing/2014/main" id="{3A5B3172-83FE-5B08-460D-DB1863313547}"/>
              </a:ext>
            </a:extLst>
          </p:cNvPr>
          <p:cNvSpPr>
            <a:spLocks noGrp="1" noChangeArrowheads="1"/>
          </p:cNvSpPr>
          <p:nvPr>
            <p:ph type="title"/>
          </p:nvPr>
        </p:nvSpPr>
        <p:spPr>
          <a:xfrm>
            <a:off x="107950" y="2781300"/>
            <a:ext cx="8856663" cy="935038"/>
          </a:xfrm>
        </p:spPr>
        <p:txBody>
          <a:bodyPr/>
          <a:lstStyle/>
          <a:p>
            <a:pPr eaLnBrk="1" hangingPunct="1">
              <a:defRPr/>
            </a:pPr>
            <a:r>
              <a:rPr lang="en-US" sz="2800" b="1" dirty="0">
                <a:solidFill>
                  <a:schemeClr val="accent2"/>
                </a:solidFill>
                <a:effectLst>
                  <a:outerShdw blurRad="38100" dist="38100" dir="2700000" algn="tl">
                    <a:srgbClr val="000000">
                      <a:alpha val="43137"/>
                    </a:srgbClr>
                  </a:outerShdw>
                </a:effectLst>
              </a:rPr>
              <a:t>THREE ELEMENTS OF A GOOD COMMUNICATOR</a:t>
            </a:r>
            <a:endParaRPr lang="en-CA" sz="2800" b="1" dirty="0">
              <a:solidFill>
                <a:schemeClr val="accent2"/>
              </a:solidFill>
              <a:effectLst>
                <a:outerShdw blurRad="38100" dist="38100" dir="2700000" algn="tl">
                  <a:srgbClr val="000000">
                    <a:alpha val="43137"/>
                  </a:srgbClr>
                </a:outerShdw>
              </a:effectLst>
            </a:endParaRPr>
          </a:p>
        </p:txBody>
      </p:sp>
      <p:sp>
        <p:nvSpPr>
          <p:cNvPr id="47107" name="Rectangle 3">
            <a:extLst>
              <a:ext uri="{FF2B5EF4-FFF2-40B4-BE49-F238E27FC236}">
                <a16:creationId xmlns:a16="http://schemas.microsoft.com/office/drawing/2014/main" id="{506052EB-0CA1-2404-1376-1E87F21F48DE}"/>
              </a:ext>
            </a:extLst>
          </p:cNvPr>
          <p:cNvSpPr>
            <a:spLocks noGrp="1" noChangeArrowheads="1"/>
          </p:cNvSpPr>
          <p:nvPr>
            <p:ph type="body" idx="1"/>
          </p:nvPr>
        </p:nvSpPr>
        <p:spPr>
          <a:xfrm>
            <a:off x="457200" y="3644900"/>
            <a:ext cx="8229600" cy="2481263"/>
          </a:xfrm>
        </p:spPr>
        <p:txBody>
          <a:bodyPr/>
          <a:lstStyle/>
          <a:p>
            <a:pPr eaLnBrk="1" hangingPunct="1">
              <a:lnSpc>
                <a:spcPct val="90000"/>
              </a:lnSpc>
              <a:defRPr/>
            </a:pPr>
            <a:endParaRPr lang="en-US" sz="2400" dirty="0">
              <a:solidFill>
                <a:schemeClr val="accent2"/>
              </a:solidFill>
            </a:endParaRPr>
          </a:p>
          <a:p>
            <a:pPr eaLnBrk="1" hangingPunct="1">
              <a:lnSpc>
                <a:spcPct val="90000"/>
              </a:lnSpc>
              <a:defRPr/>
            </a:pPr>
            <a:r>
              <a:rPr lang="en-US" sz="2400" b="1" dirty="0">
                <a:solidFill>
                  <a:schemeClr val="accent2"/>
                </a:solidFill>
                <a:effectLst>
                  <a:outerShdw blurRad="38100" dist="38100" dir="2700000" algn="tl">
                    <a:srgbClr val="000000">
                      <a:alpha val="43137"/>
                    </a:srgbClr>
                  </a:outerShdw>
                </a:effectLst>
              </a:rPr>
              <a:t>REPRESENTATION</a:t>
            </a:r>
          </a:p>
          <a:p>
            <a:pPr eaLnBrk="1" hangingPunct="1">
              <a:lnSpc>
                <a:spcPct val="90000"/>
              </a:lnSpc>
              <a:defRPr/>
            </a:pPr>
            <a:endParaRPr lang="en-US" sz="2400" b="1" dirty="0">
              <a:solidFill>
                <a:schemeClr val="accent2"/>
              </a:solidFill>
              <a:effectLst>
                <a:outerShdw blurRad="38100" dist="38100" dir="2700000" algn="tl">
                  <a:srgbClr val="000000">
                    <a:alpha val="43137"/>
                  </a:srgbClr>
                </a:outerShdw>
              </a:effectLst>
            </a:endParaRPr>
          </a:p>
          <a:p>
            <a:pPr eaLnBrk="1" hangingPunct="1">
              <a:lnSpc>
                <a:spcPct val="90000"/>
              </a:lnSpc>
              <a:defRPr/>
            </a:pPr>
            <a:r>
              <a:rPr lang="en-US" sz="2400" b="1" dirty="0">
                <a:solidFill>
                  <a:schemeClr val="accent2"/>
                </a:solidFill>
                <a:effectLst>
                  <a:outerShdw blurRad="38100" dist="38100" dir="2700000" algn="tl">
                    <a:srgbClr val="000000">
                      <a:alpha val="43137"/>
                    </a:srgbClr>
                  </a:outerShdw>
                </a:effectLst>
              </a:rPr>
              <a:t>TRANSLATION</a:t>
            </a:r>
          </a:p>
          <a:p>
            <a:pPr eaLnBrk="1" hangingPunct="1">
              <a:lnSpc>
                <a:spcPct val="90000"/>
              </a:lnSpc>
              <a:defRPr/>
            </a:pPr>
            <a:endParaRPr lang="en-US" sz="2400" b="1" dirty="0">
              <a:solidFill>
                <a:schemeClr val="accent2"/>
              </a:solidFill>
              <a:effectLst>
                <a:outerShdw blurRad="38100" dist="38100" dir="2700000" algn="tl">
                  <a:srgbClr val="000000">
                    <a:alpha val="43137"/>
                  </a:srgbClr>
                </a:outerShdw>
              </a:effectLst>
            </a:endParaRPr>
          </a:p>
          <a:p>
            <a:pPr eaLnBrk="1" hangingPunct="1">
              <a:lnSpc>
                <a:spcPct val="90000"/>
              </a:lnSpc>
              <a:defRPr/>
            </a:pPr>
            <a:r>
              <a:rPr lang="en-US" sz="2400" b="1" dirty="0">
                <a:solidFill>
                  <a:schemeClr val="accent2"/>
                </a:solidFill>
                <a:effectLst>
                  <a:outerShdw blurRad="38100" dist="38100" dir="2700000" algn="tl">
                    <a:srgbClr val="000000">
                      <a:alpha val="43137"/>
                    </a:srgbClr>
                  </a:outerShdw>
                </a:effectLst>
              </a:rPr>
              <a:t>MEDIATION</a:t>
            </a:r>
            <a:endParaRPr lang="en-CA" sz="2400" b="1" dirty="0">
              <a:solidFill>
                <a:schemeClr val="accent2"/>
              </a:solidFill>
              <a:effectLst>
                <a:outerShdw blurRad="38100" dist="38100" dir="2700000" algn="tl">
                  <a:srgbClr val="000000">
                    <a:alpha val="43137"/>
                  </a:srgbClr>
                </a:outerShdw>
              </a:effectLst>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iterate type="wd">
                                    <p:tmPct val="100000"/>
                                  </p:iterate>
                                  <p:childTnLst>
                                    <p:set>
                                      <p:cBhvr>
                                        <p:cTn id="6" dur="1" fill="hold">
                                          <p:stCondLst>
                                            <p:cond delay="0"/>
                                          </p:stCondLst>
                                        </p:cTn>
                                        <p:tgtEl>
                                          <p:spTgt spid="47107">
                                            <p:txEl>
                                              <p:pRg st="1" end="1"/>
                                            </p:txEl>
                                          </p:spTgt>
                                        </p:tgtEl>
                                        <p:attrNameLst>
                                          <p:attrName>style.visibility</p:attrName>
                                        </p:attrNameLst>
                                      </p:cBhvr>
                                      <p:to>
                                        <p:strVal val="visible"/>
                                      </p:to>
                                    </p:set>
                                    <p:anim calcmode="lin" valueType="num">
                                      <p:cBhvr additive="base">
                                        <p:cTn id="7" dur="300" fill="hold"/>
                                        <p:tgtEl>
                                          <p:spTgt spid="47107">
                                            <p:txEl>
                                              <p:pRg st="1" end="1"/>
                                            </p:txEl>
                                          </p:spTgt>
                                        </p:tgtEl>
                                        <p:attrNameLst>
                                          <p:attrName>ppt_x</p:attrName>
                                        </p:attrNameLst>
                                      </p:cBhvr>
                                      <p:tavLst>
                                        <p:tav tm="0">
                                          <p:val>
                                            <p:strVal val="#ppt_x"/>
                                          </p:val>
                                        </p:tav>
                                        <p:tav tm="100000">
                                          <p:val>
                                            <p:strVal val="#ppt_x"/>
                                          </p:val>
                                        </p:tav>
                                      </p:tavLst>
                                    </p:anim>
                                    <p:anim calcmode="lin" valueType="num">
                                      <p:cBhvr additive="base">
                                        <p:cTn id="8" dur="300" fill="hold"/>
                                        <p:tgtEl>
                                          <p:spTgt spid="47107">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nodeType="clickEffect">
                                  <p:stCondLst>
                                    <p:cond delay="0"/>
                                  </p:stCondLst>
                                  <p:iterate type="wd">
                                    <p:tmPct val="100000"/>
                                  </p:iterate>
                                  <p:childTnLst>
                                    <p:set>
                                      <p:cBhvr>
                                        <p:cTn id="12" dur="1" fill="hold">
                                          <p:stCondLst>
                                            <p:cond delay="0"/>
                                          </p:stCondLst>
                                        </p:cTn>
                                        <p:tgtEl>
                                          <p:spTgt spid="47107">
                                            <p:txEl>
                                              <p:pRg st="3" end="3"/>
                                            </p:txEl>
                                          </p:spTgt>
                                        </p:tgtEl>
                                        <p:attrNameLst>
                                          <p:attrName>style.visibility</p:attrName>
                                        </p:attrNameLst>
                                      </p:cBhvr>
                                      <p:to>
                                        <p:strVal val="visible"/>
                                      </p:to>
                                    </p:set>
                                    <p:anim calcmode="lin" valueType="num">
                                      <p:cBhvr additive="base">
                                        <p:cTn id="13" dur="300" fill="hold"/>
                                        <p:tgtEl>
                                          <p:spTgt spid="47107">
                                            <p:txEl>
                                              <p:pRg st="3" end="3"/>
                                            </p:txEl>
                                          </p:spTgt>
                                        </p:tgtEl>
                                        <p:attrNameLst>
                                          <p:attrName>ppt_x</p:attrName>
                                        </p:attrNameLst>
                                      </p:cBhvr>
                                      <p:tavLst>
                                        <p:tav tm="0">
                                          <p:val>
                                            <p:strVal val="#ppt_x"/>
                                          </p:val>
                                        </p:tav>
                                        <p:tav tm="100000">
                                          <p:val>
                                            <p:strVal val="#ppt_x"/>
                                          </p:val>
                                        </p:tav>
                                      </p:tavLst>
                                    </p:anim>
                                    <p:anim calcmode="lin" valueType="num">
                                      <p:cBhvr additive="base">
                                        <p:cTn id="14" dur="300" fill="hold"/>
                                        <p:tgtEl>
                                          <p:spTgt spid="47107">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nodeType="clickEffect">
                                  <p:stCondLst>
                                    <p:cond delay="0"/>
                                  </p:stCondLst>
                                  <p:iterate type="wd">
                                    <p:tmPct val="100000"/>
                                  </p:iterate>
                                  <p:childTnLst>
                                    <p:set>
                                      <p:cBhvr>
                                        <p:cTn id="18" dur="1" fill="hold">
                                          <p:stCondLst>
                                            <p:cond delay="0"/>
                                          </p:stCondLst>
                                        </p:cTn>
                                        <p:tgtEl>
                                          <p:spTgt spid="47107">
                                            <p:txEl>
                                              <p:pRg st="5" end="5"/>
                                            </p:txEl>
                                          </p:spTgt>
                                        </p:tgtEl>
                                        <p:attrNameLst>
                                          <p:attrName>style.visibility</p:attrName>
                                        </p:attrNameLst>
                                      </p:cBhvr>
                                      <p:to>
                                        <p:strVal val="visible"/>
                                      </p:to>
                                    </p:set>
                                    <p:anim calcmode="lin" valueType="num">
                                      <p:cBhvr additive="base">
                                        <p:cTn id="19" dur="300" fill="hold"/>
                                        <p:tgtEl>
                                          <p:spTgt spid="47107">
                                            <p:txEl>
                                              <p:pRg st="5" end="5"/>
                                            </p:txEl>
                                          </p:spTgt>
                                        </p:tgtEl>
                                        <p:attrNameLst>
                                          <p:attrName>ppt_x</p:attrName>
                                        </p:attrNameLst>
                                      </p:cBhvr>
                                      <p:tavLst>
                                        <p:tav tm="0">
                                          <p:val>
                                            <p:strVal val="#ppt_x"/>
                                          </p:val>
                                        </p:tav>
                                        <p:tav tm="100000">
                                          <p:val>
                                            <p:strVal val="#ppt_x"/>
                                          </p:val>
                                        </p:tav>
                                      </p:tavLst>
                                    </p:anim>
                                    <p:anim calcmode="lin" valueType="num">
                                      <p:cBhvr additive="base">
                                        <p:cTn id="20" dur="300" fill="hold"/>
                                        <p:tgtEl>
                                          <p:spTgt spid="47107">
                                            <p:txEl>
                                              <p:pRg st="5" end="5"/>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7106" name="Picture 4" descr="training">
            <a:extLst>
              <a:ext uri="{FF2B5EF4-FFF2-40B4-BE49-F238E27FC236}">
                <a16:creationId xmlns:a16="http://schemas.microsoft.com/office/drawing/2014/main" id="{EEF0FF20-BC1C-D9AC-7AA2-EB5C5E88BB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3" name="Rectangle 2">
            <a:extLst>
              <a:ext uri="{FF2B5EF4-FFF2-40B4-BE49-F238E27FC236}">
                <a16:creationId xmlns:a16="http://schemas.microsoft.com/office/drawing/2014/main" id="{3B3AA7C2-9CED-C5F2-16FD-2D05C60EE4BD}"/>
              </a:ext>
            </a:extLst>
          </p:cNvPr>
          <p:cNvSpPr>
            <a:spLocks noGrp="1" noChangeArrowheads="1"/>
          </p:cNvSpPr>
          <p:nvPr>
            <p:ph type="title"/>
          </p:nvPr>
        </p:nvSpPr>
        <p:spPr>
          <a:xfrm>
            <a:off x="468313" y="2276475"/>
            <a:ext cx="8229600" cy="1143000"/>
          </a:xfrm>
        </p:spPr>
        <p:txBody>
          <a:bodyPr/>
          <a:lstStyle/>
          <a:p>
            <a:pPr eaLnBrk="1" hangingPunct="1">
              <a:defRPr/>
            </a:pPr>
            <a:r>
              <a:rPr lang="en-US" sz="3200" b="1" dirty="0">
                <a:solidFill>
                  <a:schemeClr val="accent2"/>
                </a:solidFill>
                <a:effectLst>
                  <a:outerShdw blurRad="38100" dist="38100" dir="2700000" algn="tl">
                    <a:srgbClr val="000000">
                      <a:alpha val="43137"/>
                    </a:srgbClr>
                  </a:outerShdw>
                </a:effectLst>
              </a:rPr>
              <a:t>Representation</a:t>
            </a:r>
            <a:endParaRPr lang="en-CA" sz="3200" b="1" dirty="0">
              <a:solidFill>
                <a:schemeClr val="accent2"/>
              </a:solidFill>
              <a:effectLst>
                <a:outerShdw blurRad="38100" dist="38100" dir="2700000" algn="tl">
                  <a:srgbClr val="000000">
                    <a:alpha val="43137"/>
                  </a:srgbClr>
                </a:outerShdw>
              </a:effectLst>
            </a:endParaRPr>
          </a:p>
        </p:txBody>
      </p:sp>
      <p:sp>
        <p:nvSpPr>
          <p:cNvPr id="48131" name="Rectangle 3">
            <a:extLst>
              <a:ext uri="{FF2B5EF4-FFF2-40B4-BE49-F238E27FC236}">
                <a16:creationId xmlns:a16="http://schemas.microsoft.com/office/drawing/2014/main" id="{0AD8F257-3ADA-DC56-79DF-DA10E562BAA5}"/>
              </a:ext>
            </a:extLst>
          </p:cNvPr>
          <p:cNvSpPr>
            <a:spLocks noGrp="1" noChangeArrowheads="1"/>
          </p:cNvSpPr>
          <p:nvPr>
            <p:ph type="body" idx="1"/>
          </p:nvPr>
        </p:nvSpPr>
        <p:spPr>
          <a:xfrm>
            <a:off x="457200" y="3284538"/>
            <a:ext cx="8229600" cy="3240087"/>
          </a:xfrm>
        </p:spPr>
        <p:txBody>
          <a:bodyPr/>
          <a:lstStyle/>
          <a:p>
            <a:pPr eaLnBrk="1" hangingPunct="1">
              <a:lnSpc>
                <a:spcPct val="90000"/>
              </a:lnSpc>
              <a:defRPr/>
            </a:pPr>
            <a:r>
              <a:rPr lang="en-US" sz="2400" dirty="0">
                <a:solidFill>
                  <a:schemeClr val="accent2"/>
                </a:solidFill>
                <a:effectLst>
                  <a:outerShdw blurRad="38100" dist="38100" dir="2700000" algn="tl">
                    <a:srgbClr val="000000">
                      <a:alpha val="43137"/>
                    </a:srgbClr>
                  </a:outerShdw>
                </a:effectLst>
              </a:rPr>
              <a:t>Ability to properly represent the policies / rules  with objectivity</a:t>
            </a:r>
          </a:p>
          <a:p>
            <a:pPr eaLnBrk="1" hangingPunct="1">
              <a:lnSpc>
                <a:spcPct val="90000"/>
              </a:lnSpc>
              <a:defRPr/>
            </a:pPr>
            <a:endParaRPr lang="en-US" sz="1000" dirty="0">
              <a:solidFill>
                <a:schemeClr val="accent2"/>
              </a:solidFill>
              <a:effectLst>
                <a:outerShdw blurRad="38100" dist="38100" dir="2700000" algn="tl">
                  <a:srgbClr val="000000">
                    <a:alpha val="43137"/>
                  </a:srgbClr>
                </a:outerShdw>
              </a:effectLst>
            </a:endParaRPr>
          </a:p>
          <a:p>
            <a:pPr eaLnBrk="1" hangingPunct="1">
              <a:lnSpc>
                <a:spcPct val="90000"/>
              </a:lnSpc>
              <a:defRPr/>
            </a:pPr>
            <a:r>
              <a:rPr lang="en-US" sz="2400" dirty="0">
                <a:solidFill>
                  <a:schemeClr val="accent2"/>
                </a:solidFill>
                <a:effectLst>
                  <a:outerShdw blurRad="38100" dist="38100" dir="2700000" algn="tl">
                    <a:srgbClr val="000000">
                      <a:alpha val="43137"/>
                    </a:srgbClr>
                  </a:outerShdw>
                </a:effectLst>
              </a:rPr>
              <a:t>Keep the goal in mind</a:t>
            </a:r>
          </a:p>
          <a:p>
            <a:pPr eaLnBrk="1" hangingPunct="1">
              <a:lnSpc>
                <a:spcPct val="90000"/>
              </a:lnSpc>
              <a:defRPr/>
            </a:pPr>
            <a:endParaRPr lang="en-US" sz="1000" dirty="0">
              <a:solidFill>
                <a:schemeClr val="accent2"/>
              </a:solidFill>
              <a:effectLst>
                <a:outerShdw blurRad="38100" dist="38100" dir="2700000" algn="tl">
                  <a:srgbClr val="000000">
                    <a:alpha val="43137"/>
                  </a:srgbClr>
                </a:outerShdw>
              </a:effectLst>
            </a:endParaRPr>
          </a:p>
          <a:p>
            <a:pPr eaLnBrk="1" hangingPunct="1">
              <a:lnSpc>
                <a:spcPct val="90000"/>
              </a:lnSpc>
              <a:defRPr/>
            </a:pPr>
            <a:r>
              <a:rPr lang="en-US" sz="2400" dirty="0">
                <a:solidFill>
                  <a:schemeClr val="accent2"/>
                </a:solidFill>
                <a:effectLst>
                  <a:outerShdw blurRad="38100" dist="38100" dir="2700000" algn="tl">
                    <a:srgbClr val="000000">
                      <a:alpha val="43137"/>
                    </a:srgbClr>
                  </a:outerShdw>
                </a:effectLst>
              </a:rPr>
              <a:t>You are just the “Ambassador”</a:t>
            </a:r>
          </a:p>
          <a:p>
            <a:pPr eaLnBrk="1" hangingPunct="1">
              <a:lnSpc>
                <a:spcPct val="90000"/>
              </a:lnSpc>
              <a:defRPr/>
            </a:pPr>
            <a:endParaRPr lang="en-US" sz="1000" dirty="0">
              <a:solidFill>
                <a:schemeClr val="accent2"/>
              </a:solidFill>
              <a:effectLst>
                <a:outerShdw blurRad="38100" dist="38100" dir="2700000" algn="tl">
                  <a:srgbClr val="000000">
                    <a:alpha val="43137"/>
                  </a:srgbClr>
                </a:outerShdw>
              </a:effectLst>
            </a:endParaRPr>
          </a:p>
          <a:p>
            <a:pPr eaLnBrk="1" hangingPunct="1">
              <a:lnSpc>
                <a:spcPct val="90000"/>
              </a:lnSpc>
              <a:defRPr/>
            </a:pPr>
            <a:r>
              <a:rPr lang="en-US" sz="2400" dirty="0">
                <a:solidFill>
                  <a:schemeClr val="accent2"/>
                </a:solidFill>
                <a:effectLst>
                  <a:outerShdw blurRad="38100" dist="38100" dir="2700000" algn="tl">
                    <a:srgbClr val="000000">
                      <a:alpha val="43137"/>
                    </a:srgbClr>
                  </a:outerShdw>
                </a:effectLst>
              </a:rPr>
              <a:t>Stats show that a person who has a bad experience with an authority figure, will tell 28 people in 3 days</a:t>
            </a:r>
            <a:endParaRPr lang="en-CA" sz="2400" dirty="0">
              <a:solidFill>
                <a:schemeClr val="accent2"/>
              </a:solidFill>
              <a:effectLst>
                <a:outerShdw blurRad="38100" dist="38100" dir="2700000" algn="tl">
                  <a:srgbClr val="000000">
                    <a:alpha val="43137"/>
                  </a:srgbClr>
                </a:outerShdw>
              </a:effectLst>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 calcmode="lin" valueType="num">
                                      <p:cBhvr additive="base">
                                        <p:cTn id="7" dur="500" fill="hold"/>
                                        <p:tgtEl>
                                          <p:spTgt spid="481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8131">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nodeType="clickEffect">
                                  <p:stCondLst>
                                    <p:cond delay="0"/>
                                  </p:stCondLst>
                                  <p:childTnLst>
                                    <p:set>
                                      <p:cBhvr>
                                        <p:cTn id="12" dur="1" fill="hold">
                                          <p:stCondLst>
                                            <p:cond delay="0"/>
                                          </p:stCondLst>
                                        </p:cTn>
                                        <p:tgtEl>
                                          <p:spTgt spid="48131">
                                            <p:txEl>
                                              <p:pRg st="2" end="2"/>
                                            </p:txEl>
                                          </p:spTgt>
                                        </p:tgtEl>
                                        <p:attrNameLst>
                                          <p:attrName>style.visibility</p:attrName>
                                        </p:attrNameLst>
                                      </p:cBhvr>
                                      <p:to>
                                        <p:strVal val="visible"/>
                                      </p:to>
                                    </p:set>
                                    <p:anim calcmode="lin" valueType="num">
                                      <p:cBhvr additive="base">
                                        <p:cTn id="13" dur="500" fill="hold"/>
                                        <p:tgtEl>
                                          <p:spTgt spid="4813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8131">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nodeType="clickEffect">
                                  <p:stCondLst>
                                    <p:cond delay="0"/>
                                  </p:stCondLst>
                                  <p:childTnLst>
                                    <p:set>
                                      <p:cBhvr>
                                        <p:cTn id="18" dur="1" fill="hold">
                                          <p:stCondLst>
                                            <p:cond delay="0"/>
                                          </p:stCondLst>
                                        </p:cTn>
                                        <p:tgtEl>
                                          <p:spTgt spid="48131">
                                            <p:txEl>
                                              <p:pRg st="4" end="4"/>
                                            </p:txEl>
                                          </p:spTgt>
                                        </p:tgtEl>
                                        <p:attrNameLst>
                                          <p:attrName>style.visibility</p:attrName>
                                        </p:attrNameLst>
                                      </p:cBhvr>
                                      <p:to>
                                        <p:strVal val="visible"/>
                                      </p:to>
                                    </p:set>
                                    <p:anim calcmode="lin" valueType="num">
                                      <p:cBhvr additive="base">
                                        <p:cTn id="19" dur="500" fill="hold"/>
                                        <p:tgtEl>
                                          <p:spTgt spid="4813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8131">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 fill="hold" nodeType="clickEffect">
                                  <p:stCondLst>
                                    <p:cond delay="0"/>
                                  </p:stCondLst>
                                  <p:childTnLst>
                                    <p:set>
                                      <p:cBhvr>
                                        <p:cTn id="24" dur="1" fill="hold">
                                          <p:stCondLst>
                                            <p:cond delay="0"/>
                                          </p:stCondLst>
                                        </p:cTn>
                                        <p:tgtEl>
                                          <p:spTgt spid="48131">
                                            <p:txEl>
                                              <p:pRg st="6" end="6"/>
                                            </p:txEl>
                                          </p:spTgt>
                                        </p:tgtEl>
                                        <p:attrNameLst>
                                          <p:attrName>style.visibility</p:attrName>
                                        </p:attrNameLst>
                                      </p:cBhvr>
                                      <p:to>
                                        <p:strVal val="visible"/>
                                      </p:to>
                                    </p:set>
                                    <p:anim calcmode="lin" valueType="num">
                                      <p:cBhvr additive="base">
                                        <p:cTn id="25" dur="500" fill="hold"/>
                                        <p:tgtEl>
                                          <p:spTgt spid="48131">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8131">
                                            <p:txEl>
                                              <p:pRg st="6" end="6"/>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8130" name="Picture 4" descr="training">
            <a:extLst>
              <a:ext uri="{FF2B5EF4-FFF2-40B4-BE49-F238E27FC236}">
                <a16:creationId xmlns:a16="http://schemas.microsoft.com/office/drawing/2014/main" id="{F2C06A47-4240-E5B6-7CD5-940D3354CC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7" name="Rectangle 2">
            <a:extLst>
              <a:ext uri="{FF2B5EF4-FFF2-40B4-BE49-F238E27FC236}">
                <a16:creationId xmlns:a16="http://schemas.microsoft.com/office/drawing/2014/main" id="{708C6C1B-37C8-7DC9-C919-787247640C31}"/>
              </a:ext>
            </a:extLst>
          </p:cNvPr>
          <p:cNvSpPr>
            <a:spLocks noGrp="1" noChangeArrowheads="1"/>
          </p:cNvSpPr>
          <p:nvPr>
            <p:ph type="title"/>
          </p:nvPr>
        </p:nvSpPr>
        <p:spPr>
          <a:xfrm>
            <a:off x="395288" y="1989138"/>
            <a:ext cx="8229600" cy="1143000"/>
          </a:xfrm>
        </p:spPr>
        <p:txBody>
          <a:bodyPr/>
          <a:lstStyle/>
          <a:p>
            <a:pPr eaLnBrk="1" hangingPunct="1">
              <a:defRPr/>
            </a:pPr>
            <a:r>
              <a:rPr lang="en-US" sz="3200" b="1" dirty="0">
                <a:solidFill>
                  <a:schemeClr val="accent2"/>
                </a:solidFill>
                <a:effectLst>
                  <a:outerShdw blurRad="38100" dist="38100" dir="2700000" algn="tl">
                    <a:srgbClr val="000000">
                      <a:alpha val="43137"/>
                    </a:srgbClr>
                  </a:outerShdw>
                </a:effectLst>
              </a:rPr>
              <a:t>Translation</a:t>
            </a:r>
            <a:endParaRPr lang="en-CA" sz="3200" b="1" dirty="0">
              <a:solidFill>
                <a:schemeClr val="accent2"/>
              </a:solidFill>
              <a:effectLst>
                <a:outerShdw blurRad="38100" dist="38100" dir="2700000" algn="tl">
                  <a:srgbClr val="000000">
                    <a:alpha val="43137"/>
                  </a:srgbClr>
                </a:outerShdw>
              </a:effectLst>
            </a:endParaRPr>
          </a:p>
        </p:txBody>
      </p:sp>
      <p:sp>
        <p:nvSpPr>
          <p:cNvPr id="49155" name="Rectangle 3">
            <a:extLst>
              <a:ext uri="{FF2B5EF4-FFF2-40B4-BE49-F238E27FC236}">
                <a16:creationId xmlns:a16="http://schemas.microsoft.com/office/drawing/2014/main" id="{1D917958-57DD-778C-FD95-EB283C67EDD6}"/>
              </a:ext>
            </a:extLst>
          </p:cNvPr>
          <p:cNvSpPr>
            <a:spLocks noGrp="1" noChangeArrowheads="1"/>
          </p:cNvSpPr>
          <p:nvPr>
            <p:ph type="body" idx="1"/>
          </p:nvPr>
        </p:nvSpPr>
        <p:spPr>
          <a:xfrm>
            <a:off x="539750" y="2924175"/>
            <a:ext cx="8064500" cy="2841625"/>
          </a:xfrm>
        </p:spPr>
        <p:txBody>
          <a:bodyPr/>
          <a:lstStyle/>
          <a:p>
            <a:pPr eaLnBrk="1" hangingPunct="1">
              <a:lnSpc>
                <a:spcPct val="90000"/>
              </a:lnSpc>
              <a:defRPr/>
            </a:pPr>
            <a:r>
              <a:rPr lang="en-US" sz="2800" dirty="0">
                <a:solidFill>
                  <a:schemeClr val="accent2"/>
                </a:solidFill>
                <a:effectLst>
                  <a:outerShdw blurRad="38100" dist="38100" dir="2700000" algn="tl">
                    <a:srgbClr val="000000">
                      <a:alpha val="43137"/>
                    </a:srgbClr>
                  </a:outerShdw>
                </a:effectLst>
              </a:rPr>
              <a:t>Ability to make the subject understand what you mean.</a:t>
            </a:r>
          </a:p>
          <a:p>
            <a:pPr eaLnBrk="1" hangingPunct="1">
              <a:lnSpc>
                <a:spcPct val="90000"/>
              </a:lnSpc>
              <a:defRPr/>
            </a:pPr>
            <a:endParaRPr lang="en-US" sz="1000" dirty="0">
              <a:solidFill>
                <a:schemeClr val="accent2"/>
              </a:solidFill>
              <a:effectLst>
                <a:outerShdw blurRad="38100" dist="38100" dir="2700000" algn="tl">
                  <a:srgbClr val="000000">
                    <a:alpha val="43137"/>
                  </a:srgbClr>
                </a:outerShdw>
              </a:effectLst>
            </a:endParaRPr>
          </a:p>
          <a:p>
            <a:pPr eaLnBrk="1" hangingPunct="1">
              <a:lnSpc>
                <a:spcPct val="90000"/>
              </a:lnSpc>
              <a:defRPr/>
            </a:pPr>
            <a:r>
              <a:rPr lang="en-US" sz="2800" dirty="0">
                <a:solidFill>
                  <a:schemeClr val="accent2"/>
                </a:solidFill>
                <a:effectLst>
                  <a:outerShdw blurRad="38100" dist="38100" dir="2700000" algn="tl">
                    <a:srgbClr val="000000">
                      <a:alpha val="43137"/>
                    </a:srgbClr>
                  </a:outerShdw>
                </a:effectLst>
              </a:rPr>
              <a:t>Use clear concise words.</a:t>
            </a:r>
          </a:p>
          <a:p>
            <a:pPr eaLnBrk="1" hangingPunct="1">
              <a:lnSpc>
                <a:spcPct val="90000"/>
              </a:lnSpc>
              <a:defRPr/>
            </a:pPr>
            <a:endParaRPr lang="en-US" sz="1000" dirty="0">
              <a:solidFill>
                <a:schemeClr val="accent2"/>
              </a:solidFill>
              <a:effectLst>
                <a:outerShdw blurRad="38100" dist="38100" dir="2700000" algn="tl">
                  <a:srgbClr val="000000">
                    <a:alpha val="43137"/>
                  </a:srgbClr>
                </a:outerShdw>
              </a:effectLst>
            </a:endParaRPr>
          </a:p>
          <a:p>
            <a:pPr eaLnBrk="1" hangingPunct="1">
              <a:lnSpc>
                <a:spcPct val="90000"/>
              </a:lnSpc>
              <a:defRPr/>
            </a:pPr>
            <a:r>
              <a:rPr lang="en-US" sz="2800" dirty="0">
                <a:solidFill>
                  <a:schemeClr val="accent2"/>
                </a:solidFill>
                <a:effectLst>
                  <a:outerShdw blurRad="38100" dist="38100" dir="2700000" algn="tl">
                    <a:srgbClr val="000000">
                      <a:alpha val="43137"/>
                    </a:srgbClr>
                  </a:outerShdw>
                </a:effectLst>
              </a:rPr>
              <a:t>Do not be evasive or uncertain</a:t>
            </a:r>
          </a:p>
          <a:p>
            <a:pPr eaLnBrk="1" hangingPunct="1">
              <a:lnSpc>
                <a:spcPct val="90000"/>
              </a:lnSpc>
              <a:defRPr/>
            </a:pPr>
            <a:endParaRPr lang="en-US" sz="1000" dirty="0">
              <a:solidFill>
                <a:schemeClr val="accent2"/>
              </a:solidFill>
              <a:effectLst>
                <a:outerShdw blurRad="38100" dist="38100" dir="2700000" algn="tl">
                  <a:srgbClr val="000000">
                    <a:alpha val="43137"/>
                  </a:srgbClr>
                </a:outerShdw>
              </a:effectLst>
            </a:endParaRPr>
          </a:p>
          <a:p>
            <a:pPr eaLnBrk="1" hangingPunct="1">
              <a:lnSpc>
                <a:spcPct val="90000"/>
              </a:lnSpc>
              <a:defRPr/>
            </a:pPr>
            <a:r>
              <a:rPr lang="en-US" sz="2800" dirty="0">
                <a:solidFill>
                  <a:schemeClr val="accent2"/>
                </a:solidFill>
                <a:effectLst>
                  <a:outerShdw blurRad="38100" dist="38100" dir="2700000" algn="tl">
                    <a:srgbClr val="000000">
                      <a:alpha val="43137"/>
                    </a:srgbClr>
                  </a:outerShdw>
                </a:effectLst>
              </a:rPr>
              <a:t>Your message will contain: </a:t>
            </a:r>
          </a:p>
          <a:p>
            <a:pPr eaLnBrk="1" hangingPunct="1">
              <a:lnSpc>
                <a:spcPct val="90000"/>
              </a:lnSpc>
              <a:defRPr/>
            </a:pPr>
            <a:endParaRPr lang="en-US" sz="1000" dirty="0">
              <a:solidFill>
                <a:schemeClr val="accent2"/>
              </a:solidFill>
              <a:effectLst>
                <a:outerShdw blurRad="38100" dist="38100" dir="2700000" algn="tl">
                  <a:srgbClr val="000000">
                    <a:alpha val="43137"/>
                  </a:srgbClr>
                </a:outerShdw>
              </a:effectLst>
            </a:endParaRPr>
          </a:p>
          <a:p>
            <a:pPr marL="0" indent="0" eaLnBrk="1" hangingPunct="1">
              <a:lnSpc>
                <a:spcPct val="90000"/>
              </a:lnSpc>
              <a:buFontTx/>
              <a:buNone/>
              <a:defRPr/>
            </a:pPr>
            <a:r>
              <a:rPr lang="en-US" sz="2800" dirty="0">
                <a:solidFill>
                  <a:schemeClr val="accent2"/>
                </a:solidFill>
                <a:effectLst>
                  <a:outerShdw blurRad="38100" dist="38100" dir="2700000" algn="tl">
                    <a:srgbClr val="000000">
                      <a:alpha val="43137"/>
                    </a:srgbClr>
                  </a:outerShdw>
                </a:effectLst>
              </a:rPr>
              <a:t>CONTENT, CODING, SENDING and DECODING</a:t>
            </a:r>
            <a:endParaRPr lang="en-CA" sz="2800" dirty="0">
              <a:solidFill>
                <a:schemeClr val="accent2"/>
              </a:solidFill>
              <a:effectLst>
                <a:outerShdw blurRad="38100" dist="38100" dir="2700000" algn="tl">
                  <a:srgbClr val="000000">
                    <a:alpha val="43137"/>
                  </a:srgbClr>
                </a:outerShdw>
              </a:effectLst>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wipe(left)">
                                      <p:cBhvr>
                                        <p:cTn id="7" dur="500"/>
                                        <p:tgtEl>
                                          <p:spTgt spid="491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9155">
                                            <p:txEl>
                                              <p:pRg st="2" end="2"/>
                                            </p:txEl>
                                          </p:spTgt>
                                        </p:tgtEl>
                                        <p:attrNameLst>
                                          <p:attrName>style.visibility</p:attrName>
                                        </p:attrNameLst>
                                      </p:cBhvr>
                                      <p:to>
                                        <p:strVal val="visible"/>
                                      </p:to>
                                    </p:set>
                                    <p:animEffect transition="in" filter="wipe(left)">
                                      <p:cBhvr>
                                        <p:cTn id="12" dur="500"/>
                                        <p:tgtEl>
                                          <p:spTgt spid="4915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9155">
                                            <p:txEl>
                                              <p:pRg st="4" end="4"/>
                                            </p:txEl>
                                          </p:spTgt>
                                        </p:tgtEl>
                                        <p:attrNameLst>
                                          <p:attrName>style.visibility</p:attrName>
                                        </p:attrNameLst>
                                      </p:cBhvr>
                                      <p:to>
                                        <p:strVal val="visible"/>
                                      </p:to>
                                    </p:set>
                                    <p:animEffect transition="in" filter="wipe(left)">
                                      <p:cBhvr>
                                        <p:cTn id="17" dur="500"/>
                                        <p:tgtEl>
                                          <p:spTgt spid="49155">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9155">
                                            <p:txEl>
                                              <p:pRg st="6" end="6"/>
                                            </p:txEl>
                                          </p:spTgt>
                                        </p:tgtEl>
                                        <p:attrNameLst>
                                          <p:attrName>style.visibility</p:attrName>
                                        </p:attrNameLst>
                                      </p:cBhvr>
                                      <p:to>
                                        <p:strVal val="visible"/>
                                      </p:to>
                                    </p:set>
                                    <p:animEffect transition="in" filter="wipe(left)">
                                      <p:cBhvr>
                                        <p:cTn id="22" dur="500"/>
                                        <p:tgtEl>
                                          <p:spTgt spid="49155">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9155">
                                            <p:txEl>
                                              <p:pRg st="8" end="8"/>
                                            </p:txEl>
                                          </p:spTgt>
                                        </p:tgtEl>
                                        <p:attrNameLst>
                                          <p:attrName>style.visibility</p:attrName>
                                        </p:attrNameLst>
                                      </p:cBhvr>
                                      <p:to>
                                        <p:strVal val="visible"/>
                                      </p:to>
                                    </p:set>
                                    <p:animEffect transition="in" filter="wipe(left)">
                                      <p:cBhvr>
                                        <p:cTn id="27" dur="500"/>
                                        <p:tgtEl>
                                          <p:spTgt spid="4915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9154" name="Picture 4" descr="training">
            <a:extLst>
              <a:ext uri="{FF2B5EF4-FFF2-40B4-BE49-F238E27FC236}">
                <a16:creationId xmlns:a16="http://schemas.microsoft.com/office/drawing/2014/main" id="{A921FAC5-2187-CBB3-CA7A-32B16621C1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1" name="Rectangle 2">
            <a:extLst>
              <a:ext uri="{FF2B5EF4-FFF2-40B4-BE49-F238E27FC236}">
                <a16:creationId xmlns:a16="http://schemas.microsoft.com/office/drawing/2014/main" id="{31FE142A-EAAB-6F7C-ECCD-F0769161A097}"/>
              </a:ext>
            </a:extLst>
          </p:cNvPr>
          <p:cNvSpPr>
            <a:spLocks noGrp="1" noChangeArrowheads="1"/>
          </p:cNvSpPr>
          <p:nvPr>
            <p:ph type="title"/>
          </p:nvPr>
        </p:nvSpPr>
        <p:spPr>
          <a:xfrm>
            <a:off x="468313" y="1844675"/>
            <a:ext cx="8229600" cy="1143000"/>
          </a:xfrm>
        </p:spPr>
        <p:txBody>
          <a:bodyPr/>
          <a:lstStyle/>
          <a:p>
            <a:pPr eaLnBrk="1" hangingPunct="1">
              <a:defRPr/>
            </a:pPr>
            <a:r>
              <a:rPr lang="en-US" b="1" dirty="0">
                <a:solidFill>
                  <a:schemeClr val="accent2"/>
                </a:solidFill>
                <a:effectLst>
                  <a:outerShdw blurRad="38100" dist="38100" dir="2700000" algn="tl">
                    <a:srgbClr val="000000">
                      <a:alpha val="43137"/>
                    </a:srgbClr>
                  </a:outerShdw>
                </a:effectLst>
              </a:rPr>
              <a:t>Mediation</a:t>
            </a:r>
            <a:endParaRPr lang="en-CA" b="1" dirty="0">
              <a:solidFill>
                <a:schemeClr val="accent2"/>
              </a:solidFill>
              <a:effectLst>
                <a:outerShdw blurRad="38100" dist="38100" dir="2700000" algn="tl">
                  <a:srgbClr val="000000">
                    <a:alpha val="43137"/>
                  </a:srgbClr>
                </a:outerShdw>
              </a:effectLst>
            </a:endParaRPr>
          </a:p>
        </p:txBody>
      </p:sp>
      <p:sp>
        <p:nvSpPr>
          <p:cNvPr id="50179" name="Rectangle 3">
            <a:extLst>
              <a:ext uri="{FF2B5EF4-FFF2-40B4-BE49-F238E27FC236}">
                <a16:creationId xmlns:a16="http://schemas.microsoft.com/office/drawing/2014/main" id="{CFE44B8B-22E1-79E7-7270-4260E975CE8F}"/>
              </a:ext>
            </a:extLst>
          </p:cNvPr>
          <p:cNvSpPr>
            <a:spLocks noGrp="1" noChangeArrowheads="1"/>
          </p:cNvSpPr>
          <p:nvPr>
            <p:ph type="body" idx="1"/>
          </p:nvPr>
        </p:nvSpPr>
        <p:spPr>
          <a:xfrm>
            <a:off x="457200" y="3068638"/>
            <a:ext cx="8229600" cy="3057525"/>
          </a:xfrm>
        </p:spPr>
        <p:txBody>
          <a:bodyPr/>
          <a:lstStyle/>
          <a:p>
            <a:pPr eaLnBrk="1" hangingPunct="1">
              <a:lnSpc>
                <a:spcPct val="90000"/>
              </a:lnSpc>
              <a:defRPr/>
            </a:pPr>
            <a:r>
              <a:rPr lang="en-US" dirty="0">
                <a:solidFill>
                  <a:schemeClr val="accent2"/>
                </a:solidFill>
                <a:effectLst>
                  <a:outerShdw blurRad="38100" dist="38100" dir="2700000" algn="tl">
                    <a:srgbClr val="000000">
                      <a:alpha val="43137"/>
                    </a:srgbClr>
                  </a:outerShdw>
                </a:effectLst>
              </a:rPr>
              <a:t>This is the process where you help the subject see something “New” </a:t>
            </a:r>
          </a:p>
          <a:p>
            <a:pPr eaLnBrk="1" hangingPunct="1">
              <a:lnSpc>
                <a:spcPct val="90000"/>
              </a:lnSpc>
              <a:defRPr/>
            </a:pPr>
            <a:endParaRPr lang="en-US" sz="1000" dirty="0">
              <a:solidFill>
                <a:schemeClr val="accent2"/>
              </a:solidFill>
              <a:effectLst>
                <a:outerShdw blurRad="38100" dist="38100" dir="2700000" algn="tl">
                  <a:srgbClr val="000000">
                    <a:alpha val="43137"/>
                  </a:srgbClr>
                </a:outerShdw>
              </a:effectLst>
            </a:endParaRPr>
          </a:p>
          <a:p>
            <a:pPr eaLnBrk="1" hangingPunct="1">
              <a:lnSpc>
                <a:spcPct val="90000"/>
              </a:lnSpc>
              <a:defRPr/>
            </a:pPr>
            <a:r>
              <a:rPr lang="en-US" dirty="0">
                <a:solidFill>
                  <a:schemeClr val="accent2"/>
                </a:solidFill>
                <a:effectLst>
                  <a:outerShdw blurRad="38100" dist="38100" dir="2700000" algn="tl">
                    <a:srgbClr val="000000">
                      <a:alpha val="43137"/>
                    </a:srgbClr>
                  </a:outerShdw>
                </a:effectLst>
              </a:rPr>
              <a:t>Your role is to present options so that they will hopefully make the right decision.</a:t>
            </a:r>
          </a:p>
          <a:p>
            <a:pPr eaLnBrk="1" hangingPunct="1">
              <a:lnSpc>
                <a:spcPct val="90000"/>
              </a:lnSpc>
              <a:defRPr/>
            </a:pPr>
            <a:endParaRPr lang="en-US" sz="1000" dirty="0">
              <a:solidFill>
                <a:schemeClr val="accent2"/>
              </a:solidFill>
              <a:effectLst>
                <a:outerShdw blurRad="38100" dist="38100" dir="2700000" algn="tl">
                  <a:srgbClr val="000000">
                    <a:alpha val="43137"/>
                  </a:srgbClr>
                </a:outerShdw>
              </a:effectLst>
            </a:endParaRPr>
          </a:p>
          <a:p>
            <a:pPr eaLnBrk="1" hangingPunct="1">
              <a:lnSpc>
                <a:spcPct val="90000"/>
              </a:lnSpc>
              <a:defRPr/>
            </a:pPr>
            <a:r>
              <a:rPr lang="en-US" dirty="0">
                <a:solidFill>
                  <a:schemeClr val="accent2"/>
                </a:solidFill>
                <a:effectLst>
                  <a:outerShdw blurRad="38100" dist="38100" dir="2700000" algn="tl">
                    <a:srgbClr val="000000">
                      <a:alpha val="43137"/>
                    </a:srgbClr>
                  </a:outerShdw>
                </a:effectLst>
              </a:rPr>
              <a:t>Gaining compliance through reasoning is always the safest.</a:t>
            </a:r>
            <a:endParaRPr lang="en-CA" dirty="0">
              <a:solidFill>
                <a:schemeClr val="accent2"/>
              </a:solidFill>
              <a:effectLst>
                <a:outerShdw blurRad="38100" dist="38100" dir="2700000" algn="tl">
                  <a:srgbClr val="000000">
                    <a:alpha val="43137"/>
                  </a:srgbClr>
                </a:outerShdw>
              </a:effectLst>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animEffect transition="in" filter="barn(outVertical)">
                                      <p:cBhvr>
                                        <p:cTn id="7" dur="500"/>
                                        <p:tgtEl>
                                          <p:spTgt spid="501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nodeType="clickEffect">
                                  <p:stCondLst>
                                    <p:cond delay="0"/>
                                  </p:stCondLst>
                                  <p:childTnLst>
                                    <p:set>
                                      <p:cBhvr>
                                        <p:cTn id="11" dur="1" fill="hold">
                                          <p:stCondLst>
                                            <p:cond delay="0"/>
                                          </p:stCondLst>
                                        </p:cTn>
                                        <p:tgtEl>
                                          <p:spTgt spid="50179">
                                            <p:txEl>
                                              <p:pRg st="2" end="2"/>
                                            </p:txEl>
                                          </p:spTgt>
                                        </p:tgtEl>
                                        <p:attrNameLst>
                                          <p:attrName>style.visibility</p:attrName>
                                        </p:attrNameLst>
                                      </p:cBhvr>
                                      <p:to>
                                        <p:strVal val="visible"/>
                                      </p:to>
                                    </p:set>
                                    <p:animEffect transition="in" filter="barn(outVertical)">
                                      <p:cBhvr>
                                        <p:cTn id="12" dur="500"/>
                                        <p:tgtEl>
                                          <p:spTgt spid="5017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nodeType="clickEffect">
                                  <p:stCondLst>
                                    <p:cond delay="0"/>
                                  </p:stCondLst>
                                  <p:childTnLst>
                                    <p:set>
                                      <p:cBhvr>
                                        <p:cTn id="16" dur="1" fill="hold">
                                          <p:stCondLst>
                                            <p:cond delay="0"/>
                                          </p:stCondLst>
                                        </p:cTn>
                                        <p:tgtEl>
                                          <p:spTgt spid="50179">
                                            <p:txEl>
                                              <p:pRg st="4" end="4"/>
                                            </p:txEl>
                                          </p:spTgt>
                                        </p:tgtEl>
                                        <p:attrNameLst>
                                          <p:attrName>style.visibility</p:attrName>
                                        </p:attrNameLst>
                                      </p:cBhvr>
                                      <p:to>
                                        <p:strVal val="visible"/>
                                      </p:to>
                                    </p:set>
                                    <p:animEffect transition="in" filter="barn(outVertical)">
                                      <p:cBhvr>
                                        <p:cTn id="17" dur="500"/>
                                        <p:tgtEl>
                                          <p:spTgt spid="501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0178" name="Picture 4" descr="training">
            <a:extLst>
              <a:ext uri="{FF2B5EF4-FFF2-40B4-BE49-F238E27FC236}">
                <a16:creationId xmlns:a16="http://schemas.microsoft.com/office/drawing/2014/main" id="{54D17A28-608E-4EF1-06F4-8E775443B5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5" name="Rectangle 2">
            <a:extLst>
              <a:ext uri="{FF2B5EF4-FFF2-40B4-BE49-F238E27FC236}">
                <a16:creationId xmlns:a16="http://schemas.microsoft.com/office/drawing/2014/main" id="{690D5F6E-06EC-4974-FE41-E88F232113F3}"/>
              </a:ext>
            </a:extLst>
          </p:cNvPr>
          <p:cNvSpPr>
            <a:spLocks noGrp="1" noChangeArrowheads="1"/>
          </p:cNvSpPr>
          <p:nvPr>
            <p:ph type="title"/>
          </p:nvPr>
        </p:nvSpPr>
        <p:spPr>
          <a:xfrm>
            <a:off x="539750" y="2205038"/>
            <a:ext cx="8229600" cy="1143000"/>
          </a:xfrm>
        </p:spPr>
        <p:txBody>
          <a:bodyPr/>
          <a:lstStyle/>
          <a:p>
            <a:pPr eaLnBrk="1" hangingPunct="1">
              <a:defRPr/>
            </a:pPr>
            <a:r>
              <a:rPr lang="en-US" sz="3600" b="1" dirty="0">
                <a:solidFill>
                  <a:schemeClr val="accent2"/>
                </a:solidFill>
                <a:effectLst>
                  <a:outerShdw blurRad="38100" dist="38100" dir="2700000" algn="tl">
                    <a:srgbClr val="000000">
                      <a:alpha val="43137"/>
                    </a:srgbClr>
                  </a:outerShdw>
                </a:effectLst>
              </a:rPr>
              <a:t>THREE MAXIMS OF VERBAL JUDO</a:t>
            </a:r>
            <a:endParaRPr lang="en-CA" sz="3600" b="1" dirty="0">
              <a:solidFill>
                <a:schemeClr val="accent2"/>
              </a:solidFill>
              <a:effectLst>
                <a:outerShdw blurRad="38100" dist="38100" dir="2700000" algn="tl">
                  <a:srgbClr val="000000">
                    <a:alpha val="43137"/>
                  </a:srgbClr>
                </a:outerShdw>
              </a:effectLst>
            </a:endParaRPr>
          </a:p>
        </p:txBody>
      </p:sp>
      <p:sp>
        <p:nvSpPr>
          <p:cNvPr id="51203" name="Rectangle 3">
            <a:extLst>
              <a:ext uri="{FF2B5EF4-FFF2-40B4-BE49-F238E27FC236}">
                <a16:creationId xmlns:a16="http://schemas.microsoft.com/office/drawing/2014/main" id="{81406F59-D07A-1586-9AA3-1388E065AEA1}"/>
              </a:ext>
            </a:extLst>
          </p:cNvPr>
          <p:cNvSpPr>
            <a:spLocks noGrp="1" noChangeArrowheads="1"/>
          </p:cNvSpPr>
          <p:nvPr>
            <p:ph type="body" idx="1"/>
          </p:nvPr>
        </p:nvSpPr>
        <p:spPr>
          <a:xfrm>
            <a:off x="457200" y="3573463"/>
            <a:ext cx="8229600" cy="2552700"/>
          </a:xfrm>
        </p:spPr>
        <p:txBody>
          <a:bodyPr/>
          <a:lstStyle/>
          <a:p>
            <a:pPr eaLnBrk="1" hangingPunct="1">
              <a:lnSpc>
                <a:spcPct val="90000"/>
              </a:lnSpc>
              <a:defRPr/>
            </a:pPr>
            <a:r>
              <a:rPr lang="en-US" sz="2800" dirty="0">
                <a:solidFill>
                  <a:schemeClr val="accent2"/>
                </a:solidFill>
                <a:effectLst>
                  <a:outerShdw blurRad="38100" dist="38100" dir="2700000" algn="tl">
                    <a:srgbClr val="000000">
                      <a:alpha val="43137"/>
                    </a:srgbClr>
                  </a:outerShdw>
                </a:effectLst>
              </a:rPr>
              <a:t>Embrace frustration with Empathy</a:t>
            </a:r>
          </a:p>
          <a:p>
            <a:pPr eaLnBrk="1" hangingPunct="1">
              <a:lnSpc>
                <a:spcPct val="90000"/>
              </a:lnSpc>
              <a:defRPr/>
            </a:pPr>
            <a:endParaRPr lang="en-US" sz="2800" dirty="0">
              <a:solidFill>
                <a:schemeClr val="accent2"/>
              </a:solidFill>
              <a:effectLst>
                <a:outerShdw blurRad="38100" dist="38100" dir="2700000" algn="tl">
                  <a:srgbClr val="000000">
                    <a:alpha val="43137"/>
                  </a:srgbClr>
                </a:outerShdw>
              </a:effectLst>
            </a:endParaRPr>
          </a:p>
          <a:p>
            <a:pPr eaLnBrk="1" hangingPunct="1">
              <a:lnSpc>
                <a:spcPct val="90000"/>
              </a:lnSpc>
              <a:defRPr/>
            </a:pPr>
            <a:r>
              <a:rPr lang="en-US" sz="2800" dirty="0">
                <a:solidFill>
                  <a:schemeClr val="accent2"/>
                </a:solidFill>
                <a:effectLst>
                  <a:outerShdw blurRad="38100" dist="38100" dir="2700000" algn="tl">
                    <a:srgbClr val="000000">
                      <a:alpha val="43137"/>
                    </a:srgbClr>
                  </a:outerShdw>
                </a:effectLst>
              </a:rPr>
              <a:t>Overcome Hard with Soft</a:t>
            </a:r>
          </a:p>
          <a:p>
            <a:pPr eaLnBrk="1" hangingPunct="1">
              <a:lnSpc>
                <a:spcPct val="90000"/>
              </a:lnSpc>
              <a:defRPr/>
            </a:pPr>
            <a:endParaRPr lang="en-US" sz="2800" dirty="0">
              <a:solidFill>
                <a:schemeClr val="accent2"/>
              </a:solidFill>
              <a:effectLst>
                <a:outerShdw blurRad="38100" dist="38100" dir="2700000" algn="tl">
                  <a:srgbClr val="000000">
                    <a:alpha val="43137"/>
                  </a:srgbClr>
                </a:outerShdw>
              </a:effectLst>
            </a:endParaRPr>
          </a:p>
          <a:p>
            <a:pPr eaLnBrk="1" hangingPunct="1">
              <a:lnSpc>
                <a:spcPct val="90000"/>
              </a:lnSpc>
              <a:defRPr/>
            </a:pPr>
            <a:r>
              <a:rPr lang="en-US" sz="2800" dirty="0">
                <a:solidFill>
                  <a:schemeClr val="accent2"/>
                </a:solidFill>
                <a:effectLst>
                  <a:outerShdw blurRad="38100" dist="38100" dir="2700000" algn="tl">
                    <a:srgbClr val="000000">
                      <a:alpha val="43137"/>
                    </a:srgbClr>
                  </a:outerShdw>
                </a:effectLst>
              </a:rPr>
              <a:t>Be disinterested when you punish</a:t>
            </a:r>
            <a:endParaRPr lang="en-CA" sz="2800" dirty="0">
              <a:solidFill>
                <a:schemeClr val="accent2"/>
              </a:solidFill>
              <a:effectLst>
                <a:outerShdw blurRad="38100" dist="38100" dir="2700000" algn="tl">
                  <a:srgbClr val="000000">
                    <a:alpha val="43137"/>
                  </a:srgbClr>
                </a:outerShdw>
              </a:effectLst>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anim calcmode="lin" valueType="num">
                                      <p:cBhvr additive="base">
                                        <p:cTn id="7" dur="500" fill="hold"/>
                                        <p:tgtEl>
                                          <p:spTgt spid="512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0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nodeType="clickEffect">
                                  <p:stCondLst>
                                    <p:cond delay="0"/>
                                  </p:stCondLst>
                                  <p:childTnLst>
                                    <p:set>
                                      <p:cBhvr>
                                        <p:cTn id="12" dur="1" fill="hold">
                                          <p:stCondLst>
                                            <p:cond delay="0"/>
                                          </p:stCondLst>
                                        </p:cTn>
                                        <p:tgtEl>
                                          <p:spTgt spid="51203">
                                            <p:txEl>
                                              <p:pRg st="2" end="2"/>
                                            </p:txEl>
                                          </p:spTgt>
                                        </p:tgtEl>
                                        <p:attrNameLst>
                                          <p:attrName>style.visibility</p:attrName>
                                        </p:attrNameLst>
                                      </p:cBhvr>
                                      <p:to>
                                        <p:strVal val="visible"/>
                                      </p:to>
                                    </p:set>
                                    <p:anim calcmode="lin" valueType="num">
                                      <p:cBhvr additive="base">
                                        <p:cTn id="13" dur="500" fill="hold"/>
                                        <p:tgtEl>
                                          <p:spTgt spid="5120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03">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nodeType="clickEffect">
                                  <p:stCondLst>
                                    <p:cond delay="0"/>
                                  </p:stCondLst>
                                  <p:childTnLst>
                                    <p:set>
                                      <p:cBhvr>
                                        <p:cTn id="18" dur="1" fill="hold">
                                          <p:stCondLst>
                                            <p:cond delay="0"/>
                                          </p:stCondLst>
                                        </p:cTn>
                                        <p:tgtEl>
                                          <p:spTgt spid="51203">
                                            <p:txEl>
                                              <p:pRg st="4" end="4"/>
                                            </p:txEl>
                                          </p:spTgt>
                                        </p:tgtEl>
                                        <p:attrNameLst>
                                          <p:attrName>style.visibility</p:attrName>
                                        </p:attrNameLst>
                                      </p:cBhvr>
                                      <p:to>
                                        <p:strVal val="visible"/>
                                      </p:to>
                                    </p:set>
                                    <p:anim calcmode="lin" valueType="num">
                                      <p:cBhvr additive="base">
                                        <p:cTn id="19" dur="500" fill="hold"/>
                                        <p:tgtEl>
                                          <p:spTgt spid="5120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03">
                                            <p:txEl>
                                              <p:pRg st="4" end="4"/>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1202" name="Picture 4" descr="training">
            <a:extLst>
              <a:ext uri="{FF2B5EF4-FFF2-40B4-BE49-F238E27FC236}">
                <a16:creationId xmlns:a16="http://schemas.microsoft.com/office/drawing/2014/main" id="{EEDA6EB1-16FA-E036-B614-DA7DB0E7BD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79" name="Rectangle 2">
            <a:extLst>
              <a:ext uri="{FF2B5EF4-FFF2-40B4-BE49-F238E27FC236}">
                <a16:creationId xmlns:a16="http://schemas.microsoft.com/office/drawing/2014/main" id="{5792B2BA-4FF9-FFB8-5AFC-DF846AE1AEE4}"/>
              </a:ext>
            </a:extLst>
          </p:cNvPr>
          <p:cNvSpPr>
            <a:spLocks noGrp="1" noChangeArrowheads="1"/>
          </p:cNvSpPr>
          <p:nvPr>
            <p:ph type="title"/>
          </p:nvPr>
        </p:nvSpPr>
        <p:spPr>
          <a:xfrm>
            <a:off x="179388" y="2276475"/>
            <a:ext cx="8785225" cy="725488"/>
          </a:xfrm>
        </p:spPr>
        <p:txBody>
          <a:bodyPr/>
          <a:lstStyle/>
          <a:p>
            <a:pPr eaLnBrk="1" hangingPunct="1">
              <a:defRPr/>
            </a:pPr>
            <a:r>
              <a:rPr lang="en-US" sz="2800" b="1" dirty="0">
                <a:solidFill>
                  <a:schemeClr val="accent2"/>
                </a:solidFill>
                <a:effectLst>
                  <a:outerShdw blurRad="38100" dist="38100" dir="2700000" algn="tl">
                    <a:srgbClr val="000000">
                      <a:alpha val="43137"/>
                    </a:srgbClr>
                  </a:outerShdw>
                </a:effectLst>
              </a:rPr>
              <a:t>Five Steps to Compliance</a:t>
            </a:r>
            <a:br>
              <a:rPr lang="en-US" sz="2800" b="1" dirty="0">
                <a:solidFill>
                  <a:schemeClr val="accent2"/>
                </a:solidFill>
                <a:effectLst>
                  <a:outerShdw blurRad="38100" dist="38100" dir="2700000" algn="tl">
                    <a:srgbClr val="000000">
                      <a:alpha val="43137"/>
                    </a:srgbClr>
                  </a:outerShdw>
                </a:effectLst>
              </a:rPr>
            </a:br>
            <a:r>
              <a:rPr lang="en-US" sz="2800" b="1" dirty="0">
                <a:solidFill>
                  <a:schemeClr val="accent2"/>
                </a:solidFill>
                <a:effectLst>
                  <a:outerShdw blurRad="38100" dist="38100" dir="2700000" algn="tl">
                    <a:srgbClr val="000000">
                      <a:alpha val="43137"/>
                    </a:srgbClr>
                  </a:outerShdw>
                </a:effectLst>
              </a:rPr>
              <a:t>( LEAPS )</a:t>
            </a:r>
            <a:endParaRPr lang="en-CA" sz="2800" b="1" dirty="0">
              <a:solidFill>
                <a:schemeClr val="accent2"/>
              </a:solidFill>
              <a:effectLst>
                <a:outerShdw blurRad="38100" dist="38100" dir="2700000" algn="tl">
                  <a:srgbClr val="000000">
                    <a:alpha val="43137"/>
                  </a:srgbClr>
                </a:outerShdw>
              </a:effectLst>
            </a:endParaRPr>
          </a:p>
        </p:txBody>
      </p:sp>
      <p:sp>
        <p:nvSpPr>
          <p:cNvPr id="52227" name="Rectangle 3">
            <a:extLst>
              <a:ext uri="{FF2B5EF4-FFF2-40B4-BE49-F238E27FC236}">
                <a16:creationId xmlns:a16="http://schemas.microsoft.com/office/drawing/2014/main" id="{0F42F025-C532-F1F8-752F-FB20A99D0ED6}"/>
              </a:ext>
            </a:extLst>
          </p:cNvPr>
          <p:cNvSpPr>
            <a:spLocks noGrp="1" noChangeArrowheads="1"/>
          </p:cNvSpPr>
          <p:nvPr>
            <p:ph type="body" idx="1"/>
          </p:nvPr>
        </p:nvSpPr>
        <p:spPr>
          <a:xfrm>
            <a:off x="457200" y="3141663"/>
            <a:ext cx="8229600" cy="2984500"/>
          </a:xfrm>
        </p:spPr>
        <p:txBody>
          <a:bodyPr/>
          <a:lstStyle/>
          <a:p>
            <a:pPr eaLnBrk="1" hangingPunct="1">
              <a:buFontTx/>
              <a:buNone/>
              <a:defRPr/>
            </a:pPr>
            <a:r>
              <a:rPr lang="en-US" dirty="0">
                <a:solidFill>
                  <a:schemeClr val="accent2"/>
                </a:solidFill>
                <a:effectLst>
                  <a:outerShdw blurRad="38100" dist="38100" dir="2700000" algn="tl">
                    <a:srgbClr val="000000">
                      <a:alpha val="43137"/>
                    </a:srgbClr>
                  </a:outerShdw>
                </a:effectLst>
              </a:rPr>
              <a:t>L – </a:t>
            </a:r>
            <a:r>
              <a:rPr lang="en-US" b="1" dirty="0">
                <a:solidFill>
                  <a:schemeClr val="accent2"/>
                </a:solidFill>
                <a:effectLst>
                  <a:outerShdw blurRad="38100" dist="38100" dir="2700000" algn="tl">
                    <a:srgbClr val="000000">
                      <a:alpha val="43137"/>
                    </a:srgbClr>
                  </a:outerShdw>
                </a:effectLst>
              </a:rPr>
              <a:t>Listen</a:t>
            </a:r>
          </a:p>
          <a:p>
            <a:pPr eaLnBrk="1" hangingPunct="1">
              <a:buFontTx/>
              <a:buNone/>
              <a:defRPr/>
            </a:pPr>
            <a:r>
              <a:rPr lang="en-US" dirty="0">
                <a:solidFill>
                  <a:schemeClr val="accent2"/>
                </a:solidFill>
                <a:effectLst>
                  <a:outerShdw blurRad="38100" dist="38100" dir="2700000" algn="tl">
                    <a:srgbClr val="000000">
                      <a:alpha val="43137"/>
                    </a:srgbClr>
                  </a:outerShdw>
                </a:effectLst>
              </a:rPr>
              <a:t>E – </a:t>
            </a:r>
            <a:r>
              <a:rPr lang="en-US" b="1" dirty="0">
                <a:solidFill>
                  <a:schemeClr val="accent2"/>
                </a:solidFill>
                <a:effectLst>
                  <a:outerShdw blurRad="38100" dist="38100" dir="2700000" algn="tl">
                    <a:srgbClr val="000000">
                      <a:alpha val="43137"/>
                    </a:srgbClr>
                  </a:outerShdw>
                </a:effectLst>
              </a:rPr>
              <a:t>Empathize</a:t>
            </a:r>
          </a:p>
          <a:p>
            <a:pPr eaLnBrk="1" hangingPunct="1">
              <a:buFontTx/>
              <a:buNone/>
              <a:defRPr/>
            </a:pPr>
            <a:r>
              <a:rPr lang="en-US" dirty="0">
                <a:solidFill>
                  <a:schemeClr val="accent2"/>
                </a:solidFill>
                <a:effectLst>
                  <a:outerShdw blurRad="38100" dist="38100" dir="2700000" algn="tl">
                    <a:srgbClr val="000000">
                      <a:alpha val="43137"/>
                    </a:srgbClr>
                  </a:outerShdw>
                </a:effectLst>
              </a:rPr>
              <a:t>A – </a:t>
            </a:r>
            <a:r>
              <a:rPr lang="en-US" b="1" dirty="0">
                <a:solidFill>
                  <a:schemeClr val="accent2"/>
                </a:solidFill>
                <a:effectLst>
                  <a:outerShdw blurRad="38100" dist="38100" dir="2700000" algn="tl">
                    <a:srgbClr val="000000">
                      <a:alpha val="43137"/>
                    </a:srgbClr>
                  </a:outerShdw>
                </a:effectLst>
              </a:rPr>
              <a:t>Ask Questions</a:t>
            </a:r>
          </a:p>
          <a:p>
            <a:pPr eaLnBrk="1" hangingPunct="1">
              <a:buFontTx/>
              <a:buNone/>
              <a:defRPr/>
            </a:pPr>
            <a:r>
              <a:rPr lang="en-US" dirty="0">
                <a:solidFill>
                  <a:schemeClr val="accent2"/>
                </a:solidFill>
                <a:effectLst>
                  <a:outerShdw blurRad="38100" dist="38100" dir="2700000" algn="tl">
                    <a:srgbClr val="000000">
                      <a:alpha val="43137"/>
                    </a:srgbClr>
                  </a:outerShdw>
                </a:effectLst>
              </a:rPr>
              <a:t>P – </a:t>
            </a:r>
            <a:r>
              <a:rPr lang="en-US" b="1" dirty="0">
                <a:solidFill>
                  <a:schemeClr val="accent2"/>
                </a:solidFill>
                <a:effectLst>
                  <a:outerShdw blurRad="38100" dist="38100" dir="2700000" algn="tl">
                    <a:srgbClr val="000000">
                      <a:alpha val="43137"/>
                    </a:srgbClr>
                  </a:outerShdw>
                </a:effectLst>
              </a:rPr>
              <a:t>Paraphrase</a:t>
            </a:r>
          </a:p>
          <a:p>
            <a:pPr eaLnBrk="1" hangingPunct="1">
              <a:buFontTx/>
              <a:buNone/>
              <a:defRPr/>
            </a:pPr>
            <a:r>
              <a:rPr lang="en-US" dirty="0">
                <a:solidFill>
                  <a:schemeClr val="accent2"/>
                </a:solidFill>
                <a:effectLst>
                  <a:outerShdw blurRad="38100" dist="38100" dir="2700000" algn="tl">
                    <a:srgbClr val="000000">
                      <a:alpha val="43137"/>
                    </a:srgbClr>
                  </a:outerShdw>
                </a:effectLst>
              </a:rPr>
              <a:t>S - </a:t>
            </a:r>
            <a:r>
              <a:rPr lang="en-US" b="1" dirty="0">
                <a:solidFill>
                  <a:schemeClr val="accent2"/>
                </a:solidFill>
                <a:effectLst>
                  <a:outerShdw blurRad="38100" dist="38100" dir="2700000" algn="tl">
                    <a:srgbClr val="000000">
                      <a:alpha val="43137"/>
                    </a:srgbClr>
                  </a:outerShdw>
                </a:effectLst>
              </a:rPr>
              <a:t>Summarize</a:t>
            </a:r>
            <a:endParaRPr lang="en-CA" b="1" dirty="0">
              <a:solidFill>
                <a:schemeClr val="accent2"/>
              </a:solidFill>
              <a:effectLst>
                <a:outerShdw blurRad="38100" dist="38100" dir="2700000" algn="tl">
                  <a:srgbClr val="000000">
                    <a:alpha val="43137"/>
                  </a:srgbClr>
                </a:outerShdw>
              </a:effectLst>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 calcmode="lin" valueType="num">
                                      <p:cBhvr additive="base">
                                        <p:cTn id="7" dur="500" fill="hold"/>
                                        <p:tgtEl>
                                          <p:spTgt spid="522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22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nodeType="clickEffect">
                                  <p:stCondLst>
                                    <p:cond delay="0"/>
                                  </p:stCondLst>
                                  <p:childTnLst>
                                    <p:set>
                                      <p:cBhvr>
                                        <p:cTn id="12" dur="1" fill="hold">
                                          <p:stCondLst>
                                            <p:cond delay="0"/>
                                          </p:stCondLst>
                                        </p:cTn>
                                        <p:tgtEl>
                                          <p:spTgt spid="52227">
                                            <p:txEl>
                                              <p:pRg st="1" end="1"/>
                                            </p:txEl>
                                          </p:spTgt>
                                        </p:tgtEl>
                                        <p:attrNameLst>
                                          <p:attrName>style.visibility</p:attrName>
                                        </p:attrNameLst>
                                      </p:cBhvr>
                                      <p:to>
                                        <p:strVal val="visible"/>
                                      </p:to>
                                    </p:set>
                                    <p:anim calcmode="lin" valueType="num">
                                      <p:cBhvr additive="base">
                                        <p:cTn id="13" dur="500" fill="hold"/>
                                        <p:tgtEl>
                                          <p:spTgt spid="5222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2227">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nodeType="clickEffect">
                                  <p:stCondLst>
                                    <p:cond delay="0"/>
                                  </p:stCondLst>
                                  <p:childTnLst>
                                    <p:set>
                                      <p:cBhvr>
                                        <p:cTn id="18" dur="1" fill="hold">
                                          <p:stCondLst>
                                            <p:cond delay="0"/>
                                          </p:stCondLst>
                                        </p:cTn>
                                        <p:tgtEl>
                                          <p:spTgt spid="52227">
                                            <p:txEl>
                                              <p:pRg st="2" end="2"/>
                                            </p:txEl>
                                          </p:spTgt>
                                        </p:tgtEl>
                                        <p:attrNameLst>
                                          <p:attrName>style.visibility</p:attrName>
                                        </p:attrNameLst>
                                      </p:cBhvr>
                                      <p:to>
                                        <p:strVal val="visible"/>
                                      </p:to>
                                    </p:set>
                                    <p:anim calcmode="lin" valueType="num">
                                      <p:cBhvr additive="base">
                                        <p:cTn id="19" dur="500" fill="hold"/>
                                        <p:tgtEl>
                                          <p:spTgt spid="5222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2227">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 fill="hold" nodeType="clickEffect">
                                  <p:stCondLst>
                                    <p:cond delay="0"/>
                                  </p:stCondLst>
                                  <p:childTnLst>
                                    <p:set>
                                      <p:cBhvr>
                                        <p:cTn id="24" dur="1" fill="hold">
                                          <p:stCondLst>
                                            <p:cond delay="0"/>
                                          </p:stCondLst>
                                        </p:cTn>
                                        <p:tgtEl>
                                          <p:spTgt spid="52227">
                                            <p:txEl>
                                              <p:pRg st="3" end="3"/>
                                            </p:txEl>
                                          </p:spTgt>
                                        </p:tgtEl>
                                        <p:attrNameLst>
                                          <p:attrName>style.visibility</p:attrName>
                                        </p:attrNameLst>
                                      </p:cBhvr>
                                      <p:to>
                                        <p:strVal val="visible"/>
                                      </p:to>
                                    </p:set>
                                    <p:anim calcmode="lin" valueType="num">
                                      <p:cBhvr additive="base">
                                        <p:cTn id="25" dur="500" fill="hold"/>
                                        <p:tgtEl>
                                          <p:spTgt spid="5222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2227">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1" fill="hold" nodeType="clickEffect">
                                  <p:stCondLst>
                                    <p:cond delay="0"/>
                                  </p:stCondLst>
                                  <p:childTnLst>
                                    <p:set>
                                      <p:cBhvr>
                                        <p:cTn id="30" dur="1" fill="hold">
                                          <p:stCondLst>
                                            <p:cond delay="0"/>
                                          </p:stCondLst>
                                        </p:cTn>
                                        <p:tgtEl>
                                          <p:spTgt spid="52227">
                                            <p:txEl>
                                              <p:pRg st="4" end="4"/>
                                            </p:txEl>
                                          </p:spTgt>
                                        </p:tgtEl>
                                        <p:attrNameLst>
                                          <p:attrName>style.visibility</p:attrName>
                                        </p:attrNameLst>
                                      </p:cBhvr>
                                      <p:to>
                                        <p:strVal val="visible"/>
                                      </p:to>
                                    </p:set>
                                    <p:anim calcmode="lin" valueType="num">
                                      <p:cBhvr additive="base">
                                        <p:cTn id="31" dur="500" fill="hold"/>
                                        <p:tgtEl>
                                          <p:spTgt spid="5222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2227">
                                            <p:txEl>
                                              <p:pRg st="4" end="4"/>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training">
            <a:extLst>
              <a:ext uri="{FF2B5EF4-FFF2-40B4-BE49-F238E27FC236}">
                <a16:creationId xmlns:a16="http://schemas.microsoft.com/office/drawing/2014/main" id="{16B3546D-3A3C-41B2-E6F2-EF8D86D6FA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Rectangle 3">
            <a:extLst>
              <a:ext uri="{FF2B5EF4-FFF2-40B4-BE49-F238E27FC236}">
                <a16:creationId xmlns:a16="http://schemas.microsoft.com/office/drawing/2014/main" id="{B0B07F86-D8A6-4EA7-A2F5-869DEDB0A4E8}"/>
              </a:ext>
            </a:extLst>
          </p:cNvPr>
          <p:cNvSpPr>
            <a:spLocks noGrp="1" noChangeArrowheads="1"/>
          </p:cNvSpPr>
          <p:nvPr>
            <p:ph type="title"/>
          </p:nvPr>
        </p:nvSpPr>
        <p:spPr>
          <a:xfrm>
            <a:off x="395288" y="2133600"/>
            <a:ext cx="8229600" cy="1143000"/>
          </a:xfrm>
        </p:spPr>
        <p:txBody>
          <a:bodyPr/>
          <a:lstStyle/>
          <a:p>
            <a:pPr eaLnBrk="1" hangingPunct="1">
              <a:defRPr/>
            </a:pPr>
            <a:r>
              <a:rPr lang="en-US" b="1" dirty="0">
                <a:solidFill>
                  <a:schemeClr val="accent2"/>
                </a:solidFill>
                <a:effectLst>
                  <a:outerShdw blurRad="38100" dist="38100" dir="2700000" algn="tl">
                    <a:srgbClr val="000000">
                      <a:alpha val="43137"/>
                    </a:srgbClr>
                  </a:outerShdw>
                </a:effectLst>
              </a:rPr>
              <a:t>Introduction</a:t>
            </a:r>
          </a:p>
        </p:txBody>
      </p:sp>
      <p:sp>
        <p:nvSpPr>
          <p:cNvPr id="10244" name="Rectangle 4">
            <a:extLst>
              <a:ext uri="{FF2B5EF4-FFF2-40B4-BE49-F238E27FC236}">
                <a16:creationId xmlns:a16="http://schemas.microsoft.com/office/drawing/2014/main" id="{5613727C-085E-BF24-7370-4E457CB245C9}"/>
              </a:ext>
            </a:extLst>
          </p:cNvPr>
          <p:cNvSpPr>
            <a:spLocks noGrp="1" noChangeArrowheads="1"/>
          </p:cNvSpPr>
          <p:nvPr>
            <p:ph type="body" idx="1"/>
          </p:nvPr>
        </p:nvSpPr>
        <p:spPr>
          <a:xfrm>
            <a:off x="457200" y="3141663"/>
            <a:ext cx="8229600" cy="3200400"/>
          </a:xfrm>
        </p:spPr>
        <p:txBody>
          <a:bodyPr/>
          <a:lstStyle/>
          <a:p>
            <a:pPr marL="0" indent="0" eaLnBrk="1" hangingPunct="1">
              <a:lnSpc>
                <a:spcPct val="150000"/>
              </a:lnSpc>
              <a:buFontTx/>
              <a:buNone/>
              <a:defRPr/>
            </a:pPr>
            <a:r>
              <a:rPr lang="en-US" sz="2000" dirty="0">
                <a:solidFill>
                  <a:schemeClr val="accent2"/>
                </a:solidFill>
                <a:effectLst>
                  <a:outerShdw blurRad="38100" dist="38100" dir="2700000" algn="tl">
                    <a:srgbClr val="000000">
                      <a:alpha val="43137"/>
                    </a:srgbClr>
                  </a:outerShdw>
                </a:effectLst>
              </a:rPr>
              <a:t>Conflicts can have multiple causes. They can be at various stages of escalation or de-escalation. Interventions can be undertaken at any point in the peace-conflict-peace continuum and can be performed by third parties as well as by parties to the dispute themselves. We are most familiar with interventions that third parties take at the height of violent conflicts such as shuttle diplomacy, peacekeeping, or, in times of full-blown war, direct military intervention.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2226" name="Picture 4" descr="training">
            <a:extLst>
              <a:ext uri="{FF2B5EF4-FFF2-40B4-BE49-F238E27FC236}">
                <a16:creationId xmlns:a16="http://schemas.microsoft.com/office/drawing/2014/main" id="{DE248F83-2598-56BE-4A85-B7ADF7D53A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3" name="Rectangle 2">
            <a:extLst>
              <a:ext uri="{FF2B5EF4-FFF2-40B4-BE49-F238E27FC236}">
                <a16:creationId xmlns:a16="http://schemas.microsoft.com/office/drawing/2014/main" id="{23D48318-6A57-1156-D73A-C072F72E8110}"/>
              </a:ext>
            </a:extLst>
          </p:cNvPr>
          <p:cNvSpPr>
            <a:spLocks noGrp="1" noChangeArrowheads="1"/>
          </p:cNvSpPr>
          <p:nvPr>
            <p:ph type="title"/>
          </p:nvPr>
        </p:nvSpPr>
        <p:spPr>
          <a:xfrm>
            <a:off x="539750" y="1989138"/>
            <a:ext cx="8229600" cy="1143000"/>
          </a:xfrm>
        </p:spPr>
        <p:txBody>
          <a:bodyPr/>
          <a:lstStyle/>
          <a:p>
            <a:pPr eaLnBrk="1" hangingPunct="1">
              <a:defRPr/>
            </a:pPr>
            <a:r>
              <a:rPr lang="en-US" b="1" dirty="0">
                <a:solidFill>
                  <a:schemeClr val="accent2"/>
                </a:solidFill>
                <a:effectLst>
                  <a:outerShdw blurRad="38100" dist="38100" dir="2700000" algn="tl">
                    <a:srgbClr val="000000">
                      <a:alpha val="43137"/>
                    </a:srgbClr>
                  </a:outerShdw>
                </a:effectLst>
              </a:rPr>
              <a:t>Listen</a:t>
            </a:r>
            <a:endParaRPr lang="en-CA" b="1" dirty="0">
              <a:solidFill>
                <a:schemeClr val="accent2"/>
              </a:solidFill>
              <a:effectLst>
                <a:outerShdw blurRad="38100" dist="38100" dir="2700000" algn="tl">
                  <a:srgbClr val="000000">
                    <a:alpha val="43137"/>
                  </a:srgbClr>
                </a:outerShdw>
              </a:effectLst>
            </a:endParaRPr>
          </a:p>
        </p:txBody>
      </p:sp>
      <p:sp>
        <p:nvSpPr>
          <p:cNvPr id="53251" name="Rectangle 3">
            <a:extLst>
              <a:ext uri="{FF2B5EF4-FFF2-40B4-BE49-F238E27FC236}">
                <a16:creationId xmlns:a16="http://schemas.microsoft.com/office/drawing/2014/main" id="{66302B0F-7316-566E-5F00-315247043A9D}"/>
              </a:ext>
            </a:extLst>
          </p:cNvPr>
          <p:cNvSpPr>
            <a:spLocks noGrp="1" noChangeArrowheads="1"/>
          </p:cNvSpPr>
          <p:nvPr>
            <p:ph type="body" idx="1"/>
          </p:nvPr>
        </p:nvSpPr>
        <p:spPr>
          <a:xfrm>
            <a:off x="457200" y="3357563"/>
            <a:ext cx="8229600" cy="3095625"/>
          </a:xfrm>
        </p:spPr>
        <p:txBody>
          <a:bodyPr/>
          <a:lstStyle/>
          <a:p>
            <a:pPr eaLnBrk="1" hangingPunct="1">
              <a:defRPr/>
            </a:pPr>
            <a:r>
              <a:rPr lang="en-US" b="1" dirty="0">
                <a:solidFill>
                  <a:schemeClr val="accent2"/>
                </a:solidFill>
                <a:effectLst>
                  <a:outerShdw blurRad="38100" dist="38100" dir="2700000" algn="tl">
                    <a:srgbClr val="000000">
                      <a:alpha val="43137"/>
                    </a:srgbClr>
                  </a:outerShdw>
                </a:effectLst>
              </a:rPr>
              <a:t>Four levels of listening</a:t>
            </a:r>
          </a:p>
          <a:p>
            <a:pPr lvl="1" eaLnBrk="1" hangingPunct="1">
              <a:buFontTx/>
              <a:buChar char="-"/>
              <a:defRPr/>
            </a:pPr>
            <a:r>
              <a:rPr lang="en-US" dirty="0">
                <a:solidFill>
                  <a:schemeClr val="accent2"/>
                </a:solidFill>
                <a:effectLst>
                  <a:outerShdw blurRad="38100" dist="38100" dir="2700000" algn="tl">
                    <a:srgbClr val="000000">
                      <a:alpha val="43137"/>
                    </a:srgbClr>
                  </a:outerShdw>
                </a:effectLst>
              </a:rPr>
              <a:t>Appear open and unbiased</a:t>
            </a:r>
          </a:p>
          <a:p>
            <a:pPr lvl="1" eaLnBrk="1" hangingPunct="1">
              <a:buFontTx/>
              <a:buChar char="-"/>
              <a:defRPr/>
            </a:pPr>
            <a:r>
              <a:rPr lang="en-US" dirty="0">
                <a:solidFill>
                  <a:schemeClr val="accent2"/>
                </a:solidFill>
                <a:effectLst>
                  <a:outerShdw blurRad="38100" dist="38100" dir="2700000" algn="tl">
                    <a:srgbClr val="000000">
                      <a:alpha val="43137"/>
                    </a:srgbClr>
                  </a:outerShdw>
                </a:effectLst>
              </a:rPr>
              <a:t>Actually listen to what is being said</a:t>
            </a:r>
          </a:p>
          <a:p>
            <a:pPr lvl="1" eaLnBrk="1" hangingPunct="1">
              <a:buFontTx/>
              <a:buChar char="-"/>
              <a:defRPr/>
            </a:pPr>
            <a:r>
              <a:rPr lang="en-US" dirty="0">
                <a:solidFill>
                  <a:schemeClr val="accent2"/>
                </a:solidFill>
                <a:effectLst>
                  <a:outerShdw blurRad="38100" dist="38100" dir="2700000" algn="tl">
                    <a:srgbClr val="000000">
                      <a:alpha val="43137"/>
                    </a:srgbClr>
                  </a:outerShdw>
                </a:effectLst>
              </a:rPr>
              <a:t>Interpret the data</a:t>
            </a:r>
          </a:p>
          <a:p>
            <a:pPr lvl="1" eaLnBrk="1" hangingPunct="1">
              <a:buFontTx/>
              <a:buChar char="-"/>
              <a:defRPr/>
            </a:pPr>
            <a:r>
              <a:rPr lang="en-US" dirty="0">
                <a:solidFill>
                  <a:schemeClr val="accent2"/>
                </a:solidFill>
                <a:effectLst>
                  <a:outerShdw blurRad="38100" dist="38100" dir="2700000" algn="tl">
                    <a:srgbClr val="000000">
                      <a:alpha val="43137"/>
                    </a:srgbClr>
                  </a:outerShdw>
                </a:effectLst>
              </a:rPr>
              <a:t>Act on what you understood</a:t>
            </a:r>
            <a:endParaRPr lang="en-CA" dirty="0">
              <a:solidFill>
                <a:schemeClr val="accent2"/>
              </a:solidFill>
              <a:effectLst>
                <a:outerShdw blurRad="38100" dist="38100" dir="2700000" algn="tl">
                  <a:srgbClr val="000000">
                    <a:alpha val="43137"/>
                  </a:srgbClr>
                </a:outerShdw>
              </a:effectLst>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animEffect transition="in" filter="box(out)">
                                      <p:cBhvr>
                                        <p:cTn id="7" dur="500"/>
                                        <p:tgtEl>
                                          <p:spTgt spid="5325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par>
                                <p:cTn id="8" presetID="4" presetClass="entr" presetSubtype="32" fill="hold" nodeType="withEffect">
                                  <p:stCondLst>
                                    <p:cond delay="0"/>
                                  </p:stCondLst>
                                  <p:childTnLst>
                                    <p:set>
                                      <p:cBhvr>
                                        <p:cTn id="9" dur="1" fill="hold">
                                          <p:stCondLst>
                                            <p:cond delay="0"/>
                                          </p:stCondLst>
                                        </p:cTn>
                                        <p:tgtEl>
                                          <p:spTgt spid="53251">
                                            <p:txEl>
                                              <p:pRg st="1" end="1"/>
                                            </p:txEl>
                                          </p:spTgt>
                                        </p:tgtEl>
                                        <p:attrNameLst>
                                          <p:attrName>style.visibility</p:attrName>
                                        </p:attrNameLst>
                                      </p:cBhvr>
                                      <p:to>
                                        <p:strVal val="visible"/>
                                      </p:to>
                                    </p:set>
                                    <p:animEffect transition="in" filter="box(out)">
                                      <p:cBhvr>
                                        <p:cTn id="10" dur="500"/>
                                        <p:tgtEl>
                                          <p:spTgt spid="53251">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2" name="camera.wav"/>
                                        </p:tgtEl>
                                      </p:cMediaNode>
                                    </p:audio>
                                  </p:subTnLst>
                                </p:cTn>
                              </p:par>
                              <p:par>
                                <p:cTn id="11" presetID="4" presetClass="entr" presetSubtype="32" fill="hold" nodeType="withEffect">
                                  <p:stCondLst>
                                    <p:cond delay="0"/>
                                  </p:stCondLst>
                                  <p:childTnLst>
                                    <p:set>
                                      <p:cBhvr>
                                        <p:cTn id="12" dur="1" fill="hold">
                                          <p:stCondLst>
                                            <p:cond delay="0"/>
                                          </p:stCondLst>
                                        </p:cTn>
                                        <p:tgtEl>
                                          <p:spTgt spid="53251">
                                            <p:txEl>
                                              <p:pRg st="2" end="2"/>
                                            </p:txEl>
                                          </p:spTgt>
                                        </p:tgtEl>
                                        <p:attrNameLst>
                                          <p:attrName>style.visibility</p:attrName>
                                        </p:attrNameLst>
                                      </p:cBhvr>
                                      <p:to>
                                        <p:strVal val="visible"/>
                                      </p:to>
                                    </p:set>
                                    <p:animEffect transition="in" filter="box(out)">
                                      <p:cBhvr>
                                        <p:cTn id="13" dur="500"/>
                                        <p:tgtEl>
                                          <p:spTgt spid="53251">
                                            <p:txEl>
                                              <p:pRg st="2" end="2"/>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par>
                                <p:cTn id="14" presetID="4" presetClass="entr" presetSubtype="32" fill="hold" nodeType="withEffect">
                                  <p:stCondLst>
                                    <p:cond delay="0"/>
                                  </p:stCondLst>
                                  <p:childTnLst>
                                    <p:set>
                                      <p:cBhvr>
                                        <p:cTn id="15" dur="1" fill="hold">
                                          <p:stCondLst>
                                            <p:cond delay="0"/>
                                          </p:stCondLst>
                                        </p:cTn>
                                        <p:tgtEl>
                                          <p:spTgt spid="53251">
                                            <p:txEl>
                                              <p:pRg st="3" end="3"/>
                                            </p:txEl>
                                          </p:spTgt>
                                        </p:tgtEl>
                                        <p:attrNameLst>
                                          <p:attrName>style.visibility</p:attrName>
                                        </p:attrNameLst>
                                      </p:cBhvr>
                                      <p:to>
                                        <p:strVal val="visible"/>
                                      </p:to>
                                    </p:set>
                                    <p:animEffect transition="in" filter="box(out)">
                                      <p:cBhvr>
                                        <p:cTn id="16" dur="500"/>
                                        <p:tgtEl>
                                          <p:spTgt spid="53251">
                                            <p:txEl>
                                              <p:pRg st="3" end="3"/>
                                            </p:txEl>
                                          </p:spTgt>
                                        </p:tgtEl>
                                      </p:cBhvr>
                                    </p:animEffect>
                                  </p:childTnLst>
                                  <p:subTnLst>
                                    <p:audio>
                                      <p:cMediaNode>
                                        <p:cTn display="0" masterRel="sameClick">
                                          <p:stCondLst>
                                            <p:cond evt="begin" delay="0">
                                              <p:tn val="14"/>
                                            </p:cond>
                                          </p:stCondLst>
                                          <p:endCondLst>
                                            <p:cond evt="onStopAudio" delay="0">
                                              <p:tgtEl>
                                                <p:sldTgt/>
                                              </p:tgtEl>
                                            </p:cond>
                                          </p:endCondLst>
                                        </p:cTn>
                                        <p:tgtEl>
                                          <p:sndTgt r:embed="rId2" name="camera.wav"/>
                                        </p:tgtEl>
                                      </p:cMediaNode>
                                    </p:audio>
                                  </p:subTnLst>
                                </p:cTn>
                              </p:par>
                              <p:par>
                                <p:cTn id="17" presetID="4" presetClass="entr" presetSubtype="32" fill="hold" nodeType="withEffect">
                                  <p:stCondLst>
                                    <p:cond delay="0"/>
                                  </p:stCondLst>
                                  <p:childTnLst>
                                    <p:set>
                                      <p:cBhvr>
                                        <p:cTn id="18" dur="1" fill="hold">
                                          <p:stCondLst>
                                            <p:cond delay="0"/>
                                          </p:stCondLst>
                                        </p:cTn>
                                        <p:tgtEl>
                                          <p:spTgt spid="53251">
                                            <p:txEl>
                                              <p:pRg st="4" end="4"/>
                                            </p:txEl>
                                          </p:spTgt>
                                        </p:tgtEl>
                                        <p:attrNameLst>
                                          <p:attrName>style.visibility</p:attrName>
                                        </p:attrNameLst>
                                      </p:cBhvr>
                                      <p:to>
                                        <p:strVal val="visible"/>
                                      </p:to>
                                    </p:set>
                                    <p:animEffect transition="in" filter="box(out)">
                                      <p:cBhvr>
                                        <p:cTn id="19" dur="500"/>
                                        <p:tgtEl>
                                          <p:spTgt spid="53251">
                                            <p:txEl>
                                              <p:pRg st="4" end="4"/>
                                            </p:txEl>
                                          </p:spTgt>
                                        </p:tgtEl>
                                      </p:cBhvr>
                                    </p:animEffect>
                                  </p:childTnLst>
                                  <p:subTnLst>
                                    <p:audio>
                                      <p:cMediaNode>
                                        <p:cTn display="0" masterRel="sameClick">
                                          <p:stCondLst>
                                            <p:cond evt="begin" delay="0">
                                              <p:tn val="17"/>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3250" name="Picture 4" descr="training">
            <a:extLst>
              <a:ext uri="{FF2B5EF4-FFF2-40B4-BE49-F238E27FC236}">
                <a16:creationId xmlns:a16="http://schemas.microsoft.com/office/drawing/2014/main" id="{ABFE3940-8185-A732-4416-139E7D237C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7" name="Rectangle 2">
            <a:extLst>
              <a:ext uri="{FF2B5EF4-FFF2-40B4-BE49-F238E27FC236}">
                <a16:creationId xmlns:a16="http://schemas.microsoft.com/office/drawing/2014/main" id="{0DFE45DF-5339-B897-4ADF-38E38981ECDE}"/>
              </a:ext>
            </a:extLst>
          </p:cNvPr>
          <p:cNvSpPr>
            <a:spLocks noGrp="1" noChangeArrowheads="1"/>
          </p:cNvSpPr>
          <p:nvPr>
            <p:ph type="title"/>
          </p:nvPr>
        </p:nvSpPr>
        <p:spPr>
          <a:xfrm>
            <a:off x="395288" y="2276475"/>
            <a:ext cx="8229600" cy="1143000"/>
          </a:xfrm>
        </p:spPr>
        <p:txBody>
          <a:bodyPr/>
          <a:lstStyle/>
          <a:p>
            <a:pPr eaLnBrk="1" hangingPunct="1">
              <a:defRPr/>
            </a:pPr>
            <a:r>
              <a:rPr lang="en-US" b="1" dirty="0">
                <a:solidFill>
                  <a:schemeClr val="accent2"/>
                </a:solidFill>
                <a:effectLst>
                  <a:outerShdw blurRad="38100" dist="38100" dir="2700000" algn="tl">
                    <a:srgbClr val="000000">
                      <a:alpha val="43137"/>
                    </a:srgbClr>
                  </a:outerShdw>
                </a:effectLst>
              </a:rPr>
              <a:t>Empathize</a:t>
            </a:r>
            <a:endParaRPr lang="en-CA" b="1" dirty="0">
              <a:solidFill>
                <a:schemeClr val="accent2"/>
              </a:solidFill>
              <a:effectLst>
                <a:outerShdw blurRad="38100" dist="38100" dir="2700000" algn="tl">
                  <a:srgbClr val="000000">
                    <a:alpha val="43137"/>
                  </a:srgbClr>
                </a:outerShdw>
              </a:effectLst>
            </a:endParaRPr>
          </a:p>
        </p:txBody>
      </p:sp>
      <p:sp>
        <p:nvSpPr>
          <p:cNvPr id="54275" name="Rectangle 3">
            <a:extLst>
              <a:ext uri="{FF2B5EF4-FFF2-40B4-BE49-F238E27FC236}">
                <a16:creationId xmlns:a16="http://schemas.microsoft.com/office/drawing/2014/main" id="{425CD8B9-022F-565E-F898-3DAB28DCA23D}"/>
              </a:ext>
            </a:extLst>
          </p:cNvPr>
          <p:cNvSpPr>
            <a:spLocks noGrp="1" noChangeArrowheads="1"/>
          </p:cNvSpPr>
          <p:nvPr>
            <p:ph type="body" idx="1"/>
          </p:nvPr>
        </p:nvSpPr>
        <p:spPr>
          <a:xfrm>
            <a:off x="457200" y="3573463"/>
            <a:ext cx="8229600" cy="2552700"/>
          </a:xfrm>
        </p:spPr>
        <p:txBody>
          <a:bodyPr/>
          <a:lstStyle/>
          <a:p>
            <a:pPr eaLnBrk="1" hangingPunct="1">
              <a:lnSpc>
                <a:spcPct val="90000"/>
              </a:lnSpc>
              <a:defRPr/>
            </a:pPr>
            <a:r>
              <a:rPr lang="en-US" b="1" dirty="0">
                <a:solidFill>
                  <a:schemeClr val="accent2"/>
                </a:solidFill>
                <a:effectLst>
                  <a:outerShdw blurRad="38100" dist="38100" dir="2700000" algn="tl">
                    <a:srgbClr val="C0C0C0"/>
                  </a:outerShdw>
                </a:effectLst>
              </a:rPr>
              <a:t>Four Approaches to Empathy</a:t>
            </a:r>
          </a:p>
          <a:p>
            <a:pPr lvl="1" eaLnBrk="1" hangingPunct="1">
              <a:lnSpc>
                <a:spcPct val="90000"/>
              </a:lnSpc>
              <a:buFontTx/>
              <a:buChar char="-"/>
              <a:defRPr/>
            </a:pPr>
            <a:r>
              <a:rPr lang="en-US" dirty="0">
                <a:solidFill>
                  <a:schemeClr val="accent2"/>
                </a:solidFill>
                <a:effectLst>
                  <a:outerShdw blurRad="38100" dist="38100" dir="2700000" algn="tl">
                    <a:srgbClr val="C0C0C0"/>
                  </a:outerShdw>
                </a:effectLst>
              </a:rPr>
              <a:t>Ethical Approach</a:t>
            </a:r>
          </a:p>
          <a:p>
            <a:pPr lvl="1" eaLnBrk="1" hangingPunct="1">
              <a:lnSpc>
                <a:spcPct val="90000"/>
              </a:lnSpc>
              <a:buFontTx/>
              <a:buChar char="-"/>
              <a:defRPr/>
            </a:pPr>
            <a:r>
              <a:rPr lang="en-US" dirty="0">
                <a:solidFill>
                  <a:schemeClr val="accent2"/>
                </a:solidFill>
                <a:effectLst>
                  <a:outerShdw blurRad="38100" dist="38100" dir="2700000" algn="tl">
                    <a:srgbClr val="C0C0C0"/>
                  </a:outerShdw>
                </a:effectLst>
              </a:rPr>
              <a:t>Reasonable Approach</a:t>
            </a:r>
          </a:p>
          <a:p>
            <a:pPr lvl="1" eaLnBrk="1" hangingPunct="1">
              <a:lnSpc>
                <a:spcPct val="90000"/>
              </a:lnSpc>
              <a:buFontTx/>
              <a:buChar char="-"/>
              <a:defRPr/>
            </a:pPr>
            <a:r>
              <a:rPr lang="en-US" dirty="0">
                <a:solidFill>
                  <a:schemeClr val="accent2"/>
                </a:solidFill>
                <a:effectLst>
                  <a:outerShdw blurRad="38100" dist="38100" dir="2700000" algn="tl">
                    <a:srgbClr val="C0C0C0"/>
                  </a:outerShdw>
                </a:effectLst>
              </a:rPr>
              <a:t>Personal Approach</a:t>
            </a:r>
          </a:p>
          <a:p>
            <a:pPr lvl="1" eaLnBrk="1" hangingPunct="1">
              <a:lnSpc>
                <a:spcPct val="90000"/>
              </a:lnSpc>
              <a:buFontTx/>
              <a:buChar char="-"/>
              <a:defRPr/>
            </a:pPr>
            <a:r>
              <a:rPr lang="en-US" dirty="0">
                <a:solidFill>
                  <a:schemeClr val="accent2"/>
                </a:solidFill>
                <a:effectLst>
                  <a:outerShdw blurRad="38100" dist="38100" dir="2700000" algn="tl">
                    <a:srgbClr val="C0C0C0"/>
                  </a:outerShdw>
                </a:effectLst>
              </a:rPr>
              <a:t>Practical Approach</a:t>
            </a:r>
            <a:endParaRPr lang="en-CA" dirty="0">
              <a:solidFill>
                <a:schemeClr val="accent2"/>
              </a:solidFill>
              <a:effectLst>
                <a:outerShdw blurRad="38100" dist="38100" dir="2700000" algn="tl">
                  <a:srgbClr val="C0C0C0"/>
                </a:outerShdw>
              </a:effectLst>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Effect transition="in" filter="barn(outVertical)">
                                      <p:cBhvr>
                                        <p:cTn id="7" dur="500"/>
                                        <p:tgtEl>
                                          <p:spTgt spid="54275">
                                            <p:txEl>
                                              <p:pRg st="0" end="0"/>
                                            </p:txEl>
                                          </p:spTgt>
                                        </p:tgtEl>
                                      </p:cBhvr>
                                    </p:animEffect>
                                  </p:childTnLst>
                                </p:cTn>
                              </p:par>
                              <p:par>
                                <p:cTn id="8" presetID="16" presetClass="entr" presetSubtype="37" fill="hold" nodeType="withEffect">
                                  <p:stCondLst>
                                    <p:cond delay="0"/>
                                  </p:stCondLst>
                                  <p:childTnLst>
                                    <p:set>
                                      <p:cBhvr>
                                        <p:cTn id="9" dur="1" fill="hold">
                                          <p:stCondLst>
                                            <p:cond delay="0"/>
                                          </p:stCondLst>
                                        </p:cTn>
                                        <p:tgtEl>
                                          <p:spTgt spid="54275">
                                            <p:txEl>
                                              <p:pRg st="1" end="1"/>
                                            </p:txEl>
                                          </p:spTgt>
                                        </p:tgtEl>
                                        <p:attrNameLst>
                                          <p:attrName>style.visibility</p:attrName>
                                        </p:attrNameLst>
                                      </p:cBhvr>
                                      <p:to>
                                        <p:strVal val="visible"/>
                                      </p:to>
                                    </p:set>
                                    <p:animEffect transition="in" filter="barn(outVertical)">
                                      <p:cBhvr>
                                        <p:cTn id="10" dur="500"/>
                                        <p:tgtEl>
                                          <p:spTgt spid="54275">
                                            <p:txEl>
                                              <p:pRg st="1" end="1"/>
                                            </p:txEl>
                                          </p:spTgt>
                                        </p:tgtEl>
                                      </p:cBhvr>
                                    </p:animEffect>
                                  </p:childTnLst>
                                </p:cTn>
                              </p:par>
                              <p:par>
                                <p:cTn id="11" presetID="16" presetClass="entr" presetSubtype="37" fill="hold" nodeType="withEffect">
                                  <p:stCondLst>
                                    <p:cond delay="0"/>
                                  </p:stCondLst>
                                  <p:childTnLst>
                                    <p:set>
                                      <p:cBhvr>
                                        <p:cTn id="12" dur="1" fill="hold">
                                          <p:stCondLst>
                                            <p:cond delay="0"/>
                                          </p:stCondLst>
                                        </p:cTn>
                                        <p:tgtEl>
                                          <p:spTgt spid="54275">
                                            <p:txEl>
                                              <p:pRg st="2" end="2"/>
                                            </p:txEl>
                                          </p:spTgt>
                                        </p:tgtEl>
                                        <p:attrNameLst>
                                          <p:attrName>style.visibility</p:attrName>
                                        </p:attrNameLst>
                                      </p:cBhvr>
                                      <p:to>
                                        <p:strVal val="visible"/>
                                      </p:to>
                                    </p:set>
                                    <p:animEffect transition="in" filter="barn(outVertical)">
                                      <p:cBhvr>
                                        <p:cTn id="13" dur="500"/>
                                        <p:tgtEl>
                                          <p:spTgt spid="54275">
                                            <p:txEl>
                                              <p:pRg st="2" end="2"/>
                                            </p:txEl>
                                          </p:spTgt>
                                        </p:tgtEl>
                                      </p:cBhvr>
                                    </p:animEffect>
                                  </p:childTnLst>
                                </p:cTn>
                              </p:par>
                              <p:par>
                                <p:cTn id="14" presetID="16" presetClass="entr" presetSubtype="37" fill="hold" nodeType="withEffect">
                                  <p:stCondLst>
                                    <p:cond delay="0"/>
                                  </p:stCondLst>
                                  <p:childTnLst>
                                    <p:set>
                                      <p:cBhvr>
                                        <p:cTn id="15" dur="1" fill="hold">
                                          <p:stCondLst>
                                            <p:cond delay="0"/>
                                          </p:stCondLst>
                                        </p:cTn>
                                        <p:tgtEl>
                                          <p:spTgt spid="54275">
                                            <p:txEl>
                                              <p:pRg st="3" end="3"/>
                                            </p:txEl>
                                          </p:spTgt>
                                        </p:tgtEl>
                                        <p:attrNameLst>
                                          <p:attrName>style.visibility</p:attrName>
                                        </p:attrNameLst>
                                      </p:cBhvr>
                                      <p:to>
                                        <p:strVal val="visible"/>
                                      </p:to>
                                    </p:set>
                                    <p:animEffect transition="in" filter="barn(outVertical)">
                                      <p:cBhvr>
                                        <p:cTn id="16" dur="500"/>
                                        <p:tgtEl>
                                          <p:spTgt spid="54275">
                                            <p:txEl>
                                              <p:pRg st="3" end="3"/>
                                            </p:txEl>
                                          </p:spTgt>
                                        </p:tgtEl>
                                      </p:cBhvr>
                                    </p:animEffect>
                                  </p:childTnLst>
                                </p:cTn>
                              </p:par>
                              <p:par>
                                <p:cTn id="17" presetID="16" presetClass="entr" presetSubtype="37" fill="hold" nodeType="withEffect">
                                  <p:stCondLst>
                                    <p:cond delay="0"/>
                                  </p:stCondLst>
                                  <p:childTnLst>
                                    <p:set>
                                      <p:cBhvr>
                                        <p:cTn id="18" dur="1" fill="hold">
                                          <p:stCondLst>
                                            <p:cond delay="0"/>
                                          </p:stCondLst>
                                        </p:cTn>
                                        <p:tgtEl>
                                          <p:spTgt spid="54275">
                                            <p:txEl>
                                              <p:pRg st="4" end="4"/>
                                            </p:txEl>
                                          </p:spTgt>
                                        </p:tgtEl>
                                        <p:attrNameLst>
                                          <p:attrName>style.visibility</p:attrName>
                                        </p:attrNameLst>
                                      </p:cBhvr>
                                      <p:to>
                                        <p:strVal val="visible"/>
                                      </p:to>
                                    </p:set>
                                    <p:animEffect transition="in" filter="barn(outVertical)">
                                      <p:cBhvr>
                                        <p:cTn id="19" dur="500"/>
                                        <p:tgtEl>
                                          <p:spTgt spid="542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4274" name="Picture 4" descr="training">
            <a:extLst>
              <a:ext uri="{FF2B5EF4-FFF2-40B4-BE49-F238E27FC236}">
                <a16:creationId xmlns:a16="http://schemas.microsoft.com/office/drawing/2014/main" id="{F28F2624-DC7E-2E2B-872F-B7D7B9DEF7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1" name="Rectangle 2">
            <a:extLst>
              <a:ext uri="{FF2B5EF4-FFF2-40B4-BE49-F238E27FC236}">
                <a16:creationId xmlns:a16="http://schemas.microsoft.com/office/drawing/2014/main" id="{BC5A8DFC-B4CB-FFF0-F10F-7E382A19A686}"/>
              </a:ext>
            </a:extLst>
          </p:cNvPr>
          <p:cNvSpPr>
            <a:spLocks noGrp="1" noChangeArrowheads="1"/>
          </p:cNvSpPr>
          <p:nvPr>
            <p:ph type="title"/>
          </p:nvPr>
        </p:nvSpPr>
        <p:spPr>
          <a:xfrm>
            <a:off x="395288" y="2133600"/>
            <a:ext cx="8229600" cy="1143000"/>
          </a:xfrm>
        </p:spPr>
        <p:txBody>
          <a:bodyPr/>
          <a:lstStyle/>
          <a:p>
            <a:pPr eaLnBrk="1" hangingPunct="1">
              <a:defRPr/>
            </a:pPr>
            <a:r>
              <a:rPr lang="en-US" b="1" dirty="0">
                <a:solidFill>
                  <a:schemeClr val="accent2"/>
                </a:solidFill>
                <a:effectLst>
                  <a:outerShdw blurRad="38100" dist="38100" dir="2700000" algn="tl">
                    <a:srgbClr val="000000">
                      <a:alpha val="43137"/>
                    </a:srgbClr>
                  </a:outerShdw>
                </a:effectLst>
              </a:rPr>
              <a:t>Ask</a:t>
            </a:r>
            <a:endParaRPr lang="en-CA" b="1" dirty="0">
              <a:solidFill>
                <a:schemeClr val="accent2"/>
              </a:solidFill>
              <a:effectLst>
                <a:outerShdw blurRad="38100" dist="38100" dir="2700000" algn="tl">
                  <a:srgbClr val="000000">
                    <a:alpha val="43137"/>
                  </a:srgbClr>
                </a:outerShdw>
              </a:effectLst>
            </a:endParaRPr>
          </a:p>
        </p:txBody>
      </p:sp>
      <p:sp>
        <p:nvSpPr>
          <p:cNvPr id="55299" name="Rectangle 3">
            <a:extLst>
              <a:ext uri="{FF2B5EF4-FFF2-40B4-BE49-F238E27FC236}">
                <a16:creationId xmlns:a16="http://schemas.microsoft.com/office/drawing/2014/main" id="{6EED261D-F652-DDB8-4EF1-A60B6D81E33E}"/>
              </a:ext>
            </a:extLst>
          </p:cNvPr>
          <p:cNvSpPr>
            <a:spLocks noGrp="1" noChangeArrowheads="1"/>
          </p:cNvSpPr>
          <p:nvPr>
            <p:ph type="body" idx="1"/>
          </p:nvPr>
        </p:nvSpPr>
        <p:spPr>
          <a:xfrm>
            <a:off x="457200" y="3141663"/>
            <a:ext cx="8229600" cy="2984500"/>
          </a:xfrm>
        </p:spPr>
        <p:txBody>
          <a:bodyPr/>
          <a:lstStyle/>
          <a:p>
            <a:pPr eaLnBrk="1" hangingPunct="1">
              <a:defRPr/>
            </a:pPr>
            <a:r>
              <a:rPr lang="en-US" b="1" dirty="0">
                <a:solidFill>
                  <a:schemeClr val="accent2"/>
                </a:solidFill>
                <a:effectLst>
                  <a:outerShdw blurRad="38100" dist="38100" dir="2700000" algn="tl">
                    <a:srgbClr val="000000">
                      <a:alpha val="43137"/>
                    </a:srgbClr>
                  </a:outerShdw>
                </a:effectLst>
              </a:rPr>
              <a:t>Five types of Questions</a:t>
            </a:r>
          </a:p>
          <a:p>
            <a:pPr lvl="1" eaLnBrk="1" hangingPunct="1">
              <a:defRPr/>
            </a:pPr>
            <a:r>
              <a:rPr lang="en-US" sz="2400" dirty="0">
                <a:solidFill>
                  <a:schemeClr val="accent2"/>
                </a:solidFill>
                <a:effectLst>
                  <a:outerShdw blurRad="38100" dist="38100" dir="2700000" algn="tl">
                    <a:srgbClr val="000000">
                      <a:alpha val="43137"/>
                    </a:srgbClr>
                  </a:outerShdw>
                </a:effectLst>
              </a:rPr>
              <a:t>Fact Finding ( Who, What, Where, Why &amp; How)</a:t>
            </a:r>
          </a:p>
          <a:p>
            <a:pPr lvl="1" eaLnBrk="1" hangingPunct="1">
              <a:buFontTx/>
              <a:buChar char="-"/>
              <a:defRPr/>
            </a:pPr>
            <a:r>
              <a:rPr lang="en-US" sz="2400" dirty="0">
                <a:solidFill>
                  <a:schemeClr val="accent2"/>
                </a:solidFill>
                <a:effectLst>
                  <a:outerShdw blurRad="38100" dist="38100" dir="2700000" algn="tl">
                    <a:srgbClr val="000000">
                      <a:alpha val="43137"/>
                    </a:srgbClr>
                  </a:outerShdw>
                </a:effectLst>
              </a:rPr>
              <a:t>General Questions</a:t>
            </a:r>
          </a:p>
          <a:p>
            <a:pPr lvl="1" eaLnBrk="1" hangingPunct="1">
              <a:buFontTx/>
              <a:buChar char="-"/>
              <a:defRPr/>
            </a:pPr>
            <a:r>
              <a:rPr lang="en-US" sz="2400" dirty="0">
                <a:solidFill>
                  <a:schemeClr val="accent2"/>
                </a:solidFill>
                <a:effectLst>
                  <a:outerShdw blurRad="38100" dist="38100" dir="2700000" algn="tl">
                    <a:srgbClr val="000000">
                      <a:alpha val="43137"/>
                    </a:srgbClr>
                  </a:outerShdw>
                </a:effectLst>
              </a:rPr>
              <a:t>Opinion Seeking</a:t>
            </a:r>
          </a:p>
          <a:p>
            <a:pPr lvl="1" eaLnBrk="1" hangingPunct="1">
              <a:buFontTx/>
              <a:buChar char="-"/>
              <a:defRPr/>
            </a:pPr>
            <a:r>
              <a:rPr lang="en-US" sz="2400" dirty="0">
                <a:solidFill>
                  <a:schemeClr val="accent2"/>
                </a:solidFill>
                <a:effectLst>
                  <a:outerShdw blurRad="38100" dist="38100" dir="2700000" algn="tl">
                    <a:srgbClr val="000000">
                      <a:alpha val="43137"/>
                    </a:srgbClr>
                  </a:outerShdw>
                </a:effectLst>
              </a:rPr>
              <a:t>Direct Questions</a:t>
            </a:r>
          </a:p>
          <a:p>
            <a:pPr lvl="1" eaLnBrk="1" hangingPunct="1">
              <a:buFontTx/>
              <a:buChar char="-"/>
              <a:defRPr/>
            </a:pPr>
            <a:r>
              <a:rPr lang="en-US" sz="2400" dirty="0">
                <a:solidFill>
                  <a:schemeClr val="accent2"/>
                </a:solidFill>
                <a:effectLst>
                  <a:outerShdw blurRad="38100" dist="38100" dir="2700000" algn="tl">
                    <a:srgbClr val="000000">
                      <a:alpha val="43137"/>
                    </a:srgbClr>
                  </a:outerShdw>
                </a:effectLst>
              </a:rPr>
              <a:t>Leading Questions ( Forecasting, etc. )</a:t>
            </a:r>
            <a:endParaRPr lang="en-CA" sz="2400" dirty="0">
              <a:solidFill>
                <a:schemeClr val="accent2"/>
              </a:solidFill>
              <a:effectLst>
                <a:outerShdw blurRad="38100" dist="38100" dir="2700000" algn="tl">
                  <a:srgbClr val="000000">
                    <a:alpha val="43137"/>
                  </a:srgbClr>
                </a:outerShdw>
              </a:effectLst>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animEffect transition="in" filter="box(out)">
                                      <p:cBhvr>
                                        <p:cTn id="7" dur="500"/>
                                        <p:tgtEl>
                                          <p:spTgt spid="5529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par>
                                <p:cTn id="8" presetID="4" presetClass="entr" presetSubtype="32" fill="hold" nodeType="withEffect">
                                  <p:stCondLst>
                                    <p:cond delay="0"/>
                                  </p:stCondLst>
                                  <p:childTnLst>
                                    <p:set>
                                      <p:cBhvr>
                                        <p:cTn id="9" dur="1" fill="hold">
                                          <p:stCondLst>
                                            <p:cond delay="0"/>
                                          </p:stCondLst>
                                        </p:cTn>
                                        <p:tgtEl>
                                          <p:spTgt spid="55299">
                                            <p:txEl>
                                              <p:pRg st="1" end="1"/>
                                            </p:txEl>
                                          </p:spTgt>
                                        </p:tgtEl>
                                        <p:attrNameLst>
                                          <p:attrName>style.visibility</p:attrName>
                                        </p:attrNameLst>
                                      </p:cBhvr>
                                      <p:to>
                                        <p:strVal val="visible"/>
                                      </p:to>
                                    </p:set>
                                    <p:animEffect transition="in" filter="box(out)">
                                      <p:cBhvr>
                                        <p:cTn id="10" dur="500"/>
                                        <p:tgtEl>
                                          <p:spTgt spid="55299">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2" name="camera.wav"/>
                                        </p:tgtEl>
                                      </p:cMediaNode>
                                    </p:audio>
                                  </p:subTnLst>
                                </p:cTn>
                              </p:par>
                              <p:par>
                                <p:cTn id="11" presetID="4" presetClass="entr" presetSubtype="32" fill="hold" nodeType="withEffect">
                                  <p:stCondLst>
                                    <p:cond delay="0"/>
                                  </p:stCondLst>
                                  <p:childTnLst>
                                    <p:set>
                                      <p:cBhvr>
                                        <p:cTn id="12" dur="1" fill="hold">
                                          <p:stCondLst>
                                            <p:cond delay="0"/>
                                          </p:stCondLst>
                                        </p:cTn>
                                        <p:tgtEl>
                                          <p:spTgt spid="55299">
                                            <p:txEl>
                                              <p:pRg st="2" end="2"/>
                                            </p:txEl>
                                          </p:spTgt>
                                        </p:tgtEl>
                                        <p:attrNameLst>
                                          <p:attrName>style.visibility</p:attrName>
                                        </p:attrNameLst>
                                      </p:cBhvr>
                                      <p:to>
                                        <p:strVal val="visible"/>
                                      </p:to>
                                    </p:set>
                                    <p:animEffect transition="in" filter="box(out)">
                                      <p:cBhvr>
                                        <p:cTn id="13" dur="500"/>
                                        <p:tgtEl>
                                          <p:spTgt spid="55299">
                                            <p:txEl>
                                              <p:pRg st="2" end="2"/>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par>
                                <p:cTn id="14" presetID="4" presetClass="entr" presetSubtype="32" fill="hold" nodeType="withEffect">
                                  <p:stCondLst>
                                    <p:cond delay="0"/>
                                  </p:stCondLst>
                                  <p:childTnLst>
                                    <p:set>
                                      <p:cBhvr>
                                        <p:cTn id="15" dur="1" fill="hold">
                                          <p:stCondLst>
                                            <p:cond delay="0"/>
                                          </p:stCondLst>
                                        </p:cTn>
                                        <p:tgtEl>
                                          <p:spTgt spid="55299">
                                            <p:txEl>
                                              <p:pRg st="3" end="3"/>
                                            </p:txEl>
                                          </p:spTgt>
                                        </p:tgtEl>
                                        <p:attrNameLst>
                                          <p:attrName>style.visibility</p:attrName>
                                        </p:attrNameLst>
                                      </p:cBhvr>
                                      <p:to>
                                        <p:strVal val="visible"/>
                                      </p:to>
                                    </p:set>
                                    <p:animEffect transition="in" filter="box(out)">
                                      <p:cBhvr>
                                        <p:cTn id="16" dur="500"/>
                                        <p:tgtEl>
                                          <p:spTgt spid="55299">
                                            <p:txEl>
                                              <p:pRg st="3" end="3"/>
                                            </p:txEl>
                                          </p:spTgt>
                                        </p:tgtEl>
                                      </p:cBhvr>
                                    </p:animEffect>
                                  </p:childTnLst>
                                  <p:subTnLst>
                                    <p:audio>
                                      <p:cMediaNode>
                                        <p:cTn display="0" masterRel="sameClick">
                                          <p:stCondLst>
                                            <p:cond evt="begin" delay="0">
                                              <p:tn val="14"/>
                                            </p:cond>
                                          </p:stCondLst>
                                          <p:endCondLst>
                                            <p:cond evt="onStopAudio" delay="0">
                                              <p:tgtEl>
                                                <p:sldTgt/>
                                              </p:tgtEl>
                                            </p:cond>
                                          </p:endCondLst>
                                        </p:cTn>
                                        <p:tgtEl>
                                          <p:sndTgt r:embed="rId2" name="camera.wav"/>
                                        </p:tgtEl>
                                      </p:cMediaNode>
                                    </p:audio>
                                  </p:subTnLst>
                                </p:cTn>
                              </p:par>
                              <p:par>
                                <p:cTn id="17" presetID="4" presetClass="entr" presetSubtype="32" fill="hold" nodeType="withEffect">
                                  <p:stCondLst>
                                    <p:cond delay="0"/>
                                  </p:stCondLst>
                                  <p:childTnLst>
                                    <p:set>
                                      <p:cBhvr>
                                        <p:cTn id="18" dur="1" fill="hold">
                                          <p:stCondLst>
                                            <p:cond delay="0"/>
                                          </p:stCondLst>
                                        </p:cTn>
                                        <p:tgtEl>
                                          <p:spTgt spid="55299">
                                            <p:txEl>
                                              <p:pRg st="4" end="4"/>
                                            </p:txEl>
                                          </p:spTgt>
                                        </p:tgtEl>
                                        <p:attrNameLst>
                                          <p:attrName>style.visibility</p:attrName>
                                        </p:attrNameLst>
                                      </p:cBhvr>
                                      <p:to>
                                        <p:strVal val="visible"/>
                                      </p:to>
                                    </p:set>
                                    <p:animEffect transition="in" filter="box(out)">
                                      <p:cBhvr>
                                        <p:cTn id="19" dur="500"/>
                                        <p:tgtEl>
                                          <p:spTgt spid="55299">
                                            <p:txEl>
                                              <p:pRg st="4" end="4"/>
                                            </p:txEl>
                                          </p:spTgt>
                                        </p:tgtEl>
                                      </p:cBhvr>
                                    </p:animEffect>
                                  </p:childTnLst>
                                  <p:subTnLst>
                                    <p:audio>
                                      <p:cMediaNode>
                                        <p:cTn display="0" masterRel="sameClick">
                                          <p:stCondLst>
                                            <p:cond evt="begin" delay="0">
                                              <p:tn val="17"/>
                                            </p:cond>
                                          </p:stCondLst>
                                          <p:endCondLst>
                                            <p:cond evt="onStopAudio" delay="0">
                                              <p:tgtEl>
                                                <p:sldTgt/>
                                              </p:tgtEl>
                                            </p:cond>
                                          </p:endCondLst>
                                        </p:cTn>
                                        <p:tgtEl>
                                          <p:sndTgt r:embed="rId2" name="camera.wav"/>
                                        </p:tgtEl>
                                      </p:cMediaNode>
                                    </p:audio>
                                  </p:subTnLst>
                                </p:cTn>
                              </p:par>
                              <p:par>
                                <p:cTn id="20" presetID="4" presetClass="entr" presetSubtype="32" fill="hold" nodeType="withEffect">
                                  <p:stCondLst>
                                    <p:cond delay="0"/>
                                  </p:stCondLst>
                                  <p:childTnLst>
                                    <p:set>
                                      <p:cBhvr>
                                        <p:cTn id="21" dur="1" fill="hold">
                                          <p:stCondLst>
                                            <p:cond delay="0"/>
                                          </p:stCondLst>
                                        </p:cTn>
                                        <p:tgtEl>
                                          <p:spTgt spid="55299">
                                            <p:txEl>
                                              <p:pRg st="5" end="5"/>
                                            </p:txEl>
                                          </p:spTgt>
                                        </p:tgtEl>
                                        <p:attrNameLst>
                                          <p:attrName>style.visibility</p:attrName>
                                        </p:attrNameLst>
                                      </p:cBhvr>
                                      <p:to>
                                        <p:strVal val="visible"/>
                                      </p:to>
                                    </p:set>
                                    <p:animEffect transition="in" filter="box(out)">
                                      <p:cBhvr>
                                        <p:cTn id="22" dur="500"/>
                                        <p:tgtEl>
                                          <p:spTgt spid="55299">
                                            <p:txEl>
                                              <p:pRg st="5" end="5"/>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5298" name="Picture 4" descr="training">
            <a:extLst>
              <a:ext uri="{FF2B5EF4-FFF2-40B4-BE49-F238E27FC236}">
                <a16:creationId xmlns:a16="http://schemas.microsoft.com/office/drawing/2014/main" id="{779678FD-51B6-2EC8-3614-0FA68B2804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5" name="Rectangle 2">
            <a:extLst>
              <a:ext uri="{FF2B5EF4-FFF2-40B4-BE49-F238E27FC236}">
                <a16:creationId xmlns:a16="http://schemas.microsoft.com/office/drawing/2014/main" id="{AC01B06A-117E-0A06-C3E9-55C145BA56EE}"/>
              </a:ext>
            </a:extLst>
          </p:cNvPr>
          <p:cNvSpPr>
            <a:spLocks noGrp="1" noChangeArrowheads="1"/>
          </p:cNvSpPr>
          <p:nvPr>
            <p:ph type="title"/>
          </p:nvPr>
        </p:nvSpPr>
        <p:spPr>
          <a:xfrm>
            <a:off x="395288" y="2133600"/>
            <a:ext cx="8229600" cy="1143000"/>
          </a:xfrm>
        </p:spPr>
        <p:txBody>
          <a:bodyPr/>
          <a:lstStyle/>
          <a:p>
            <a:pPr eaLnBrk="1" hangingPunct="1">
              <a:defRPr/>
            </a:pPr>
            <a:r>
              <a:rPr lang="en-US" b="1" dirty="0">
                <a:solidFill>
                  <a:schemeClr val="accent2"/>
                </a:solidFill>
                <a:effectLst>
                  <a:outerShdw blurRad="38100" dist="38100" dir="2700000" algn="tl">
                    <a:srgbClr val="000000">
                      <a:alpha val="43137"/>
                    </a:srgbClr>
                  </a:outerShdw>
                </a:effectLst>
              </a:rPr>
              <a:t>Paraphrasing</a:t>
            </a:r>
            <a:endParaRPr lang="en-CA" b="1" dirty="0">
              <a:solidFill>
                <a:schemeClr val="accent2"/>
              </a:solidFill>
              <a:effectLst>
                <a:outerShdw blurRad="38100" dist="38100" dir="2700000" algn="tl">
                  <a:srgbClr val="000000">
                    <a:alpha val="43137"/>
                  </a:srgbClr>
                </a:outerShdw>
              </a:effectLst>
            </a:endParaRPr>
          </a:p>
        </p:txBody>
      </p:sp>
      <p:sp>
        <p:nvSpPr>
          <p:cNvPr id="56323" name="Rectangle 3">
            <a:extLst>
              <a:ext uri="{FF2B5EF4-FFF2-40B4-BE49-F238E27FC236}">
                <a16:creationId xmlns:a16="http://schemas.microsoft.com/office/drawing/2014/main" id="{5E5AFE42-17FD-91C5-8EAB-4A687312E198}"/>
              </a:ext>
            </a:extLst>
          </p:cNvPr>
          <p:cNvSpPr>
            <a:spLocks noGrp="1" noChangeArrowheads="1"/>
          </p:cNvSpPr>
          <p:nvPr>
            <p:ph type="body" idx="1"/>
          </p:nvPr>
        </p:nvSpPr>
        <p:spPr>
          <a:xfrm>
            <a:off x="457200" y="3284538"/>
            <a:ext cx="8229600" cy="2841625"/>
          </a:xfrm>
        </p:spPr>
        <p:txBody>
          <a:bodyPr/>
          <a:lstStyle/>
          <a:p>
            <a:pPr eaLnBrk="1" hangingPunct="1">
              <a:defRPr/>
            </a:pPr>
            <a:r>
              <a:rPr lang="en-US" sz="2800" dirty="0">
                <a:solidFill>
                  <a:schemeClr val="accent2"/>
                </a:solidFill>
                <a:effectLst>
                  <a:outerShdw blurRad="38100" dist="38100" dir="2700000" algn="tl">
                    <a:srgbClr val="C0C0C0"/>
                  </a:outerShdw>
                </a:effectLst>
              </a:rPr>
              <a:t>Shows you were paying attention</a:t>
            </a:r>
          </a:p>
          <a:p>
            <a:pPr eaLnBrk="1" hangingPunct="1">
              <a:defRPr/>
            </a:pPr>
            <a:r>
              <a:rPr lang="en-US" sz="2800" dirty="0">
                <a:solidFill>
                  <a:schemeClr val="accent2"/>
                </a:solidFill>
                <a:effectLst>
                  <a:outerShdw blurRad="38100" dist="38100" dir="2700000" algn="tl">
                    <a:srgbClr val="C0C0C0"/>
                  </a:outerShdw>
                </a:effectLst>
              </a:rPr>
              <a:t>Benefits are:</a:t>
            </a:r>
          </a:p>
          <a:p>
            <a:pPr lvl="1" eaLnBrk="1" hangingPunct="1">
              <a:buFontTx/>
              <a:buChar char="-"/>
              <a:defRPr/>
            </a:pPr>
            <a:r>
              <a:rPr lang="en-US" sz="2400" dirty="0">
                <a:solidFill>
                  <a:schemeClr val="accent2"/>
                </a:solidFill>
                <a:effectLst>
                  <a:outerShdw blurRad="38100" dist="38100" dir="2700000" algn="tl">
                    <a:srgbClr val="C0C0C0"/>
                  </a:outerShdw>
                </a:effectLst>
              </a:rPr>
              <a:t>Interrupt without generating resistance</a:t>
            </a:r>
          </a:p>
          <a:p>
            <a:pPr lvl="1" eaLnBrk="1" hangingPunct="1">
              <a:buFontTx/>
              <a:buChar char="-"/>
              <a:defRPr/>
            </a:pPr>
            <a:r>
              <a:rPr lang="en-US" sz="2400" dirty="0">
                <a:solidFill>
                  <a:schemeClr val="accent2"/>
                </a:solidFill>
                <a:effectLst>
                  <a:outerShdw blurRad="38100" dist="38100" dir="2700000" algn="tl">
                    <a:srgbClr val="C0C0C0"/>
                  </a:outerShdw>
                </a:effectLst>
              </a:rPr>
              <a:t>Taken control since they are listening to you</a:t>
            </a:r>
          </a:p>
          <a:p>
            <a:pPr lvl="1" eaLnBrk="1" hangingPunct="1">
              <a:buFontTx/>
              <a:buChar char="-"/>
              <a:defRPr/>
            </a:pPr>
            <a:r>
              <a:rPr lang="en-US" sz="2400" dirty="0">
                <a:solidFill>
                  <a:schemeClr val="accent2"/>
                </a:solidFill>
                <a:effectLst>
                  <a:outerShdw blurRad="38100" dist="38100" dir="2700000" algn="tl">
                    <a:srgbClr val="C0C0C0"/>
                  </a:outerShdw>
                </a:effectLst>
              </a:rPr>
              <a:t>Verifies the information received</a:t>
            </a:r>
          </a:p>
          <a:p>
            <a:pPr lvl="1" eaLnBrk="1" hangingPunct="1">
              <a:buFontTx/>
              <a:buChar char="-"/>
              <a:defRPr/>
            </a:pPr>
            <a:r>
              <a:rPr lang="en-US" sz="2400" dirty="0">
                <a:solidFill>
                  <a:schemeClr val="accent2"/>
                </a:solidFill>
                <a:effectLst>
                  <a:outerShdw blurRad="38100" dist="38100" dir="2700000" algn="tl">
                    <a:srgbClr val="C0C0C0"/>
                  </a:outerShdw>
                </a:effectLst>
              </a:rPr>
              <a:t>Assist in report writing later on</a:t>
            </a:r>
          </a:p>
          <a:p>
            <a:pPr lvl="1" eaLnBrk="1" hangingPunct="1">
              <a:buFontTx/>
              <a:buNone/>
              <a:defRPr/>
            </a:pPr>
            <a:endParaRPr lang="en-CA" sz="2400" dirty="0">
              <a:solidFill>
                <a:schemeClr val="accent2"/>
              </a:solidFill>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animEffect transition="in" filter="barn(outVertical)">
                                      <p:cBhvr>
                                        <p:cTn id="7" dur="500"/>
                                        <p:tgtEl>
                                          <p:spTgt spid="563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nodeType="clickEffect">
                                  <p:stCondLst>
                                    <p:cond delay="0"/>
                                  </p:stCondLst>
                                  <p:childTnLst>
                                    <p:set>
                                      <p:cBhvr>
                                        <p:cTn id="11" dur="1" fill="hold">
                                          <p:stCondLst>
                                            <p:cond delay="0"/>
                                          </p:stCondLst>
                                        </p:cTn>
                                        <p:tgtEl>
                                          <p:spTgt spid="56323">
                                            <p:txEl>
                                              <p:pRg st="1" end="1"/>
                                            </p:txEl>
                                          </p:spTgt>
                                        </p:tgtEl>
                                        <p:attrNameLst>
                                          <p:attrName>style.visibility</p:attrName>
                                        </p:attrNameLst>
                                      </p:cBhvr>
                                      <p:to>
                                        <p:strVal val="visible"/>
                                      </p:to>
                                    </p:set>
                                    <p:animEffect transition="in" filter="barn(outVertical)">
                                      <p:cBhvr>
                                        <p:cTn id="12" dur="500"/>
                                        <p:tgtEl>
                                          <p:spTgt spid="56323">
                                            <p:txEl>
                                              <p:pRg st="1" end="1"/>
                                            </p:txEl>
                                          </p:spTgt>
                                        </p:tgtEl>
                                      </p:cBhvr>
                                    </p:animEffect>
                                  </p:childTnLst>
                                </p:cTn>
                              </p:par>
                              <p:par>
                                <p:cTn id="13" presetID="16" presetClass="entr" presetSubtype="37" fill="hold" nodeType="withEffect">
                                  <p:stCondLst>
                                    <p:cond delay="0"/>
                                  </p:stCondLst>
                                  <p:childTnLst>
                                    <p:set>
                                      <p:cBhvr>
                                        <p:cTn id="14" dur="1" fill="hold">
                                          <p:stCondLst>
                                            <p:cond delay="0"/>
                                          </p:stCondLst>
                                        </p:cTn>
                                        <p:tgtEl>
                                          <p:spTgt spid="56323">
                                            <p:txEl>
                                              <p:pRg st="2" end="2"/>
                                            </p:txEl>
                                          </p:spTgt>
                                        </p:tgtEl>
                                        <p:attrNameLst>
                                          <p:attrName>style.visibility</p:attrName>
                                        </p:attrNameLst>
                                      </p:cBhvr>
                                      <p:to>
                                        <p:strVal val="visible"/>
                                      </p:to>
                                    </p:set>
                                    <p:animEffect transition="in" filter="barn(outVertical)">
                                      <p:cBhvr>
                                        <p:cTn id="15" dur="500"/>
                                        <p:tgtEl>
                                          <p:spTgt spid="56323">
                                            <p:txEl>
                                              <p:pRg st="2" end="2"/>
                                            </p:txEl>
                                          </p:spTgt>
                                        </p:tgtEl>
                                      </p:cBhvr>
                                    </p:animEffect>
                                  </p:childTnLst>
                                </p:cTn>
                              </p:par>
                              <p:par>
                                <p:cTn id="16" presetID="16" presetClass="entr" presetSubtype="37" fill="hold" nodeType="withEffect">
                                  <p:stCondLst>
                                    <p:cond delay="0"/>
                                  </p:stCondLst>
                                  <p:childTnLst>
                                    <p:set>
                                      <p:cBhvr>
                                        <p:cTn id="17" dur="1" fill="hold">
                                          <p:stCondLst>
                                            <p:cond delay="0"/>
                                          </p:stCondLst>
                                        </p:cTn>
                                        <p:tgtEl>
                                          <p:spTgt spid="56323">
                                            <p:txEl>
                                              <p:pRg st="3" end="3"/>
                                            </p:txEl>
                                          </p:spTgt>
                                        </p:tgtEl>
                                        <p:attrNameLst>
                                          <p:attrName>style.visibility</p:attrName>
                                        </p:attrNameLst>
                                      </p:cBhvr>
                                      <p:to>
                                        <p:strVal val="visible"/>
                                      </p:to>
                                    </p:set>
                                    <p:animEffect transition="in" filter="barn(outVertical)">
                                      <p:cBhvr>
                                        <p:cTn id="18" dur="500"/>
                                        <p:tgtEl>
                                          <p:spTgt spid="56323">
                                            <p:txEl>
                                              <p:pRg st="3" end="3"/>
                                            </p:txEl>
                                          </p:spTgt>
                                        </p:tgtEl>
                                      </p:cBhvr>
                                    </p:animEffect>
                                  </p:childTnLst>
                                </p:cTn>
                              </p:par>
                              <p:par>
                                <p:cTn id="19" presetID="16" presetClass="entr" presetSubtype="37" fill="hold" nodeType="withEffect">
                                  <p:stCondLst>
                                    <p:cond delay="0"/>
                                  </p:stCondLst>
                                  <p:childTnLst>
                                    <p:set>
                                      <p:cBhvr>
                                        <p:cTn id="20" dur="1" fill="hold">
                                          <p:stCondLst>
                                            <p:cond delay="0"/>
                                          </p:stCondLst>
                                        </p:cTn>
                                        <p:tgtEl>
                                          <p:spTgt spid="56323">
                                            <p:txEl>
                                              <p:pRg st="4" end="4"/>
                                            </p:txEl>
                                          </p:spTgt>
                                        </p:tgtEl>
                                        <p:attrNameLst>
                                          <p:attrName>style.visibility</p:attrName>
                                        </p:attrNameLst>
                                      </p:cBhvr>
                                      <p:to>
                                        <p:strVal val="visible"/>
                                      </p:to>
                                    </p:set>
                                    <p:animEffect transition="in" filter="barn(outVertical)">
                                      <p:cBhvr>
                                        <p:cTn id="21" dur="500"/>
                                        <p:tgtEl>
                                          <p:spTgt spid="56323">
                                            <p:txEl>
                                              <p:pRg st="4" end="4"/>
                                            </p:txEl>
                                          </p:spTgt>
                                        </p:tgtEl>
                                      </p:cBhvr>
                                    </p:animEffect>
                                  </p:childTnLst>
                                </p:cTn>
                              </p:par>
                              <p:par>
                                <p:cTn id="22" presetID="16" presetClass="entr" presetSubtype="37" fill="hold" nodeType="withEffect">
                                  <p:stCondLst>
                                    <p:cond delay="0"/>
                                  </p:stCondLst>
                                  <p:childTnLst>
                                    <p:set>
                                      <p:cBhvr>
                                        <p:cTn id="23" dur="1" fill="hold">
                                          <p:stCondLst>
                                            <p:cond delay="0"/>
                                          </p:stCondLst>
                                        </p:cTn>
                                        <p:tgtEl>
                                          <p:spTgt spid="56323">
                                            <p:txEl>
                                              <p:pRg st="5" end="5"/>
                                            </p:txEl>
                                          </p:spTgt>
                                        </p:tgtEl>
                                        <p:attrNameLst>
                                          <p:attrName>style.visibility</p:attrName>
                                        </p:attrNameLst>
                                      </p:cBhvr>
                                      <p:to>
                                        <p:strVal val="visible"/>
                                      </p:to>
                                    </p:set>
                                    <p:animEffect transition="in" filter="barn(outVertical)">
                                      <p:cBhvr>
                                        <p:cTn id="24" dur="500"/>
                                        <p:tgtEl>
                                          <p:spTgt spid="563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6322" name="Picture 4" descr="training">
            <a:extLst>
              <a:ext uri="{FF2B5EF4-FFF2-40B4-BE49-F238E27FC236}">
                <a16:creationId xmlns:a16="http://schemas.microsoft.com/office/drawing/2014/main" id="{B242E515-3D38-5E15-FBD4-A7363E4759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299" name="Rectangle 2">
            <a:extLst>
              <a:ext uri="{FF2B5EF4-FFF2-40B4-BE49-F238E27FC236}">
                <a16:creationId xmlns:a16="http://schemas.microsoft.com/office/drawing/2014/main" id="{EC12DC88-20AB-5FE0-2217-816438131025}"/>
              </a:ext>
            </a:extLst>
          </p:cNvPr>
          <p:cNvSpPr>
            <a:spLocks noGrp="1" noChangeArrowheads="1"/>
          </p:cNvSpPr>
          <p:nvPr>
            <p:ph type="title"/>
          </p:nvPr>
        </p:nvSpPr>
        <p:spPr>
          <a:xfrm>
            <a:off x="539750" y="2205038"/>
            <a:ext cx="8229600" cy="1143000"/>
          </a:xfrm>
        </p:spPr>
        <p:txBody>
          <a:bodyPr/>
          <a:lstStyle/>
          <a:p>
            <a:pPr eaLnBrk="1" hangingPunct="1">
              <a:defRPr/>
            </a:pPr>
            <a:r>
              <a:rPr lang="en-US" b="1" dirty="0">
                <a:solidFill>
                  <a:schemeClr val="accent2"/>
                </a:solidFill>
                <a:effectLst>
                  <a:outerShdw blurRad="38100" dist="38100" dir="2700000" algn="tl">
                    <a:srgbClr val="000000">
                      <a:alpha val="43137"/>
                    </a:srgbClr>
                  </a:outerShdw>
                </a:effectLst>
              </a:rPr>
              <a:t>Summarize</a:t>
            </a:r>
            <a:endParaRPr lang="en-CA" b="1" dirty="0">
              <a:solidFill>
                <a:schemeClr val="accent2"/>
              </a:solidFill>
              <a:effectLst>
                <a:outerShdw blurRad="38100" dist="38100" dir="2700000" algn="tl">
                  <a:srgbClr val="000000">
                    <a:alpha val="43137"/>
                  </a:srgbClr>
                </a:outerShdw>
              </a:effectLst>
            </a:endParaRPr>
          </a:p>
        </p:txBody>
      </p:sp>
      <p:sp>
        <p:nvSpPr>
          <p:cNvPr id="57347" name="Rectangle 3">
            <a:extLst>
              <a:ext uri="{FF2B5EF4-FFF2-40B4-BE49-F238E27FC236}">
                <a16:creationId xmlns:a16="http://schemas.microsoft.com/office/drawing/2014/main" id="{59BB8FE6-2C83-92E9-8C2E-B868D94D8D8A}"/>
              </a:ext>
            </a:extLst>
          </p:cNvPr>
          <p:cNvSpPr>
            <a:spLocks noGrp="1" noChangeArrowheads="1"/>
          </p:cNvSpPr>
          <p:nvPr>
            <p:ph type="body" idx="1"/>
          </p:nvPr>
        </p:nvSpPr>
        <p:spPr>
          <a:xfrm>
            <a:off x="457200" y="3500438"/>
            <a:ext cx="8229600" cy="2625725"/>
          </a:xfrm>
        </p:spPr>
        <p:txBody>
          <a:bodyPr/>
          <a:lstStyle/>
          <a:p>
            <a:pPr eaLnBrk="1" hangingPunct="1">
              <a:defRPr/>
            </a:pPr>
            <a:r>
              <a:rPr lang="en-US" dirty="0">
                <a:solidFill>
                  <a:schemeClr val="accent2"/>
                </a:solidFill>
                <a:effectLst>
                  <a:outerShdw blurRad="38100" dist="38100" dir="2700000" algn="tl">
                    <a:srgbClr val="000000">
                      <a:alpha val="43137"/>
                    </a:srgbClr>
                  </a:outerShdw>
                </a:effectLst>
              </a:rPr>
              <a:t>Condensing the situation and putting it all into one simple statement</a:t>
            </a:r>
          </a:p>
          <a:p>
            <a:pPr eaLnBrk="1" hangingPunct="1">
              <a:defRPr/>
            </a:pPr>
            <a:endParaRPr lang="en-US" sz="1000" dirty="0">
              <a:solidFill>
                <a:schemeClr val="accent2"/>
              </a:solidFill>
              <a:effectLst>
                <a:outerShdw blurRad="38100" dist="38100" dir="2700000" algn="tl">
                  <a:srgbClr val="000000">
                    <a:alpha val="43137"/>
                  </a:srgbClr>
                </a:outerShdw>
              </a:effectLst>
            </a:endParaRPr>
          </a:p>
          <a:p>
            <a:pPr eaLnBrk="1" hangingPunct="1">
              <a:defRPr/>
            </a:pPr>
            <a:r>
              <a:rPr lang="en-US" dirty="0">
                <a:solidFill>
                  <a:schemeClr val="accent2"/>
                </a:solidFill>
                <a:effectLst>
                  <a:outerShdw blurRad="38100" dist="38100" dir="2700000" algn="tl">
                    <a:srgbClr val="000000">
                      <a:alpha val="43137"/>
                    </a:srgbClr>
                  </a:outerShdw>
                </a:effectLst>
              </a:rPr>
              <a:t>Allows you to control the situation, avoid conflict and increases your abilities as a “Contact Professional”</a:t>
            </a:r>
            <a:endParaRPr lang="en-CA" dirty="0">
              <a:solidFill>
                <a:schemeClr val="accent2"/>
              </a:solidFill>
              <a:effectLst>
                <a:outerShdw blurRad="38100" dist="38100" dir="2700000" algn="tl">
                  <a:srgbClr val="000000">
                    <a:alpha val="43137"/>
                  </a:srgbClr>
                </a:outerShdw>
              </a:effectLst>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Effect transition="in" filter="box(out)">
                                      <p:cBhvr>
                                        <p:cTn id="7" dur="500"/>
                                        <p:tgtEl>
                                          <p:spTgt spid="5734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57347">
                                            <p:txEl>
                                              <p:pRg st="2" end="2"/>
                                            </p:txEl>
                                          </p:spTgt>
                                        </p:tgtEl>
                                        <p:attrNameLst>
                                          <p:attrName>style.visibility</p:attrName>
                                        </p:attrNameLst>
                                      </p:cBhvr>
                                      <p:to>
                                        <p:strVal val="visible"/>
                                      </p:to>
                                    </p:set>
                                    <p:animEffect transition="in" filter="box(out)">
                                      <p:cBhvr>
                                        <p:cTn id="12" dur="500"/>
                                        <p:tgtEl>
                                          <p:spTgt spid="57347">
                                            <p:txEl>
                                              <p:pRg st="2" end="2"/>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7346" name="Picture 4" descr="training">
            <a:extLst>
              <a:ext uri="{FF2B5EF4-FFF2-40B4-BE49-F238E27FC236}">
                <a16:creationId xmlns:a16="http://schemas.microsoft.com/office/drawing/2014/main" id="{EFF8B98C-3D5A-35CC-B4A5-6DD2B5AB16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3" name="Rectangle 2">
            <a:extLst>
              <a:ext uri="{FF2B5EF4-FFF2-40B4-BE49-F238E27FC236}">
                <a16:creationId xmlns:a16="http://schemas.microsoft.com/office/drawing/2014/main" id="{A68FD46A-83A4-E571-9AD0-9C815B7358D9}"/>
              </a:ext>
            </a:extLst>
          </p:cNvPr>
          <p:cNvSpPr>
            <a:spLocks noGrp="1" noChangeArrowheads="1"/>
          </p:cNvSpPr>
          <p:nvPr>
            <p:ph type="title"/>
          </p:nvPr>
        </p:nvSpPr>
        <p:spPr>
          <a:xfrm>
            <a:off x="539750" y="2060575"/>
            <a:ext cx="8229600" cy="1143000"/>
          </a:xfrm>
        </p:spPr>
        <p:txBody>
          <a:bodyPr/>
          <a:lstStyle/>
          <a:p>
            <a:pPr eaLnBrk="1" hangingPunct="1">
              <a:defRPr/>
            </a:pPr>
            <a:r>
              <a:rPr lang="en-US" b="1" dirty="0">
                <a:solidFill>
                  <a:schemeClr val="accent2"/>
                </a:solidFill>
                <a:effectLst>
                  <a:outerShdw blurRad="38100" dist="38100" dir="2700000" algn="tl">
                    <a:srgbClr val="000000">
                      <a:alpha val="43137"/>
                    </a:srgbClr>
                  </a:outerShdw>
                </a:effectLst>
              </a:rPr>
              <a:t>OVERVIEW</a:t>
            </a:r>
            <a:endParaRPr lang="en-CA" b="1" dirty="0">
              <a:solidFill>
                <a:schemeClr val="accent2"/>
              </a:solidFill>
              <a:effectLst>
                <a:outerShdw blurRad="38100" dist="38100" dir="2700000" algn="tl">
                  <a:srgbClr val="000000">
                    <a:alpha val="43137"/>
                  </a:srgbClr>
                </a:outerShdw>
              </a:effectLst>
            </a:endParaRPr>
          </a:p>
        </p:txBody>
      </p:sp>
      <p:sp>
        <p:nvSpPr>
          <p:cNvPr id="58371" name="Rectangle 3">
            <a:extLst>
              <a:ext uri="{FF2B5EF4-FFF2-40B4-BE49-F238E27FC236}">
                <a16:creationId xmlns:a16="http://schemas.microsoft.com/office/drawing/2014/main" id="{A616C7D3-D9EF-03C1-CF4F-ED3118F4E6B6}"/>
              </a:ext>
            </a:extLst>
          </p:cNvPr>
          <p:cNvSpPr>
            <a:spLocks noGrp="1" noChangeArrowheads="1"/>
          </p:cNvSpPr>
          <p:nvPr>
            <p:ph type="body" idx="1"/>
          </p:nvPr>
        </p:nvSpPr>
        <p:spPr>
          <a:xfrm>
            <a:off x="457200" y="3284538"/>
            <a:ext cx="8229600" cy="2841625"/>
          </a:xfrm>
        </p:spPr>
        <p:txBody>
          <a:bodyPr/>
          <a:lstStyle/>
          <a:p>
            <a:pPr eaLnBrk="1" hangingPunct="1">
              <a:defRPr/>
            </a:pPr>
            <a:r>
              <a:rPr lang="en-US" sz="2800" dirty="0">
                <a:solidFill>
                  <a:schemeClr val="accent2"/>
                </a:solidFill>
                <a:effectLst>
                  <a:outerShdw blurRad="38100" dist="38100" dir="2700000" algn="tl">
                    <a:srgbClr val="000000">
                      <a:alpha val="43137"/>
                    </a:srgbClr>
                  </a:outerShdw>
                </a:effectLst>
              </a:rPr>
              <a:t>In this session we have discussed various elements of communicating with others while in the performance of your security duties.</a:t>
            </a:r>
          </a:p>
          <a:p>
            <a:pPr eaLnBrk="1" hangingPunct="1">
              <a:buFontTx/>
              <a:buNone/>
              <a:defRPr/>
            </a:pPr>
            <a:endParaRPr lang="en-US" sz="2800" dirty="0">
              <a:solidFill>
                <a:schemeClr val="accent2"/>
              </a:solidFill>
              <a:effectLst>
                <a:outerShdw blurRad="38100" dist="38100" dir="2700000" algn="tl">
                  <a:srgbClr val="000000">
                    <a:alpha val="43137"/>
                  </a:srgbClr>
                </a:outerShdw>
              </a:effectLst>
            </a:endParaRPr>
          </a:p>
          <a:p>
            <a:pPr eaLnBrk="1" hangingPunct="1">
              <a:defRPr/>
            </a:pPr>
            <a:r>
              <a:rPr lang="en-US" sz="2800" dirty="0">
                <a:solidFill>
                  <a:schemeClr val="accent2"/>
                </a:solidFill>
                <a:effectLst>
                  <a:outerShdw blurRad="38100" dist="38100" dir="2700000" algn="tl">
                    <a:srgbClr val="000000">
                      <a:alpha val="43137"/>
                    </a:srgbClr>
                  </a:outerShdw>
                </a:effectLst>
              </a:rPr>
              <a:t>Additionally, the significance communication has on the outcome of any potential resistance</a:t>
            </a:r>
            <a:endParaRPr lang="en-CA" sz="2800" dirty="0">
              <a:solidFill>
                <a:schemeClr val="accent2"/>
              </a:solidFill>
              <a:effectLst>
                <a:outerShdw blurRad="38100" dist="38100" dir="2700000" algn="tl">
                  <a:srgbClr val="000000">
                    <a:alpha val="43137"/>
                  </a:srgbClr>
                </a:outerShdw>
              </a:effectLst>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animEffect transition="in" filter="box(out)">
                                      <p:cBhvr>
                                        <p:cTn id="7" dur="500"/>
                                        <p:tgtEl>
                                          <p:spTgt spid="5837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58371">
                                            <p:txEl>
                                              <p:pRg st="2" end="2"/>
                                            </p:txEl>
                                          </p:spTgt>
                                        </p:tgtEl>
                                        <p:attrNameLst>
                                          <p:attrName>style.visibility</p:attrName>
                                        </p:attrNameLst>
                                      </p:cBhvr>
                                      <p:to>
                                        <p:strVal val="visible"/>
                                      </p:to>
                                    </p:set>
                                    <p:animEffect transition="in" filter="box(out)">
                                      <p:cBhvr>
                                        <p:cTn id="12" dur="500"/>
                                        <p:tgtEl>
                                          <p:spTgt spid="58371">
                                            <p:txEl>
                                              <p:pRg st="2" end="2"/>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8370" name="Picture 4" descr="training">
            <a:extLst>
              <a:ext uri="{FF2B5EF4-FFF2-40B4-BE49-F238E27FC236}">
                <a16:creationId xmlns:a16="http://schemas.microsoft.com/office/drawing/2014/main" id="{DA094BCA-D8BA-3F6A-B227-61BFC88131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7" name="Rectangle 2">
            <a:extLst>
              <a:ext uri="{FF2B5EF4-FFF2-40B4-BE49-F238E27FC236}">
                <a16:creationId xmlns:a16="http://schemas.microsoft.com/office/drawing/2014/main" id="{F61F2697-03B5-0279-1CEB-DB2931506C4C}"/>
              </a:ext>
            </a:extLst>
          </p:cNvPr>
          <p:cNvSpPr>
            <a:spLocks noGrp="1" noChangeArrowheads="1"/>
          </p:cNvSpPr>
          <p:nvPr>
            <p:ph type="title"/>
          </p:nvPr>
        </p:nvSpPr>
        <p:spPr>
          <a:xfrm>
            <a:off x="395288" y="2349500"/>
            <a:ext cx="8229600" cy="1143000"/>
          </a:xfrm>
        </p:spPr>
        <p:txBody>
          <a:bodyPr/>
          <a:lstStyle/>
          <a:p>
            <a:pPr eaLnBrk="1" hangingPunct="1">
              <a:defRPr/>
            </a:pPr>
            <a:r>
              <a:rPr lang="en-US" b="1" dirty="0">
                <a:solidFill>
                  <a:schemeClr val="accent2"/>
                </a:solidFill>
                <a:effectLst>
                  <a:outerShdw blurRad="38100" dist="38100" dir="2700000" algn="tl">
                    <a:srgbClr val="000000">
                      <a:alpha val="43137"/>
                    </a:srgbClr>
                  </a:outerShdw>
                </a:effectLst>
              </a:rPr>
              <a:t>Overview ( cont’d )</a:t>
            </a:r>
            <a:endParaRPr lang="en-CA" b="1" dirty="0">
              <a:solidFill>
                <a:schemeClr val="accent2"/>
              </a:solidFill>
              <a:effectLst>
                <a:outerShdw blurRad="38100" dist="38100" dir="2700000" algn="tl">
                  <a:srgbClr val="000000">
                    <a:alpha val="43137"/>
                  </a:srgbClr>
                </a:outerShdw>
              </a:effectLst>
            </a:endParaRPr>
          </a:p>
        </p:txBody>
      </p:sp>
      <p:sp>
        <p:nvSpPr>
          <p:cNvPr id="59395" name="Rectangle 3">
            <a:extLst>
              <a:ext uri="{FF2B5EF4-FFF2-40B4-BE49-F238E27FC236}">
                <a16:creationId xmlns:a16="http://schemas.microsoft.com/office/drawing/2014/main" id="{5CEC10F0-AEB0-3B9C-2BBD-4CE503DFB457}"/>
              </a:ext>
            </a:extLst>
          </p:cNvPr>
          <p:cNvSpPr>
            <a:spLocks noGrp="1" noChangeArrowheads="1"/>
          </p:cNvSpPr>
          <p:nvPr>
            <p:ph type="body" idx="1"/>
          </p:nvPr>
        </p:nvSpPr>
        <p:spPr>
          <a:xfrm>
            <a:off x="457200" y="3716338"/>
            <a:ext cx="8229600" cy="2409825"/>
          </a:xfrm>
        </p:spPr>
        <p:txBody>
          <a:bodyPr/>
          <a:lstStyle/>
          <a:p>
            <a:pPr eaLnBrk="1" hangingPunct="1">
              <a:lnSpc>
                <a:spcPct val="90000"/>
              </a:lnSpc>
              <a:defRPr/>
            </a:pPr>
            <a:r>
              <a:rPr lang="en-US" sz="2400" dirty="0">
                <a:solidFill>
                  <a:schemeClr val="accent2"/>
                </a:solidFill>
                <a:effectLst>
                  <a:outerShdw blurRad="38100" dist="38100" dir="2700000" algn="tl">
                    <a:srgbClr val="000000">
                      <a:alpha val="43137"/>
                    </a:srgbClr>
                  </a:outerShdw>
                </a:effectLst>
              </a:rPr>
              <a:t>Examined how our appearance and attitude plays a significant role in controlling subject behavior</a:t>
            </a:r>
          </a:p>
          <a:p>
            <a:pPr eaLnBrk="1" hangingPunct="1">
              <a:lnSpc>
                <a:spcPct val="90000"/>
              </a:lnSpc>
              <a:defRPr/>
            </a:pPr>
            <a:endParaRPr lang="en-US" sz="1000" dirty="0">
              <a:solidFill>
                <a:schemeClr val="accent2"/>
              </a:solidFill>
              <a:effectLst>
                <a:outerShdw blurRad="38100" dist="38100" dir="2700000" algn="tl">
                  <a:srgbClr val="000000">
                    <a:alpha val="43137"/>
                  </a:srgbClr>
                </a:outerShdw>
              </a:effectLst>
            </a:endParaRPr>
          </a:p>
          <a:p>
            <a:pPr eaLnBrk="1" hangingPunct="1">
              <a:lnSpc>
                <a:spcPct val="90000"/>
              </a:lnSpc>
              <a:defRPr/>
            </a:pPr>
            <a:r>
              <a:rPr lang="en-US" sz="2400" dirty="0">
                <a:solidFill>
                  <a:schemeClr val="accent2"/>
                </a:solidFill>
                <a:effectLst>
                  <a:outerShdw blurRad="38100" dist="38100" dir="2700000" algn="tl">
                    <a:srgbClr val="000000">
                      <a:alpha val="43137"/>
                    </a:srgbClr>
                  </a:outerShdw>
                </a:effectLst>
              </a:rPr>
              <a:t>Reviewed the necessary elements of an effective communicator.</a:t>
            </a:r>
          </a:p>
          <a:p>
            <a:pPr eaLnBrk="1" hangingPunct="1">
              <a:lnSpc>
                <a:spcPct val="90000"/>
              </a:lnSpc>
              <a:defRPr/>
            </a:pPr>
            <a:endParaRPr lang="en-US" sz="1000" dirty="0">
              <a:solidFill>
                <a:schemeClr val="accent2"/>
              </a:solidFill>
              <a:effectLst>
                <a:outerShdw blurRad="38100" dist="38100" dir="2700000" algn="tl">
                  <a:srgbClr val="000000">
                    <a:alpha val="43137"/>
                  </a:srgbClr>
                </a:outerShdw>
              </a:effectLst>
            </a:endParaRPr>
          </a:p>
          <a:p>
            <a:pPr eaLnBrk="1" hangingPunct="1">
              <a:lnSpc>
                <a:spcPct val="90000"/>
              </a:lnSpc>
              <a:defRPr/>
            </a:pPr>
            <a:r>
              <a:rPr lang="en-US" sz="2400" dirty="0">
                <a:solidFill>
                  <a:schemeClr val="accent2"/>
                </a:solidFill>
                <a:effectLst>
                  <a:outerShdw blurRad="38100" dist="38100" dir="2700000" algn="tl">
                    <a:srgbClr val="000000">
                      <a:alpha val="43137"/>
                    </a:srgbClr>
                  </a:outerShdw>
                </a:effectLst>
              </a:rPr>
              <a:t>Discussed Verbal Judo and other methods of Tactical Communication</a:t>
            </a:r>
          </a:p>
          <a:p>
            <a:pPr eaLnBrk="1" hangingPunct="1">
              <a:lnSpc>
                <a:spcPct val="90000"/>
              </a:lnSpc>
              <a:buFontTx/>
              <a:buNone/>
              <a:defRPr/>
            </a:pPr>
            <a:endParaRPr lang="en-CA" sz="2400" dirty="0">
              <a:solidFill>
                <a:schemeClr val="accent2"/>
              </a:solidFill>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animEffect transition="in" filter="box(out)">
                                      <p:cBhvr>
                                        <p:cTn id="7" dur="500"/>
                                        <p:tgtEl>
                                          <p:spTgt spid="5939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59395">
                                            <p:txEl>
                                              <p:pRg st="2" end="2"/>
                                            </p:txEl>
                                          </p:spTgt>
                                        </p:tgtEl>
                                        <p:attrNameLst>
                                          <p:attrName>style.visibility</p:attrName>
                                        </p:attrNameLst>
                                      </p:cBhvr>
                                      <p:to>
                                        <p:strVal val="visible"/>
                                      </p:to>
                                    </p:set>
                                    <p:animEffect transition="in" filter="box(out)">
                                      <p:cBhvr>
                                        <p:cTn id="12" dur="500"/>
                                        <p:tgtEl>
                                          <p:spTgt spid="59395">
                                            <p:txEl>
                                              <p:pRg st="2" end="2"/>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59395">
                                            <p:txEl>
                                              <p:pRg st="4" end="4"/>
                                            </p:txEl>
                                          </p:spTgt>
                                        </p:tgtEl>
                                        <p:attrNameLst>
                                          <p:attrName>style.visibility</p:attrName>
                                        </p:attrNameLst>
                                      </p:cBhvr>
                                      <p:to>
                                        <p:strVal val="visible"/>
                                      </p:to>
                                    </p:set>
                                    <p:animEffect transition="in" filter="box(out)">
                                      <p:cBhvr>
                                        <p:cTn id="17" dur="500"/>
                                        <p:tgtEl>
                                          <p:spTgt spid="59395">
                                            <p:txEl>
                                              <p:pRg st="4" end="4"/>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9394" name="Picture 4" descr="training">
            <a:extLst>
              <a:ext uri="{FF2B5EF4-FFF2-40B4-BE49-F238E27FC236}">
                <a16:creationId xmlns:a16="http://schemas.microsoft.com/office/drawing/2014/main" id="{F7F87348-55DA-E9CB-31CF-334EDE5DD5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1" name="Rectangle 2">
            <a:extLst>
              <a:ext uri="{FF2B5EF4-FFF2-40B4-BE49-F238E27FC236}">
                <a16:creationId xmlns:a16="http://schemas.microsoft.com/office/drawing/2014/main" id="{8475298D-B475-BAC1-4F19-DFAC78B5A7EE}"/>
              </a:ext>
            </a:extLst>
          </p:cNvPr>
          <p:cNvSpPr>
            <a:spLocks noGrp="1" noChangeArrowheads="1"/>
          </p:cNvSpPr>
          <p:nvPr>
            <p:ph type="title"/>
          </p:nvPr>
        </p:nvSpPr>
        <p:spPr>
          <a:xfrm>
            <a:off x="468313" y="2205038"/>
            <a:ext cx="8229600" cy="1143000"/>
          </a:xfrm>
        </p:spPr>
        <p:txBody>
          <a:bodyPr/>
          <a:lstStyle/>
          <a:p>
            <a:pPr eaLnBrk="1" hangingPunct="1">
              <a:defRPr/>
            </a:pPr>
            <a:r>
              <a:rPr lang="en-US" b="1" dirty="0">
                <a:solidFill>
                  <a:schemeClr val="accent2"/>
                </a:solidFill>
                <a:effectLst>
                  <a:outerShdw blurRad="38100" dist="38100" dir="2700000" algn="tl">
                    <a:srgbClr val="000000">
                      <a:alpha val="43137"/>
                    </a:srgbClr>
                  </a:outerShdw>
                </a:effectLst>
              </a:rPr>
              <a:t>Overview ( cont’d )</a:t>
            </a:r>
            <a:endParaRPr lang="en-CA" b="1" dirty="0">
              <a:solidFill>
                <a:schemeClr val="accent2"/>
              </a:solidFill>
              <a:effectLst>
                <a:outerShdw blurRad="38100" dist="38100" dir="2700000" algn="tl">
                  <a:srgbClr val="000000">
                    <a:alpha val="43137"/>
                  </a:srgbClr>
                </a:outerShdw>
              </a:effectLst>
            </a:endParaRPr>
          </a:p>
        </p:txBody>
      </p:sp>
      <p:sp>
        <p:nvSpPr>
          <p:cNvPr id="60419" name="Rectangle 3">
            <a:extLst>
              <a:ext uri="{FF2B5EF4-FFF2-40B4-BE49-F238E27FC236}">
                <a16:creationId xmlns:a16="http://schemas.microsoft.com/office/drawing/2014/main" id="{C4E181CC-B7E2-C64E-A989-E0B2C22D30A9}"/>
              </a:ext>
            </a:extLst>
          </p:cNvPr>
          <p:cNvSpPr>
            <a:spLocks noGrp="1" noChangeArrowheads="1"/>
          </p:cNvSpPr>
          <p:nvPr>
            <p:ph type="body" idx="1"/>
          </p:nvPr>
        </p:nvSpPr>
        <p:spPr>
          <a:xfrm>
            <a:off x="457200" y="3357563"/>
            <a:ext cx="8229600" cy="2768600"/>
          </a:xfrm>
        </p:spPr>
        <p:txBody>
          <a:bodyPr/>
          <a:lstStyle/>
          <a:p>
            <a:pPr eaLnBrk="1" hangingPunct="1">
              <a:lnSpc>
                <a:spcPct val="80000"/>
              </a:lnSpc>
              <a:defRPr/>
            </a:pPr>
            <a:r>
              <a:rPr lang="en-US" sz="2800" dirty="0">
                <a:solidFill>
                  <a:schemeClr val="accent2"/>
                </a:solidFill>
                <a:effectLst>
                  <a:outerShdw blurRad="38100" dist="38100" dir="2700000" algn="tl">
                    <a:srgbClr val="000000">
                      <a:alpha val="43137"/>
                    </a:srgbClr>
                  </a:outerShdw>
                </a:effectLst>
              </a:rPr>
              <a:t>By understanding how communication works, you can reduce the number of incidents that will require physical control</a:t>
            </a:r>
          </a:p>
          <a:p>
            <a:pPr eaLnBrk="1" hangingPunct="1">
              <a:lnSpc>
                <a:spcPct val="80000"/>
              </a:lnSpc>
              <a:defRPr/>
            </a:pPr>
            <a:endParaRPr lang="en-US" sz="1000" dirty="0">
              <a:solidFill>
                <a:schemeClr val="accent2"/>
              </a:solidFill>
              <a:effectLst>
                <a:outerShdw blurRad="38100" dist="38100" dir="2700000" algn="tl">
                  <a:srgbClr val="000000">
                    <a:alpha val="43137"/>
                  </a:srgbClr>
                </a:outerShdw>
              </a:effectLst>
            </a:endParaRPr>
          </a:p>
          <a:p>
            <a:pPr eaLnBrk="1" hangingPunct="1">
              <a:lnSpc>
                <a:spcPct val="80000"/>
              </a:lnSpc>
              <a:defRPr/>
            </a:pPr>
            <a:r>
              <a:rPr lang="en-US" sz="2800" dirty="0">
                <a:solidFill>
                  <a:schemeClr val="accent2"/>
                </a:solidFill>
                <a:effectLst>
                  <a:outerShdw blurRad="38100" dist="38100" dir="2700000" algn="tl">
                    <a:srgbClr val="000000">
                      <a:alpha val="43137"/>
                    </a:srgbClr>
                  </a:outerShdw>
                </a:effectLst>
              </a:rPr>
              <a:t>Establishes your own credibility and enhances organizational professionalism.</a:t>
            </a:r>
          </a:p>
          <a:p>
            <a:pPr eaLnBrk="1" hangingPunct="1">
              <a:lnSpc>
                <a:spcPct val="80000"/>
              </a:lnSpc>
              <a:defRPr/>
            </a:pPr>
            <a:endParaRPr lang="en-US" sz="1000" dirty="0">
              <a:solidFill>
                <a:schemeClr val="accent2"/>
              </a:solidFill>
              <a:effectLst>
                <a:outerShdw blurRad="38100" dist="38100" dir="2700000" algn="tl">
                  <a:srgbClr val="000000">
                    <a:alpha val="43137"/>
                  </a:srgbClr>
                </a:outerShdw>
              </a:effectLst>
            </a:endParaRPr>
          </a:p>
          <a:p>
            <a:pPr eaLnBrk="1" hangingPunct="1">
              <a:lnSpc>
                <a:spcPct val="80000"/>
              </a:lnSpc>
              <a:defRPr/>
            </a:pPr>
            <a:r>
              <a:rPr lang="en-US" sz="2800" dirty="0">
                <a:solidFill>
                  <a:schemeClr val="accent2"/>
                </a:solidFill>
                <a:effectLst>
                  <a:outerShdw blurRad="38100" dist="38100" dir="2700000" algn="tl">
                    <a:srgbClr val="000000">
                      <a:alpha val="43137"/>
                    </a:srgbClr>
                  </a:outerShdw>
                </a:effectLst>
              </a:rPr>
              <a:t>Lowers your own personal risk by avoiding potentially violent confrontations.</a:t>
            </a:r>
            <a:endParaRPr lang="en-CA" sz="2800" dirty="0">
              <a:solidFill>
                <a:schemeClr val="accent2"/>
              </a:solidFill>
              <a:effectLst>
                <a:outerShdw blurRad="38100" dist="38100" dir="2700000" algn="tl">
                  <a:srgbClr val="000000">
                    <a:alpha val="43137"/>
                  </a:srgbClr>
                </a:outerShdw>
              </a:effectLst>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Effect transition="in" filter="box(out)">
                                      <p:cBhvr>
                                        <p:cTn id="7" dur="500"/>
                                        <p:tgtEl>
                                          <p:spTgt spid="6041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60419">
                                            <p:txEl>
                                              <p:pRg st="2" end="2"/>
                                            </p:txEl>
                                          </p:spTgt>
                                        </p:tgtEl>
                                        <p:attrNameLst>
                                          <p:attrName>style.visibility</p:attrName>
                                        </p:attrNameLst>
                                      </p:cBhvr>
                                      <p:to>
                                        <p:strVal val="visible"/>
                                      </p:to>
                                    </p:set>
                                    <p:animEffect transition="in" filter="box(out)">
                                      <p:cBhvr>
                                        <p:cTn id="12" dur="500"/>
                                        <p:tgtEl>
                                          <p:spTgt spid="60419">
                                            <p:txEl>
                                              <p:pRg st="2" end="2"/>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60419">
                                            <p:txEl>
                                              <p:pRg st="4" end="4"/>
                                            </p:txEl>
                                          </p:spTgt>
                                        </p:tgtEl>
                                        <p:attrNameLst>
                                          <p:attrName>style.visibility</p:attrName>
                                        </p:attrNameLst>
                                      </p:cBhvr>
                                      <p:to>
                                        <p:strVal val="visible"/>
                                      </p:to>
                                    </p:set>
                                    <p:animEffect transition="in" filter="box(out)">
                                      <p:cBhvr>
                                        <p:cTn id="17" dur="500"/>
                                        <p:tgtEl>
                                          <p:spTgt spid="60419">
                                            <p:txEl>
                                              <p:pRg st="4" end="4"/>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training">
            <a:extLst>
              <a:ext uri="{FF2B5EF4-FFF2-40B4-BE49-F238E27FC236}">
                <a16:creationId xmlns:a16="http://schemas.microsoft.com/office/drawing/2014/main" id="{F58404A4-2DD7-688A-8DC6-2B6BB2BD48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Rectangle 4">
            <a:extLst>
              <a:ext uri="{FF2B5EF4-FFF2-40B4-BE49-F238E27FC236}">
                <a16:creationId xmlns:a16="http://schemas.microsoft.com/office/drawing/2014/main" id="{7D686802-CC29-B9C6-1572-C6A0D28216CD}"/>
              </a:ext>
            </a:extLst>
          </p:cNvPr>
          <p:cNvSpPr>
            <a:spLocks noGrp="1" noChangeArrowheads="1"/>
          </p:cNvSpPr>
          <p:nvPr>
            <p:ph type="body" idx="1"/>
          </p:nvPr>
        </p:nvSpPr>
        <p:spPr>
          <a:xfrm>
            <a:off x="457200" y="2708275"/>
            <a:ext cx="8229600" cy="3200400"/>
          </a:xfrm>
        </p:spPr>
        <p:txBody>
          <a:bodyPr/>
          <a:lstStyle/>
          <a:p>
            <a:pPr marL="0" indent="0" eaLnBrk="1" hangingPunct="1">
              <a:lnSpc>
                <a:spcPct val="150000"/>
              </a:lnSpc>
              <a:buFontTx/>
              <a:buNone/>
              <a:defRPr/>
            </a:pPr>
            <a:r>
              <a:rPr lang="en-US" sz="2000" dirty="0">
                <a:solidFill>
                  <a:schemeClr val="accent2"/>
                </a:solidFill>
                <a:effectLst>
                  <a:outerShdw blurRad="38100" dist="38100" dir="2700000" algn="tl">
                    <a:srgbClr val="000000">
                      <a:alpha val="43137"/>
                    </a:srgbClr>
                  </a:outerShdw>
                </a:effectLst>
              </a:rPr>
              <a:t>Yet efforts to intervene in conflicts can be and are taken by any party at all stages of the conflict—pre-violent, violent, or post-violent. Successful intervention depends on whether actions are appropriate to the conflict’s sources and stage.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training">
            <a:extLst>
              <a:ext uri="{FF2B5EF4-FFF2-40B4-BE49-F238E27FC236}">
                <a16:creationId xmlns:a16="http://schemas.microsoft.com/office/drawing/2014/main" id="{10E8389F-4B32-205D-3BFD-FEB6D6FC85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Rectangle 3">
            <a:extLst>
              <a:ext uri="{FF2B5EF4-FFF2-40B4-BE49-F238E27FC236}">
                <a16:creationId xmlns:a16="http://schemas.microsoft.com/office/drawing/2014/main" id="{AD3D6527-E4D9-8C0C-8270-72C97634609C}"/>
              </a:ext>
            </a:extLst>
          </p:cNvPr>
          <p:cNvSpPr>
            <a:spLocks noGrp="1" noChangeArrowheads="1"/>
          </p:cNvSpPr>
          <p:nvPr>
            <p:ph type="title"/>
          </p:nvPr>
        </p:nvSpPr>
        <p:spPr>
          <a:xfrm>
            <a:off x="395288" y="2133600"/>
            <a:ext cx="8229600" cy="1143000"/>
          </a:xfrm>
        </p:spPr>
        <p:txBody>
          <a:bodyPr/>
          <a:lstStyle/>
          <a:p>
            <a:pPr eaLnBrk="1" hangingPunct="1">
              <a:defRPr/>
            </a:pPr>
            <a:r>
              <a:rPr lang="en-US" sz="2800" b="1" dirty="0">
                <a:solidFill>
                  <a:schemeClr val="accent2"/>
                </a:solidFill>
                <a:effectLst>
                  <a:outerShdw blurRad="38100" dist="38100" dir="2700000" algn="tl">
                    <a:srgbClr val="000000">
                      <a:alpha val="43137"/>
                    </a:srgbClr>
                  </a:outerShdw>
                </a:effectLst>
              </a:rPr>
              <a:t>Three Areas of Non-Verbal Communication</a:t>
            </a:r>
          </a:p>
        </p:txBody>
      </p:sp>
      <p:sp>
        <p:nvSpPr>
          <p:cNvPr id="7172" name="Rectangle 4">
            <a:extLst>
              <a:ext uri="{FF2B5EF4-FFF2-40B4-BE49-F238E27FC236}">
                <a16:creationId xmlns:a16="http://schemas.microsoft.com/office/drawing/2014/main" id="{D1E2A4C6-DDE7-78A6-E877-3A0E2D8459FA}"/>
              </a:ext>
            </a:extLst>
          </p:cNvPr>
          <p:cNvSpPr>
            <a:spLocks noGrp="1" noChangeArrowheads="1"/>
          </p:cNvSpPr>
          <p:nvPr>
            <p:ph type="body" idx="1"/>
          </p:nvPr>
        </p:nvSpPr>
        <p:spPr>
          <a:xfrm>
            <a:off x="468313" y="3357563"/>
            <a:ext cx="8229600" cy="3200400"/>
          </a:xfrm>
        </p:spPr>
        <p:txBody>
          <a:bodyPr/>
          <a:lstStyle/>
          <a:p>
            <a:pPr eaLnBrk="1" hangingPunct="1">
              <a:defRPr/>
            </a:pPr>
            <a:r>
              <a:rPr lang="en-US" sz="2800" dirty="0">
                <a:solidFill>
                  <a:schemeClr val="accent2"/>
                </a:solidFill>
                <a:effectLst>
                  <a:outerShdw blurRad="38100" dist="38100" dir="2700000" algn="tl">
                    <a:srgbClr val="000000">
                      <a:alpha val="43137"/>
                    </a:srgbClr>
                  </a:outerShdw>
                </a:effectLst>
              </a:rPr>
              <a:t>SPACE</a:t>
            </a:r>
          </a:p>
          <a:p>
            <a:pPr eaLnBrk="1" hangingPunct="1">
              <a:buFontTx/>
              <a:buNone/>
              <a:defRPr/>
            </a:pPr>
            <a:endParaRPr lang="en-US" sz="2800" dirty="0">
              <a:solidFill>
                <a:schemeClr val="accent2"/>
              </a:solidFill>
              <a:effectLst>
                <a:outerShdw blurRad="38100" dist="38100" dir="2700000" algn="tl">
                  <a:srgbClr val="000000">
                    <a:alpha val="43137"/>
                  </a:srgbClr>
                </a:outerShdw>
              </a:effectLst>
            </a:endParaRPr>
          </a:p>
          <a:p>
            <a:pPr eaLnBrk="1" hangingPunct="1">
              <a:defRPr/>
            </a:pPr>
            <a:r>
              <a:rPr lang="en-US" sz="2800" dirty="0">
                <a:solidFill>
                  <a:schemeClr val="accent2"/>
                </a:solidFill>
                <a:effectLst>
                  <a:outerShdw blurRad="38100" dist="38100" dir="2700000" algn="tl">
                    <a:srgbClr val="000000">
                      <a:alpha val="43137"/>
                    </a:srgbClr>
                  </a:outerShdw>
                </a:effectLst>
              </a:rPr>
              <a:t>EYE CONTACT</a:t>
            </a:r>
          </a:p>
          <a:p>
            <a:pPr eaLnBrk="1" hangingPunct="1">
              <a:defRPr/>
            </a:pPr>
            <a:endParaRPr lang="en-US" sz="2800" dirty="0">
              <a:solidFill>
                <a:schemeClr val="accent2"/>
              </a:solidFill>
              <a:effectLst>
                <a:outerShdw blurRad="38100" dist="38100" dir="2700000" algn="tl">
                  <a:srgbClr val="000000">
                    <a:alpha val="43137"/>
                  </a:srgbClr>
                </a:outerShdw>
              </a:effectLst>
            </a:endParaRPr>
          </a:p>
          <a:p>
            <a:pPr eaLnBrk="1" hangingPunct="1">
              <a:defRPr/>
            </a:pPr>
            <a:r>
              <a:rPr lang="en-US" sz="2800" dirty="0">
                <a:solidFill>
                  <a:schemeClr val="accent2"/>
                </a:solidFill>
                <a:effectLst>
                  <a:outerShdw blurRad="38100" dist="38100" dir="2700000" algn="tl">
                    <a:srgbClr val="000000">
                      <a:alpha val="43137"/>
                    </a:srgbClr>
                  </a:outerShdw>
                </a:effectLst>
              </a:rPr>
              <a:t>GESTURES</a:t>
            </a:r>
            <a:endParaRPr lang="en-CA" sz="2800" dirty="0">
              <a:solidFill>
                <a:schemeClr val="accent2"/>
              </a:solidFill>
              <a:effectLst>
                <a:outerShdw blurRad="38100" dist="38100" dir="2700000" algn="tl">
                  <a:srgbClr val="000000">
                    <a:alpha val="43137"/>
                  </a:srgbClr>
                </a:outerShdw>
              </a:effectLst>
            </a:endParaRPr>
          </a:p>
          <a:p>
            <a:pPr eaLnBrk="1" hangingPunct="1">
              <a:defRPr/>
            </a:pPr>
            <a:endParaRPr lang="en-US" dirty="0">
              <a:solidFill>
                <a:schemeClr val="accent2"/>
              </a:solidFill>
              <a:effectLst>
                <a:outerShdw blurRad="38100" dist="38100" dir="2700000" algn="tl">
                  <a:srgbClr val="000000">
                    <a:alpha val="43137"/>
                  </a:srgbClr>
                </a:outerShdw>
              </a:effectLs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7" descr="training">
            <a:extLst>
              <a:ext uri="{FF2B5EF4-FFF2-40B4-BE49-F238E27FC236}">
                <a16:creationId xmlns:a16="http://schemas.microsoft.com/office/drawing/2014/main" id="{C27C9AE2-0398-C02E-EB13-F66119DC4E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5" name="Rectangle 4">
            <a:extLst>
              <a:ext uri="{FF2B5EF4-FFF2-40B4-BE49-F238E27FC236}">
                <a16:creationId xmlns:a16="http://schemas.microsoft.com/office/drawing/2014/main" id="{40EF9C22-7DC2-7E2F-7AC1-61CD22DDE7C0}"/>
              </a:ext>
            </a:extLst>
          </p:cNvPr>
          <p:cNvSpPr>
            <a:spLocks noGrp="1" noChangeArrowheads="1"/>
          </p:cNvSpPr>
          <p:nvPr>
            <p:ph type="title"/>
          </p:nvPr>
        </p:nvSpPr>
        <p:spPr>
          <a:xfrm>
            <a:off x="395288" y="1989138"/>
            <a:ext cx="8229600" cy="1008062"/>
          </a:xfrm>
        </p:spPr>
        <p:txBody>
          <a:bodyPr/>
          <a:lstStyle/>
          <a:p>
            <a:pPr eaLnBrk="1" hangingPunct="1">
              <a:defRPr/>
            </a:pPr>
            <a:r>
              <a:rPr lang="en-US" b="1" dirty="0">
                <a:solidFill>
                  <a:schemeClr val="accent2"/>
                </a:solidFill>
                <a:effectLst>
                  <a:outerShdw blurRad="38100" dist="38100" dir="2700000" algn="tl">
                    <a:srgbClr val="000000">
                      <a:alpha val="43137"/>
                    </a:srgbClr>
                  </a:outerShdw>
                </a:effectLst>
              </a:rPr>
              <a:t>Space</a:t>
            </a:r>
          </a:p>
        </p:txBody>
      </p:sp>
      <p:sp>
        <p:nvSpPr>
          <p:cNvPr id="9222" name="Rectangle 6">
            <a:extLst>
              <a:ext uri="{FF2B5EF4-FFF2-40B4-BE49-F238E27FC236}">
                <a16:creationId xmlns:a16="http://schemas.microsoft.com/office/drawing/2014/main" id="{BFA465AB-6D99-19DD-F968-DC06CA5FD8BE}"/>
              </a:ext>
            </a:extLst>
          </p:cNvPr>
          <p:cNvSpPr>
            <a:spLocks noGrp="1" noChangeArrowheads="1"/>
          </p:cNvSpPr>
          <p:nvPr>
            <p:ph type="body" sz="half" idx="2"/>
          </p:nvPr>
        </p:nvSpPr>
        <p:spPr>
          <a:xfrm>
            <a:off x="4425950" y="3224213"/>
            <a:ext cx="4716463" cy="2913062"/>
          </a:xfrm>
        </p:spPr>
        <p:txBody>
          <a:bodyPr/>
          <a:lstStyle/>
          <a:p>
            <a:pPr eaLnBrk="1" hangingPunct="1">
              <a:buFontTx/>
              <a:buNone/>
              <a:defRPr/>
            </a:pPr>
            <a:r>
              <a:rPr lang="en-US" sz="2800" b="1" dirty="0">
                <a:solidFill>
                  <a:schemeClr val="accent2"/>
                </a:solidFill>
                <a:effectLst>
                  <a:outerShdw blurRad="38100" dist="38100" dir="2700000" algn="tl">
                    <a:srgbClr val="000000">
                      <a:alpha val="43137"/>
                    </a:srgbClr>
                  </a:outerShdw>
                </a:effectLst>
              </a:rPr>
              <a:t>Personal Space – </a:t>
            </a:r>
          </a:p>
          <a:p>
            <a:pPr eaLnBrk="1" hangingPunct="1">
              <a:buFontTx/>
              <a:buNone/>
              <a:defRPr/>
            </a:pPr>
            <a:endParaRPr lang="en-US" sz="1000" dirty="0">
              <a:solidFill>
                <a:schemeClr val="accent2"/>
              </a:solidFill>
              <a:effectLst>
                <a:outerShdw blurRad="38100" dist="38100" dir="2700000" algn="tl">
                  <a:srgbClr val="000000">
                    <a:alpha val="43137"/>
                  </a:srgbClr>
                </a:outerShdw>
              </a:effectLst>
            </a:endParaRPr>
          </a:p>
          <a:p>
            <a:pPr eaLnBrk="1" hangingPunct="1">
              <a:defRPr/>
            </a:pPr>
            <a:r>
              <a:rPr lang="en-US" sz="2800" dirty="0">
                <a:solidFill>
                  <a:schemeClr val="accent2"/>
                </a:solidFill>
                <a:effectLst>
                  <a:outerShdw blurRad="38100" dist="38100" dir="2700000" algn="tl">
                    <a:srgbClr val="000000">
                      <a:alpha val="43137"/>
                    </a:srgbClr>
                  </a:outerShdw>
                </a:effectLst>
              </a:rPr>
              <a:t>Divided into 3 zones</a:t>
            </a:r>
          </a:p>
          <a:p>
            <a:pPr eaLnBrk="1" hangingPunct="1">
              <a:buFontTx/>
              <a:buNone/>
              <a:defRPr/>
            </a:pPr>
            <a:endParaRPr lang="en-US" sz="1000" dirty="0">
              <a:solidFill>
                <a:schemeClr val="accent2"/>
              </a:solidFill>
              <a:effectLst>
                <a:outerShdw blurRad="38100" dist="38100" dir="2700000" algn="tl">
                  <a:srgbClr val="000000">
                    <a:alpha val="43137"/>
                  </a:srgbClr>
                </a:outerShdw>
              </a:effectLst>
            </a:endParaRPr>
          </a:p>
          <a:p>
            <a:pPr eaLnBrk="1" hangingPunct="1">
              <a:buFontTx/>
              <a:buChar char="-"/>
              <a:defRPr/>
            </a:pPr>
            <a:r>
              <a:rPr lang="en-US" sz="2400" dirty="0">
                <a:solidFill>
                  <a:schemeClr val="accent2"/>
                </a:solidFill>
                <a:effectLst>
                  <a:outerShdw blurRad="38100" dist="38100" dir="2700000" algn="tl">
                    <a:srgbClr val="000000">
                      <a:alpha val="43137"/>
                    </a:srgbClr>
                  </a:outerShdw>
                </a:effectLst>
              </a:rPr>
              <a:t>Intimate Zone - ( 0 – 4 feet )</a:t>
            </a:r>
          </a:p>
          <a:p>
            <a:pPr eaLnBrk="1" hangingPunct="1">
              <a:buFontTx/>
              <a:buChar char="-"/>
              <a:defRPr/>
            </a:pPr>
            <a:r>
              <a:rPr lang="en-US" sz="2400" dirty="0">
                <a:solidFill>
                  <a:schemeClr val="accent2"/>
                </a:solidFill>
                <a:effectLst>
                  <a:outerShdw blurRad="38100" dist="38100" dir="2700000" algn="tl">
                    <a:srgbClr val="000000">
                      <a:alpha val="43137"/>
                    </a:srgbClr>
                  </a:outerShdw>
                </a:effectLst>
              </a:rPr>
              <a:t>Personal Zone - ( 4 – 12 feet )</a:t>
            </a:r>
          </a:p>
          <a:p>
            <a:pPr eaLnBrk="1" hangingPunct="1">
              <a:buFontTx/>
              <a:buChar char="-"/>
              <a:defRPr/>
            </a:pPr>
            <a:r>
              <a:rPr lang="en-US" sz="2400" dirty="0">
                <a:solidFill>
                  <a:schemeClr val="accent2"/>
                </a:solidFill>
                <a:effectLst>
                  <a:outerShdw blurRad="38100" dist="38100" dir="2700000" algn="tl">
                    <a:srgbClr val="000000">
                      <a:alpha val="43137"/>
                    </a:srgbClr>
                  </a:outerShdw>
                </a:effectLst>
              </a:rPr>
              <a:t>Social - (12 feet + )</a:t>
            </a:r>
          </a:p>
          <a:p>
            <a:pPr eaLnBrk="1" hangingPunct="1">
              <a:defRPr/>
            </a:pPr>
            <a:endParaRPr lang="en-US" sz="2000" dirty="0">
              <a:solidFill>
                <a:schemeClr val="accent2"/>
              </a:solidFill>
            </a:endParaRPr>
          </a:p>
        </p:txBody>
      </p:sp>
      <p:graphicFrame>
        <p:nvGraphicFramePr>
          <p:cNvPr id="2" name="Diagram 1">
            <a:extLst>
              <a:ext uri="{FF2B5EF4-FFF2-40B4-BE49-F238E27FC236}">
                <a16:creationId xmlns:a16="http://schemas.microsoft.com/office/drawing/2014/main" id="{7D937E5D-2CF5-5062-BF24-A50D79190BFF}"/>
              </a:ext>
            </a:extLst>
          </p:cNvPr>
          <p:cNvGraphicFramePr/>
          <p:nvPr/>
        </p:nvGraphicFramePr>
        <p:xfrm>
          <a:off x="0" y="2709863"/>
          <a:ext cx="3744913" cy="4165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8" name="Picture 2" descr="training">
            <a:extLst>
              <a:ext uri="{FF2B5EF4-FFF2-40B4-BE49-F238E27FC236}">
                <a16:creationId xmlns:a16="http://schemas.microsoft.com/office/drawing/2014/main" id="{84106805-4B73-A125-6D97-0CD8F0EA87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9" name="Rectangle 3">
            <a:extLst>
              <a:ext uri="{FF2B5EF4-FFF2-40B4-BE49-F238E27FC236}">
                <a16:creationId xmlns:a16="http://schemas.microsoft.com/office/drawing/2014/main" id="{0AFDD3AF-22DD-6B3B-D0F5-303944AC289A}"/>
              </a:ext>
            </a:extLst>
          </p:cNvPr>
          <p:cNvSpPr>
            <a:spLocks noGrp="1" noChangeArrowheads="1"/>
          </p:cNvSpPr>
          <p:nvPr>
            <p:ph type="title"/>
          </p:nvPr>
        </p:nvSpPr>
        <p:spPr>
          <a:xfrm>
            <a:off x="395288" y="1989138"/>
            <a:ext cx="8229600" cy="987425"/>
          </a:xfrm>
        </p:spPr>
        <p:txBody>
          <a:bodyPr/>
          <a:lstStyle/>
          <a:p>
            <a:pPr eaLnBrk="1" hangingPunct="1">
              <a:defRPr/>
            </a:pPr>
            <a:r>
              <a:rPr lang="en-US" b="1" dirty="0">
                <a:solidFill>
                  <a:schemeClr val="accent2"/>
                </a:solidFill>
                <a:effectLst>
                  <a:outerShdw blurRad="38100" dist="38100" dir="2700000" algn="tl">
                    <a:srgbClr val="000000">
                      <a:alpha val="43137"/>
                    </a:srgbClr>
                  </a:outerShdw>
                </a:effectLst>
              </a:rPr>
              <a:t>Space</a:t>
            </a:r>
          </a:p>
        </p:txBody>
      </p:sp>
      <p:sp>
        <p:nvSpPr>
          <p:cNvPr id="11268" name="Rectangle 4">
            <a:extLst>
              <a:ext uri="{FF2B5EF4-FFF2-40B4-BE49-F238E27FC236}">
                <a16:creationId xmlns:a16="http://schemas.microsoft.com/office/drawing/2014/main" id="{8B8DE3B5-1F76-F943-A876-9949279402BE}"/>
              </a:ext>
            </a:extLst>
          </p:cNvPr>
          <p:cNvSpPr>
            <a:spLocks noGrp="1" noChangeArrowheads="1"/>
          </p:cNvSpPr>
          <p:nvPr>
            <p:ph type="body" sz="half" idx="2"/>
          </p:nvPr>
        </p:nvSpPr>
        <p:spPr>
          <a:xfrm>
            <a:off x="4648200" y="3213100"/>
            <a:ext cx="4038600" cy="3240088"/>
          </a:xfrm>
        </p:spPr>
        <p:txBody>
          <a:bodyPr/>
          <a:lstStyle/>
          <a:p>
            <a:pPr eaLnBrk="1" hangingPunct="1">
              <a:defRPr/>
            </a:pPr>
            <a:r>
              <a:rPr lang="en-US" sz="2800" dirty="0">
                <a:solidFill>
                  <a:schemeClr val="accent2"/>
                </a:solidFill>
                <a:effectLst>
                  <a:outerShdw blurRad="38100" dist="38100" dir="2700000" algn="tl">
                    <a:srgbClr val="000000">
                      <a:alpha val="43137"/>
                    </a:srgbClr>
                  </a:outerShdw>
                </a:effectLst>
              </a:rPr>
              <a:t>Intimate zone is also “Attack zone”</a:t>
            </a:r>
          </a:p>
          <a:p>
            <a:pPr eaLnBrk="1" hangingPunct="1">
              <a:defRPr/>
            </a:pPr>
            <a:endParaRPr lang="en-US" sz="800" dirty="0">
              <a:solidFill>
                <a:schemeClr val="accent2"/>
              </a:solidFill>
              <a:effectLst>
                <a:outerShdw blurRad="38100" dist="38100" dir="2700000" algn="tl">
                  <a:srgbClr val="000000">
                    <a:alpha val="43137"/>
                  </a:srgbClr>
                </a:outerShdw>
              </a:effectLst>
            </a:endParaRPr>
          </a:p>
          <a:p>
            <a:pPr eaLnBrk="1" hangingPunct="1">
              <a:defRPr/>
            </a:pPr>
            <a:r>
              <a:rPr lang="en-US" sz="2800" dirty="0">
                <a:solidFill>
                  <a:schemeClr val="accent2"/>
                </a:solidFill>
                <a:effectLst>
                  <a:outerShdw blurRad="38100" dist="38100" dir="2700000" algn="tl">
                    <a:srgbClr val="000000">
                      <a:alpha val="43137"/>
                    </a:srgbClr>
                  </a:outerShdw>
                </a:effectLst>
              </a:rPr>
              <a:t>Personal Zone is also “ Defense zone”</a:t>
            </a:r>
          </a:p>
          <a:p>
            <a:pPr eaLnBrk="1" hangingPunct="1">
              <a:defRPr/>
            </a:pPr>
            <a:endParaRPr lang="en-US" sz="800" dirty="0">
              <a:solidFill>
                <a:schemeClr val="accent2"/>
              </a:solidFill>
              <a:effectLst>
                <a:outerShdw blurRad="38100" dist="38100" dir="2700000" algn="tl">
                  <a:srgbClr val="000000">
                    <a:alpha val="43137"/>
                  </a:srgbClr>
                </a:outerShdw>
              </a:effectLst>
            </a:endParaRPr>
          </a:p>
          <a:p>
            <a:pPr eaLnBrk="1" hangingPunct="1">
              <a:defRPr/>
            </a:pPr>
            <a:r>
              <a:rPr lang="en-US" sz="2800" dirty="0">
                <a:solidFill>
                  <a:schemeClr val="accent2"/>
                </a:solidFill>
                <a:effectLst>
                  <a:outerShdw blurRad="38100" dist="38100" dir="2700000" algn="tl">
                    <a:srgbClr val="000000">
                      <a:alpha val="43137"/>
                    </a:srgbClr>
                  </a:outerShdw>
                </a:effectLst>
              </a:rPr>
              <a:t>Social Zone is also “Alert zone”</a:t>
            </a:r>
          </a:p>
        </p:txBody>
      </p:sp>
      <p:graphicFrame>
        <p:nvGraphicFramePr>
          <p:cNvPr id="2" name="Diagram 1">
            <a:extLst>
              <a:ext uri="{FF2B5EF4-FFF2-40B4-BE49-F238E27FC236}">
                <a16:creationId xmlns:a16="http://schemas.microsoft.com/office/drawing/2014/main" id="{EC4F2C9D-93F5-8CF9-1A8A-50E428228626}"/>
              </a:ext>
            </a:extLst>
          </p:cNvPr>
          <p:cNvGraphicFramePr/>
          <p:nvPr/>
        </p:nvGraphicFramePr>
        <p:xfrm>
          <a:off x="-11113" y="2692400"/>
          <a:ext cx="3743326" cy="4165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378</TotalTime>
  <Words>1842</Words>
  <Application>Microsoft Macintosh PowerPoint</Application>
  <PresentationFormat>On-screen Show (4:3)</PresentationFormat>
  <Paragraphs>397</Paragraphs>
  <Slides>57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57</vt:i4>
      </vt:variant>
    </vt:vector>
  </HeadingPairs>
  <TitlesOfParts>
    <vt:vector size="60" baseType="lpstr">
      <vt:lpstr>Arial</vt:lpstr>
      <vt:lpstr>Wingdings</vt:lpstr>
      <vt:lpstr>Default Design</vt:lpstr>
      <vt:lpstr>PowerPoint Presentation</vt:lpstr>
      <vt:lpstr>CONFLICT INTERVENTION</vt:lpstr>
      <vt:lpstr>PowerPoint Presentation</vt:lpstr>
      <vt:lpstr>Introduction</vt:lpstr>
      <vt:lpstr>Introduction</vt:lpstr>
      <vt:lpstr>PowerPoint Presentation</vt:lpstr>
      <vt:lpstr>Three Areas of Non-Verbal Communication</vt:lpstr>
      <vt:lpstr>Space</vt:lpstr>
      <vt:lpstr>Space</vt:lpstr>
      <vt:lpstr>Space</vt:lpstr>
      <vt:lpstr>Space</vt:lpstr>
      <vt:lpstr>Tactical Considerations</vt:lpstr>
      <vt:lpstr>Field Interview Stance</vt:lpstr>
      <vt:lpstr>EYE CONTACT</vt:lpstr>
      <vt:lpstr>Physical Characteristics of the Eyes </vt:lpstr>
      <vt:lpstr>Other Characteristics </vt:lpstr>
      <vt:lpstr>Characteristics (cont’d)</vt:lpstr>
      <vt:lpstr>Gestures</vt:lpstr>
      <vt:lpstr>Basic Gestures and Posture Signals </vt:lpstr>
      <vt:lpstr>HEAD</vt:lpstr>
      <vt:lpstr>FACE</vt:lpstr>
      <vt:lpstr>BREATHING</vt:lpstr>
      <vt:lpstr>ARMS</vt:lpstr>
      <vt:lpstr>PALMS</vt:lpstr>
      <vt:lpstr>HANDS</vt:lpstr>
      <vt:lpstr>ELBOWS</vt:lpstr>
      <vt:lpstr>LEGS / STANCE</vt:lpstr>
      <vt:lpstr>OVERALL BODY </vt:lpstr>
      <vt:lpstr>Summary</vt:lpstr>
      <vt:lpstr>Need a Break?</vt:lpstr>
      <vt:lpstr>RECOGNIZING THREATS</vt:lpstr>
      <vt:lpstr>When attack is Imminent</vt:lpstr>
      <vt:lpstr>Three Areas of Non Verbal Communication</vt:lpstr>
      <vt:lpstr>Three Areas (cont’d)</vt:lpstr>
      <vt:lpstr>Three Areas (cont’d)</vt:lpstr>
      <vt:lpstr>Messages in Enforcement Encounters are communicated in Three ways.</vt:lpstr>
      <vt:lpstr>They Include</vt:lpstr>
      <vt:lpstr>VERBAL / VOCAL</vt:lpstr>
      <vt:lpstr>NON VERBAL FACTORS</vt:lpstr>
      <vt:lpstr>Choose to act Superior / Intimidate</vt:lpstr>
      <vt:lpstr>Examples – What not to do</vt:lpstr>
      <vt:lpstr>Project attitude of Equality/Understanding</vt:lpstr>
      <vt:lpstr>What to do:</vt:lpstr>
      <vt:lpstr>THREE ELEMENTS OF A GOOD COMMUNICATOR</vt:lpstr>
      <vt:lpstr>Representation</vt:lpstr>
      <vt:lpstr>Translation</vt:lpstr>
      <vt:lpstr>Mediation</vt:lpstr>
      <vt:lpstr>THREE MAXIMS OF VERBAL JUDO</vt:lpstr>
      <vt:lpstr>Five Steps to Compliance ( LEAPS )</vt:lpstr>
      <vt:lpstr>Listen</vt:lpstr>
      <vt:lpstr>Empathize</vt:lpstr>
      <vt:lpstr>Ask</vt:lpstr>
      <vt:lpstr>Paraphrasing</vt:lpstr>
      <vt:lpstr>Summarize</vt:lpstr>
      <vt:lpstr>OVERVIEW</vt:lpstr>
      <vt:lpstr>Overview ( cont’d )</vt:lpstr>
      <vt:lpstr>Overview ( cont’d )</vt:lpstr>
    </vt:vector>
  </TitlesOfParts>
  <Company>Independent Security Services Atlantic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Ops </dc:creator>
  <cp:lastModifiedBy>Derrick K</cp:lastModifiedBy>
  <cp:revision>23</cp:revision>
  <dcterms:created xsi:type="dcterms:W3CDTF">2005-01-24T23:02:01Z</dcterms:created>
  <dcterms:modified xsi:type="dcterms:W3CDTF">2024-11-29T14:19:20Z</dcterms:modified>
</cp:coreProperties>
</file>