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FB5915-B282-5504-357E-23F486B00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1D761E-E2E4-5220-26BC-318D6F23A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FA8A8-7269-B7D4-8FA9-4B78A091C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C4B32-8773-7F40-A41E-00F1B1677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97F89C-593F-F31D-86AD-9B5548D95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48DEE9-612A-77CE-919D-FDE0074F5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F9A468-6941-C73B-A6CD-643A76A42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62E-07EF-BA41-9655-A4CE4CFA6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5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AC89F1-3A5B-475A-DC76-209EDB56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81F925-A894-E199-19F2-D1296ECFD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28ECC-594B-B920-FC67-A61D9A144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8AF96-B989-8240-ACC1-92969D89D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04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20985-F041-A6E0-D38B-4947AD64C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5B644-4371-AB1C-BD8F-D890FCEBD3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33A45-F0C6-B194-97F5-7F62574FE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8B58F-3033-8348-93BF-4441FE922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89DBAF-785A-51B3-F881-56427281D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0105DD-6A1A-C8D6-EB74-4E51D1A04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2114D-308F-FE0E-56ED-5233E6A19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C80DC-D84C-BD43-B029-150D99CA5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6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52862F-FB8A-F8E2-1A5C-49A7C58244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DE36D-4C83-24A8-4DB4-6BA68B2253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BE054E-DC17-281A-BB49-9BAA21FA2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0C5A3-C128-CA49-AA27-74CBAE892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4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75540-43A5-651A-63E0-4B39AC73E2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3C385-6CA6-DFFA-9925-488267D9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3A6A1-BF02-1486-8952-AD55EB869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311A5-FECC-4342-A54E-CA0FD3572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9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1ED68C-E013-AC8B-D138-606DEFD60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7052D7-2F6F-C0BA-5C0A-10C509AE9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F8B779-FCE4-C409-680B-F850A2ABE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A7EA-2347-E845-B3FE-8A650F82D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4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33082D-193E-DC8E-44FF-DA9A48B3A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CB008D-35BD-DF3B-59C6-341EC7DB0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97BE0E-0FAA-2256-1F75-9A4419C89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34CA4-6CC9-6845-AB88-6905B2747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D22CED-CD05-A419-B692-08C285EFD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11EA5C-8615-19D0-D90C-CECC922977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F45BE7-73A9-CCBC-8D21-EF7894915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0297A-748A-1F42-BC70-6DB08FBF0C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7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B56A4-92E1-539F-8CF0-B485904D0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7D76-10D7-AF3A-1483-48D9C5345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10DFC-8C7B-C211-2826-FDBCB653D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65E3D-9CF2-4340-B03B-BC6A7C89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44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DF1A9-DABC-AB00-4AFE-1F6A49ABC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A1B0B-9B1D-FCE6-DDBD-3C2045EF5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D277C-0662-5752-7E4A-A67BA4BAE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5C7E7-0317-F148-83ED-8D7CD571C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C7E782B-7893-BA72-1D4C-C16005422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8F74C2-BB90-A3B1-0CBB-F577BC443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2407C4-5183-B25D-7150-B1AD7F41D0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CE7B3D-2A0C-47FA-D274-507AD1AD8A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9DD89C-5F44-DD33-A16E-C6549A8F82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57692E-600C-B64C-AF3F-9BD3107AD7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bg2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4C475F0-D316-28A8-E29E-586FAC2DC4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F61637-A459-E3AF-9AB0-06AC61A2F3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72" name="Picture 4" descr="2_up">
            <a:extLst>
              <a:ext uri="{FF2B5EF4-FFF2-40B4-BE49-F238E27FC236}">
                <a16:creationId xmlns:a16="http://schemas.microsoft.com/office/drawing/2014/main" id="{09E4155C-2FD8-3C8C-EBF7-03D69A71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" descr="training">
            <a:extLst>
              <a:ext uri="{FF2B5EF4-FFF2-40B4-BE49-F238E27FC236}">
                <a16:creationId xmlns:a16="http://schemas.microsoft.com/office/drawing/2014/main" id="{808D195C-ECE2-84F3-ECA9-7D473B13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Rectangle 3">
            <a:extLst>
              <a:ext uri="{FF2B5EF4-FFF2-40B4-BE49-F238E27FC236}">
                <a16:creationId xmlns:a16="http://schemas.microsoft.com/office/drawing/2014/main" id="{85E04917-E5DC-4AC4-8DF3-58F23D716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Levels Of Relative Positioning</a:t>
            </a:r>
          </a:p>
        </p:txBody>
      </p:sp>
      <p:sp>
        <p:nvSpPr>
          <p:cNvPr id="3095" name="Rectangle 4">
            <a:extLst>
              <a:ext uri="{FF2B5EF4-FFF2-40B4-BE49-F238E27FC236}">
                <a16:creationId xmlns:a16="http://schemas.microsoft.com/office/drawing/2014/main" id="{0E1CFE3C-164A-F326-8E03-3AB5350DA1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Cover – Position 2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Abreast of the subject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Used when providing cover for the interviewing officer</a:t>
            </a:r>
          </a:p>
          <a:p>
            <a:pPr lvl="1" eaLnBrk="1" hangingPunct="1"/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2" name="Diagram 5">
            <a:extLst>
              <a:ext uri="{FF2B5EF4-FFF2-40B4-BE49-F238E27FC236}">
                <a16:creationId xmlns:a16="http://schemas.microsoft.com/office/drawing/2014/main" id="{C7975D25-E853-336B-3C76-E0F30679463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4038600" cy="2773363"/>
            <a:chOff x="748" y="695"/>
            <a:chExt cx="4264" cy="2930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6D50A14C-56FE-36DA-DBE2-2C26C915F3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695"/>
              <a:ext cx="4264" cy="29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3076">
              <a:extLst>
                <a:ext uri="{FF2B5EF4-FFF2-40B4-BE49-F238E27FC236}">
                  <a16:creationId xmlns:a16="http://schemas.microsoft.com/office/drawing/2014/main" id="{4604C418-5C5A-FCD5-2041-9D316D982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7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_s3077">
              <a:extLst>
                <a:ext uri="{FF2B5EF4-FFF2-40B4-BE49-F238E27FC236}">
                  <a16:creationId xmlns:a16="http://schemas.microsoft.com/office/drawing/2014/main" id="{B1D9D9AC-74FE-2D6F-B52E-978BCA49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6" name="_s3078">
              <a:extLst>
                <a:ext uri="{FF2B5EF4-FFF2-40B4-BE49-F238E27FC236}">
                  <a16:creationId xmlns:a16="http://schemas.microsoft.com/office/drawing/2014/main" id="{CF8246A6-BC9C-CAFC-46F1-3CBF7A07C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3079">
              <a:extLst>
                <a:ext uri="{FF2B5EF4-FFF2-40B4-BE49-F238E27FC236}">
                  <a16:creationId xmlns:a16="http://schemas.microsoft.com/office/drawing/2014/main" id="{03C9784F-ED57-A94E-B1F3-7560FB382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18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_s3080">
              <a:extLst>
                <a:ext uri="{FF2B5EF4-FFF2-40B4-BE49-F238E27FC236}">
                  <a16:creationId xmlns:a16="http://schemas.microsoft.com/office/drawing/2014/main" id="{72C0A58B-9DFE-7C91-CD05-D97D649DE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3081">
              <a:extLst>
                <a:ext uri="{FF2B5EF4-FFF2-40B4-BE49-F238E27FC236}">
                  <a16:creationId xmlns:a16="http://schemas.microsoft.com/office/drawing/2014/main" id="{736B0DB3-5843-A3D0-17F8-B3684719D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54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_s3082">
              <a:extLst>
                <a:ext uri="{FF2B5EF4-FFF2-40B4-BE49-F238E27FC236}">
                  <a16:creationId xmlns:a16="http://schemas.microsoft.com/office/drawing/2014/main" id="{F8DD6B1A-5424-5A42-148A-876097EF3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00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3083">
              <a:extLst>
                <a:ext uri="{FF2B5EF4-FFF2-40B4-BE49-F238E27FC236}">
                  <a16:creationId xmlns:a16="http://schemas.microsoft.com/office/drawing/2014/main" id="{DEE1187A-C027-2041-A309-759EB0802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843"/>
              <a:ext cx="684" cy="6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Officer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12" name="_s3084">
              <a:extLst>
                <a:ext uri="{FF2B5EF4-FFF2-40B4-BE49-F238E27FC236}">
                  <a16:creationId xmlns:a16="http://schemas.microsoft.com/office/drawing/2014/main" id="{C7872389-0E6C-607C-5B31-92261DF2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_s3085">
              <a:extLst>
                <a:ext uri="{FF2B5EF4-FFF2-40B4-BE49-F238E27FC236}">
                  <a16:creationId xmlns:a16="http://schemas.microsoft.com/office/drawing/2014/main" id="{F3CD8079-3893-A028-21EF-A01991D0A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_s3086">
              <a:extLst>
                <a:ext uri="{FF2B5EF4-FFF2-40B4-BE49-F238E27FC236}">
                  <a16:creationId xmlns:a16="http://schemas.microsoft.com/office/drawing/2014/main" id="{C432C8F5-DEB5-0820-6E9C-DAF529FF4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_s3087">
              <a:extLst>
                <a:ext uri="{FF2B5EF4-FFF2-40B4-BE49-F238E27FC236}">
                  <a16:creationId xmlns:a16="http://schemas.microsoft.com/office/drawing/2014/main" id="{D2171D6E-EF9E-037E-482D-9050EF80F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817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_s3088">
              <a:extLst>
                <a:ext uri="{FF2B5EF4-FFF2-40B4-BE49-F238E27FC236}">
                  <a16:creationId xmlns:a16="http://schemas.microsoft.com/office/drawing/2014/main" id="{751A7C2D-D500-A080-0D82-23B4E599C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_s3089">
              <a:extLst>
                <a:ext uri="{FF2B5EF4-FFF2-40B4-BE49-F238E27FC236}">
                  <a16:creationId xmlns:a16="http://schemas.microsoft.com/office/drawing/2014/main" id="{251EECFA-F83A-786B-40C8-46C2598EC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18" name="_s3090">
              <a:extLst>
                <a:ext uri="{FF2B5EF4-FFF2-40B4-BE49-F238E27FC236}">
                  <a16:creationId xmlns:a16="http://schemas.microsoft.com/office/drawing/2014/main" id="{EC77B8B1-C37B-DF76-961C-BF9C68016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6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_s3091">
              <a:extLst>
                <a:ext uri="{FF2B5EF4-FFF2-40B4-BE49-F238E27FC236}">
                  <a16:creationId xmlns:a16="http://schemas.microsoft.com/office/drawing/2014/main" id="{D3BD1251-BD5A-30AD-8D24-1BCDC70F6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_s3092">
              <a:extLst>
                <a:ext uri="{FF2B5EF4-FFF2-40B4-BE49-F238E27FC236}">
                  <a16:creationId xmlns:a16="http://schemas.microsoft.com/office/drawing/2014/main" id="{42C895FA-91AF-3BCE-E715-55D9F21AC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8"/>
              <a:ext cx="684" cy="6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Subject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7" name="Picture 2" descr="training">
            <a:extLst>
              <a:ext uri="{FF2B5EF4-FFF2-40B4-BE49-F238E27FC236}">
                <a16:creationId xmlns:a16="http://schemas.microsoft.com/office/drawing/2014/main" id="{C6C5E404-3A8B-1AFA-BB58-60420584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8" name="Rectangle 3">
            <a:extLst>
              <a:ext uri="{FF2B5EF4-FFF2-40B4-BE49-F238E27FC236}">
                <a16:creationId xmlns:a16="http://schemas.microsoft.com/office/drawing/2014/main" id="{51FEC3FB-0EE2-4C38-4441-461890EC0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Levels Of Relative Positioning</a:t>
            </a:r>
          </a:p>
        </p:txBody>
      </p:sp>
      <p:sp>
        <p:nvSpPr>
          <p:cNvPr id="4119" name="Rectangle 4">
            <a:extLst>
              <a:ext uri="{FF2B5EF4-FFF2-40B4-BE49-F238E27FC236}">
                <a16:creationId xmlns:a16="http://schemas.microsoft.com/office/drawing/2014/main" id="{AB90FBED-76D4-49B1-AEAF-5FE718253D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Escort – Position 2 </a:t>
            </a:r>
            <a:r>
              <a:rPr lang="en-US" altLang="en-US" sz="2800" baseline="30000">
                <a:solidFill>
                  <a:schemeClr val="accent2"/>
                </a:solidFill>
              </a:rPr>
              <a:t>1/2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Behind the subject at a 45 degree angle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Used when taking a subject into custody, or escorting them from a location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2" name="Diagram 5">
            <a:extLst>
              <a:ext uri="{FF2B5EF4-FFF2-40B4-BE49-F238E27FC236}">
                <a16:creationId xmlns:a16="http://schemas.microsoft.com/office/drawing/2014/main" id="{741EE205-0A3D-EBEC-3C3D-2AF4407E66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4038600" cy="2773363"/>
            <a:chOff x="748" y="695"/>
            <a:chExt cx="4264" cy="2930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FA1AC06A-48EE-C238-E830-2FD783A4A2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695"/>
              <a:ext cx="4264" cy="29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4100">
              <a:extLst>
                <a:ext uri="{FF2B5EF4-FFF2-40B4-BE49-F238E27FC236}">
                  <a16:creationId xmlns:a16="http://schemas.microsoft.com/office/drawing/2014/main" id="{C6D5E8F7-4FC0-6836-9E52-C47945181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7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_s4101">
              <a:extLst>
                <a:ext uri="{FF2B5EF4-FFF2-40B4-BE49-F238E27FC236}">
                  <a16:creationId xmlns:a16="http://schemas.microsoft.com/office/drawing/2014/main" id="{DD466EF9-8F80-989B-B2DE-0A183894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92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6" name="_s4102">
              <a:extLst>
                <a:ext uri="{FF2B5EF4-FFF2-40B4-BE49-F238E27FC236}">
                  <a16:creationId xmlns:a16="http://schemas.microsoft.com/office/drawing/2014/main" id="{5E13F7C7-1D3D-BB24-01C2-759B70CA1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4103">
              <a:extLst>
                <a:ext uri="{FF2B5EF4-FFF2-40B4-BE49-F238E27FC236}">
                  <a16:creationId xmlns:a16="http://schemas.microsoft.com/office/drawing/2014/main" id="{A5E53B2F-9208-546D-9BB5-C5AC29B2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18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_s4104">
              <a:extLst>
                <a:ext uri="{FF2B5EF4-FFF2-40B4-BE49-F238E27FC236}">
                  <a16:creationId xmlns:a16="http://schemas.microsoft.com/office/drawing/2014/main" id="{E5622273-138C-E9DC-AE8B-56F22B893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4105">
              <a:extLst>
                <a:ext uri="{FF2B5EF4-FFF2-40B4-BE49-F238E27FC236}">
                  <a16:creationId xmlns:a16="http://schemas.microsoft.com/office/drawing/2014/main" id="{5C647511-05C9-C9F6-22D1-99391EBB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54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_s4106">
              <a:extLst>
                <a:ext uri="{FF2B5EF4-FFF2-40B4-BE49-F238E27FC236}">
                  <a16:creationId xmlns:a16="http://schemas.microsoft.com/office/drawing/2014/main" id="{5E57E999-C83B-AE41-4676-FF63BCF29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00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4107">
              <a:extLst>
                <a:ext uri="{FF2B5EF4-FFF2-40B4-BE49-F238E27FC236}">
                  <a16:creationId xmlns:a16="http://schemas.microsoft.com/office/drawing/2014/main" id="{0D79DB63-52C2-F3E7-D728-7C4248D3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843"/>
              <a:ext cx="684" cy="6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Officer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12" name="_s4108">
              <a:extLst>
                <a:ext uri="{FF2B5EF4-FFF2-40B4-BE49-F238E27FC236}">
                  <a16:creationId xmlns:a16="http://schemas.microsoft.com/office/drawing/2014/main" id="{EBDE3D0D-906E-5157-885C-68088E3F5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_s4109">
              <a:extLst>
                <a:ext uri="{FF2B5EF4-FFF2-40B4-BE49-F238E27FC236}">
                  <a16:creationId xmlns:a16="http://schemas.microsoft.com/office/drawing/2014/main" id="{7E31337A-1625-DB87-401F-ED98E7E3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_s4110">
              <a:extLst>
                <a:ext uri="{FF2B5EF4-FFF2-40B4-BE49-F238E27FC236}">
                  <a16:creationId xmlns:a16="http://schemas.microsoft.com/office/drawing/2014/main" id="{DB6CF997-A0DC-D5EA-2D1D-3B37A0B7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_s4111">
              <a:extLst>
                <a:ext uri="{FF2B5EF4-FFF2-40B4-BE49-F238E27FC236}">
                  <a16:creationId xmlns:a16="http://schemas.microsoft.com/office/drawing/2014/main" id="{52C01C44-8F2A-6A1A-8468-81DABA23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817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_s4112">
              <a:extLst>
                <a:ext uri="{FF2B5EF4-FFF2-40B4-BE49-F238E27FC236}">
                  <a16:creationId xmlns:a16="http://schemas.microsoft.com/office/drawing/2014/main" id="{50E9A579-60B0-8494-64BA-F09A2C466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_s4113">
              <a:extLst>
                <a:ext uri="{FF2B5EF4-FFF2-40B4-BE49-F238E27FC236}">
                  <a16:creationId xmlns:a16="http://schemas.microsoft.com/office/drawing/2014/main" id="{826EB9A8-67E6-88E6-BF4E-A01D8916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092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18" name="_s4114">
              <a:extLst>
                <a:ext uri="{FF2B5EF4-FFF2-40B4-BE49-F238E27FC236}">
                  <a16:creationId xmlns:a16="http://schemas.microsoft.com/office/drawing/2014/main" id="{5AD56732-94DB-4683-B0CF-E7A4C83A1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6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_s4115">
              <a:extLst>
                <a:ext uri="{FF2B5EF4-FFF2-40B4-BE49-F238E27FC236}">
                  <a16:creationId xmlns:a16="http://schemas.microsoft.com/office/drawing/2014/main" id="{7EDD0D1B-D6D5-6B20-FA1F-E3EFCB98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_s4116">
              <a:extLst>
                <a:ext uri="{FF2B5EF4-FFF2-40B4-BE49-F238E27FC236}">
                  <a16:creationId xmlns:a16="http://schemas.microsoft.com/office/drawing/2014/main" id="{CE64ACE8-62D4-DA68-1635-2773AEBF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8"/>
              <a:ext cx="684" cy="6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Subject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" descr="training">
            <a:extLst>
              <a:ext uri="{FF2B5EF4-FFF2-40B4-BE49-F238E27FC236}">
                <a16:creationId xmlns:a16="http://schemas.microsoft.com/office/drawing/2014/main" id="{65D5045D-3ECC-FF87-7574-AF1B95C19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Rectangle 3">
            <a:extLst>
              <a:ext uri="{FF2B5EF4-FFF2-40B4-BE49-F238E27FC236}">
                <a16:creationId xmlns:a16="http://schemas.microsoft.com/office/drawing/2014/main" id="{E337C48D-8A4A-AD25-307B-EA1161A5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Levels Of Relative Positioning</a:t>
            </a:r>
          </a:p>
        </p:txBody>
      </p:sp>
      <p:sp>
        <p:nvSpPr>
          <p:cNvPr id="5143" name="Rectangle 4">
            <a:extLst>
              <a:ext uri="{FF2B5EF4-FFF2-40B4-BE49-F238E27FC236}">
                <a16:creationId xmlns:a16="http://schemas.microsoft.com/office/drawing/2014/main" id="{7BFDC8A3-E97E-A684-D5C3-6E26692B87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Cover – Position 3</a:t>
            </a:r>
            <a:endParaRPr lang="en-US" altLang="en-US" sz="2400" baseline="300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Directly behind the subject</a:t>
            </a:r>
          </a:p>
          <a:p>
            <a:pPr lvl="1" eaLnBrk="1" hangingPunct="1"/>
            <a:r>
              <a:rPr lang="en-US" altLang="en-US" sz="2000">
                <a:solidFill>
                  <a:schemeClr val="accent2"/>
                </a:solidFill>
              </a:rPr>
              <a:t>Used for providing cover for the interviewing officer, or approaching a subject undetected.</a:t>
            </a:r>
          </a:p>
          <a:p>
            <a:pPr lvl="1" eaLnBrk="1" hangingPunct="1"/>
            <a:endParaRPr lang="en-US" altLang="en-US" sz="2000">
              <a:solidFill>
                <a:schemeClr val="accent2"/>
              </a:solidFill>
            </a:endParaRPr>
          </a:p>
        </p:txBody>
      </p:sp>
      <p:grpSp>
        <p:nvGrpSpPr>
          <p:cNvPr id="2" name="Diagram 5">
            <a:extLst>
              <a:ext uri="{FF2B5EF4-FFF2-40B4-BE49-F238E27FC236}">
                <a16:creationId xmlns:a16="http://schemas.microsoft.com/office/drawing/2014/main" id="{09BF5A58-2B6E-12E5-72CB-FD3BBF330CE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4038600" cy="2773363"/>
            <a:chOff x="748" y="695"/>
            <a:chExt cx="4264" cy="2930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2C5D1F94-43D7-EA76-01C8-D7C88338CB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695"/>
              <a:ext cx="4264" cy="29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5124">
              <a:extLst>
                <a:ext uri="{FF2B5EF4-FFF2-40B4-BE49-F238E27FC236}">
                  <a16:creationId xmlns:a16="http://schemas.microsoft.com/office/drawing/2014/main" id="{68748296-0087-E290-C8CA-4BAD02CDF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7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_s5125">
              <a:extLst>
                <a:ext uri="{FF2B5EF4-FFF2-40B4-BE49-F238E27FC236}">
                  <a16:creationId xmlns:a16="http://schemas.microsoft.com/office/drawing/2014/main" id="{D79332DE-286B-5DF0-B7CF-A422B69E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6" name="_s5126">
              <a:extLst>
                <a:ext uri="{FF2B5EF4-FFF2-40B4-BE49-F238E27FC236}">
                  <a16:creationId xmlns:a16="http://schemas.microsoft.com/office/drawing/2014/main" id="{424CAED2-54D7-CA50-C139-7C479C50E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5127">
              <a:extLst>
                <a:ext uri="{FF2B5EF4-FFF2-40B4-BE49-F238E27FC236}">
                  <a16:creationId xmlns:a16="http://schemas.microsoft.com/office/drawing/2014/main" id="{792C2263-9EAF-CBD1-590B-D12EF3DA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18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_s5128">
              <a:extLst>
                <a:ext uri="{FF2B5EF4-FFF2-40B4-BE49-F238E27FC236}">
                  <a16:creationId xmlns:a16="http://schemas.microsoft.com/office/drawing/2014/main" id="{3071AD0D-7A23-B970-BB07-F9B8AF61F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5129">
              <a:extLst>
                <a:ext uri="{FF2B5EF4-FFF2-40B4-BE49-F238E27FC236}">
                  <a16:creationId xmlns:a16="http://schemas.microsoft.com/office/drawing/2014/main" id="{AD612762-4FF3-6A3C-E617-47DB056E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54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_s5130">
              <a:extLst>
                <a:ext uri="{FF2B5EF4-FFF2-40B4-BE49-F238E27FC236}">
                  <a16:creationId xmlns:a16="http://schemas.microsoft.com/office/drawing/2014/main" id="{CCB6798F-4A77-68E4-707F-34F0D3CE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00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5131">
              <a:extLst>
                <a:ext uri="{FF2B5EF4-FFF2-40B4-BE49-F238E27FC236}">
                  <a16:creationId xmlns:a16="http://schemas.microsoft.com/office/drawing/2014/main" id="{F12B17D0-0419-A73F-02F4-3AF03B84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843"/>
              <a:ext cx="684" cy="6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Officer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12" name="_s5132">
              <a:extLst>
                <a:ext uri="{FF2B5EF4-FFF2-40B4-BE49-F238E27FC236}">
                  <a16:creationId xmlns:a16="http://schemas.microsoft.com/office/drawing/2014/main" id="{E19CE742-4EA3-3A4E-D475-385ED6FF4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_s5133">
              <a:extLst>
                <a:ext uri="{FF2B5EF4-FFF2-40B4-BE49-F238E27FC236}">
                  <a16:creationId xmlns:a16="http://schemas.microsoft.com/office/drawing/2014/main" id="{7234AEF7-B0D1-D550-3D3E-E599EDC3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_s5134">
              <a:extLst>
                <a:ext uri="{FF2B5EF4-FFF2-40B4-BE49-F238E27FC236}">
                  <a16:creationId xmlns:a16="http://schemas.microsoft.com/office/drawing/2014/main" id="{6D86FADF-F0D5-2C4B-F5FF-E4D2E1837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_s5135">
              <a:extLst>
                <a:ext uri="{FF2B5EF4-FFF2-40B4-BE49-F238E27FC236}">
                  <a16:creationId xmlns:a16="http://schemas.microsoft.com/office/drawing/2014/main" id="{54810538-91E4-0E19-CDA1-BF6D6724E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817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_s5136">
              <a:extLst>
                <a:ext uri="{FF2B5EF4-FFF2-40B4-BE49-F238E27FC236}">
                  <a16:creationId xmlns:a16="http://schemas.microsoft.com/office/drawing/2014/main" id="{FFFE5F06-5C25-0492-77E1-9D0E6C877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_s5137">
              <a:extLst>
                <a:ext uri="{FF2B5EF4-FFF2-40B4-BE49-F238E27FC236}">
                  <a16:creationId xmlns:a16="http://schemas.microsoft.com/office/drawing/2014/main" id="{2AC9DDBB-D310-9AD6-5723-DDAEFC71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18" name="_s5138">
              <a:extLst>
                <a:ext uri="{FF2B5EF4-FFF2-40B4-BE49-F238E27FC236}">
                  <a16:creationId xmlns:a16="http://schemas.microsoft.com/office/drawing/2014/main" id="{DD045D18-3FF7-1C5D-DF45-D3A754AB7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6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_s5139">
              <a:extLst>
                <a:ext uri="{FF2B5EF4-FFF2-40B4-BE49-F238E27FC236}">
                  <a16:creationId xmlns:a16="http://schemas.microsoft.com/office/drawing/2014/main" id="{0761E419-C718-4C2E-B198-6CF67693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92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_s5140">
              <a:extLst>
                <a:ext uri="{FF2B5EF4-FFF2-40B4-BE49-F238E27FC236}">
                  <a16:creationId xmlns:a16="http://schemas.microsoft.com/office/drawing/2014/main" id="{1201BE3B-E9CA-1A8D-C39C-9498324CF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8"/>
              <a:ext cx="684" cy="6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Subject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raining">
            <a:extLst>
              <a:ext uri="{FF2B5EF4-FFF2-40B4-BE49-F238E27FC236}">
                <a16:creationId xmlns:a16="http://schemas.microsoft.com/office/drawing/2014/main" id="{C587A050-1B00-7706-3576-4C822A00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>
            <a:extLst>
              <a:ext uri="{FF2B5EF4-FFF2-40B4-BE49-F238E27FC236}">
                <a16:creationId xmlns:a16="http://schemas.microsoft.com/office/drawing/2014/main" id="{087BBB1C-033F-1F58-59F0-1A8F7193A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Body Position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FB8281C-AD49-871E-307C-DE71CE350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Balanced 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Feet shoulder width apart, head up and centered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Gun/weapon side 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Takes a weapon out of reach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Bladed body position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Body bladed to your subject, providing less of a target as well as giving you the ability to avoid strikes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raining">
            <a:extLst>
              <a:ext uri="{FF2B5EF4-FFF2-40B4-BE49-F238E27FC236}">
                <a16:creationId xmlns:a16="http://schemas.microsoft.com/office/drawing/2014/main" id="{3DC0B4A0-D707-24FD-D879-CD896F32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8A991089-94A3-CD3E-AF4D-46341EA8B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Hand Position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096867E-BAA6-F04F-046F-AC9E26BA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Above the waist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Modified high guard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Natural/subtle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raining">
            <a:extLst>
              <a:ext uri="{FF2B5EF4-FFF2-40B4-BE49-F238E27FC236}">
                <a16:creationId xmlns:a16="http://schemas.microsoft.com/office/drawing/2014/main" id="{A921B20A-71FA-8271-9252-4F6EB38C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8B410-2651-0063-A413-0365E06D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Reactionary gap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431268D-681D-BD9D-FA7C-3E5A4ECCD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Reactionary Gap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The distance it take for an individual to successfully implement Reaction Time concepts.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6 feet - is the normal/unarmed reactionary distance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10 feet plus the length of the weapon - is the reactionary distance for edged weapons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Increase the reactionary gap by placing stationary objects, as well as distance, between yourself and the attacker.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A greater distance between you and the attacker will allow you more time to react and formulate a plan of action.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raining">
            <a:extLst>
              <a:ext uri="{FF2B5EF4-FFF2-40B4-BE49-F238E27FC236}">
                <a16:creationId xmlns:a16="http://schemas.microsoft.com/office/drawing/2014/main" id="{F2604A09-2E92-6191-3075-61009AAC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053FF0D6-2BCA-CF4F-D2E1-4C9BDC0A1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Reactionary gap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D484F08-A6E2-E964-3846-412FBA3FE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Reaction Time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The time necessary to nullify or counter an attack. The process steps associated with reaction time are: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Assess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Plan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Act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raining">
            <a:extLst>
              <a:ext uri="{FF2B5EF4-FFF2-40B4-BE49-F238E27FC236}">
                <a16:creationId xmlns:a16="http://schemas.microsoft.com/office/drawing/2014/main" id="{A111AFD7-2759-2BA2-5A03-6C3BC808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A7B989B0-F130-FD6B-CD94-89F55FC0B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Reactionary gap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1FD480C-2264-B6AE-EE71-4616BCA68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The following conditions either impede or improve Reaction Time depending on the awareness of the officer.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</a:rPr>
              <a:t>Attention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</a:rPr>
              <a:t>Environment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</a:rPr>
              <a:t>Training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>
                <a:solidFill>
                  <a:schemeClr val="accent2"/>
                </a:solidFill>
              </a:rPr>
              <a:t>Distance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raining">
            <a:extLst>
              <a:ext uri="{FF2B5EF4-FFF2-40B4-BE49-F238E27FC236}">
                <a16:creationId xmlns:a16="http://schemas.microsoft.com/office/drawing/2014/main" id="{6976A59C-CB58-36E1-2CB5-9284A18A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895EF371-161A-2BBE-6C75-2D97A6FD3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Proxemics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68526D8-4A29-1908-72F9-F21CF75A7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Proxemics deals with the study of spatial distances between individuals in different situations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In law enforcement, proxemics allows us to look at any given situation and use the appropriate distance to keep ourselves or others safe from potentially dangerous subjects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It also allows Security Officers the ability to identify when subjects are too close, thus making them a threat to our safety.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raining">
            <a:extLst>
              <a:ext uri="{FF2B5EF4-FFF2-40B4-BE49-F238E27FC236}">
                <a16:creationId xmlns:a16="http://schemas.microsoft.com/office/drawing/2014/main" id="{99D1D3A1-B563-82BB-7912-75663A69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A57F821B-9602-7187-E41A-C074C93A1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D4A4542-B838-2A9A-448D-E90F17AA1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Field Interview is a series of concepts combined to allow Security Officers to safely deal with potentially resistive or violent subjects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We have covered the following concepts: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Levels of Relative Positioning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Body Position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Hand Position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>
                <a:solidFill>
                  <a:schemeClr val="accent2"/>
                </a:solidFill>
              </a:rPr>
              <a:t>Reactionary Gap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Remember, when dealing with a subject, distance or the ability to create distance is crucial.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training">
            <a:extLst>
              <a:ext uri="{FF2B5EF4-FFF2-40B4-BE49-F238E27FC236}">
                <a16:creationId xmlns:a16="http://schemas.microsoft.com/office/drawing/2014/main" id="{3EDB7BF0-D1B1-6602-BED5-5F363E6C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>
            <a:extLst>
              <a:ext uri="{FF2B5EF4-FFF2-40B4-BE49-F238E27FC236}">
                <a16:creationId xmlns:a16="http://schemas.microsoft.com/office/drawing/2014/main" id="{F51D544C-33C4-A5FE-82BA-4DAF0635F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FIELD INTERVIEW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F6D571B-5201-5E34-35BC-2729CA498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Instructor: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Date: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training">
            <a:extLst>
              <a:ext uri="{FF2B5EF4-FFF2-40B4-BE49-F238E27FC236}">
                <a16:creationId xmlns:a16="http://schemas.microsoft.com/office/drawing/2014/main" id="{8335219C-02D8-8A1E-D2D1-D589E81B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B144A2A5-B259-9C91-8C83-276E6D059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Topic: Field Interview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Objective: Gives Security Officers the ability to: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Use relative positioning when dealing with potentially resistive suspects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Use the concept of the Reactionary Gap as it relates to interviewing potentially resistive suspects.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Method of Instruction: Lecture-developmental and demonstrative performance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Training Aids: Presentation, practical performance, written exam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Pen and paper are required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aining">
            <a:extLst>
              <a:ext uri="{FF2B5EF4-FFF2-40B4-BE49-F238E27FC236}">
                <a16:creationId xmlns:a16="http://schemas.microsoft.com/office/drawing/2014/main" id="{9285C31E-AC22-836E-6AA4-86334F6B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FF44AA1-64E8-B94E-B719-84EAB9BD5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A7964C7-62B3-21CC-B45B-AFBC2DD7C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Field Interview is based upon a concept of relative body positioning; encompassing posture, hand position, body orientation and distance in dealing with subjects.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It will allow the Security officer to understand the role of a reactionary gap and how it applies to the concept of Field Interview, employing the stages of reaction, creating distance, and the use of proxemics.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training ppt">
            <a:extLst>
              <a:ext uri="{FF2B5EF4-FFF2-40B4-BE49-F238E27FC236}">
                <a16:creationId xmlns:a16="http://schemas.microsoft.com/office/drawing/2014/main" id="{55907654-F7FC-78BE-C938-38208F4C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33ED83E8-3E48-50F0-CF1D-44318BA74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Body Posture – Do’s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442EC71B-31B0-A048-AE18-61A396452B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Head up and aware (code yellow)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Hands above waist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Body bladed slightly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Balanced stance</a:t>
            </a:r>
          </a:p>
        </p:txBody>
      </p:sp>
      <p:pic>
        <p:nvPicPr>
          <p:cNvPr id="11269" name="Picture 9" descr="Field Interview">
            <a:extLst>
              <a:ext uri="{FF2B5EF4-FFF2-40B4-BE49-F238E27FC236}">
                <a16:creationId xmlns:a16="http://schemas.microsoft.com/office/drawing/2014/main" id="{2341571D-3F5A-785A-D77E-76C36D23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0"/>
            <a:ext cx="259715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raining ppt">
            <a:extLst>
              <a:ext uri="{FF2B5EF4-FFF2-40B4-BE49-F238E27FC236}">
                <a16:creationId xmlns:a16="http://schemas.microsoft.com/office/drawing/2014/main" id="{C5D99C30-9DB9-7577-8926-09B81DAB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29EB779D-CA71-CEAB-B037-53D78D4B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Body Posture – Don’ts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3EABB6D-68A6-41E7-1283-2AE697C7F1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Head down and unaware (code 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Hands in pockets, crossed, or behind back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Poor body alignment in relation to subject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Standing too close to a subject</a:t>
            </a:r>
          </a:p>
        </p:txBody>
      </p:sp>
      <p:pic>
        <p:nvPicPr>
          <p:cNvPr id="12293" name="Picture 9" descr="Field Interview don'ts">
            <a:extLst>
              <a:ext uri="{FF2B5EF4-FFF2-40B4-BE49-F238E27FC236}">
                <a16:creationId xmlns:a16="http://schemas.microsoft.com/office/drawing/2014/main" id="{DE056C50-28ED-EF4A-60C8-4FEA3B11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3276600"/>
            <a:ext cx="2395537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aining ppt">
            <a:extLst>
              <a:ext uri="{FF2B5EF4-FFF2-40B4-BE49-F238E27FC236}">
                <a16:creationId xmlns:a16="http://schemas.microsoft.com/office/drawing/2014/main" id="{943BEE88-E213-BCD3-1B7D-FCC02D49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212C285A-6D47-FDEC-22EA-4642225FD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Dress and Deportment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7283561-BF47-BFA8-B422-65220DA842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Officer presence is the first level of force used in any encounter.  With that in mind, it is important to realize that how you present yourself (dress and deportment) plays a role in how subjects will react to your presence.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Remember: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Uniform is to be clean, pressed and lint free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As uniform and non-uniform officers, we are a visible representation to public of who and what we are as a company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accent2"/>
                </a:solidFill>
              </a:rPr>
              <a:t>We are an authority figure in which our duties are to handle, with tact and diplomacy, any given situation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sz="1200">
              <a:solidFill>
                <a:schemeClr val="accent2"/>
              </a:solidFill>
            </a:endParaRPr>
          </a:p>
        </p:txBody>
      </p:sp>
      <p:pic>
        <p:nvPicPr>
          <p:cNvPr id="13317" name="Picture 9" descr="Field Interview, Dress">
            <a:extLst>
              <a:ext uri="{FF2B5EF4-FFF2-40B4-BE49-F238E27FC236}">
                <a16:creationId xmlns:a16="http://schemas.microsoft.com/office/drawing/2014/main" id="{92AB94D7-6046-8748-0AAD-8C65D468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1970088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" descr="training">
            <a:extLst>
              <a:ext uri="{FF2B5EF4-FFF2-40B4-BE49-F238E27FC236}">
                <a16:creationId xmlns:a16="http://schemas.microsoft.com/office/drawing/2014/main" id="{09E82327-7FC1-162F-2B28-79DCDFDA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Diagram 34">
            <a:extLst>
              <a:ext uri="{FF2B5EF4-FFF2-40B4-BE49-F238E27FC236}">
                <a16:creationId xmlns:a16="http://schemas.microsoft.com/office/drawing/2014/main" id="{E1E2391E-B1DD-F5BA-A2B1-1ECF1088367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19400"/>
            <a:ext cx="3651250" cy="5105400"/>
            <a:chOff x="1608" y="682"/>
            <a:chExt cx="2640" cy="2959"/>
          </a:xfrm>
        </p:grpSpPr>
        <p:sp>
          <p:nvSpPr>
            <p:cNvPr id="3" name="_s1028">
              <a:extLst>
                <a:ext uri="{FF2B5EF4-FFF2-40B4-BE49-F238E27FC236}">
                  <a16:creationId xmlns:a16="http://schemas.microsoft.com/office/drawing/2014/main" id="{1F4C9059-1E0E-D673-367E-917597799933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95" y="1446"/>
              <a:ext cx="1431" cy="1431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1029">
              <a:extLst>
                <a:ext uri="{FF2B5EF4-FFF2-40B4-BE49-F238E27FC236}">
                  <a16:creationId xmlns:a16="http://schemas.microsoft.com/office/drawing/2014/main" id="{AC8BD6EE-F794-9834-F84B-FF99068E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525"/>
              <a:ext cx="382" cy="318"/>
            </a:xfrm>
            <a:prstGeom prst="callout2">
              <a:avLst>
                <a:gd name="adj1" fmla="val 20810"/>
                <a:gd name="adj2" fmla="val -14417"/>
                <a:gd name="adj3" fmla="val 20810"/>
                <a:gd name="adj4" fmla="val -23125"/>
                <a:gd name="adj5" fmla="val 200000"/>
                <a:gd name="adj6" fmla="val -16006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Arial" panose="020B0604020202020204" pitchFamily="34" charset="0"/>
                </a:rPr>
                <a:t>Alert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Arial" panose="020B0604020202020204" pitchFamily="34" charset="0"/>
                </a:rPr>
                <a:t>Social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Arial" panose="020B0604020202020204" pitchFamily="34" charset="0"/>
                </a:rPr>
                <a:t>12’ plus</a:t>
              </a:r>
            </a:p>
          </p:txBody>
        </p:sp>
        <p:sp>
          <p:nvSpPr>
            <p:cNvPr id="5" name="_s1030">
              <a:extLst>
                <a:ext uri="{FF2B5EF4-FFF2-40B4-BE49-F238E27FC236}">
                  <a16:creationId xmlns:a16="http://schemas.microsoft.com/office/drawing/2014/main" id="{88473202-4484-8A0F-CEB1-10A7453AD596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133" y="1684"/>
              <a:ext cx="954" cy="9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1031">
              <a:extLst>
                <a:ext uri="{FF2B5EF4-FFF2-40B4-BE49-F238E27FC236}">
                  <a16:creationId xmlns:a16="http://schemas.microsoft.com/office/drawing/2014/main" id="{835DCA71-F516-CA54-758B-110151D9D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207"/>
              <a:ext cx="382" cy="318"/>
            </a:xfrm>
            <a:prstGeom prst="callout2">
              <a:avLst>
                <a:gd name="adj1" fmla="val 20870"/>
                <a:gd name="adj2" fmla="val -14417"/>
                <a:gd name="adj3" fmla="val 20870"/>
                <a:gd name="adj4" fmla="val -22824"/>
                <a:gd name="adj5" fmla="val 300000"/>
                <a:gd name="adj6" fmla="val -22252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Defense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Personal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4’-12’</a:t>
              </a:r>
            </a:p>
          </p:txBody>
        </p:sp>
        <p:sp>
          <p:nvSpPr>
            <p:cNvPr id="7" name="_s1032">
              <a:extLst>
                <a:ext uri="{FF2B5EF4-FFF2-40B4-BE49-F238E27FC236}">
                  <a16:creationId xmlns:a16="http://schemas.microsoft.com/office/drawing/2014/main" id="{534EA7B1-E290-A2EB-6A6B-B26F80BC1B2F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372" y="1923"/>
              <a:ext cx="477" cy="4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033">
              <a:extLst>
                <a:ext uri="{FF2B5EF4-FFF2-40B4-BE49-F238E27FC236}">
                  <a16:creationId xmlns:a16="http://schemas.microsoft.com/office/drawing/2014/main" id="{C608FE09-9E05-F330-4598-A103F6A0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889"/>
              <a:ext cx="382" cy="318"/>
            </a:xfrm>
            <a:prstGeom prst="callout2">
              <a:avLst>
                <a:gd name="adj1" fmla="val 20810"/>
                <a:gd name="adj2" fmla="val -14417"/>
                <a:gd name="adj3" fmla="val 20810"/>
                <a:gd name="adj4" fmla="val -22824"/>
                <a:gd name="adj5" fmla="val 400000"/>
                <a:gd name="adj6" fmla="val -31591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Attack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Intimate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 Distance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0’-4’</a:t>
              </a:r>
            </a:p>
          </p:txBody>
        </p:sp>
      </p:grpSp>
      <p:grpSp>
        <p:nvGrpSpPr>
          <p:cNvPr id="9" name="Content Placeholder 1033">
            <a:extLst>
              <a:ext uri="{FF2B5EF4-FFF2-40B4-BE49-F238E27FC236}">
                <a16:creationId xmlns:a16="http://schemas.microsoft.com/office/drawing/2014/main" id="{3C8D1F8D-0909-A685-B07C-EB5BA32A69C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124200"/>
            <a:ext cx="3060700" cy="3429000"/>
            <a:chOff x="1264" y="350"/>
            <a:chExt cx="3232" cy="3622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116F0D1C-3294-4796-D6FD-0FE17F5369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4" y="350"/>
              <a:ext cx="3232" cy="362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1036">
              <a:extLst>
                <a:ext uri="{FF2B5EF4-FFF2-40B4-BE49-F238E27FC236}">
                  <a16:creationId xmlns:a16="http://schemas.microsoft.com/office/drawing/2014/main" id="{4FE71E08-E0D1-3CE6-1EF1-F1B2622F7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7" y="1677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_s1037">
              <a:extLst>
                <a:ext uri="{FF2B5EF4-FFF2-40B4-BE49-F238E27FC236}">
                  <a16:creationId xmlns:a16="http://schemas.microsoft.com/office/drawing/2014/main" id="{3CEF22DF-BFFE-A683-0499-1612D063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9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13" name="_s1038">
              <a:extLst>
                <a:ext uri="{FF2B5EF4-FFF2-40B4-BE49-F238E27FC236}">
                  <a16:creationId xmlns:a16="http://schemas.microsoft.com/office/drawing/2014/main" id="{9D6B1B33-A862-27E8-49E4-A2AC85B38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160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_s1039">
              <a:extLst>
                <a:ext uri="{FF2B5EF4-FFF2-40B4-BE49-F238E27FC236}">
                  <a16:creationId xmlns:a16="http://schemas.microsoft.com/office/drawing/2014/main" id="{13AB8D7E-5ADE-4A0F-BCD4-81E157CC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19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_s1040">
              <a:extLst>
                <a:ext uri="{FF2B5EF4-FFF2-40B4-BE49-F238E27FC236}">
                  <a16:creationId xmlns:a16="http://schemas.microsoft.com/office/drawing/2014/main" id="{ED3E07B4-5F0C-9169-D0D4-059297250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" y="2401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_s1041">
              <a:extLst>
                <a:ext uri="{FF2B5EF4-FFF2-40B4-BE49-F238E27FC236}">
                  <a16:creationId xmlns:a16="http://schemas.microsoft.com/office/drawing/2014/main" id="{B9D8A65C-F010-5776-BC38-73338299D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544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_s1042">
              <a:extLst>
                <a:ext uri="{FF2B5EF4-FFF2-40B4-BE49-F238E27FC236}">
                  <a16:creationId xmlns:a16="http://schemas.microsoft.com/office/drawing/2014/main" id="{61FE6D1F-3B58-CAEB-1A74-6E9D488C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01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_s1043">
              <a:extLst>
                <a:ext uri="{FF2B5EF4-FFF2-40B4-BE49-F238E27FC236}">
                  <a16:creationId xmlns:a16="http://schemas.microsoft.com/office/drawing/2014/main" id="{89A30C08-E14B-BEB3-074B-8CC67F4A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844"/>
              <a:ext cx="684" cy="6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Officer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19" name="_s1044">
              <a:extLst>
                <a:ext uri="{FF2B5EF4-FFF2-40B4-BE49-F238E27FC236}">
                  <a16:creationId xmlns:a16="http://schemas.microsoft.com/office/drawing/2014/main" id="{186AF989-ABA9-BDD2-E679-CC6AE3C86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401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_s1045">
              <a:extLst>
                <a:ext uri="{FF2B5EF4-FFF2-40B4-BE49-F238E27FC236}">
                  <a16:creationId xmlns:a16="http://schemas.microsoft.com/office/drawing/2014/main" id="{16FD43B6-8801-B564-5146-2A0B53821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_s1046">
              <a:extLst>
                <a:ext uri="{FF2B5EF4-FFF2-40B4-BE49-F238E27FC236}">
                  <a16:creationId xmlns:a16="http://schemas.microsoft.com/office/drawing/2014/main" id="{562691B5-86BC-B327-1AC1-FC4D06A4A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160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_s1047">
              <a:extLst>
                <a:ext uri="{FF2B5EF4-FFF2-40B4-BE49-F238E27FC236}">
                  <a16:creationId xmlns:a16="http://schemas.microsoft.com/office/drawing/2014/main" id="{AFAE8872-6D2C-9474-8875-398A9206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818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_s1048">
              <a:extLst>
                <a:ext uri="{FF2B5EF4-FFF2-40B4-BE49-F238E27FC236}">
                  <a16:creationId xmlns:a16="http://schemas.microsoft.com/office/drawing/2014/main" id="{E5558D24-AD23-1F0C-C7BF-5E3EF223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677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_s1049">
              <a:extLst>
                <a:ext uri="{FF2B5EF4-FFF2-40B4-BE49-F238E27FC236}">
                  <a16:creationId xmlns:a16="http://schemas.microsoft.com/office/drawing/2014/main" id="{4445285F-93FB-D499-E28B-7BB3578F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09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25" name="_s1050">
              <a:extLst>
                <a:ext uri="{FF2B5EF4-FFF2-40B4-BE49-F238E27FC236}">
                  <a16:creationId xmlns:a16="http://schemas.microsoft.com/office/drawing/2014/main" id="{75E3FA37-5359-AB80-4BBB-3B20E5038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7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_s1051">
              <a:extLst>
                <a:ext uri="{FF2B5EF4-FFF2-40B4-BE49-F238E27FC236}">
                  <a16:creationId xmlns:a16="http://schemas.microsoft.com/office/drawing/2014/main" id="{5D476CC1-41FC-3940-AF80-794B903A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93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7" name="_s1052">
              <a:extLst>
                <a:ext uri="{FF2B5EF4-FFF2-40B4-BE49-F238E27FC236}">
                  <a16:creationId xmlns:a16="http://schemas.microsoft.com/office/drawing/2014/main" id="{B9CA5C33-8728-D081-6F70-78B7D410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9"/>
              <a:ext cx="684" cy="6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Subject</a:t>
              </a:r>
            </a:p>
          </p:txBody>
        </p:sp>
      </p:grpSp>
      <p:sp>
        <p:nvSpPr>
          <p:cNvPr id="1054" name="Text Box 43">
            <a:extLst>
              <a:ext uri="{FF2B5EF4-FFF2-40B4-BE49-F238E27FC236}">
                <a16:creationId xmlns:a16="http://schemas.microsoft.com/office/drawing/2014/main" id="{D1F45ECC-A4E8-1921-50D7-6CC83C25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Levels of Relative Positioning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9" name="Picture 4" descr="training">
            <a:extLst>
              <a:ext uri="{FF2B5EF4-FFF2-40B4-BE49-F238E27FC236}">
                <a16:creationId xmlns:a16="http://schemas.microsoft.com/office/drawing/2014/main" id="{88EEEB8F-50CC-5E65-F682-60C8CCCE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Rectangle 2">
            <a:extLst>
              <a:ext uri="{FF2B5EF4-FFF2-40B4-BE49-F238E27FC236}">
                <a16:creationId xmlns:a16="http://schemas.microsoft.com/office/drawing/2014/main" id="{DA5009E1-18AA-01FD-3A35-C94ABD2E9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Levels Of Relative Positioning</a:t>
            </a:r>
          </a:p>
        </p:txBody>
      </p:sp>
      <p:sp>
        <p:nvSpPr>
          <p:cNvPr id="2071" name="Rectangle 3">
            <a:extLst>
              <a:ext uri="{FF2B5EF4-FFF2-40B4-BE49-F238E27FC236}">
                <a16:creationId xmlns:a16="http://schemas.microsoft.com/office/drawing/2014/main" id="{52858DEB-F888-FCDF-3277-DA770D06D0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4038600" cy="2697163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Interview – Position 1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45 degree angle (front) relative to subject</a:t>
            </a:r>
          </a:p>
          <a:p>
            <a:pPr lvl="1" eaLnBrk="1" hangingPunct="1"/>
            <a:r>
              <a:rPr lang="en-US" altLang="en-US" sz="2400">
                <a:solidFill>
                  <a:schemeClr val="accent2"/>
                </a:solidFill>
              </a:rPr>
              <a:t>Used when interviewing a subject</a:t>
            </a:r>
          </a:p>
          <a:p>
            <a:pPr lvl="1" eaLnBrk="1" hangingPunct="1"/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2" name="Diagram 6">
            <a:extLst>
              <a:ext uri="{FF2B5EF4-FFF2-40B4-BE49-F238E27FC236}">
                <a16:creationId xmlns:a16="http://schemas.microsoft.com/office/drawing/2014/main" id="{A1B25C96-A284-2AC6-B4B2-FA77E4CD1E9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4038600" cy="2773363"/>
            <a:chOff x="748" y="695"/>
            <a:chExt cx="4264" cy="2930"/>
          </a:xfrm>
        </p:grpSpPr>
        <p:sp>
          <p:nvSpPr>
            <p:cNvPr id="3" name="AutoShape 7">
              <a:extLst>
                <a:ext uri="{FF2B5EF4-FFF2-40B4-BE49-F238E27FC236}">
                  <a16:creationId xmlns:a16="http://schemas.microsoft.com/office/drawing/2014/main" id="{F3CBBA5F-ED81-DFD4-A937-63EF8C3092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695"/>
              <a:ext cx="4264" cy="293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2052">
              <a:extLst>
                <a:ext uri="{FF2B5EF4-FFF2-40B4-BE49-F238E27FC236}">
                  <a16:creationId xmlns:a16="http://schemas.microsoft.com/office/drawing/2014/main" id="{28D9CAA9-0A1B-60EB-1DED-F50CB11C2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7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_s2053">
              <a:extLst>
                <a:ext uri="{FF2B5EF4-FFF2-40B4-BE49-F238E27FC236}">
                  <a16:creationId xmlns:a16="http://schemas.microsoft.com/office/drawing/2014/main" id="{A583BAAE-198E-331C-82A2-B9710035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6" name="_s2054">
              <a:extLst>
                <a:ext uri="{FF2B5EF4-FFF2-40B4-BE49-F238E27FC236}">
                  <a16:creationId xmlns:a16="http://schemas.microsoft.com/office/drawing/2014/main" id="{5DE0BA0F-925A-EECE-5172-BF337C34B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2055">
              <a:extLst>
                <a:ext uri="{FF2B5EF4-FFF2-40B4-BE49-F238E27FC236}">
                  <a16:creationId xmlns:a16="http://schemas.microsoft.com/office/drawing/2014/main" id="{5135CFD6-33BA-B1C0-0B49-EAEEC5C30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18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_s2056">
              <a:extLst>
                <a:ext uri="{FF2B5EF4-FFF2-40B4-BE49-F238E27FC236}">
                  <a16:creationId xmlns:a16="http://schemas.microsoft.com/office/drawing/2014/main" id="{B6333BCE-CB69-02C0-036D-7F1EBBC62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2057">
              <a:extLst>
                <a:ext uri="{FF2B5EF4-FFF2-40B4-BE49-F238E27FC236}">
                  <a16:creationId xmlns:a16="http://schemas.microsoft.com/office/drawing/2014/main" id="{1BE24917-7E7E-9C69-8672-7B7640FA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2543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_s2058">
              <a:extLst>
                <a:ext uri="{FF2B5EF4-FFF2-40B4-BE49-F238E27FC236}">
                  <a16:creationId xmlns:a16="http://schemas.microsoft.com/office/drawing/2014/main" id="{5CFD6A9C-8625-128B-2F3F-8FD953F0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00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2059">
              <a:extLst>
                <a:ext uri="{FF2B5EF4-FFF2-40B4-BE49-F238E27FC236}">
                  <a16:creationId xmlns:a16="http://schemas.microsoft.com/office/drawing/2014/main" id="{22433E98-943F-3A19-F4F8-5B495B1D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2843"/>
              <a:ext cx="684" cy="6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Officer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12" name="_s2060">
              <a:extLst>
                <a:ext uri="{FF2B5EF4-FFF2-40B4-BE49-F238E27FC236}">
                  <a16:creationId xmlns:a16="http://schemas.microsoft.com/office/drawing/2014/main" id="{0FC767E4-F8A5-577B-DC6F-72598E98B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400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_s2061">
              <a:extLst>
                <a:ext uri="{FF2B5EF4-FFF2-40B4-BE49-F238E27FC236}">
                  <a16:creationId xmlns:a16="http://schemas.microsoft.com/office/drawing/2014/main" id="{D3F8EA5D-D876-A707-7784-86AD729E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2"/>
              <a:ext cx="684" cy="6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_s2062">
              <a:extLst>
                <a:ext uri="{FF2B5EF4-FFF2-40B4-BE49-F238E27FC236}">
                  <a16:creationId xmlns:a16="http://schemas.microsoft.com/office/drawing/2014/main" id="{FEB5EDC2-DDEE-DC74-7685-25F40B4DB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159"/>
              <a:ext cx="3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_s2063">
              <a:extLst>
                <a:ext uri="{FF2B5EF4-FFF2-40B4-BE49-F238E27FC236}">
                  <a16:creationId xmlns:a16="http://schemas.microsoft.com/office/drawing/2014/main" id="{614D5E1B-50E1-3E57-E24C-7D202907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817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_s2064">
              <a:extLst>
                <a:ext uri="{FF2B5EF4-FFF2-40B4-BE49-F238E27FC236}">
                  <a16:creationId xmlns:a16="http://schemas.microsoft.com/office/drawing/2014/main" id="{F1B925F6-6A75-6A12-5FD3-B88F65C7E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676"/>
              <a:ext cx="2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_s2065">
              <a:extLst>
                <a:ext uri="{FF2B5EF4-FFF2-40B4-BE49-F238E27FC236}">
                  <a16:creationId xmlns:a16="http://schemas.microsoft.com/office/drawing/2014/main" id="{CB1D3ED3-3A7C-EEA8-BA93-863AE2EF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0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2 1/2</a:t>
              </a:r>
            </a:p>
          </p:txBody>
        </p:sp>
        <p:sp>
          <p:nvSpPr>
            <p:cNvPr id="18" name="_s2066">
              <a:extLst>
                <a:ext uri="{FF2B5EF4-FFF2-40B4-BE49-F238E27FC236}">
                  <a16:creationId xmlns:a16="http://schemas.microsoft.com/office/drawing/2014/main" id="{89E0FFF6-26D6-A40A-F233-A7C4E6FE9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76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_s2067">
              <a:extLst>
                <a:ext uri="{FF2B5EF4-FFF2-40B4-BE49-F238E27FC236}">
                  <a16:creationId xmlns:a16="http://schemas.microsoft.com/office/drawing/2014/main" id="{344242E7-CC16-3C82-2D34-1E3D999C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792"/>
              <a:ext cx="684" cy="6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_s2068">
              <a:extLst>
                <a:ext uri="{FF2B5EF4-FFF2-40B4-BE49-F238E27FC236}">
                  <a16:creationId xmlns:a16="http://schemas.microsoft.com/office/drawing/2014/main" id="{3DFE2A4C-7FBA-6984-F834-5EDC4E17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8"/>
              <a:ext cx="684" cy="6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Subject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793</Words>
  <Application>Microsoft Macintosh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Default Design</vt:lpstr>
      <vt:lpstr>PowerPoint Presentation</vt:lpstr>
      <vt:lpstr>FIELD INTERVIEW</vt:lpstr>
      <vt:lpstr>PowerPoint Presentation</vt:lpstr>
      <vt:lpstr>Introduction</vt:lpstr>
      <vt:lpstr>Body Posture – Do’s</vt:lpstr>
      <vt:lpstr>Body Posture – Don’ts</vt:lpstr>
      <vt:lpstr>Dress and Deportment</vt:lpstr>
      <vt:lpstr>PowerPoint Presentation</vt:lpstr>
      <vt:lpstr>Levels Of Relative Positioning</vt:lpstr>
      <vt:lpstr>Levels Of Relative Positioning</vt:lpstr>
      <vt:lpstr>Levels Of Relative Positioning</vt:lpstr>
      <vt:lpstr>Levels Of Relative Positioning</vt:lpstr>
      <vt:lpstr>Body Position</vt:lpstr>
      <vt:lpstr>Hand Position</vt:lpstr>
      <vt:lpstr>Reactionary gap</vt:lpstr>
      <vt:lpstr>Reactionary gap</vt:lpstr>
      <vt:lpstr>Reactionary gap</vt:lpstr>
      <vt:lpstr>Proxemics</vt:lpstr>
      <vt:lpstr>Summary</vt:lpstr>
    </vt:vector>
  </TitlesOfParts>
  <Company>ISSA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ISSA OPS</dc:creator>
  <cp:lastModifiedBy>Derrick K</cp:lastModifiedBy>
  <cp:revision>27</cp:revision>
  <dcterms:created xsi:type="dcterms:W3CDTF">2005-01-11T01:12:45Z</dcterms:created>
  <dcterms:modified xsi:type="dcterms:W3CDTF">2024-11-29T14:12:15Z</dcterms:modified>
</cp:coreProperties>
</file>