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7" r:id="rId2"/>
    <p:sldId id="314" r:id="rId3"/>
    <p:sldId id="315" r:id="rId4"/>
    <p:sldId id="258" r:id="rId5"/>
    <p:sldId id="287" r:id="rId6"/>
    <p:sldId id="316" r:id="rId7"/>
    <p:sldId id="317" r:id="rId8"/>
    <p:sldId id="318" r:id="rId9"/>
    <p:sldId id="319" r:id="rId10"/>
    <p:sldId id="320" r:id="rId11"/>
    <p:sldId id="321" r:id="rId12"/>
    <p:sldId id="323" r:id="rId13"/>
    <p:sldId id="326" r:id="rId14"/>
    <p:sldId id="328" r:id="rId15"/>
    <p:sldId id="329" r:id="rId16"/>
    <p:sldId id="330" r:id="rId17"/>
    <p:sldId id="365" r:id="rId18"/>
    <p:sldId id="366" r:id="rId19"/>
    <p:sldId id="369" r:id="rId20"/>
    <p:sldId id="370" r:id="rId21"/>
    <p:sldId id="332" r:id="rId22"/>
    <p:sldId id="331" r:id="rId23"/>
    <p:sldId id="362" r:id="rId24"/>
    <p:sldId id="363" r:id="rId25"/>
    <p:sldId id="364" r:id="rId26"/>
    <p:sldId id="333" r:id="rId27"/>
    <p:sldId id="338" r:id="rId28"/>
    <p:sldId id="334" r:id="rId29"/>
    <p:sldId id="336" r:id="rId30"/>
    <p:sldId id="359" r:id="rId31"/>
    <p:sldId id="371" r:id="rId32"/>
    <p:sldId id="372" r:id="rId33"/>
    <p:sldId id="373" r:id="rId34"/>
    <p:sldId id="374" r:id="rId35"/>
    <p:sldId id="375" r:id="rId36"/>
    <p:sldId id="376" r:id="rId3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1974"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CA"/>
          </a:p>
        </p:txBody>
      </p:sp>
      <p:sp>
        <p:nvSpPr>
          <p:cNvPr id="4301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CA"/>
          </a:p>
        </p:txBody>
      </p:sp>
      <p:sp>
        <p:nvSpPr>
          <p:cNvPr id="4301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CA"/>
          </a:p>
        </p:txBody>
      </p:sp>
      <p:sp>
        <p:nvSpPr>
          <p:cNvPr id="4301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F80F1D6-4146-4E8F-BBE6-93EEB62DC364}" type="slidenum">
              <a:rPr lang="en-CA"/>
              <a:pPr>
                <a:defRPr/>
              </a:pPr>
              <a:t>‹#›</a:t>
            </a:fld>
            <a:endParaRPr lang="en-CA"/>
          </a:p>
        </p:txBody>
      </p:sp>
    </p:spTree>
    <p:extLst>
      <p:ext uri="{BB962C8B-B14F-4D97-AF65-F5344CB8AC3E}">
        <p14:creationId xmlns:p14="http://schemas.microsoft.com/office/powerpoint/2010/main" xmlns="" val="933826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D43BEC4F-B031-4FF3-9065-A6F763B79F1D}" type="datetimeFigureOut">
              <a:rPr lang="en-US" smtClean="0"/>
              <a:pPr/>
              <a:t>9/27/2016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2DB0FE6-D6D8-4513-BFEC-F73A95B38961}" type="slidenum">
              <a:rPr lang="en-US" smtClean="0"/>
              <a:pPr/>
              <a:t>‹#›</a:t>
            </a:fld>
            <a:endParaRPr lang="en-US"/>
          </a:p>
        </p:txBody>
      </p:sp>
    </p:spTree>
    <p:extLst>
      <p:ext uri="{BB962C8B-B14F-4D97-AF65-F5344CB8AC3E}">
        <p14:creationId xmlns:p14="http://schemas.microsoft.com/office/powerpoint/2010/main" xmlns="" val="33498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5B1E5A-6535-4BF4-BFAA-F58A80CC71C1}"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21197A-5739-43DC-8EC7-82178EB9F234}"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A0DA6-4612-4695-9B61-5A27E9562CC1}"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084557-C7B8-4427-9AB7-96BA7C6FF54A}"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28B967-FE1B-4C5D-BA9A-282628FD562D}"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173CA1-ABB0-4549-85A1-E040C2579528}"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295A63-EAE2-4EBE-A6CC-03185209D5D1}"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B02B94-A7B8-4EF7-9700-4FFC0434BA6B}"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51A385-A4EF-46BE-9E51-C24D21527778}"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FCD8A1-BDD1-4AF7-9A1B-98F6637FDE73}"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DC892B-6666-4402-B1C3-D20673C50F00}"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8BC5CC5-8C73-41A3-BBA9-763DF8BDE3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8.wmf"/><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A:\Andrew Lantz\Crests + Misc Clipart\intro_back-iss.png"/>
          <p:cNvPicPr>
            <a:picLocks noChangeAspect="1" noChangeArrowheads="1"/>
          </p:cNvPicPr>
          <p:nvPr/>
        </p:nvPicPr>
        <p:blipFill>
          <a:blip r:embed="rId2" cstate="print"/>
          <a:srcRect/>
          <a:stretch>
            <a:fillRect/>
          </a:stretch>
        </p:blipFill>
        <p:spPr bwMode="auto">
          <a:xfrm>
            <a:off x="0" y="-19050"/>
            <a:ext cx="9144000" cy="68897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4"/>
          <p:cNvSpPr/>
          <p:nvPr/>
        </p:nvSpPr>
        <p:spPr>
          <a:xfrm>
            <a:off x="1619672" y="980728"/>
            <a:ext cx="6696744" cy="1200329"/>
          </a:xfrm>
          <a:prstGeom prst="rect">
            <a:avLst/>
          </a:prstGeom>
        </p:spPr>
        <p:txBody>
          <a:bodyPr wrap="square">
            <a:spAutoFit/>
          </a:bodyPr>
          <a:lstStyle/>
          <a:p>
            <a:r>
              <a:rPr lang="en-US" sz="2400" dirty="0" smtClean="0"/>
              <a:t>VA’s Diversity &amp; Inclusion Goals: </a:t>
            </a:r>
            <a:br>
              <a:rPr lang="en-US" sz="2400" dirty="0" smtClean="0"/>
            </a:br>
            <a:r>
              <a:rPr lang="en-US" sz="2400" dirty="0" smtClean="0"/>
              <a:t>Making Full Use of the Unique Skill Sets of Each Employee</a:t>
            </a:r>
            <a:endParaRPr lang="en-US" sz="2400" dirty="0"/>
          </a:p>
        </p:txBody>
      </p:sp>
      <p:sp>
        <p:nvSpPr>
          <p:cNvPr id="6" name="Rectangle 5"/>
          <p:cNvSpPr/>
          <p:nvPr/>
        </p:nvSpPr>
        <p:spPr>
          <a:xfrm>
            <a:off x="2267744" y="2348880"/>
            <a:ext cx="4572000" cy="1600438"/>
          </a:xfrm>
          <a:prstGeom prst="rect">
            <a:avLst/>
          </a:prstGeom>
        </p:spPr>
        <p:txBody>
          <a:bodyPr>
            <a:spAutoFit/>
          </a:bodyPr>
          <a:lstStyle/>
          <a:p>
            <a:pPr algn="ctr">
              <a:spcBef>
                <a:spcPct val="50000"/>
              </a:spcBef>
            </a:pPr>
            <a:r>
              <a:rPr lang="en-US" sz="2800" dirty="0" smtClean="0"/>
              <a:t>Food for Thought:</a:t>
            </a:r>
          </a:p>
          <a:p>
            <a:pPr algn="ctr">
              <a:spcBef>
                <a:spcPct val="50000"/>
              </a:spcBef>
            </a:pPr>
            <a:r>
              <a:rPr lang="en-US" sz="2800" dirty="0" smtClean="0"/>
              <a:t>Do I bring my “full self” to work?</a:t>
            </a:r>
            <a:endParaRPr lang="en-US" sz="2800" dirty="0"/>
          </a:p>
        </p:txBody>
      </p:sp>
      <p:graphicFrame>
        <p:nvGraphicFramePr>
          <p:cNvPr id="8" name="Table 7"/>
          <p:cNvGraphicFramePr>
            <a:graphicFrameLocks noGrp="1"/>
          </p:cNvGraphicFramePr>
          <p:nvPr/>
        </p:nvGraphicFramePr>
        <p:xfrm>
          <a:off x="2123728" y="4077072"/>
          <a:ext cx="5334000" cy="2133600"/>
        </p:xfrm>
        <a:graphic>
          <a:graphicData uri="http://schemas.openxmlformats.org/drawingml/2006/table">
            <a:tbl>
              <a:tblPr/>
              <a:tblGrid>
                <a:gridCol w="2667000"/>
                <a:gridCol w="2667000"/>
              </a:tblGrid>
              <a:tr h="711200">
                <a:tc>
                  <a:txBody>
                    <a:bodyPr/>
                    <a:lstStyle/>
                    <a:p>
                      <a:pPr marL="0" marR="0" lvl="0" indent="0" algn="l" defTabSz="914400" rtl="0" eaLnBrk="1" fontAlgn="base" latinLnBrk="0" hangingPunct="1">
                        <a:lnSpc>
                          <a:spcPct val="100000"/>
                        </a:lnSpc>
                        <a:spcBef>
                          <a:spcPct val="20000"/>
                        </a:spcBef>
                        <a:spcAft>
                          <a:spcPct val="0"/>
                        </a:spcAft>
                        <a:buClrTx/>
                        <a:buSzPct val="60000"/>
                        <a:buFontTx/>
                        <a:buBlip>
                          <a:blip r:embed="rId3"/>
                        </a:buBlip>
                        <a:tabLst/>
                      </a:pPr>
                      <a:r>
                        <a:rPr kumimoji="0" lang="en-US" sz="2400" b="0" i="0" u="none" strike="noStrike" cap="none" normalizeH="0" baseline="0" dirty="0" smtClean="0">
                          <a:ln>
                            <a:noFill/>
                          </a:ln>
                          <a:solidFill>
                            <a:schemeClr val="tx1"/>
                          </a:solidFill>
                          <a:effectLst/>
                          <a:latin typeface="Arial" charset="0"/>
                        </a:rPr>
                        <a:t> My ideas</a:t>
                      </a:r>
                    </a:p>
                  </a:txBody>
                  <a:tcPr horzOverflow="overflow">
                    <a:lnL w="12700" cap="flat" cmpd="sng" algn="ctr">
                      <a:solidFill>
                        <a:schemeClr val="tx1"/>
                      </a:solidFill>
                      <a:prstDash val="sysDashDotDot"/>
                      <a:round/>
                      <a:headEnd type="none" w="med" len="med"/>
                      <a:tailEnd type="none" w="med" len="med"/>
                    </a:lnL>
                    <a:lnR>
                      <a:noFill/>
                    </a:lnR>
                    <a:lnT w="12700" cap="flat" cmpd="sng" algn="ctr">
                      <a:solidFill>
                        <a:schemeClr val="tx1"/>
                      </a:solidFill>
                      <a:prstDash val="sysDashDotDot"/>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Blip>
                          <a:blip r:embed="rId3"/>
                        </a:buBlip>
                        <a:tabLst/>
                      </a:pPr>
                      <a:r>
                        <a:rPr kumimoji="0" lang="en-US" sz="2400" b="0" i="0" u="none" strike="noStrike" cap="none" normalizeH="0" baseline="0" dirty="0" smtClean="0">
                          <a:ln>
                            <a:noFill/>
                          </a:ln>
                          <a:solidFill>
                            <a:schemeClr val="tx1"/>
                          </a:solidFill>
                          <a:effectLst/>
                          <a:latin typeface="Arial" charset="0"/>
                        </a:rPr>
                        <a:t> My personality</a:t>
                      </a:r>
                    </a:p>
                  </a:txBody>
                  <a:tcPr horzOverflow="overflow">
                    <a:lnL>
                      <a:noFill/>
                    </a:lnL>
                    <a:lnR w="12700" cap="flat" cmpd="sng" algn="ctr">
                      <a:solidFill>
                        <a:schemeClr val="tx1"/>
                      </a:solidFill>
                      <a:prstDash val="sysDashDotDot"/>
                      <a:round/>
                      <a:headEnd type="none" w="med" len="med"/>
                      <a:tailEnd type="none" w="med" len="med"/>
                    </a:lnR>
                    <a:lnT w="12700" cap="flat" cmpd="sng" algn="ctr">
                      <a:solidFill>
                        <a:schemeClr val="tx1"/>
                      </a:solidFill>
                      <a:prstDash val="sysDashDotDot"/>
                      <a:round/>
                      <a:headEnd type="none" w="med" len="med"/>
                      <a:tailEnd type="none" w="med" len="med"/>
                    </a:lnT>
                    <a:lnB>
                      <a:noFill/>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Pct val="60000"/>
                        <a:buFontTx/>
                        <a:buBlip>
                          <a:blip r:embed="rId3"/>
                        </a:buBlip>
                        <a:tabLst/>
                      </a:pPr>
                      <a:r>
                        <a:rPr kumimoji="0" lang="en-US" sz="2400" b="0" i="0" u="none" strike="noStrike" cap="none" normalizeH="0" baseline="0" smtClean="0">
                          <a:ln>
                            <a:noFill/>
                          </a:ln>
                          <a:solidFill>
                            <a:schemeClr val="tx1"/>
                          </a:solidFill>
                          <a:effectLst/>
                          <a:latin typeface="Arial" charset="0"/>
                        </a:rPr>
                        <a:t> My opinions</a:t>
                      </a:r>
                    </a:p>
                  </a:txBody>
                  <a:tcPr horzOverflow="overflow">
                    <a:lnL w="12700" cap="flat" cmpd="sng" algn="ctr">
                      <a:solidFill>
                        <a:schemeClr val="tx1"/>
                      </a:solidFill>
                      <a:prstDash val="sysDashDotDot"/>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Blip>
                          <a:blip r:embed="rId3"/>
                        </a:buBlip>
                        <a:tabLst/>
                      </a:pPr>
                      <a:r>
                        <a:rPr kumimoji="0" lang="en-US" sz="2400" b="0" i="0" u="none" strike="noStrike" cap="none" normalizeH="0" baseline="0" dirty="0" smtClean="0">
                          <a:ln>
                            <a:noFill/>
                          </a:ln>
                          <a:solidFill>
                            <a:schemeClr val="tx1"/>
                          </a:solidFill>
                          <a:effectLst/>
                          <a:latin typeface="Arial" charset="0"/>
                        </a:rPr>
                        <a:t> My uniqueness</a:t>
                      </a:r>
                    </a:p>
                  </a:txBody>
                  <a:tcPr horzOverflow="overflow">
                    <a:lnL>
                      <a:noFill/>
                    </a:lnL>
                    <a:lnR w="12700" cap="flat" cmpd="sng" algn="ctr">
                      <a:solidFill>
                        <a:schemeClr val="tx1"/>
                      </a:solidFill>
                      <a:prstDash val="sysDashDotDot"/>
                      <a:round/>
                      <a:headEnd type="none" w="med" len="med"/>
                      <a:tailEnd type="none" w="med" len="med"/>
                    </a:lnR>
                    <a:lnT>
                      <a:noFill/>
                    </a:lnT>
                    <a:lnB>
                      <a:noFill/>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Tx/>
                        <a:buSzPct val="60000"/>
                        <a:buFontTx/>
                        <a:buBlip>
                          <a:blip r:embed="rId3"/>
                        </a:buBlip>
                        <a:tabLst/>
                      </a:pPr>
                      <a:r>
                        <a:rPr kumimoji="0" lang="en-US" sz="2400" b="0" i="0" u="none" strike="noStrike" cap="none" normalizeH="0" baseline="0" smtClean="0">
                          <a:ln>
                            <a:noFill/>
                          </a:ln>
                          <a:solidFill>
                            <a:schemeClr val="tx1"/>
                          </a:solidFill>
                          <a:effectLst/>
                          <a:latin typeface="Arial" charset="0"/>
                        </a:rPr>
                        <a:t> My background</a:t>
                      </a:r>
                    </a:p>
                  </a:txBody>
                  <a:tcPr horzOverflow="overflow">
                    <a:lnL w="12700" cap="flat" cmpd="sng" algn="ctr">
                      <a:solidFill>
                        <a:schemeClr val="tx1"/>
                      </a:solidFill>
                      <a:prstDash val="sysDashDotDot"/>
                      <a:round/>
                      <a:headEnd type="none" w="med" len="med"/>
                      <a:tailEnd type="none" w="med" len="med"/>
                    </a:lnL>
                    <a:lnR>
                      <a:noFill/>
                    </a:lnR>
                    <a:lnT>
                      <a:noFill/>
                    </a:lnT>
                    <a:lnB w="12700" cap="flat" cmpd="sng" algn="ctr">
                      <a:solidFill>
                        <a:schemeClr val="tx1"/>
                      </a:solidFill>
                      <a:prstDash val="sysDashDot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60000"/>
                        <a:buFontTx/>
                        <a:buNone/>
                        <a:tabLst/>
                      </a:pPr>
                      <a:endParaRPr kumimoji="0" lang="en-US" sz="2400" b="0" i="0" u="none" strike="noStrike" cap="none" normalizeH="0" baseline="0" dirty="0" smtClean="0">
                        <a:ln>
                          <a:noFill/>
                        </a:ln>
                        <a:solidFill>
                          <a:schemeClr val="tx1"/>
                        </a:solidFill>
                        <a:effectLst/>
                        <a:latin typeface="Arial" charset="0"/>
                      </a:endParaRPr>
                    </a:p>
                  </a:txBody>
                  <a:tcPr horzOverflow="overflow">
                    <a:lnL>
                      <a:noFill/>
                    </a:lnL>
                    <a:lnR w="12700" cap="flat" cmpd="sng" algn="ctr">
                      <a:solidFill>
                        <a:schemeClr val="tx1"/>
                      </a:solidFill>
                      <a:prstDash val="sysDashDotDot"/>
                      <a:round/>
                      <a:headEnd type="none" w="med" len="med"/>
                      <a:tailEnd type="none" w="med" len="med"/>
                    </a:lnR>
                    <a:lnT>
                      <a:noFill/>
                    </a:lnT>
                    <a:lnB w="12700" cap="flat" cmpd="sng" algn="ctr">
                      <a:solidFill>
                        <a:schemeClr val="tx1"/>
                      </a:solidFill>
                      <a:prstDash val="sysDashDotDot"/>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2291" name="Rectangle 4"/>
          <p:cNvSpPr>
            <a:spLocks noGrp="1" noChangeArrowheads="1"/>
          </p:cNvSpPr>
          <p:nvPr>
            <p:ph type="subTitle" idx="1"/>
          </p:nvPr>
        </p:nvSpPr>
        <p:spPr>
          <a:xfrm>
            <a:off x="755576" y="980728"/>
            <a:ext cx="7948687" cy="5734397"/>
          </a:xfrm>
        </p:spPr>
        <p:txBody>
          <a:bodyPr/>
          <a:lstStyle/>
          <a:p>
            <a:pPr lvl="1" algn="l" eaLnBrk="1" hangingPunct="1">
              <a:lnSpc>
                <a:spcPct val="80000"/>
              </a:lnSpc>
            </a:pPr>
            <a:r>
              <a:rPr lang="en-US" dirty="0" smtClean="0">
                <a:solidFill>
                  <a:schemeClr val="accent2"/>
                </a:solidFill>
              </a:rPr>
              <a:t> </a:t>
            </a:r>
            <a:r>
              <a:rPr lang="en-US" dirty="0" smtClean="0"/>
              <a:t>Benefits of Workforce Diversity &amp; Inclusion</a:t>
            </a:r>
          </a:p>
          <a:p>
            <a:pPr lvl="1" algn="l" eaLnBrk="1" hangingPunct="1">
              <a:lnSpc>
                <a:spcPct val="80000"/>
              </a:lnSpc>
            </a:pPr>
            <a:endParaRPr lang="en-US" dirty="0" smtClean="0"/>
          </a:p>
          <a:p>
            <a:pPr>
              <a:lnSpc>
                <a:spcPct val="90000"/>
              </a:lnSpc>
              <a:buFont typeface="Arial" pitchFamily="34" charset="0"/>
              <a:buChar char="•"/>
            </a:pPr>
            <a:r>
              <a:rPr lang="en-US" sz="2400" dirty="0" smtClean="0"/>
              <a:t>Improved understanding of those you work for, with, and around.</a:t>
            </a:r>
          </a:p>
          <a:p>
            <a:pPr algn="l">
              <a:lnSpc>
                <a:spcPct val="90000"/>
              </a:lnSpc>
              <a:buFont typeface="Arial" pitchFamily="34" charset="0"/>
              <a:buChar char="•"/>
            </a:pPr>
            <a:r>
              <a:rPr lang="en-US" sz="2400" dirty="0" smtClean="0"/>
              <a:t>Creates a work environment that allows everyone to reach their full potential.</a:t>
            </a:r>
          </a:p>
          <a:p>
            <a:pPr algn="l">
              <a:lnSpc>
                <a:spcPct val="90000"/>
              </a:lnSpc>
              <a:buFont typeface="Arial" pitchFamily="34" charset="0"/>
              <a:buChar char="•"/>
            </a:pPr>
            <a:r>
              <a:rPr lang="en-US" sz="2400" dirty="0" smtClean="0"/>
              <a:t>Provides multiple perspectives on problem solving.</a:t>
            </a:r>
          </a:p>
          <a:p>
            <a:pPr algn="l">
              <a:lnSpc>
                <a:spcPct val="90000"/>
              </a:lnSpc>
              <a:buFont typeface="Arial" pitchFamily="34" charset="0"/>
              <a:buChar char="•"/>
            </a:pPr>
            <a:r>
              <a:rPr lang="en-US" sz="2400" dirty="0" smtClean="0"/>
              <a:t>Better performance outcomes.</a:t>
            </a:r>
          </a:p>
          <a:p>
            <a:pPr algn="l">
              <a:lnSpc>
                <a:spcPct val="90000"/>
              </a:lnSpc>
              <a:buFont typeface="Arial" pitchFamily="34" charset="0"/>
              <a:buChar char="•"/>
            </a:pPr>
            <a:r>
              <a:rPr lang="en-US" sz="2400" dirty="0" smtClean="0"/>
              <a:t>Increases employee productivity.</a:t>
            </a:r>
          </a:p>
          <a:p>
            <a:pPr algn="l">
              <a:lnSpc>
                <a:spcPct val="90000"/>
              </a:lnSpc>
              <a:buFont typeface="Arial" pitchFamily="34" charset="0"/>
              <a:buChar char="•"/>
            </a:pPr>
            <a:r>
              <a:rPr lang="en-US" sz="2400" dirty="0" smtClean="0"/>
              <a:t>Increased retention rates.</a:t>
            </a:r>
          </a:p>
          <a:p>
            <a:pPr algn="l">
              <a:lnSpc>
                <a:spcPct val="90000"/>
              </a:lnSpc>
              <a:buFont typeface="Arial" pitchFamily="34" charset="0"/>
              <a:buChar char="•"/>
            </a:pPr>
            <a:r>
              <a:rPr lang="en-US" sz="2400" dirty="0" smtClean="0"/>
              <a:t>Boosts employee morale.</a:t>
            </a:r>
          </a:p>
          <a:p>
            <a:pPr algn="l">
              <a:lnSpc>
                <a:spcPct val="90000"/>
              </a:lnSpc>
              <a:buFont typeface="Arial" pitchFamily="34" charset="0"/>
              <a:buChar char="•"/>
            </a:pPr>
            <a:r>
              <a:rPr lang="en-US" sz="2400" dirty="0" smtClean="0"/>
              <a:t>Improved customer relations.</a:t>
            </a:r>
          </a:p>
          <a:p>
            <a:pPr algn="l">
              <a:lnSpc>
                <a:spcPct val="90000"/>
              </a:lnSpc>
              <a:buFont typeface="Arial" pitchFamily="34" charset="0"/>
              <a:buChar char="•"/>
            </a:pPr>
            <a:r>
              <a:rPr lang="en-US" sz="2400" dirty="0" smtClean="0"/>
              <a:t>Reduces complaints and grievances.</a:t>
            </a:r>
          </a:p>
          <a:p>
            <a:pPr algn="l">
              <a:lnSpc>
                <a:spcPct val="90000"/>
              </a:lnSpc>
              <a:buFont typeface="Arial" pitchFamily="34" charset="0"/>
              <a:buChar char="•"/>
            </a:pPr>
            <a:r>
              <a:rPr lang="en-US" sz="2400" dirty="0" smtClean="0"/>
              <a:t>It’s the right thing to do!</a:t>
            </a:r>
          </a:p>
          <a:p>
            <a:pPr lvl="1" algn="l" eaLnBrk="1" hangingPunct="1">
              <a:lnSpc>
                <a:spcPct val="8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9" name="Rectangle 4"/>
          <p:cNvSpPr>
            <a:spLocks noGrp="1" noChangeArrowheads="1"/>
          </p:cNvSpPr>
          <p:nvPr>
            <p:ph type="subTitle" idx="1"/>
          </p:nvPr>
        </p:nvSpPr>
        <p:spPr>
          <a:xfrm>
            <a:off x="900113" y="1412777"/>
            <a:ext cx="7992367" cy="5184576"/>
          </a:xfrm>
        </p:spPr>
        <p:txBody>
          <a:bodyPr/>
          <a:lstStyle/>
          <a:p>
            <a:pPr marL="682625" lvl="1" indent="-225425" algn="l" eaLnBrk="1" hangingPunct="1">
              <a:lnSpc>
                <a:spcPct val="80000"/>
              </a:lnSpc>
              <a:buFont typeface="Arial" charset="0"/>
              <a:buChar char="•"/>
            </a:pPr>
            <a:r>
              <a:rPr lang="en-US" dirty="0" smtClean="0"/>
              <a:t>The Business Imperative:</a:t>
            </a:r>
            <a:r>
              <a:rPr lang="en-US" b="1" dirty="0" smtClean="0"/>
              <a:t/>
            </a:r>
            <a:br>
              <a:rPr lang="en-US" b="1" dirty="0" smtClean="0"/>
            </a:br>
            <a:r>
              <a:rPr lang="en-US" sz="1800" i="1" dirty="0" smtClean="0"/>
              <a:t>What</a:t>
            </a:r>
            <a:r>
              <a:rPr lang="en-US" sz="1400" i="1" dirty="0" smtClean="0"/>
              <a:t> </a:t>
            </a:r>
            <a:r>
              <a:rPr lang="en-US" sz="1800" i="1" dirty="0" smtClean="0"/>
              <a:t>does</a:t>
            </a:r>
            <a:r>
              <a:rPr lang="en-US" sz="1400" i="1" dirty="0" smtClean="0"/>
              <a:t> </a:t>
            </a:r>
            <a:r>
              <a:rPr lang="en-US" sz="1800" i="1" dirty="0" smtClean="0"/>
              <a:t>the</a:t>
            </a:r>
            <a:r>
              <a:rPr lang="en-US" sz="1400" i="1" dirty="0" smtClean="0"/>
              <a:t> </a:t>
            </a:r>
            <a:r>
              <a:rPr lang="en-US" sz="1800" i="1" dirty="0" smtClean="0"/>
              <a:t>research</a:t>
            </a:r>
            <a:r>
              <a:rPr lang="en-US" sz="1400" i="1" dirty="0" smtClean="0"/>
              <a:t> </a:t>
            </a:r>
            <a:r>
              <a:rPr lang="en-US" sz="1800" i="1" dirty="0" smtClean="0"/>
              <a:t>show?</a:t>
            </a:r>
          </a:p>
          <a:p>
            <a:pPr marL="682625" lvl="1" indent="-225425" algn="l" eaLnBrk="1" hangingPunct="1">
              <a:lnSpc>
                <a:spcPct val="80000"/>
              </a:lnSpc>
              <a:buFont typeface="Arial" charset="0"/>
              <a:buChar char="•"/>
            </a:pPr>
            <a:endParaRPr lang="en-US" sz="1800" i="1" dirty="0" smtClean="0">
              <a:solidFill>
                <a:schemeClr val="accent2"/>
              </a:solidFill>
            </a:endParaRPr>
          </a:p>
          <a:p>
            <a:r>
              <a:rPr lang="en-US" sz="1700" dirty="0" smtClean="0"/>
              <a:t>Workforce diversity is </a:t>
            </a:r>
            <a:r>
              <a:rPr lang="en-US" sz="1700" i="1" u="sng" dirty="0" smtClean="0"/>
              <a:t>positively</a:t>
            </a:r>
            <a:r>
              <a:rPr lang="en-US" sz="1700" dirty="0" smtClean="0"/>
              <a:t> associated with higher business performance outcome measures.</a:t>
            </a:r>
          </a:p>
          <a:p>
            <a:r>
              <a:rPr lang="en-US" sz="1700" dirty="0" smtClean="0"/>
              <a:t>Racial diversity is </a:t>
            </a:r>
            <a:r>
              <a:rPr lang="en-US" sz="1700" i="1" u="sng" dirty="0" smtClean="0"/>
              <a:t>positively</a:t>
            </a:r>
            <a:r>
              <a:rPr lang="en-US" sz="1700" dirty="0" smtClean="0"/>
              <a:t> associated with higher performance in organizations that integrate and leverage diverse perspectives as resources for product delivery.</a:t>
            </a:r>
          </a:p>
          <a:p>
            <a:r>
              <a:rPr lang="en-US" sz="1700" dirty="0" smtClean="0"/>
              <a:t>Gender diversity is </a:t>
            </a:r>
            <a:r>
              <a:rPr lang="en-US" sz="1700" i="1" u="sng" dirty="0" smtClean="0"/>
              <a:t>positively</a:t>
            </a:r>
            <a:r>
              <a:rPr lang="en-US" sz="1700" dirty="0" smtClean="0"/>
              <a:t> associated with more effective group processes and performance in organizations with people-oriented performance cultures.</a:t>
            </a:r>
            <a:endParaRPr lang="en-US" sz="1700" i="1" u="sng" dirty="0" smtClean="0"/>
          </a:p>
          <a:p>
            <a:r>
              <a:rPr lang="en-US" sz="1700" dirty="0" smtClean="0"/>
              <a:t>Diverse teams are more creative and perform better in problem solving than homogeneous teams.* </a:t>
            </a:r>
          </a:p>
          <a:p>
            <a:r>
              <a:rPr lang="en-US" sz="1700" dirty="0" smtClean="0"/>
              <a:t>The effects of diversity on group processes and performance are highly dependent on the presence of </a:t>
            </a:r>
            <a:r>
              <a:rPr lang="en-US" sz="1700" i="1" dirty="0" smtClean="0"/>
              <a:t>facilitating</a:t>
            </a:r>
            <a:r>
              <a:rPr lang="en-US" sz="1700" dirty="0" smtClean="0"/>
              <a:t> or </a:t>
            </a:r>
            <a:r>
              <a:rPr lang="en-US" sz="1700" i="1" dirty="0" smtClean="0"/>
              <a:t>inhibiting</a:t>
            </a:r>
            <a:r>
              <a:rPr lang="en-US" sz="1700" dirty="0" smtClean="0"/>
              <a:t> conditions in the organization; absent </a:t>
            </a:r>
            <a:r>
              <a:rPr lang="en-US" sz="1700" i="1" dirty="0" smtClean="0"/>
              <a:t>facilitating</a:t>
            </a:r>
            <a:r>
              <a:rPr lang="en-US" sz="1700" dirty="0" smtClean="0"/>
              <a:t> conditions, the aforementioned outcomes are reversed.</a:t>
            </a:r>
          </a:p>
          <a:p>
            <a:pPr marL="682625" lvl="1" indent="-225425" algn="l" eaLnBrk="1" hangingPunct="1">
              <a:lnSpc>
                <a:spcPct val="80000"/>
              </a:lnSpc>
              <a:buFont typeface="Arial" charset="0"/>
              <a:buChar char="•"/>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7411" name="Rectangle 4"/>
          <p:cNvSpPr>
            <a:spLocks noGrp="1" noChangeArrowheads="1"/>
          </p:cNvSpPr>
          <p:nvPr>
            <p:ph type="subTitle" idx="1"/>
          </p:nvPr>
        </p:nvSpPr>
        <p:spPr>
          <a:xfrm>
            <a:off x="900113" y="1052513"/>
            <a:ext cx="8064375" cy="5616575"/>
          </a:xfrm>
        </p:spPr>
        <p:txBody>
          <a:bodyPr/>
          <a:lstStyle/>
          <a:p>
            <a:pPr lvl="1" algn="l" eaLnBrk="1" hangingPunct="1">
              <a:lnSpc>
                <a:spcPct val="80000"/>
              </a:lnSpc>
            </a:pPr>
            <a:r>
              <a:rPr lang="en-US" sz="4000" dirty="0" smtClean="0"/>
              <a:t>The Human</a:t>
            </a:r>
            <a:r>
              <a:rPr lang="en-US" sz="4000" i="1" dirty="0" smtClean="0"/>
              <a:t> </a:t>
            </a:r>
            <a:r>
              <a:rPr lang="en-US" sz="4000" dirty="0" smtClean="0"/>
              <a:t>Imperative:</a:t>
            </a:r>
            <a:r>
              <a:rPr lang="en-US" sz="4000" i="1" dirty="0" smtClean="0"/>
              <a:t> </a:t>
            </a:r>
            <a:br>
              <a:rPr lang="en-US" sz="4000" i="1" dirty="0" smtClean="0"/>
            </a:br>
            <a:r>
              <a:rPr lang="en-US" i="1" dirty="0" smtClean="0"/>
              <a:t> What are the lessons learned?</a:t>
            </a:r>
          </a:p>
          <a:p>
            <a:pPr lvl="1" algn="l" eaLnBrk="1" hangingPunct="1">
              <a:lnSpc>
                <a:spcPct val="80000"/>
              </a:lnSpc>
            </a:pPr>
            <a:endParaRPr lang="en-US" sz="3600" i="1" dirty="0" smtClean="0">
              <a:solidFill>
                <a:schemeClr val="accent2"/>
              </a:solidFill>
            </a:endParaRPr>
          </a:p>
          <a:p>
            <a:pPr>
              <a:lnSpc>
                <a:spcPct val="80000"/>
              </a:lnSpc>
              <a:spcAft>
                <a:spcPct val="20000"/>
              </a:spcAft>
            </a:pPr>
            <a:r>
              <a:rPr lang="en-US" sz="2400" dirty="0" smtClean="0"/>
              <a:t>Case in Point: Intelligence Community</a:t>
            </a:r>
          </a:p>
          <a:p>
            <a:pPr>
              <a:lnSpc>
                <a:spcPct val="80000"/>
              </a:lnSpc>
            </a:pPr>
            <a:r>
              <a:rPr lang="en-US" sz="2400" dirty="0" smtClean="0"/>
              <a:t>Obstacles leading to intelligence failures included:</a:t>
            </a:r>
          </a:p>
          <a:p>
            <a:pPr lvl="1">
              <a:lnSpc>
                <a:spcPct val="80000"/>
              </a:lnSpc>
            </a:pPr>
            <a:r>
              <a:rPr lang="en-US" sz="1900" dirty="0" smtClean="0"/>
              <a:t>Hardened attitudes against change</a:t>
            </a:r>
          </a:p>
          <a:p>
            <a:pPr lvl="1">
              <a:lnSpc>
                <a:spcPct val="80000"/>
              </a:lnSpc>
            </a:pPr>
            <a:r>
              <a:rPr lang="en-US" sz="1900" dirty="0" smtClean="0"/>
              <a:t>Insular organizations</a:t>
            </a:r>
          </a:p>
          <a:p>
            <a:pPr lvl="1">
              <a:lnSpc>
                <a:spcPct val="80000"/>
              </a:lnSpc>
            </a:pPr>
            <a:r>
              <a:rPr lang="en-US" sz="1900" dirty="0" smtClean="0"/>
              <a:t>Resistance to external recommendations</a:t>
            </a:r>
          </a:p>
          <a:p>
            <a:pPr lvl="1">
              <a:lnSpc>
                <a:spcPct val="80000"/>
              </a:lnSpc>
            </a:pPr>
            <a:r>
              <a:rPr lang="en-US" sz="1900" dirty="0" smtClean="0"/>
              <a:t>Insistence on preserving the status quo</a:t>
            </a:r>
          </a:p>
          <a:p>
            <a:pPr lvl="1">
              <a:lnSpc>
                <a:spcPct val="80000"/>
              </a:lnSpc>
            </a:pPr>
            <a:endParaRPr lang="en-US" sz="1900" dirty="0" smtClean="0"/>
          </a:p>
          <a:p>
            <a:pPr>
              <a:lnSpc>
                <a:spcPct val="80000"/>
              </a:lnSpc>
            </a:pPr>
            <a:r>
              <a:rPr lang="en-US" sz="2400" dirty="0" smtClean="0"/>
              <a:t>Recommendations for improvements in performance culture include:</a:t>
            </a:r>
          </a:p>
          <a:p>
            <a:pPr lvl="1">
              <a:lnSpc>
                <a:spcPct val="80000"/>
              </a:lnSpc>
            </a:pPr>
            <a:r>
              <a:rPr lang="en-US" sz="1900" dirty="0" smtClean="0"/>
              <a:t>Agencies should encourage dissent, not smother it.</a:t>
            </a:r>
          </a:p>
          <a:p>
            <a:pPr lvl="1">
              <a:lnSpc>
                <a:spcPct val="80000"/>
              </a:lnSpc>
            </a:pPr>
            <a:r>
              <a:rPr lang="en-US" sz="1900" dirty="0" smtClean="0"/>
              <a:t>Move away from tradition of searching for consensus in favor of open debate and more </a:t>
            </a:r>
            <a:r>
              <a:rPr lang="en-US" sz="1900" i="1" dirty="0" smtClean="0"/>
              <a:t>diverse</a:t>
            </a:r>
            <a:r>
              <a:rPr lang="en-US" sz="1900" dirty="0" smtClean="0"/>
              <a:t> spectrum of views.</a:t>
            </a:r>
          </a:p>
          <a:p>
            <a:pPr lvl="1" algn="l" eaLnBrk="1" hangingPunct="1">
              <a:lnSpc>
                <a:spcPct val="8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Use of Force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Text Box 4"/>
          <p:cNvSpPr txBox="1">
            <a:spLocks noChangeArrowheads="1"/>
          </p:cNvSpPr>
          <p:nvPr/>
        </p:nvSpPr>
        <p:spPr bwMode="auto">
          <a:xfrm>
            <a:off x="2915816" y="908720"/>
            <a:ext cx="3672408" cy="1569660"/>
          </a:xfrm>
          <a:prstGeom prst="rect">
            <a:avLst/>
          </a:prstGeom>
          <a:gradFill rotWithShape="0">
            <a:gsLst>
              <a:gs pos="0">
                <a:srgbClr val="F0C200">
                  <a:gamma/>
                  <a:shade val="46275"/>
                  <a:invGamma/>
                </a:srgbClr>
              </a:gs>
              <a:gs pos="100000">
                <a:srgbClr val="F0C200"/>
              </a:gs>
            </a:gsLst>
            <a:lin ang="18900000" scaled="1"/>
          </a:gradFill>
          <a:ln w="9525">
            <a:solidFill>
              <a:schemeClr val="tx1"/>
            </a:solidFill>
            <a:miter lim="800000"/>
            <a:headEnd/>
            <a:tailEnd/>
          </a:ln>
          <a:effectLst/>
        </p:spPr>
        <p:txBody>
          <a:bodyPr wrap="square">
            <a:spAutoFit/>
          </a:bodyPr>
          <a:lstStyle/>
          <a:p>
            <a:pPr>
              <a:spcBef>
                <a:spcPct val="20000"/>
              </a:spcBef>
              <a:buClr>
                <a:schemeClr val="accent2"/>
              </a:buClr>
              <a:buFont typeface="Wingdings" pitchFamily="2" charset="2"/>
              <a:buNone/>
            </a:pPr>
            <a:r>
              <a:rPr lang="en-US" sz="2400" dirty="0">
                <a:latin typeface="Trebuchet MS" pitchFamily="34" charset="0"/>
              </a:rPr>
              <a:t>The expression of an organization</a:t>
            </a:r>
            <a:r>
              <a:rPr lang="en-US" sz="2400" dirty="0">
                <a:latin typeface="Tahoma"/>
              </a:rPr>
              <a:t>’</a:t>
            </a:r>
            <a:r>
              <a:rPr lang="en-US" sz="2400" dirty="0">
                <a:latin typeface="Trebuchet MS" pitchFamily="34" charset="0"/>
              </a:rPr>
              <a:t>s collective values, beliefs, and behaviors.</a:t>
            </a:r>
          </a:p>
        </p:txBody>
      </p:sp>
      <p:sp>
        <p:nvSpPr>
          <p:cNvPr id="6" name="Text Box 2"/>
          <p:cNvSpPr txBox="1">
            <a:spLocks noGrp="1" noChangeArrowheads="1"/>
          </p:cNvSpPr>
          <p:nvPr>
            <p:ph type="subTitle" idx="1"/>
          </p:nvPr>
        </p:nvSpPr>
        <p:spPr bwMode="auto">
          <a:xfrm>
            <a:off x="1907704" y="2564904"/>
            <a:ext cx="6192688" cy="4176464"/>
          </a:xfrm>
          <a:prstGeom prst="rect">
            <a:avLst/>
          </a:prstGeom>
          <a:gradFill rotWithShape="0">
            <a:gsLst>
              <a:gs pos="0">
                <a:srgbClr val="800000"/>
              </a:gs>
              <a:gs pos="100000">
                <a:schemeClr val="tx1"/>
              </a:gs>
            </a:gsLst>
            <a:lin ang="2700000" scaled="1"/>
          </a:gradFill>
          <a:ln w="9525">
            <a:solidFill>
              <a:schemeClr val="tx1"/>
            </a:solidFill>
            <a:miter lim="800000"/>
            <a:headEnd/>
            <a:tailEnd/>
          </a:ln>
          <a:effectLst/>
        </p:spPr>
        <p:txBody>
          <a:bodyPr/>
          <a:lstStyle/>
          <a:p>
            <a:pPr marL="457200" indent="-457200" eaLnBrk="0" hangingPunct="0">
              <a:lnSpc>
                <a:spcPct val="75000"/>
              </a:lnSpc>
              <a:spcBef>
                <a:spcPct val="50000"/>
              </a:spcBef>
            </a:pPr>
            <a:r>
              <a:rPr lang="en-US" sz="3600" dirty="0">
                <a:solidFill>
                  <a:srgbClr val="FFCC66"/>
                </a:solidFill>
              </a:rPr>
              <a:t>Key Questions</a:t>
            </a:r>
            <a:endParaRPr lang="en-US" sz="1200" dirty="0">
              <a:solidFill>
                <a:srgbClr val="FFCC66"/>
              </a:solidFill>
            </a:endParaRPr>
          </a:p>
          <a:p>
            <a:pPr marL="457200" indent="-457200" eaLnBrk="0" hangingPunct="0">
              <a:lnSpc>
                <a:spcPct val="75000"/>
              </a:lnSpc>
              <a:spcBef>
                <a:spcPct val="50000"/>
              </a:spcBef>
              <a:buFontTx/>
              <a:buAutoNum type="arabicPeriod"/>
            </a:pPr>
            <a:r>
              <a:rPr lang="en-US" sz="2200" dirty="0">
                <a:solidFill>
                  <a:srgbClr val="FFCC66"/>
                </a:solidFill>
              </a:rPr>
              <a:t>Do staff, volunteers, or program </a:t>
            </a:r>
            <a:r>
              <a:rPr lang="en-US" sz="2200" dirty="0" smtClean="0">
                <a:solidFill>
                  <a:srgbClr val="FFCC66"/>
                </a:solidFill>
              </a:rPr>
              <a:t>participants "check </a:t>
            </a:r>
            <a:r>
              <a:rPr lang="en-US" sz="2200" dirty="0">
                <a:solidFill>
                  <a:srgbClr val="FFCC66"/>
                </a:solidFill>
              </a:rPr>
              <a:t>their individual identities at the door?”</a:t>
            </a:r>
          </a:p>
          <a:p>
            <a:pPr marL="457200" indent="-457200" eaLnBrk="0" hangingPunct="0">
              <a:lnSpc>
                <a:spcPct val="75000"/>
              </a:lnSpc>
              <a:spcBef>
                <a:spcPct val="50000"/>
              </a:spcBef>
              <a:buFontTx/>
              <a:buAutoNum type="arabicPeriod"/>
            </a:pPr>
            <a:r>
              <a:rPr lang="en-US" sz="2200" dirty="0">
                <a:solidFill>
                  <a:srgbClr val="FFCC66"/>
                </a:solidFill>
              </a:rPr>
              <a:t>What’s wrong with just being “color-blind” or “gender-blind” or whatever-kind of blind?</a:t>
            </a:r>
          </a:p>
          <a:p>
            <a:pPr marL="457200" indent="-457200" eaLnBrk="0" hangingPunct="0">
              <a:lnSpc>
                <a:spcPct val="75000"/>
              </a:lnSpc>
              <a:spcBef>
                <a:spcPct val="50000"/>
              </a:spcBef>
              <a:buFontTx/>
              <a:buAutoNum type="arabicPeriod"/>
            </a:pPr>
            <a:r>
              <a:rPr lang="en-US" sz="2200" dirty="0">
                <a:solidFill>
                  <a:srgbClr val="FFCC66"/>
                </a:solidFill>
              </a:rPr>
              <a:t>Does the “way we’ve always done it” close out thinking as well as staff, volunteers, program participants and community partners?</a:t>
            </a:r>
          </a:p>
          <a:p>
            <a:pPr marL="457200" indent="-457200" eaLnBrk="0" hangingPunct="0">
              <a:lnSpc>
                <a:spcPct val="75000"/>
              </a:lnSpc>
              <a:spcBef>
                <a:spcPct val="50000"/>
              </a:spcBef>
              <a:buFontTx/>
              <a:buAutoNum type="arabicPeriod"/>
            </a:pPr>
            <a:r>
              <a:rPr lang="en-US" sz="2200" dirty="0">
                <a:solidFill>
                  <a:srgbClr val="FFCC66"/>
                </a:solidFill>
              </a:rPr>
              <a:t>Is there some way you “ought to be” in order to fit in the association and its programs?</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C:\Documents and Settings\ISS - IAT GM\Desktop\New Background.JPG"/>
          <p:cNvPicPr>
            <a:picLocks noChangeAspect="1" noChangeArrowheads="1"/>
          </p:cNvPicPr>
          <p:nvPr/>
        </p:nvPicPr>
        <p:blipFill>
          <a:blip r:embed="rId2" cstate="print"/>
          <a:srcRect/>
          <a:stretch>
            <a:fillRect/>
          </a:stretch>
        </p:blipFill>
        <p:spPr bwMode="auto">
          <a:xfrm>
            <a:off x="0" y="-17140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8" name="Rectangle 7"/>
          <p:cNvSpPr/>
          <p:nvPr/>
        </p:nvSpPr>
        <p:spPr>
          <a:xfrm>
            <a:off x="2555776" y="980728"/>
            <a:ext cx="4392488" cy="523220"/>
          </a:xfrm>
          <a:prstGeom prst="rect">
            <a:avLst/>
          </a:prstGeom>
        </p:spPr>
        <p:txBody>
          <a:bodyPr wrap="square">
            <a:spAutoFit/>
          </a:bodyPr>
          <a:lstStyle/>
          <a:p>
            <a:pPr eaLnBrk="0" hangingPunct="0"/>
            <a:r>
              <a:rPr lang="en-US" sz="2800" dirty="0" smtClean="0">
                <a:solidFill>
                  <a:srgbClr val="990033"/>
                </a:solidFill>
              </a:rPr>
              <a:t>Organizational Inclusion</a:t>
            </a:r>
            <a:endParaRPr lang="en-US" sz="2800" dirty="0">
              <a:solidFill>
                <a:srgbClr val="990033"/>
              </a:solidFill>
            </a:endParaRPr>
          </a:p>
        </p:txBody>
      </p:sp>
      <p:sp>
        <p:nvSpPr>
          <p:cNvPr id="10" name="Text Box 8"/>
          <p:cNvSpPr txBox="1">
            <a:spLocks noGrp="1" noChangeArrowheads="1"/>
          </p:cNvSpPr>
          <p:nvPr>
            <p:ph type="subTitle" idx="1"/>
          </p:nvPr>
        </p:nvSpPr>
        <p:spPr bwMode="auto">
          <a:xfrm>
            <a:off x="827584" y="1844824"/>
            <a:ext cx="2808312" cy="550912"/>
          </a:xfrm>
          <a:prstGeom prst="rect">
            <a:avLst/>
          </a:prstGeom>
          <a:gradFill rotWithShape="1">
            <a:gsLst>
              <a:gs pos="0">
                <a:srgbClr val="800000"/>
              </a:gs>
              <a:gs pos="50000">
                <a:srgbClr val="FFCC66"/>
              </a:gs>
              <a:gs pos="100000">
                <a:srgbClr val="800000"/>
              </a:gs>
            </a:gsLst>
            <a:lin ang="5400000" scaled="1"/>
          </a:gradFill>
          <a:ln w="9525">
            <a:noFill/>
            <a:miter lim="800000"/>
            <a:headEnd/>
            <a:tailEnd/>
          </a:ln>
          <a:effectLst/>
        </p:spPr>
        <p:txBody>
          <a:bodyPr/>
          <a:lstStyle/>
          <a:p>
            <a:pPr eaLnBrk="0" hangingPunct="0">
              <a:spcBef>
                <a:spcPct val="50000"/>
              </a:spcBef>
            </a:pPr>
            <a:r>
              <a:rPr lang="en-US" sz="2400" dirty="0">
                <a:latin typeface="Trebuchet MS" pitchFamily="34" charset="0"/>
                <a:cs typeface="Times New Roman" pitchFamily="18" charset="0"/>
              </a:rPr>
              <a:t>Equity of Practices</a:t>
            </a:r>
            <a:r>
              <a:rPr lang="en-US" sz="2400" b="1" dirty="0">
                <a:latin typeface="Trebuchet MS" pitchFamily="34" charset="0"/>
              </a:rPr>
              <a:t> </a:t>
            </a:r>
          </a:p>
        </p:txBody>
      </p:sp>
      <p:sp>
        <p:nvSpPr>
          <p:cNvPr id="11" name="Text Box 10"/>
          <p:cNvSpPr txBox="1">
            <a:spLocks noChangeArrowheads="1"/>
          </p:cNvSpPr>
          <p:nvPr/>
        </p:nvSpPr>
        <p:spPr bwMode="auto">
          <a:xfrm>
            <a:off x="827584" y="3717032"/>
            <a:ext cx="3384376" cy="533400"/>
          </a:xfrm>
          <a:prstGeom prst="rect">
            <a:avLst/>
          </a:prstGeom>
          <a:gradFill rotWithShape="1">
            <a:gsLst>
              <a:gs pos="0">
                <a:srgbClr val="800000"/>
              </a:gs>
              <a:gs pos="50000">
                <a:srgbClr val="FFCC66"/>
              </a:gs>
              <a:gs pos="100000">
                <a:srgbClr val="800000"/>
              </a:gs>
            </a:gsLst>
            <a:lin ang="5400000" scaled="1"/>
          </a:gradFill>
          <a:ln w="9525">
            <a:noFill/>
            <a:miter lim="800000"/>
            <a:headEnd/>
            <a:tailEnd/>
          </a:ln>
          <a:effectLst/>
        </p:spPr>
        <p:txBody>
          <a:bodyPr/>
          <a:lstStyle/>
          <a:p>
            <a:pPr eaLnBrk="0" hangingPunct="0">
              <a:spcBef>
                <a:spcPct val="50000"/>
              </a:spcBef>
            </a:pPr>
            <a:r>
              <a:rPr lang="en-US" sz="2400" dirty="0">
                <a:latin typeface="Trebuchet MS" pitchFamily="34" charset="0"/>
              </a:rPr>
              <a:t>Organizational Culture</a:t>
            </a:r>
          </a:p>
        </p:txBody>
      </p:sp>
      <p:sp>
        <p:nvSpPr>
          <p:cNvPr id="12" name="Text Box 12"/>
          <p:cNvSpPr txBox="1">
            <a:spLocks noChangeArrowheads="1"/>
          </p:cNvSpPr>
          <p:nvPr/>
        </p:nvSpPr>
        <p:spPr bwMode="auto">
          <a:xfrm>
            <a:off x="827584" y="5373216"/>
            <a:ext cx="3168352" cy="533400"/>
          </a:xfrm>
          <a:prstGeom prst="rect">
            <a:avLst/>
          </a:prstGeom>
          <a:gradFill rotWithShape="1">
            <a:gsLst>
              <a:gs pos="0">
                <a:srgbClr val="800000"/>
              </a:gs>
              <a:gs pos="50000">
                <a:srgbClr val="FFCC66"/>
              </a:gs>
              <a:gs pos="100000">
                <a:srgbClr val="800000"/>
              </a:gs>
            </a:gsLst>
            <a:lin ang="5400000" scaled="1"/>
          </a:gradFill>
          <a:ln w="9525">
            <a:noFill/>
            <a:miter lim="800000"/>
            <a:headEnd/>
            <a:tailEnd/>
          </a:ln>
          <a:effectLst/>
        </p:spPr>
        <p:txBody>
          <a:bodyPr/>
          <a:lstStyle/>
          <a:p>
            <a:pPr eaLnBrk="0" hangingPunct="0">
              <a:spcBef>
                <a:spcPct val="50000"/>
              </a:spcBef>
            </a:pPr>
            <a:r>
              <a:rPr lang="en-US" sz="2400" dirty="0">
                <a:latin typeface="Trebuchet MS" pitchFamily="34" charset="0"/>
              </a:rPr>
              <a:t>Voice &amp; Participation</a:t>
            </a:r>
          </a:p>
        </p:txBody>
      </p:sp>
      <p:sp>
        <p:nvSpPr>
          <p:cNvPr id="13" name="Text Box 7"/>
          <p:cNvSpPr txBox="1">
            <a:spLocks noChangeArrowheads="1"/>
          </p:cNvSpPr>
          <p:nvPr/>
        </p:nvSpPr>
        <p:spPr bwMode="auto">
          <a:xfrm>
            <a:off x="4572000" y="1556792"/>
            <a:ext cx="4114800" cy="1371600"/>
          </a:xfrm>
          <a:prstGeom prst="rect">
            <a:avLst/>
          </a:prstGeom>
          <a:solidFill>
            <a:srgbClr val="800000"/>
          </a:solidFill>
          <a:ln w="9525">
            <a:noFill/>
            <a:miter lim="800000"/>
            <a:headEnd/>
            <a:tailEnd/>
          </a:ln>
          <a:effectLst/>
        </p:spPr>
        <p:txBody>
          <a:bodyPr tIns="109728"/>
          <a:lstStyle/>
          <a:p>
            <a:pPr eaLnBrk="0" hangingPunct="0">
              <a:spcBef>
                <a:spcPct val="50000"/>
              </a:spcBef>
            </a:pPr>
            <a:r>
              <a:rPr lang="en-US" sz="2000" dirty="0">
                <a:solidFill>
                  <a:srgbClr val="FFCC66"/>
                </a:solidFill>
                <a:latin typeface="Trebuchet MS" pitchFamily="34" charset="0"/>
              </a:rPr>
              <a:t>Extent to which the organization provides fair and equitable treatment to all employees and groups</a:t>
            </a:r>
          </a:p>
        </p:txBody>
      </p:sp>
      <p:sp>
        <p:nvSpPr>
          <p:cNvPr id="14" name="Text Box 9"/>
          <p:cNvSpPr txBox="1">
            <a:spLocks noChangeArrowheads="1"/>
          </p:cNvSpPr>
          <p:nvPr/>
        </p:nvSpPr>
        <p:spPr bwMode="auto">
          <a:xfrm>
            <a:off x="4572000" y="3356992"/>
            <a:ext cx="4114800" cy="1371600"/>
          </a:xfrm>
          <a:prstGeom prst="rect">
            <a:avLst/>
          </a:prstGeom>
          <a:solidFill>
            <a:srgbClr val="800000"/>
          </a:solidFill>
          <a:ln w="9525">
            <a:noFill/>
            <a:miter lim="800000"/>
            <a:headEnd/>
            <a:tailEnd/>
          </a:ln>
          <a:effectLst/>
        </p:spPr>
        <p:txBody>
          <a:bodyPr tIns="109728"/>
          <a:lstStyle/>
          <a:p>
            <a:pPr eaLnBrk="0" hangingPunct="0">
              <a:spcBef>
                <a:spcPct val="50000"/>
              </a:spcBef>
            </a:pPr>
            <a:r>
              <a:rPr lang="en-US" sz="2000">
                <a:solidFill>
                  <a:srgbClr val="FFCC66"/>
                </a:solidFill>
                <a:latin typeface="Trebuchet MS" pitchFamily="34" charset="0"/>
              </a:rPr>
              <a:t>Extent to which culture avoids assimilationist strategies and is open to learning from different and non-traditional sources</a:t>
            </a:r>
          </a:p>
        </p:txBody>
      </p:sp>
      <p:sp>
        <p:nvSpPr>
          <p:cNvPr id="15" name="Text Box 11"/>
          <p:cNvSpPr txBox="1">
            <a:spLocks noChangeArrowheads="1"/>
          </p:cNvSpPr>
          <p:nvPr/>
        </p:nvSpPr>
        <p:spPr bwMode="auto">
          <a:xfrm>
            <a:off x="4499992" y="5085184"/>
            <a:ext cx="4114800" cy="1371600"/>
          </a:xfrm>
          <a:prstGeom prst="rect">
            <a:avLst/>
          </a:prstGeom>
          <a:solidFill>
            <a:srgbClr val="800000"/>
          </a:solidFill>
          <a:ln w="9525">
            <a:noFill/>
            <a:miter lim="800000"/>
            <a:headEnd/>
            <a:tailEnd/>
          </a:ln>
          <a:effectLst/>
        </p:spPr>
        <p:txBody>
          <a:bodyPr tIns="109728"/>
          <a:lstStyle/>
          <a:p>
            <a:pPr eaLnBrk="0" hangingPunct="0">
              <a:spcBef>
                <a:spcPct val="50000"/>
              </a:spcBef>
            </a:pPr>
            <a:r>
              <a:rPr lang="en-US" sz="2000" dirty="0">
                <a:solidFill>
                  <a:srgbClr val="FFCC66"/>
                </a:solidFill>
                <a:latin typeface="Trebuchet MS" pitchFamily="34" charset="0"/>
              </a:rPr>
              <a:t>Extent to which the organization draws upon diverse sources of knowledge and experience for planning and operations</a:t>
            </a:r>
          </a:p>
        </p:txBody>
      </p:sp>
      <p:sp>
        <p:nvSpPr>
          <p:cNvPr id="16" name="Rectangle 6"/>
          <p:cNvSpPr>
            <a:spLocks noChangeArrowheads="1"/>
          </p:cNvSpPr>
          <p:nvPr/>
        </p:nvSpPr>
        <p:spPr bwMode="auto">
          <a:xfrm>
            <a:off x="3635896" y="2060848"/>
            <a:ext cx="936104" cy="216024"/>
          </a:xfrm>
          <a:prstGeom prst="rect">
            <a:avLst/>
          </a:prstGeom>
          <a:solidFill>
            <a:srgbClr val="FFCC66"/>
          </a:solidFill>
          <a:ln w="9525">
            <a:solidFill>
              <a:srgbClr val="FFCC66"/>
            </a:solidFill>
            <a:miter lim="800000"/>
            <a:headEnd/>
            <a:tailEnd/>
          </a:ln>
          <a:effectLst/>
        </p:spPr>
        <p:txBody>
          <a:bodyPr wrap="none" anchor="ctr"/>
          <a:lstStyle/>
          <a:p>
            <a:endParaRPr lang="en-US"/>
          </a:p>
        </p:txBody>
      </p:sp>
      <p:sp>
        <p:nvSpPr>
          <p:cNvPr id="17" name="Rectangle 6"/>
          <p:cNvSpPr>
            <a:spLocks noChangeArrowheads="1"/>
          </p:cNvSpPr>
          <p:nvPr/>
        </p:nvSpPr>
        <p:spPr bwMode="auto">
          <a:xfrm>
            <a:off x="4211960" y="3933056"/>
            <a:ext cx="360040" cy="144016"/>
          </a:xfrm>
          <a:prstGeom prst="rect">
            <a:avLst/>
          </a:prstGeom>
          <a:solidFill>
            <a:srgbClr val="FFCC66"/>
          </a:solidFill>
          <a:ln w="9525">
            <a:solidFill>
              <a:srgbClr val="FFCC66"/>
            </a:solidFill>
            <a:miter lim="800000"/>
            <a:headEnd/>
            <a:tailEnd/>
          </a:ln>
          <a:effectLst/>
        </p:spPr>
        <p:txBody>
          <a:bodyPr wrap="none" anchor="ctr"/>
          <a:lstStyle/>
          <a:p>
            <a:endParaRPr lang="en-US"/>
          </a:p>
        </p:txBody>
      </p:sp>
      <p:sp>
        <p:nvSpPr>
          <p:cNvPr id="18" name="Rectangle 6"/>
          <p:cNvSpPr>
            <a:spLocks noChangeArrowheads="1"/>
          </p:cNvSpPr>
          <p:nvPr/>
        </p:nvSpPr>
        <p:spPr bwMode="auto">
          <a:xfrm>
            <a:off x="3923928" y="5589240"/>
            <a:ext cx="617984" cy="152400"/>
          </a:xfrm>
          <a:prstGeom prst="rect">
            <a:avLst/>
          </a:prstGeom>
          <a:solidFill>
            <a:srgbClr val="FFCC66"/>
          </a:solidFill>
          <a:ln w="9525">
            <a:solidFill>
              <a:srgbClr val="FFCC66"/>
            </a:solidFill>
            <a:miter lim="800000"/>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900113" y="1052513"/>
            <a:ext cx="8064500" cy="5616575"/>
          </a:xfrm>
        </p:spPr>
        <p:txBody>
          <a:bodyPr/>
          <a:lstStyle/>
          <a:p>
            <a:r>
              <a:rPr lang="en-US" dirty="0" smtClean="0"/>
              <a:t>Cultural Competence</a:t>
            </a:r>
            <a:endParaRPr lang="en-US" i="1" dirty="0" smtClean="0"/>
          </a:p>
          <a:p>
            <a:pPr algn="just"/>
            <a:r>
              <a:rPr lang="en-US" sz="2800" i="1" dirty="0" smtClean="0"/>
              <a:t>Cultural Competence is the ability to respond effectively and appropriately to different cultural/generational contexts in the workplace</a:t>
            </a:r>
            <a:r>
              <a:rPr lang="en-US" sz="2800" dirty="0" smtClean="0"/>
              <a:t>.</a:t>
            </a:r>
          </a:p>
          <a:p>
            <a:pPr algn="just"/>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9" name="Text Box 9"/>
          <p:cNvSpPr txBox="1">
            <a:spLocks noChangeArrowheads="1"/>
          </p:cNvSpPr>
          <p:nvPr/>
        </p:nvSpPr>
        <p:spPr bwMode="auto">
          <a:xfrm>
            <a:off x="755576" y="3212976"/>
            <a:ext cx="8153400" cy="3378200"/>
          </a:xfrm>
          <a:prstGeom prst="rect">
            <a:avLst/>
          </a:prstGeom>
          <a:noFill/>
          <a:ln w="9525">
            <a:noFill/>
            <a:miter lim="800000"/>
            <a:headEnd/>
            <a:tailEnd/>
          </a:ln>
          <a:effectLst/>
        </p:spPr>
        <p:txBody>
          <a:bodyPr>
            <a:spAutoFit/>
          </a:bodyPr>
          <a:lstStyle/>
          <a:p>
            <a:pPr marL="231775" indent="-231775">
              <a:spcBef>
                <a:spcPct val="50000"/>
              </a:spcBef>
              <a:buFontTx/>
              <a:buChar char="•"/>
            </a:pPr>
            <a:r>
              <a:rPr lang="en-US" sz="2400" dirty="0">
                <a:cs typeface="Arial" charset="0"/>
              </a:rPr>
              <a:t>Acknowledge and accept differences in cognitive, behavioral, philosophical, social, and communicative styles that arise from different cultural generational contexts.</a:t>
            </a:r>
          </a:p>
          <a:p>
            <a:pPr marL="231775" indent="-231775">
              <a:spcBef>
                <a:spcPct val="50000"/>
              </a:spcBef>
              <a:buFontTx/>
              <a:buChar char="•"/>
            </a:pPr>
            <a:r>
              <a:rPr lang="en-US" sz="2400" dirty="0">
                <a:cs typeface="Arial" charset="0"/>
              </a:rPr>
              <a:t>Seek to understand; ask for clarification or reasons for the behavior</a:t>
            </a:r>
          </a:p>
          <a:p>
            <a:pPr marL="231775" indent="-231775">
              <a:spcBef>
                <a:spcPct val="50000"/>
              </a:spcBef>
              <a:buFontTx/>
              <a:buChar char="•"/>
            </a:pPr>
            <a:r>
              <a:rPr lang="en-US" sz="2400" dirty="0">
                <a:cs typeface="Arial" charset="0"/>
              </a:rPr>
              <a:t>Communicate policies, procedures clearly to employees if you are a manager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900113" y="1052513"/>
            <a:ext cx="7775575" cy="5616575"/>
          </a:xfrm>
        </p:spPr>
        <p:txBody>
          <a:bodyPr/>
          <a:lstStyle/>
          <a:p>
            <a:r>
              <a:rPr lang="en-US" dirty="0" smtClean="0"/>
              <a:t>Cultural/Generational Differences</a:t>
            </a:r>
          </a:p>
          <a:p>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899592" y="1844824"/>
            <a:ext cx="79248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Individual vs. team work orientation</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Visual vs. oral learning style</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Expressive vs. introverted behavior</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Physical vs. non-physical  </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Emotive vs. reserved personality</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Assertive vs. acquiescent behavior</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Gregarious vs. solitary social style</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Work vs. family focus</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Divergent vs. convergent thinking</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Long term vs. short term career planning</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4767860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827585" y="1052513"/>
            <a:ext cx="8208912" cy="5616575"/>
          </a:xfrm>
        </p:spPr>
        <p:txBody>
          <a:bodyPr/>
          <a:lstStyle/>
          <a:p>
            <a:r>
              <a:rPr lang="en-US" dirty="0" smtClean="0"/>
              <a:t>Cultural Competence</a:t>
            </a:r>
          </a:p>
          <a:p>
            <a:endParaRPr lang="en-US" dirty="0" smtClean="0"/>
          </a:p>
          <a:p>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683568" y="2379663"/>
            <a:ext cx="4968552" cy="4478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Respect others’ opinions.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Acknowledge cultural/ generational differences and historical injustices without becoming defensive.</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Be open to learning about other cultures and ideas. </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Give others the benefit of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the doubt in a dispute.</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Seek first to understand others’ </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point of views; then to be understood.</a:t>
            </a:r>
            <a:endParaRPr kumimoji="0" 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8" name="Rectangle 13"/>
          <p:cNvSpPr>
            <a:spLocks noChangeArrowheads="1"/>
          </p:cNvSpPr>
          <p:nvPr/>
        </p:nvSpPr>
        <p:spPr bwMode="auto">
          <a:xfrm>
            <a:off x="5486400" y="2420888"/>
            <a:ext cx="3657600" cy="3743325"/>
          </a:xfrm>
          <a:prstGeom prst="rect">
            <a:avLst/>
          </a:prstGeom>
          <a:noFill/>
          <a:ln w="9525">
            <a:noFill/>
            <a:miter lim="800000"/>
            <a:headEnd/>
            <a:tailEnd/>
          </a:ln>
          <a:effectLst/>
        </p:spPr>
        <p:txBody>
          <a:bodyPr>
            <a:spAutoFit/>
          </a:bodyPr>
          <a:lstStyle/>
          <a:p>
            <a:pPr marL="231775" indent="-231775">
              <a:buClr>
                <a:schemeClr val="accent1"/>
              </a:buClr>
              <a:buSzPct val="60000"/>
              <a:buFont typeface="Wingdings" pitchFamily="2" charset="2"/>
              <a:buBlip>
                <a:blip r:embed="rId3"/>
              </a:buBlip>
            </a:pPr>
            <a:r>
              <a:rPr lang="en-US" sz="2400" dirty="0">
                <a:cs typeface="Arial" charset="0"/>
              </a:rPr>
              <a:t>Don’t stereotype.</a:t>
            </a:r>
          </a:p>
          <a:p>
            <a:pPr marL="231775" indent="-231775">
              <a:buClr>
                <a:schemeClr val="accent1"/>
              </a:buClr>
              <a:buSzPct val="60000"/>
              <a:buFont typeface="Wingdings" pitchFamily="2" charset="2"/>
              <a:buBlip>
                <a:blip r:embed="rId3"/>
              </a:buBlip>
            </a:pPr>
            <a:r>
              <a:rPr lang="en-US" sz="2400" dirty="0">
                <a:cs typeface="Arial" charset="0"/>
              </a:rPr>
              <a:t>Don’t judge others by your own cultural standards.</a:t>
            </a:r>
          </a:p>
          <a:p>
            <a:pPr marL="231775" indent="-231775">
              <a:buClr>
                <a:schemeClr val="accent1"/>
              </a:buClr>
              <a:buSzPct val="60000"/>
              <a:buFont typeface="Wingdings" pitchFamily="2" charset="2"/>
              <a:buBlip>
                <a:blip r:embed="rId3"/>
              </a:buBlip>
            </a:pPr>
            <a:r>
              <a:rPr lang="en-US" sz="2400" dirty="0">
                <a:cs typeface="Arial" charset="0"/>
              </a:rPr>
              <a:t>Don’t assume your culture’s way is the only way.</a:t>
            </a:r>
          </a:p>
          <a:p>
            <a:pPr marL="231775" indent="-231775">
              <a:buClr>
                <a:schemeClr val="accent1"/>
              </a:buClr>
              <a:buSzPct val="60000"/>
              <a:buFont typeface="Wingdings" pitchFamily="2" charset="2"/>
              <a:buBlip>
                <a:blip r:embed="rId3"/>
              </a:buBlip>
            </a:pPr>
            <a:r>
              <a:rPr lang="en-US" sz="2400" dirty="0">
                <a:cs typeface="Arial" charset="0"/>
              </a:rPr>
              <a:t>Don’t talk down to anyone; communicate effectively.</a:t>
            </a:r>
          </a:p>
        </p:txBody>
      </p:sp>
      <p:pic>
        <p:nvPicPr>
          <p:cNvPr id="9" name="Picture 12" descr="j0304331[1]"/>
          <p:cNvPicPr>
            <a:picLocks noChangeAspect="1" noChangeArrowheads="1"/>
          </p:cNvPicPr>
          <p:nvPr/>
        </p:nvPicPr>
        <p:blipFill>
          <a:blip r:embed="rId4" cstate="print"/>
          <a:srcRect/>
          <a:stretch>
            <a:fillRect/>
          </a:stretch>
        </p:blipFill>
        <p:spPr bwMode="auto">
          <a:xfrm>
            <a:off x="1187624" y="1124744"/>
            <a:ext cx="1528068" cy="1131358"/>
          </a:xfrm>
          <a:prstGeom prst="rect">
            <a:avLst/>
          </a:prstGeom>
          <a:noFill/>
        </p:spPr>
      </p:pic>
      <p:pic>
        <p:nvPicPr>
          <p:cNvPr id="10" name="Picture 11" descr="j0299115[1]"/>
          <p:cNvPicPr>
            <a:picLocks noChangeAspect="1" noChangeArrowheads="1"/>
          </p:cNvPicPr>
          <p:nvPr/>
        </p:nvPicPr>
        <p:blipFill>
          <a:blip r:embed="rId5" cstate="print"/>
          <a:srcRect/>
          <a:stretch>
            <a:fillRect/>
          </a:stretch>
        </p:blipFill>
        <p:spPr bwMode="auto">
          <a:xfrm>
            <a:off x="6660232" y="1260464"/>
            <a:ext cx="2302768" cy="1085067"/>
          </a:xfrm>
          <a:prstGeom prst="rect">
            <a:avLst/>
          </a:prstGeom>
          <a:noFill/>
        </p:spPr>
      </p:pic>
    </p:spTree>
    <p:extLst>
      <p:ext uri="{BB962C8B-B14F-4D97-AF65-F5344CB8AC3E}">
        <p14:creationId xmlns:p14="http://schemas.microsoft.com/office/powerpoint/2010/main" xmlns="" val="243607181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
        <p:nvSpPr>
          <p:cNvPr id="5" name="Rectangle 2"/>
          <p:cNvSpPr>
            <a:spLocks noGrp="1" noChangeArrowheads="1"/>
          </p:cNvSpPr>
          <p:nvPr>
            <p:ph type="subTitle" idx="1"/>
          </p:nvPr>
        </p:nvSpPr>
        <p:spPr>
          <a:xfrm>
            <a:off x="900113" y="1052513"/>
            <a:ext cx="7775575" cy="5616575"/>
          </a:xfrm>
        </p:spPr>
        <p:txBody>
          <a:bodyPr/>
          <a:lstStyle/>
          <a:p>
            <a:r>
              <a:rPr lang="en-US" sz="3200" dirty="0"/>
              <a:t>Impediments to Cross-Cultural</a:t>
            </a:r>
            <a:br>
              <a:rPr lang="en-US" sz="3200" dirty="0"/>
            </a:br>
            <a:r>
              <a:rPr lang="en-US" sz="3200" dirty="0"/>
              <a:t>Communication</a:t>
            </a:r>
          </a:p>
        </p:txBody>
      </p:sp>
      <p:sp>
        <p:nvSpPr>
          <p:cNvPr id="6" name="Rectangle 3"/>
          <p:cNvSpPr txBox="1">
            <a:spLocks noChangeArrowheads="1"/>
          </p:cNvSpPr>
          <p:nvPr/>
        </p:nvSpPr>
        <p:spPr bwMode="auto">
          <a:xfrm>
            <a:off x="755576" y="2852936"/>
            <a:ext cx="4038600" cy="2963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8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Irrational Assumptions</a:t>
            </a:r>
          </a:p>
          <a:p>
            <a:pPr marL="0" marR="0" lvl="0" indent="0" algn="ctr" defTabSz="914400" rtl="0" eaLnBrk="0" fontAlgn="base" latinLnBrk="0" hangingPunct="0">
              <a:lnSpc>
                <a:spcPct val="4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8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Misunderstanding</a:t>
            </a:r>
          </a:p>
          <a:p>
            <a:pPr marL="0" marR="0" lvl="0" indent="0" algn="ctr" defTabSz="914400" rtl="0" eaLnBrk="0" fontAlgn="base" latinLnBrk="0" hangingPunct="0">
              <a:lnSpc>
                <a:spcPct val="6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8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Prejudice</a:t>
            </a:r>
          </a:p>
          <a:p>
            <a:pPr marL="0" marR="0" lvl="0" indent="0" algn="ctr" defTabSz="914400" rtl="0" eaLnBrk="0" fontAlgn="base" latinLnBrk="0" hangingPunct="0">
              <a:lnSpc>
                <a:spcPct val="60000"/>
              </a:lnSpc>
              <a:spcBef>
                <a:spcPct val="2000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8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Fear</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8" name="Picture 4" descr="diversity14"/>
          <p:cNvPicPr>
            <a:picLocks noChangeAspect="1" noChangeArrowheads="1"/>
          </p:cNvPicPr>
          <p:nvPr/>
        </p:nvPicPr>
        <p:blipFill>
          <a:blip r:embed="rId3" cstate="print"/>
          <a:srcRect l="1698" t="24658" r="-177" b="20547"/>
          <a:stretch>
            <a:fillRect/>
          </a:stretch>
        </p:blipFill>
        <p:spPr>
          <a:xfrm>
            <a:off x="4724400" y="2636912"/>
            <a:ext cx="4419600" cy="3048000"/>
          </a:xfrm>
          <a:prstGeom prst="rect">
            <a:avLst/>
          </a:prstGeom>
          <a:noFill/>
          <a:ln/>
        </p:spPr>
      </p:pic>
    </p:spTree>
    <p:extLst>
      <p:ext uri="{BB962C8B-B14F-4D97-AF65-F5344CB8AC3E}">
        <p14:creationId xmlns:p14="http://schemas.microsoft.com/office/powerpoint/2010/main" xmlns="" val="260081493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075" name="Rectangle 2"/>
          <p:cNvSpPr>
            <a:spLocks noGrp="1" noChangeArrowheads="1"/>
          </p:cNvSpPr>
          <p:nvPr>
            <p:ph type="ctrTitle"/>
          </p:nvPr>
        </p:nvSpPr>
        <p:spPr>
          <a:xfrm>
            <a:off x="1071563" y="1285875"/>
            <a:ext cx="7772400" cy="1470025"/>
          </a:xfrm>
        </p:spPr>
        <p:txBody>
          <a:bodyPr/>
          <a:lstStyle/>
          <a:p>
            <a:pPr eaLnBrk="1" hangingPunct="1"/>
            <a:r>
              <a:rPr lang="en-US" dirty="0" smtClean="0">
                <a:solidFill>
                  <a:schemeClr val="accent2"/>
                </a:solidFill>
                <a:effectLst>
                  <a:outerShdw blurRad="38100" dist="38100" dir="2700000" algn="tl">
                    <a:srgbClr val="000000">
                      <a:alpha val="43137"/>
                    </a:srgbClr>
                  </a:outerShdw>
                </a:effectLst>
              </a:rPr>
              <a:t>Diversity Training</a:t>
            </a:r>
          </a:p>
        </p:txBody>
      </p:sp>
      <p:sp>
        <p:nvSpPr>
          <p:cNvPr id="3076" name="Rectangle 3"/>
          <p:cNvSpPr>
            <a:spLocks noGrp="1" noChangeArrowheads="1"/>
          </p:cNvSpPr>
          <p:nvPr>
            <p:ph type="subTitle" idx="1"/>
          </p:nvPr>
        </p:nvSpPr>
        <p:spPr>
          <a:xfrm>
            <a:off x="1143000" y="3643313"/>
            <a:ext cx="7775575" cy="2016125"/>
          </a:xfrm>
        </p:spPr>
        <p:txBody>
          <a:bodyPr/>
          <a:lstStyle/>
          <a:p>
            <a:pPr algn="l" eaLnBrk="1" hangingPunct="1">
              <a:buFontTx/>
              <a:buChar char="•"/>
            </a:pPr>
            <a:r>
              <a:rPr lang="en-US" dirty="0" smtClean="0">
                <a:solidFill>
                  <a:schemeClr val="accent2"/>
                </a:solidFill>
                <a:effectLst>
                  <a:outerShdw blurRad="38100" dist="38100" dir="2700000" algn="tl">
                    <a:srgbClr val="000000">
                      <a:alpha val="43137"/>
                    </a:srgbClr>
                  </a:outerShdw>
                </a:effectLst>
              </a:rPr>
              <a:t>Instructor:</a:t>
            </a:r>
          </a:p>
          <a:p>
            <a:pPr algn="l" eaLnBrk="1" hangingPunct="1">
              <a:buFontTx/>
              <a:buChar char="•"/>
            </a:pPr>
            <a:endParaRPr lang="en-US" sz="1200" dirty="0" smtClean="0">
              <a:solidFill>
                <a:schemeClr val="accent2"/>
              </a:solidFill>
              <a:effectLst>
                <a:outerShdw blurRad="38100" dist="38100" dir="2700000" algn="tl">
                  <a:srgbClr val="000000">
                    <a:alpha val="43137"/>
                  </a:srgbClr>
                </a:outerShdw>
              </a:effectLst>
            </a:endParaRPr>
          </a:p>
          <a:p>
            <a:pPr algn="l" eaLnBrk="1" hangingPunct="1">
              <a:buFontTx/>
              <a:buChar char="•"/>
            </a:pPr>
            <a:r>
              <a:rPr lang="en-US" dirty="0" smtClean="0">
                <a:solidFill>
                  <a:schemeClr val="accent2"/>
                </a:solidFill>
                <a:effectLst>
                  <a:outerShdw blurRad="38100" dist="38100" dir="2700000" algn="tl">
                    <a:srgbClr val="000000">
                      <a:alpha val="43137"/>
                    </a:srgbClr>
                  </a:outerShdw>
                </a:effectLst>
              </a:rPr>
              <a:t>Date</a:t>
            </a:r>
            <a:r>
              <a:rPr lang="en-US" dirty="0" smtClean="0">
                <a:solidFill>
                  <a:schemeClr val="accent2"/>
                </a:solidFill>
              </a:rPr>
              <a: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899592" y="980728"/>
            <a:ext cx="8064375" cy="5616575"/>
          </a:xfrm>
        </p:spPr>
        <p:txBody>
          <a:bodyPr/>
          <a:lstStyle/>
          <a:p>
            <a:pPr eaLnBrk="1" fontAlgn="t" hangingPunct="1">
              <a:spcBef>
                <a:spcPts val="500"/>
              </a:spcBef>
              <a:spcAft>
                <a:spcPts val="0"/>
              </a:spcAft>
            </a:pPr>
            <a:r>
              <a:rPr lang="en-US" sz="3600" dirty="0" smtClean="0"/>
              <a:t>Irrational Assumptions</a:t>
            </a:r>
          </a:p>
          <a:p>
            <a:pPr eaLnBrk="1" fontAlgn="t" hangingPunct="1">
              <a:spcBef>
                <a:spcPts val="500"/>
              </a:spcBef>
              <a:spcAft>
                <a:spcPts val="0"/>
              </a:spcAft>
            </a:pPr>
            <a:endParaRPr lang="en-US" sz="3500"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755576" y="1988840"/>
            <a:ext cx="8153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An irrational assumption is a belief that is founded on baseless supposition, often skewed by bias.  One of the best examples of irrational assumptions are the stereotypes we formulate about people based on their association or membership with cultural or ethnic groups.</a:t>
            </a:r>
            <a:r>
              <a:rPr kumimoji="0" lang="en-US" sz="2600" b="0" i="0" u="none" strike="noStrike" kern="0" cap="none" spc="0" normalizeH="0" baseline="0" noProof="0" dirty="0" smtClean="0">
                <a:ln>
                  <a:noFill/>
                </a:ln>
                <a:solidFill>
                  <a:schemeClr val="tx1"/>
                </a:solidFill>
                <a:effectLst/>
                <a:uLnTx/>
                <a:uFillTx/>
                <a:latin typeface="Garamond" pitchFamily="18" charset="0"/>
                <a:ea typeface="+mn-ea"/>
                <a:cs typeface="+mn-cs"/>
              </a:rPr>
              <a:t> </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t>“If we all worked on the assumption </a:t>
            </a:r>
            <a:b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br>
            <a: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t>that what is accepted as true is really true, </a:t>
            </a:r>
            <a:b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br>
            <a: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t>there would be little hope of advance.”</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600" b="0" i="1" u="none" strike="noStrike" kern="0" cap="none" spc="0" normalizeH="0" baseline="0" noProof="0" dirty="0" smtClean="0">
                <a:ln>
                  <a:noFill/>
                </a:ln>
                <a:solidFill>
                  <a:schemeClr val="tx1"/>
                </a:solidFill>
                <a:effectLst/>
                <a:uLnTx/>
                <a:uFillTx/>
                <a:latin typeface="Garamond" pitchFamily="18" charset="0"/>
                <a:ea typeface="+mn-ea"/>
                <a:cs typeface="+mn-cs"/>
              </a:rPr>
              <a:t>		--Orville Wright</a:t>
            </a:r>
            <a:endParaRPr kumimoji="0" lang="en-US" sz="2600" b="0" i="1" u="none" strike="noStrike" kern="0" cap="none" spc="0" normalizeH="0" baseline="0" noProof="0" dirty="0">
              <a:ln>
                <a:noFill/>
              </a:ln>
              <a:solidFill>
                <a:schemeClr val="tx1"/>
              </a:solidFill>
              <a:effectLst/>
              <a:uLnTx/>
              <a:uFillTx/>
              <a:latin typeface="Garamond" pitchFamily="18" charset="0"/>
              <a:ea typeface="+mn-ea"/>
              <a:cs typeface="+mn-cs"/>
            </a:endParaRPr>
          </a:p>
        </p:txBody>
      </p:sp>
    </p:spTree>
    <p:extLst>
      <p:ext uri="{BB962C8B-B14F-4D97-AF65-F5344CB8AC3E}">
        <p14:creationId xmlns:p14="http://schemas.microsoft.com/office/powerpoint/2010/main" xmlns="" val="359354284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2531" name="Rectangle 4"/>
          <p:cNvSpPr>
            <a:spLocks noGrp="1" noChangeArrowheads="1"/>
          </p:cNvSpPr>
          <p:nvPr>
            <p:ph type="subTitle" idx="1"/>
          </p:nvPr>
        </p:nvSpPr>
        <p:spPr>
          <a:xfrm>
            <a:off x="539552" y="1052736"/>
            <a:ext cx="8604448" cy="5616575"/>
          </a:xfrm>
        </p:spPr>
        <p:txBody>
          <a:bodyPr/>
          <a:lstStyle/>
          <a:p>
            <a:pPr lvl="1" eaLnBrk="1" hangingPunct="1">
              <a:lnSpc>
                <a:spcPct val="80000"/>
              </a:lnSpc>
            </a:pPr>
            <a:r>
              <a:rPr lang="en-US" sz="4000" b="1" dirty="0" smtClean="0">
                <a:solidFill>
                  <a:schemeClr val="accent2"/>
                </a:solidFill>
                <a:effectLst>
                  <a:outerShdw blurRad="38100" dist="38100" dir="2700000" algn="tl">
                    <a:srgbClr val="000000">
                      <a:alpha val="43137"/>
                    </a:srgbClr>
                  </a:outerShdw>
                </a:effectLst>
                <a:latin typeface="+mj-lt"/>
              </a:rPr>
              <a:t>  </a:t>
            </a:r>
            <a:r>
              <a:rPr lang="en-US" sz="3600" dirty="0" smtClean="0"/>
              <a:t>Misunderstanding</a:t>
            </a:r>
          </a:p>
          <a:p>
            <a:pPr lvl="1" eaLnBrk="1" hangingPunct="1">
              <a:lnSpc>
                <a:spcPct val="8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755576" y="198884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     Misunderstandings are a normal part of communication either because we unintentionally or intentionally use the wrong words or because we don’t understand what is being said to us. To prevent misunderstanding know who you’re talking to, be respectful, and be sure of what you want to say.</a:t>
            </a:r>
            <a:br>
              <a:rPr kumimoji="0" lang="en-US" sz="2400" b="0" i="0" u="none" strike="noStrike" kern="0" cap="none" spc="0" normalizeH="0" baseline="0" noProof="0" smtClean="0">
                <a:ln>
                  <a:noFill/>
                </a:ln>
                <a:solidFill>
                  <a:schemeClr val="tx1"/>
                </a:solidFill>
                <a:effectLst/>
                <a:uLnTx/>
                <a:uFillTx/>
                <a:latin typeface="+mn-lt"/>
                <a:ea typeface="+mn-ea"/>
                <a:cs typeface="+mn-cs"/>
              </a:rPr>
            </a:br>
            <a:endParaRPr kumimoji="0" lang="en-US" sz="2600" b="0" i="0" u="none" strike="noStrike" kern="0" cap="none" spc="0" normalizeH="0" baseline="0" noProof="0" smtClean="0">
              <a:ln>
                <a:noFill/>
              </a:ln>
              <a:solidFill>
                <a:schemeClr val="tx1"/>
              </a:solidFill>
              <a:effectLst/>
              <a:uLnTx/>
              <a:uFillTx/>
              <a:latin typeface="Garamond" pitchFamily="18"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600" b="0" i="1" u="none" strike="noStrike" kern="0" cap="none" spc="0" normalizeH="0" baseline="0" noProof="0" smtClean="0">
                <a:ln>
                  <a:noFill/>
                </a:ln>
                <a:solidFill>
                  <a:schemeClr val="tx1"/>
                </a:solidFill>
                <a:effectLst/>
                <a:uLnTx/>
                <a:uFillTx/>
                <a:latin typeface="Garamond" pitchFamily="18" charset="0"/>
                <a:ea typeface="+mn-ea"/>
                <a:cs typeface="+mn-cs"/>
              </a:rPr>
              <a:t>“Listen, I’m going to talk to the Indians.  </a:t>
            </a:r>
            <a:br>
              <a:rPr kumimoji="0" lang="en-US" sz="2600" b="0" i="1" u="none" strike="noStrike" kern="0" cap="none" spc="0" normalizeH="0" baseline="0" noProof="0" smtClean="0">
                <a:ln>
                  <a:noFill/>
                </a:ln>
                <a:solidFill>
                  <a:schemeClr val="tx1"/>
                </a:solidFill>
                <a:effectLst/>
                <a:uLnTx/>
                <a:uFillTx/>
                <a:latin typeface="Garamond" pitchFamily="18" charset="0"/>
                <a:ea typeface="+mn-ea"/>
                <a:cs typeface="+mn-cs"/>
              </a:rPr>
            </a:br>
            <a:r>
              <a:rPr kumimoji="0" lang="en-US" sz="2600" b="0" i="1" u="none" strike="noStrike" kern="0" cap="none" spc="0" normalizeH="0" baseline="0" noProof="0" smtClean="0">
                <a:ln>
                  <a:noFill/>
                </a:ln>
                <a:solidFill>
                  <a:schemeClr val="tx1"/>
                </a:solidFill>
                <a:effectLst/>
                <a:uLnTx/>
                <a:uFillTx/>
                <a:latin typeface="Garamond" pitchFamily="18" charset="0"/>
                <a:ea typeface="+mn-ea"/>
                <a:cs typeface="+mn-cs"/>
              </a:rPr>
              <a:t>It’s probably a misunderstanding.”</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600" b="0" i="1" u="none" strike="noStrike" kern="0" cap="none" spc="0" normalizeH="0" baseline="0" noProof="0" smtClean="0">
                <a:ln>
                  <a:noFill/>
                </a:ln>
                <a:solidFill>
                  <a:schemeClr val="tx1"/>
                </a:solidFill>
                <a:effectLst/>
                <a:uLnTx/>
                <a:uFillTx/>
                <a:latin typeface="Garamond" pitchFamily="18" charset="0"/>
                <a:ea typeface="+mn-ea"/>
                <a:cs typeface="+mn-cs"/>
              </a:rPr>
              <a:t>			--General Custer</a:t>
            </a:r>
            <a:endParaRPr kumimoji="0" lang="en-US" sz="2600" b="0" i="1" u="none" strike="noStrike" kern="0" cap="none" spc="0" normalizeH="0" baseline="0" noProof="0" dirty="0">
              <a:ln>
                <a:noFill/>
              </a:ln>
              <a:solidFill>
                <a:schemeClr val="tx1"/>
              </a:solidFill>
              <a:effectLst/>
              <a:uLnTx/>
              <a:uFillTx/>
              <a:latin typeface="Garamond" pitchFamily="18" charset="0"/>
              <a:ea typeface="+mn-ea"/>
              <a:cs typeface="+mn-cs"/>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algn="just"/>
            <a:r>
              <a:rPr lang="en-US" sz="2800" dirty="0" smtClean="0"/>
              <a:t>Number 1 Rule for Diversity, Inclusion, and Constructive Conflict Management</a:t>
            </a:r>
          </a:p>
          <a:p>
            <a:pPr algn="just"/>
            <a:endParaRPr lang="en-US" sz="28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971600" y="2348880"/>
            <a:ext cx="78486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Dialogue!  In order to understand the other’s point of view, seek first to understand.</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Dialogue!  In order to communicate your own position.</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Dialogue!  In order to arrive at a mutually beneficial agreement that serves common goals.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4" descr="communicate"/>
          <p:cNvPicPr>
            <a:picLocks noChangeAspect="1" noChangeArrowheads="1"/>
          </p:cNvPicPr>
          <p:nvPr/>
        </p:nvPicPr>
        <p:blipFill>
          <a:blip r:embed="rId3" cstate="print"/>
          <a:srcRect/>
          <a:stretch>
            <a:fillRect/>
          </a:stretch>
        </p:blipFill>
        <p:spPr>
          <a:xfrm>
            <a:off x="2915816" y="4869160"/>
            <a:ext cx="3808413" cy="1812925"/>
          </a:xfrm>
          <a:prstGeom prst="rect">
            <a:avLst/>
          </a:prstGeom>
          <a:noFill/>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algn="just"/>
            <a:r>
              <a:rPr lang="en-US" dirty="0" smtClean="0"/>
              <a:t>How Can Managers Promote Diversity &amp; Inclusion?</a:t>
            </a:r>
          </a:p>
          <a:p>
            <a:pPr algn="just"/>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827584" y="1988840"/>
            <a:ext cx="8316416" cy="486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Lead employees by example; respect people and differences in the workplace.</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Create a welcoming, inclusive environment in</a:t>
            </a:r>
            <a:br>
              <a:rPr kumimoji="0" lang="en-US" sz="2400" b="0" i="0" u="none" strike="noStrike" kern="0" cap="none" spc="0" normalizeH="0" baseline="0" noProof="0" dirty="0" smtClean="0">
                <a:ln>
                  <a:noFill/>
                </a:ln>
                <a:solidFill>
                  <a:schemeClr val="tx1"/>
                </a:solidFill>
                <a:effectLst/>
                <a:uLnTx/>
                <a:uFillTx/>
                <a:latin typeface="+mn-lt"/>
                <a:ea typeface="+mn-ea"/>
                <a:cs typeface="+mn-cs"/>
              </a:rPr>
            </a:br>
            <a:r>
              <a:rPr kumimoji="0" lang="en-US" sz="2400" b="0" i="0" u="none" strike="noStrike" kern="0" cap="none" spc="0" normalizeH="0" baseline="0" noProof="0" dirty="0" smtClean="0">
                <a:ln>
                  <a:noFill/>
                </a:ln>
                <a:solidFill>
                  <a:schemeClr val="tx1"/>
                </a:solidFill>
                <a:effectLst/>
                <a:uLnTx/>
                <a:uFillTx/>
                <a:latin typeface="+mn-lt"/>
                <a:ea typeface="+mn-ea"/>
                <a:cs typeface="+mn-cs"/>
              </a:rPr>
              <a:t> which to conduct business.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Incorporate diversity in policies, strategic plans, operational procedures.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Learn and practice early conflict resolution strategies.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Practice regular, effective, and open communication; empower your employees; requires trust.</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Demonstrate executive commitment to diversity on an ongoing and regular basis.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Walk the talk.</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88404347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r>
              <a:rPr lang="en-US" dirty="0" smtClean="0"/>
              <a:t>Diversity Best Practices</a:t>
            </a:r>
          </a:p>
          <a:p>
            <a:endParaRPr lang="en-US" dirty="0" smtClean="0"/>
          </a:p>
          <a:p>
            <a:endParaRPr lang="en-US" sz="4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1403648" y="1844824"/>
            <a:ext cx="67818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Leadership commitment.</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Effective communication and transparency.</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Equitable employment practices.</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Recruitment outreach.</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Continuous learning and career development.</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Coaching and mentoring.</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Early conflict resolution.</a:t>
            </a:r>
          </a:p>
          <a:p>
            <a:pPr marL="0" marR="0" lvl="0" indent="0" algn="ctr" defTabSz="914400" rtl="0" eaLnBrk="0" fontAlgn="base" latinLnBrk="0" hangingPunct="0">
              <a:lnSpc>
                <a:spcPct val="100000"/>
              </a:lnSpc>
              <a:spcBef>
                <a:spcPct val="20000"/>
              </a:spcBef>
              <a:spcAft>
                <a:spcPct val="200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Flexible work culture.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49"/>
          <p:cNvPicPr>
            <a:picLocks noChangeAspect="1" noChangeArrowheads="1"/>
          </p:cNvPicPr>
          <p:nvPr/>
        </p:nvPicPr>
        <p:blipFill>
          <a:blip r:embed="rId3" cstate="print"/>
          <a:srcRect/>
          <a:stretch>
            <a:fillRect/>
          </a:stretch>
        </p:blipFill>
        <p:spPr>
          <a:xfrm>
            <a:off x="7020272" y="4509120"/>
            <a:ext cx="1643063" cy="1752600"/>
          </a:xfrm>
          <a:prstGeom prst="rect">
            <a:avLst/>
          </a:prstGeom>
          <a:noFill/>
          <a:ln/>
        </p:spPr>
      </p:pic>
    </p:spTree>
    <p:extLst>
      <p:ext uri="{BB962C8B-B14F-4D97-AF65-F5344CB8AC3E}">
        <p14:creationId xmlns:p14="http://schemas.microsoft.com/office/powerpoint/2010/main" xmlns="" val="139927192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r>
              <a:rPr lang="en-US" dirty="0" smtClean="0"/>
              <a:t>Leadership Commitment</a:t>
            </a:r>
          </a:p>
          <a:p>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755576" y="1916832"/>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Communicate and practice commitment to diversity and inclusion often.</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Reinforce diverse work and employment practices, including diversity of thought.</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Practice constructive conflict management.</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Educate the workforce on the business value of diversity and inclusion.</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Mentor and coach diverse employees.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6512705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4579" name="Rectangle 4"/>
          <p:cNvSpPr>
            <a:spLocks noGrp="1" noChangeArrowheads="1"/>
          </p:cNvSpPr>
          <p:nvPr>
            <p:ph type="subTitle" idx="1"/>
          </p:nvPr>
        </p:nvSpPr>
        <p:spPr>
          <a:xfrm>
            <a:off x="755577" y="1052513"/>
            <a:ext cx="8388424" cy="5616575"/>
          </a:xfrm>
        </p:spPr>
        <p:txBody>
          <a:bodyPr/>
          <a:lstStyle/>
          <a:p>
            <a:pPr lvl="1" eaLnBrk="1" hangingPunct="1">
              <a:lnSpc>
                <a:spcPct val="80000"/>
              </a:lnSpc>
            </a:pPr>
            <a:r>
              <a:rPr lang="en-US" sz="3600" dirty="0" smtClean="0"/>
              <a:t>Career Development</a:t>
            </a:r>
          </a:p>
          <a:p>
            <a:pPr lvl="1" eaLnBrk="1" hangingPunct="1">
              <a:lnSpc>
                <a:spcPct val="8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755576" y="1870075"/>
            <a:ext cx="6477000" cy="4987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Definition: aligning the needs of the organization with the professional development of its employees.</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Diversity &amp; Inclusion should be incorporated in career development, especially in the following areas:</a:t>
            </a:r>
          </a:p>
          <a:p>
            <a:pPr marL="457200" marR="0" lvl="1"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rPr>
              <a:t>Succession planning</a:t>
            </a:r>
          </a:p>
          <a:p>
            <a:pPr marL="457200" marR="0" lvl="1"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rPr>
              <a:t>Internal mobility systems</a:t>
            </a:r>
          </a:p>
          <a:p>
            <a:pPr marL="457200" marR="0" lvl="1"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rPr>
              <a:t>Training and development opportunities</a:t>
            </a:r>
          </a:p>
          <a:p>
            <a:pPr marL="457200" marR="0" lvl="1"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rPr>
              <a:t>Performance management--ensure evaluations don’t include subtle biases against diverse groups of people</a:t>
            </a:r>
            <a:endParaRPr kumimoji="0" lang="en-US" sz="2400" b="0" i="0" u="none" strike="noStrike" kern="0" cap="none" spc="0" normalizeH="0" baseline="0" noProof="0" dirty="0">
              <a:ln>
                <a:noFill/>
              </a:ln>
              <a:solidFill>
                <a:schemeClr val="tx1"/>
              </a:solidFill>
              <a:effectLst/>
              <a:uLnTx/>
              <a:uFillTx/>
              <a:latin typeface="+mn-lt"/>
            </a:endParaRPr>
          </a:p>
        </p:txBody>
      </p:sp>
      <p:pic>
        <p:nvPicPr>
          <p:cNvPr id="6" name="Picture 6" descr="j0297407[1]"/>
          <p:cNvPicPr>
            <a:picLocks noChangeAspect="1" noChangeArrowheads="1"/>
          </p:cNvPicPr>
          <p:nvPr/>
        </p:nvPicPr>
        <p:blipFill>
          <a:blip r:embed="rId3" cstate="print"/>
          <a:srcRect/>
          <a:stretch>
            <a:fillRect/>
          </a:stretch>
        </p:blipFill>
        <p:spPr>
          <a:xfrm>
            <a:off x="7143750" y="2924944"/>
            <a:ext cx="2000250" cy="2133600"/>
          </a:xfrm>
          <a:prstGeom prst="rect">
            <a:avLst/>
          </a:prstGeom>
          <a:noFill/>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5603" name="Rectangle 4"/>
          <p:cNvSpPr>
            <a:spLocks noGrp="1" noChangeArrowheads="1"/>
          </p:cNvSpPr>
          <p:nvPr>
            <p:ph type="subTitle" idx="1"/>
          </p:nvPr>
        </p:nvSpPr>
        <p:spPr>
          <a:xfrm>
            <a:off x="900113" y="1052513"/>
            <a:ext cx="7775575" cy="5616575"/>
          </a:xfrm>
        </p:spPr>
        <p:txBody>
          <a:bodyPr/>
          <a:lstStyle/>
          <a:p>
            <a:pPr eaLnBrk="1" hangingPunct="1">
              <a:lnSpc>
                <a:spcPct val="90000"/>
              </a:lnSpc>
            </a:pPr>
            <a:r>
              <a:rPr lang="en-US" sz="3600" dirty="0" smtClean="0"/>
              <a:t>Recruitment Outreach</a:t>
            </a:r>
          </a:p>
          <a:p>
            <a:pPr eaLnBrk="1" hangingPunct="1">
              <a:lnSpc>
                <a:spcPct val="9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pic>
        <p:nvPicPr>
          <p:cNvPr id="5" name="Picture 56" descr="j0297387[1]"/>
          <p:cNvPicPr>
            <a:picLocks noChangeAspect="1" noChangeArrowheads="1"/>
          </p:cNvPicPr>
          <p:nvPr/>
        </p:nvPicPr>
        <p:blipFill>
          <a:blip r:embed="rId3" cstate="print"/>
          <a:srcRect/>
          <a:stretch>
            <a:fillRect/>
          </a:stretch>
        </p:blipFill>
        <p:spPr bwMode="auto">
          <a:xfrm>
            <a:off x="1331640" y="1484784"/>
            <a:ext cx="7200800" cy="2763224"/>
          </a:xfrm>
          <a:prstGeom prst="rect">
            <a:avLst/>
          </a:prstGeom>
          <a:noFill/>
        </p:spPr>
      </p:pic>
      <p:sp>
        <p:nvSpPr>
          <p:cNvPr id="6" name="Rectangle 3"/>
          <p:cNvSpPr txBox="1">
            <a:spLocks noChangeArrowheads="1"/>
          </p:cNvSpPr>
          <p:nvPr/>
        </p:nvSpPr>
        <p:spPr bwMode="auto">
          <a:xfrm>
            <a:off x="683568" y="4509120"/>
            <a:ext cx="8077200" cy="2195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3175"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Cast the net wide: Recruitment outreach efforts should target a wide variety of academic, professional and community organizations for the most talented and qualified persons in diverse groups.</a:t>
            </a:r>
            <a:r>
              <a:rPr kumimoji="0" lang="en-US" sz="2600" b="0" i="0" u="none" strike="noStrike" kern="0" cap="none" spc="0" normalizeH="0" baseline="0" noProof="0" dirty="0" smtClean="0">
                <a:ln>
                  <a:noFill/>
                </a:ln>
                <a:solidFill>
                  <a:schemeClr val="tx1"/>
                </a:solidFill>
                <a:effectLst/>
                <a:uLnTx/>
                <a:uFillTx/>
                <a:latin typeface="Garamond" pitchFamily="18" charset="0"/>
                <a:ea typeface="+mn-ea"/>
                <a:cs typeface="+mn-cs"/>
              </a:rPr>
              <a:t> </a:t>
            </a:r>
            <a:endParaRPr kumimoji="0" lang="en-US" sz="2600" b="0" i="0" u="none" strike="noStrike" kern="0" cap="none" spc="0" normalizeH="0" baseline="0" noProof="0" dirty="0">
              <a:ln>
                <a:noFill/>
              </a:ln>
              <a:solidFill>
                <a:schemeClr val="tx1"/>
              </a:solidFill>
              <a:effectLst/>
              <a:uLnTx/>
              <a:uFillTx/>
              <a:latin typeface="Garamond" pitchFamily="18" charset="0"/>
              <a:ea typeface="+mn-ea"/>
              <a:cs typeface="+mn-cs"/>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6627" name="Rectangle 4"/>
          <p:cNvSpPr>
            <a:spLocks noGrp="1" noChangeArrowheads="1"/>
          </p:cNvSpPr>
          <p:nvPr>
            <p:ph type="subTitle" idx="1"/>
          </p:nvPr>
        </p:nvSpPr>
        <p:spPr>
          <a:xfrm>
            <a:off x="900113" y="1052513"/>
            <a:ext cx="8064375" cy="978729"/>
          </a:xfrm>
        </p:spPr>
        <p:txBody>
          <a:bodyPr wrap="square">
            <a:spAutoFit/>
          </a:bodyPr>
          <a:lstStyle/>
          <a:p>
            <a:pPr lvl="1" algn="l" eaLnBrk="1" hangingPunct="1">
              <a:lnSpc>
                <a:spcPct val="80000"/>
              </a:lnSpc>
            </a:pPr>
            <a:r>
              <a:rPr lang="en-US" sz="3600" dirty="0" smtClean="0"/>
              <a:t>How Can Employees Promote Diversity?</a:t>
            </a: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3"/>
          <p:cNvSpPr txBox="1">
            <a:spLocks noChangeArrowheads="1"/>
          </p:cNvSpPr>
          <p:nvPr/>
        </p:nvSpPr>
        <p:spPr bwMode="auto">
          <a:xfrm>
            <a:off x="1043608" y="2636912"/>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Practice positive, constructive work habits in the workplace; work cooperatively towards a common goal. </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Live up to the social contract; contribute to your fullest potential; strive for excellence.</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Recognize and respect others and their individuality.</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Think before you speak and be sensitive to others.</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Talk about your differences and ask tactful questions about how people want to be treated.</a:t>
            </a:r>
          </a:p>
          <a:p>
            <a:pPr marL="0" marR="0" lvl="0" indent="0" algn="ctr" defTabSz="914400" rtl="0" eaLnBrk="0" fontAlgn="base" latinLnBrk="0" hangingPunct="0">
              <a:lnSpc>
                <a:spcPct val="9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Eliminate stereotypes and generalizations.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900113" y="1052513"/>
            <a:ext cx="7775575" cy="5616575"/>
          </a:xfrm>
        </p:spPr>
        <p:txBody>
          <a:bodyPr/>
          <a:lstStyle/>
          <a:p>
            <a:pPr lvl="1" eaLnBrk="1" hangingPunct="1">
              <a:lnSpc>
                <a:spcPct val="80000"/>
              </a:lnSpc>
            </a:pPr>
            <a:r>
              <a:rPr lang="en-US" sz="3600" dirty="0" smtClean="0"/>
              <a:t>Diversity is only FAIR</a:t>
            </a:r>
          </a:p>
          <a:p>
            <a:pPr lvl="1" eaLnBrk="1" hangingPunct="1">
              <a:lnSpc>
                <a:spcPct val="8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
        <p:nvSpPr>
          <p:cNvPr id="5" name="Rectangle 2"/>
          <p:cNvSpPr txBox="1">
            <a:spLocks noChangeArrowheads="1"/>
          </p:cNvSpPr>
          <p:nvPr/>
        </p:nvSpPr>
        <p:spPr bwMode="auto">
          <a:xfrm>
            <a:off x="762000" y="1946275"/>
            <a:ext cx="83820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227013" algn="ctr" defTabSz="914400" rtl="0" eaLnBrk="0" fontAlgn="base" latinLnBrk="0" hangingPunct="0">
              <a:lnSpc>
                <a:spcPct val="100000"/>
              </a:lnSpc>
              <a:spcBef>
                <a:spcPct val="20000"/>
              </a:spcBef>
              <a:spcAft>
                <a:spcPct val="20000"/>
              </a:spcAft>
              <a:buClrTx/>
              <a:buSzTx/>
              <a:buFontTx/>
              <a:buNone/>
              <a:tabLst/>
              <a:defRPr/>
            </a:pPr>
            <a:r>
              <a:rPr kumimoji="0" lang="en-US" sz="2400" b="1" i="0" u="sng" strike="noStrike" kern="0" cap="none" spc="0" normalizeH="0" baseline="0" noProof="0" smtClean="0">
                <a:ln>
                  <a:noFill/>
                </a:ln>
                <a:solidFill>
                  <a:srgbClr val="FF0000"/>
                </a:solidFill>
                <a:effectLst/>
                <a:uLnTx/>
                <a:uFillTx/>
                <a:latin typeface="+mn-lt"/>
                <a:ea typeface="+mn-ea"/>
                <a:cs typeface="+mn-cs"/>
              </a:rPr>
              <a:t>F</a:t>
            </a:r>
            <a:r>
              <a:rPr kumimoji="0" lang="en-US" sz="2400" b="0" i="0" u="none" strike="noStrike" kern="0" cap="none" spc="0" normalizeH="0" baseline="0" noProof="0" smtClean="0">
                <a:ln>
                  <a:noFill/>
                </a:ln>
                <a:effectLst/>
                <a:uLnTx/>
                <a:uFillTx/>
                <a:latin typeface="+mn-lt"/>
                <a:ea typeface="+mn-ea"/>
                <a:cs typeface="+mn-cs"/>
              </a:rPr>
              <a:t>eedback/communication</a:t>
            </a:r>
            <a:r>
              <a:rPr kumimoji="0" lang="en-US" sz="2400" b="0" i="0" u="none" strike="noStrike" kern="0" cap="none" spc="0" normalizeH="0" baseline="0" noProof="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promotes understanding, reduces conflict; and enhances productivity. </a:t>
            </a:r>
            <a:endParaRPr lang="en-US" sz="2400" kern="0" dirty="0" smtClean="0">
              <a:latin typeface="+mn-lt"/>
            </a:endParaRPr>
          </a:p>
          <a:p>
            <a:pPr marL="0" marR="0" lvl="0" indent="-227013" defTabSz="914400" rtl="0" eaLnBrk="0" fontAlgn="base" latinLnBrk="0" hangingPunct="0">
              <a:lnSpc>
                <a:spcPct val="100000"/>
              </a:lnSpc>
              <a:spcBef>
                <a:spcPct val="20000"/>
              </a:spcBef>
              <a:spcAft>
                <a:spcPct val="2000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n-lt"/>
                <a:ea typeface="+mn-ea"/>
                <a:cs typeface="+mn-cs"/>
              </a:rPr>
              <a:t>A</a:t>
            </a:r>
            <a:r>
              <a:rPr kumimoji="0" lang="en-US" sz="2400" b="0" i="0" u="none" strike="noStrike" kern="0" cap="none" spc="0" normalizeH="0" baseline="0" noProof="0" dirty="0" smtClean="0">
                <a:ln>
                  <a:noFill/>
                </a:ln>
                <a:solidFill>
                  <a:schemeClr val="tx1"/>
                </a:solidFill>
                <a:effectLst/>
                <a:uLnTx/>
                <a:uFillTx/>
                <a:latin typeface="+mn-lt"/>
                <a:ea typeface="+mn-ea"/>
                <a:cs typeface="+mn-cs"/>
              </a:rPr>
              <a:t>ssist others to become culturally competent; support one another – we are all in this together! </a:t>
            </a:r>
          </a:p>
          <a:p>
            <a:pPr marL="0" marR="0" lvl="0" indent="-227013" defTabSz="914400" rtl="0" eaLnBrk="0" fontAlgn="base" latinLnBrk="0" hangingPunct="0">
              <a:lnSpc>
                <a:spcPct val="100000"/>
              </a:lnSpc>
              <a:spcBef>
                <a:spcPct val="20000"/>
              </a:spcBef>
              <a:spcAft>
                <a:spcPct val="2000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n-lt"/>
                <a:ea typeface="+mn-ea"/>
                <a:cs typeface="+mn-cs"/>
              </a:rPr>
              <a:t>I</a:t>
            </a:r>
            <a:r>
              <a:rPr kumimoji="0" lang="en-US" sz="2400" b="0" i="0" u="none" strike="noStrike" kern="0" cap="none" spc="0" normalizeH="0" baseline="0" noProof="0" dirty="0" smtClean="0">
                <a:ln>
                  <a:noFill/>
                </a:ln>
                <a:solidFill>
                  <a:schemeClr val="tx1"/>
                </a:solidFill>
                <a:effectLst/>
                <a:uLnTx/>
                <a:uFillTx/>
                <a:latin typeface="+mn-lt"/>
                <a:ea typeface="+mn-ea"/>
                <a:cs typeface="+mn-cs"/>
              </a:rPr>
              <a:t>nclusion should be practiced; empower employees to fully perform and participate in pursuit of the organization’s mission.</a:t>
            </a:r>
          </a:p>
          <a:p>
            <a:pPr marL="0" marR="0" lvl="0" indent="-227013" defTabSz="914400" rtl="0" eaLnBrk="0" fontAlgn="base" latinLnBrk="0" hangingPunct="0">
              <a:lnSpc>
                <a:spcPct val="100000"/>
              </a:lnSpc>
              <a:spcBef>
                <a:spcPct val="20000"/>
              </a:spcBef>
              <a:spcAft>
                <a:spcPct val="20000"/>
              </a:spcAft>
              <a:buClrTx/>
              <a:buSzTx/>
              <a:buFontTx/>
              <a:buNone/>
              <a:tabLst/>
              <a:defRPr/>
            </a:pPr>
            <a:r>
              <a:rPr kumimoji="0" lang="en-US" sz="2400" b="1" i="0" u="sng" strike="noStrike" kern="0" cap="none" spc="0" normalizeH="0" baseline="0" noProof="0" dirty="0" smtClean="0">
                <a:ln>
                  <a:noFill/>
                </a:ln>
                <a:solidFill>
                  <a:srgbClr val="FF0000"/>
                </a:solidFill>
                <a:effectLst/>
                <a:uLnTx/>
                <a:uFillTx/>
                <a:latin typeface="+mn-lt"/>
                <a:ea typeface="+mn-ea"/>
                <a:cs typeface="+mn-cs"/>
              </a:rPr>
              <a:t>R</a:t>
            </a:r>
            <a:r>
              <a:rPr kumimoji="0" lang="en-US" sz="2400" b="0" i="0" u="none" strike="noStrike" kern="0" cap="none" spc="0" normalizeH="0" baseline="0" noProof="0" dirty="0" smtClean="0">
                <a:ln>
                  <a:noFill/>
                </a:ln>
                <a:solidFill>
                  <a:schemeClr val="tx1"/>
                </a:solidFill>
                <a:effectLst/>
                <a:uLnTx/>
                <a:uFillTx/>
                <a:latin typeface="+mn-lt"/>
                <a:ea typeface="+mn-ea"/>
                <a:cs typeface="+mn-cs"/>
              </a:rPr>
              <a:t>espect is non-negotiable; honor the social contract.</a:t>
            </a:r>
            <a:endParaRPr kumimoji="0" lang="en-US" sz="2600" b="0" i="0" u="none" strike="noStrike" kern="0" cap="none" spc="0" normalizeH="0" baseline="0" noProof="0" dirty="0">
              <a:ln>
                <a:noFill/>
              </a:ln>
              <a:solidFill>
                <a:schemeClr val="tx1"/>
              </a:solidFill>
              <a:effectLst/>
              <a:uLnTx/>
              <a:uFillTx/>
              <a:latin typeface="Garamond" pitchFamily="18" charset="0"/>
              <a:ea typeface="+mn-ea"/>
              <a:cs typeface="+mn-cs"/>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9" name="Rectangle 4"/>
          <p:cNvSpPr>
            <a:spLocks noGrp="1" noChangeArrowheads="1"/>
          </p:cNvSpPr>
          <p:nvPr>
            <p:ph type="subTitle" idx="1"/>
          </p:nvPr>
        </p:nvSpPr>
        <p:spPr>
          <a:xfrm>
            <a:off x="928688" y="1000125"/>
            <a:ext cx="7775575" cy="5715000"/>
          </a:xfrm>
        </p:spPr>
        <p:txBody>
          <a:bodyPr/>
          <a:lstStyle/>
          <a:p>
            <a:pPr algn="l" eaLnBrk="1" hangingPunct="1">
              <a:lnSpc>
                <a:spcPct val="80000"/>
              </a:lnSpc>
            </a:pPr>
            <a:endParaRPr lang="en-US" sz="2800" dirty="0" smtClean="0">
              <a:solidFill>
                <a:schemeClr val="accent2"/>
              </a:solidFill>
            </a:endParaRPr>
          </a:p>
          <a:p>
            <a:pPr algn="l" eaLnBrk="1" hangingPunct="1">
              <a:lnSpc>
                <a:spcPct val="80000"/>
              </a:lnSpc>
              <a:buFontTx/>
              <a:buChar char="•"/>
            </a:pPr>
            <a:r>
              <a:rPr lang="en-US" sz="2800" b="1" dirty="0" smtClean="0">
                <a:solidFill>
                  <a:schemeClr val="accent2"/>
                </a:solidFill>
                <a:effectLst>
                  <a:outerShdw blurRad="38100" dist="38100" dir="2700000" algn="tl">
                    <a:srgbClr val="000000">
                      <a:alpha val="43137"/>
                    </a:srgbClr>
                  </a:outerShdw>
                </a:effectLst>
              </a:rPr>
              <a:t>Objectives:</a:t>
            </a:r>
            <a:r>
              <a:rPr lang="en-US" sz="2800" dirty="0" smtClean="0">
                <a:solidFill>
                  <a:schemeClr val="accent2"/>
                </a:solidFill>
              </a:rPr>
              <a:t> </a:t>
            </a:r>
            <a:r>
              <a:rPr lang="en-US" sz="2800" dirty="0" smtClean="0">
                <a:solidFill>
                  <a:schemeClr val="accent2"/>
                </a:solidFill>
                <a:effectLst>
                  <a:outerShdw blurRad="38100" dist="38100" dir="2700000" algn="tl">
                    <a:srgbClr val="000000">
                      <a:alpha val="43137"/>
                    </a:srgbClr>
                  </a:outerShdw>
                </a:effectLst>
              </a:rPr>
              <a:t>(Classroom)</a:t>
            </a:r>
          </a:p>
          <a:p>
            <a:pPr algn="l" eaLnBrk="1" hangingPunct="1">
              <a:lnSpc>
                <a:spcPct val="80000"/>
              </a:lnSpc>
              <a:buFontTx/>
              <a:buChar char="•"/>
            </a:pPr>
            <a:endParaRPr lang="en-US" sz="2800" dirty="0" smtClean="0">
              <a:solidFill>
                <a:schemeClr val="accent2"/>
              </a:solidFill>
            </a:endParaRPr>
          </a:p>
          <a:p>
            <a:pPr>
              <a:buFont typeface="Arial" pitchFamily="34" charset="0"/>
              <a:buChar char="•"/>
            </a:pPr>
            <a:r>
              <a:rPr lang="en-US" sz="2400" dirty="0" smtClean="0"/>
              <a:t>To provide a clear understanding of what diversity is and what it isn't.</a:t>
            </a:r>
          </a:p>
          <a:p>
            <a:pPr>
              <a:buFont typeface="Arial" pitchFamily="34" charset="0"/>
              <a:buChar char="•"/>
            </a:pPr>
            <a:r>
              <a:rPr lang="en-US" sz="2400" dirty="0" smtClean="0"/>
              <a:t>To raise a greater awareness and sensitivity to Diversity issues that go well beyond the assumed categories. </a:t>
            </a:r>
          </a:p>
          <a:p>
            <a:pPr>
              <a:buFont typeface="Arial" pitchFamily="34" charset="0"/>
              <a:buChar char="•"/>
            </a:pPr>
            <a:r>
              <a:rPr lang="en-US" sz="2400" dirty="0" smtClean="0"/>
              <a:t>To recommend behavioral tools for fostering a more cohesive workplace</a:t>
            </a:r>
            <a:endParaRPr lang="en-US" sz="2400" dirty="0" smtClean="0">
              <a:solidFill>
                <a:schemeClr val="accent2"/>
              </a:solidFill>
            </a:endParaRPr>
          </a:p>
          <a:p>
            <a:pPr lvl="1" algn="l" eaLnBrk="1" hangingPunct="1">
              <a:lnSpc>
                <a:spcPct val="80000"/>
              </a:lnSpc>
            </a:pPr>
            <a:endParaRPr lang="en-US" sz="1600"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a:solidFill>
                  <a:schemeClr val="accent3"/>
                </a:solidFill>
              </a:rPr>
              <a:t>OBJECTIVES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539750" y="980728"/>
            <a:ext cx="8496746" cy="5616575"/>
          </a:xfrm>
        </p:spPr>
        <p:txBody>
          <a:bodyPr/>
          <a:lstStyle/>
          <a:p>
            <a:pPr lvl="1" eaLnBrk="1" hangingPunct="1">
              <a:lnSpc>
                <a:spcPct val="80000"/>
              </a:lnSpc>
            </a:pPr>
            <a:r>
              <a:rPr lang="en-US" sz="3600" dirty="0" smtClean="0"/>
              <a:t>Last Words To Ponder</a:t>
            </a:r>
          </a:p>
          <a:p>
            <a:pPr lvl="1" algn="l" eaLnBrk="1" hangingPunct="1">
              <a:lnSpc>
                <a:spcPct val="80000"/>
              </a:lnSpc>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pic>
        <p:nvPicPr>
          <p:cNvPr id="5" name="Picture 4" descr="rainbow"/>
          <p:cNvPicPr>
            <a:picLocks noChangeAspect="1" noChangeArrowheads="1"/>
          </p:cNvPicPr>
          <p:nvPr/>
        </p:nvPicPr>
        <p:blipFill>
          <a:blip r:embed="rId3" cstate="print"/>
          <a:srcRect/>
          <a:stretch>
            <a:fillRect/>
          </a:stretch>
        </p:blipFill>
        <p:spPr>
          <a:xfrm>
            <a:off x="899592" y="1628800"/>
            <a:ext cx="3403600" cy="4724400"/>
          </a:xfrm>
          <a:prstGeom prst="rect">
            <a:avLst/>
          </a:prstGeom>
          <a:noFill/>
          <a:ln/>
        </p:spPr>
      </p:pic>
      <p:sp>
        <p:nvSpPr>
          <p:cNvPr id="6" name="Rectangle 3"/>
          <p:cNvSpPr txBox="1">
            <a:spLocks noChangeArrowheads="1"/>
          </p:cNvSpPr>
          <p:nvPr/>
        </p:nvSpPr>
        <p:spPr bwMode="auto">
          <a:xfrm>
            <a:off x="4283968" y="2564904"/>
            <a:ext cx="4616896" cy="3081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“When </a:t>
            </a:r>
            <a:r>
              <a:rPr kumimoji="0" lang="en-US" sz="2400" b="0" i="0" u="none" strike="noStrike" kern="0" cap="none" spc="0" normalizeH="0" baseline="0" noProof="0" dirty="0" smtClean="0">
                <a:ln>
                  <a:noFill/>
                </a:ln>
                <a:solidFill>
                  <a:schemeClr val="tx1"/>
                </a:solidFill>
                <a:effectLst/>
                <a:uLnTx/>
                <a:uFillTx/>
                <a:latin typeface="+mn-lt"/>
                <a:ea typeface="+mn-ea"/>
                <a:cs typeface="+mn-cs"/>
              </a:rPr>
              <a:t>we feel a sense of belonging it is not because we are the same as everyone else, but because we have been accepted as we are.”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lvl="0"/>
            <a:r>
              <a:rPr lang="en-US" b="1" dirty="0" smtClean="0"/>
              <a:t> If </a:t>
            </a:r>
            <a:r>
              <a:rPr lang="en-US" b="1" dirty="0" smtClean="0"/>
              <a:t>a Sobeys staff member asks you to stop a shoplifter what do you do</a:t>
            </a:r>
            <a:r>
              <a:rPr lang="en-US" b="1" dirty="0" smtClean="0"/>
              <a:t>?</a:t>
            </a:r>
          </a:p>
          <a:p>
            <a:pPr lvl="0" algn="l"/>
            <a:r>
              <a:rPr lang="en-US" b="1" dirty="0" smtClean="0"/>
              <a:t>  </a:t>
            </a:r>
            <a:r>
              <a:rPr lang="en-US" b="1" dirty="0" smtClean="0">
                <a:solidFill>
                  <a:srgbClr val="FF0000"/>
                </a:solidFill>
              </a:rPr>
              <a:t>Answer: </a:t>
            </a:r>
            <a:r>
              <a:rPr lang="en-US" b="1" dirty="0" smtClean="0"/>
              <a:t>Politely </a:t>
            </a:r>
            <a:r>
              <a:rPr lang="en-US" b="1" dirty="0" smtClean="0"/>
              <a:t>explain to the staff </a:t>
            </a:r>
            <a:r>
              <a:rPr lang="en-US" b="1" dirty="0" smtClean="0"/>
              <a:t>   member </a:t>
            </a:r>
            <a:r>
              <a:rPr lang="en-US" b="1" dirty="0" smtClean="0"/>
              <a:t>that you did not see the offence therefore the law does not permit you to act. However if they witnessed the offence and have full Selection, Concealment, Continuity and Exit, you can accompany them as they make the arrest</a:t>
            </a:r>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algn="l"/>
            <a:r>
              <a:rPr lang="en-US" b="1" dirty="0" smtClean="0"/>
              <a:t>When can you stop a suspected shoplifter?</a:t>
            </a:r>
            <a:endParaRPr lang="en-US" dirty="0" smtClean="0"/>
          </a:p>
          <a:p>
            <a:pPr lvl="0" algn="l"/>
            <a:endParaRPr lang="en-US" dirty="0" smtClean="0"/>
          </a:p>
          <a:p>
            <a:pPr algn="l"/>
            <a:r>
              <a:rPr lang="en-US" dirty="0" smtClean="0">
                <a:solidFill>
                  <a:srgbClr val="FF0000"/>
                </a:solidFill>
              </a:rPr>
              <a:t>Answer: </a:t>
            </a:r>
            <a:r>
              <a:rPr lang="en-US" b="1" dirty="0" smtClean="0"/>
              <a:t>When </a:t>
            </a:r>
            <a:r>
              <a:rPr lang="en-US" b="1" dirty="0" smtClean="0"/>
              <a:t>you see a person select an item, Conceal that item, maintain full visual continuity of that person(ensuring they did not dump the item) and the person exited the store</a:t>
            </a:r>
            <a:endParaRPr lang="en-US" dirty="0" smtClean="0"/>
          </a:p>
          <a:p>
            <a:pPr lvl="0" algn="l"/>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algn="l"/>
            <a:r>
              <a:rPr lang="en-US" b="1" dirty="0" smtClean="0"/>
              <a:t>Have you received training for diversity, discrimination/Profiling?</a:t>
            </a:r>
            <a:endParaRPr lang="en-US" dirty="0" smtClean="0"/>
          </a:p>
          <a:p>
            <a:pPr lvl="0" algn="l"/>
            <a:endParaRPr lang="en-US" dirty="0" smtClean="0"/>
          </a:p>
          <a:p>
            <a:pPr lvl="0" algn="l"/>
            <a:r>
              <a:rPr lang="en-US" dirty="0" smtClean="0">
                <a:solidFill>
                  <a:srgbClr val="FF0000"/>
                </a:solidFill>
              </a:rPr>
              <a:t>Answer: </a:t>
            </a:r>
            <a:r>
              <a:rPr lang="en-US" b="1" dirty="0" smtClean="0"/>
              <a:t>Yes. With completion of this test and PowerPoint handout.</a:t>
            </a:r>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lvl="0" algn="l"/>
            <a:r>
              <a:rPr lang="en-US" b="1" dirty="0" smtClean="0"/>
              <a:t>Explain what discrimination/profiling means to you?</a:t>
            </a:r>
            <a:endParaRPr lang="en-US" dirty="0" smtClean="0"/>
          </a:p>
          <a:p>
            <a:pPr algn="l"/>
            <a:endParaRPr lang="en-US" dirty="0" smtClean="0"/>
          </a:p>
          <a:p>
            <a:pPr algn="l"/>
            <a:r>
              <a:rPr lang="en-US" dirty="0" smtClean="0">
                <a:solidFill>
                  <a:srgbClr val="FF0000"/>
                </a:solidFill>
              </a:rPr>
              <a:t>Answer: </a:t>
            </a:r>
            <a:r>
              <a:rPr lang="en-US" b="1" dirty="0" smtClean="0"/>
              <a:t>You cannot treat </a:t>
            </a:r>
            <a:r>
              <a:rPr lang="en-US" b="1" dirty="0" smtClean="0"/>
              <a:t>any person different due </a:t>
            </a:r>
            <a:r>
              <a:rPr lang="en-US" b="1" dirty="0" smtClean="0"/>
              <a:t>to their Race, color, Religion, Creed, Family Status, ethnic origin, mental ability, gender or age.</a:t>
            </a:r>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algn="l"/>
            <a:r>
              <a:rPr lang="en-US" b="1" dirty="0" smtClean="0"/>
              <a:t>What is the purpose of the </a:t>
            </a:r>
            <a:r>
              <a:rPr lang="en-US" b="1" dirty="0" err="1" smtClean="0"/>
              <a:t>sensormatic</a:t>
            </a:r>
            <a:r>
              <a:rPr lang="en-US" b="1" dirty="0" smtClean="0"/>
              <a:t> system at the doors?</a:t>
            </a:r>
            <a:endParaRPr lang="en-US" dirty="0" smtClean="0"/>
          </a:p>
          <a:p>
            <a:pPr lvl="0" algn="l"/>
            <a:endParaRPr lang="en-US" dirty="0" smtClean="0"/>
          </a:p>
          <a:p>
            <a:pPr algn="l"/>
            <a:r>
              <a:rPr lang="en-US" dirty="0" smtClean="0">
                <a:solidFill>
                  <a:srgbClr val="FF0000"/>
                </a:solidFill>
              </a:rPr>
              <a:t>Answer: </a:t>
            </a:r>
            <a:r>
              <a:rPr lang="en-US" b="1" dirty="0" smtClean="0"/>
              <a:t>To deter shoplifters and to see if any security tags were not deactivated at the registers</a:t>
            </a:r>
            <a:endParaRPr lang="en-US" dirty="0" smtClean="0"/>
          </a:p>
          <a:p>
            <a:pPr lvl="0" algn="l"/>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827584" y="980728"/>
            <a:ext cx="8208912" cy="5616575"/>
          </a:xfrm>
        </p:spPr>
        <p:txBody>
          <a:bodyPr/>
          <a:lstStyle/>
          <a:p>
            <a:pPr algn="l"/>
            <a:r>
              <a:rPr lang="en-US" b="1" dirty="0" smtClean="0"/>
              <a:t>What should you do when the </a:t>
            </a:r>
            <a:r>
              <a:rPr lang="en-US" b="1" dirty="0" err="1" smtClean="0"/>
              <a:t>Sensormatic</a:t>
            </a:r>
            <a:r>
              <a:rPr lang="en-US" b="1" dirty="0" smtClean="0"/>
              <a:t> system goes off?</a:t>
            </a:r>
            <a:endParaRPr lang="en-US" dirty="0" smtClean="0"/>
          </a:p>
          <a:p>
            <a:pPr lvl="0" algn="l"/>
            <a:endParaRPr lang="en-US" dirty="0" smtClean="0"/>
          </a:p>
          <a:p>
            <a:pPr lvl="0"/>
            <a:r>
              <a:rPr lang="en-US" dirty="0" smtClean="0">
                <a:solidFill>
                  <a:srgbClr val="FF0000"/>
                </a:solidFill>
              </a:rPr>
              <a:t>Answer: </a:t>
            </a:r>
            <a:r>
              <a:rPr lang="en-US" b="1" dirty="0" smtClean="0"/>
              <a:t>Approach the customer in a calm manner and try to determine what product activated the </a:t>
            </a:r>
            <a:r>
              <a:rPr lang="en-US" b="1" dirty="0" err="1" smtClean="0"/>
              <a:t>sensormatic</a:t>
            </a:r>
            <a:r>
              <a:rPr lang="en-US" b="1" dirty="0" smtClean="0"/>
              <a:t>. Ensure you log the </a:t>
            </a:r>
            <a:r>
              <a:rPr lang="en-US" b="1" dirty="0" smtClean="0"/>
              <a:t>event.</a:t>
            </a:r>
            <a:endParaRPr lang="en-US" dirty="0" smtClean="0"/>
          </a:p>
          <a:p>
            <a:r>
              <a:rPr lang="en-US" b="1" dirty="0" smtClean="0"/>
              <a:t> </a:t>
            </a:r>
            <a:endParaRPr lang="en-US" dirty="0" smtClean="0"/>
          </a:p>
          <a:p>
            <a:pPr lvl="0" algn="l"/>
            <a:endParaRPr lang="en-US" dirty="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smtClean="0">
                <a:solidFill>
                  <a:schemeClr val="accent3"/>
                </a:solidFill>
              </a:rPr>
              <a:t>Things you should know</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123" name="Rectangle 4"/>
          <p:cNvSpPr>
            <a:spLocks noGrp="1" noChangeArrowheads="1"/>
          </p:cNvSpPr>
          <p:nvPr>
            <p:ph type="subTitle" idx="1"/>
          </p:nvPr>
        </p:nvSpPr>
        <p:spPr>
          <a:xfrm>
            <a:off x="928688" y="1628800"/>
            <a:ext cx="8215312" cy="5500687"/>
          </a:xfrm>
        </p:spPr>
        <p:txBody>
          <a:bodyPr/>
          <a:lstStyle/>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Method Of Instruction: </a:t>
            </a:r>
          </a:p>
          <a:p>
            <a:pPr algn="l" eaLnBrk="1" hangingPunct="1">
              <a:lnSpc>
                <a:spcPct val="80000"/>
              </a:lnSpc>
            </a:pPr>
            <a:r>
              <a:rPr lang="en-US" sz="2400" dirty="0" smtClean="0">
                <a:solidFill>
                  <a:schemeClr val="accent2"/>
                </a:solidFill>
              </a:rPr>
              <a:t>  </a:t>
            </a:r>
          </a:p>
          <a:p>
            <a:pPr algn="l" eaLnBrk="1" hangingPunct="1">
              <a:lnSpc>
                <a:spcPct val="80000"/>
              </a:lnSpc>
            </a:pPr>
            <a:r>
              <a:rPr lang="en-US" sz="2400" dirty="0" smtClean="0">
                <a:solidFill>
                  <a:schemeClr val="accent2"/>
                </a:solidFill>
              </a:rPr>
              <a:t>   Lecture development</a:t>
            </a:r>
          </a:p>
          <a:p>
            <a:pPr algn="l" eaLnBrk="1" hangingPunct="1">
              <a:lnSpc>
                <a:spcPct val="80000"/>
              </a:lnSpc>
              <a:buFontTx/>
              <a:buChar char="•"/>
            </a:pPr>
            <a:endParaRPr lang="en-US" dirty="0" smtClean="0">
              <a:solidFill>
                <a:schemeClr val="accent2"/>
              </a:solidFill>
            </a:endParaRPr>
          </a:p>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Training Aides: </a:t>
            </a:r>
          </a:p>
          <a:p>
            <a:pPr algn="l" eaLnBrk="1" hangingPunct="1">
              <a:lnSpc>
                <a:spcPct val="80000"/>
              </a:lnSpc>
            </a:pPr>
            <a:r>
              <a:rPr lang="en-US" dirty="0" smtClean="0">
                <a:solidFill>
                  <a:schemeClr val="accent2"/>
                </a:solidFill>
              </a:rPr>
              <a:t>  </a:t>
            </a:r>
            <a:r>
              <a:rPr lang="en-US" sz="2400" dirty="0" smtClean="0">
                <a:solidFill>
                  <a:schemeClr val="accent2"/>
                </a:solidFill>
              </a:rPr>
              <a:t>Lecture/Test</a:t>
            </a:r>
          </a:p>
          <a:p>
            <a:pPr algn="l" eaLnBrk="1" hangingPunct="1">
              <a:lnSpc>
                <a:spcPct val="80000"/>
              </a:lnSpc>
              <a:buFontTx/>
              <a:buChar char="•"/>
            </a:pPr>
            <a:endParaRPr lang="en-US" dirty="0" smtClean="0">
              <a:solidFill>
                <a:schemeClr val="accent2"/>
              </a:solidFill>
            </a:endParaRPr>
          </a:p>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Pen and paper are required</a:t>
            </a:r>
          </a:p>
          <a:p>
            <a:pPr lvl="1" algn="l" eaLnBrk="1" hangingPunct="1">
              <a:lnSpc>
                <a:spcPct val="80000"/>
              </a:lnSpc>
              <a:buFontTx/>
              <a:buChar char="–"/>
            </a:pPr>
            <a:endParaRPr lang="en-US" sz="1600"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OBJECTIVES</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7" name="Rectangle 4"/>
          <p:cNvSpPr>
            <a:spLocks noGrp="1" noChangeArrowheads="1"/>
          </p:cNvSpPr>
          <p:nvPr>
            <p:ph type="subTitle" idx="1"/>
          </p:nvPr>
        </p:nvSpPr>
        <p:spPr>
          <a:xfrm>
            <a:off x="928688" y="1428750"/>
            <a:ext cx="7775575" cy="5286375"/>
          </a:xfrm>
        </p:spPr>
        <p:txBody>
          <a:bodyPr/>
          <a:lstStyle/>
          <a:p>
            <a:pPr marL="625475" lvl="1" indent="-168275" algn="l" eaLnBrk="1" hangingPunct="1">
              <a:buFont typeface="Arial" charset="0"/>
              <a:buChar char="•"/>
            </a:pPr>
            <a:r>
              <a:rPr lang="en-US" sz="3200" dirty="0" smtClean="0">
                <a:cs typeface="Arial" charset="0"/>
              </a:rPr>
              <a:t>Diversity is the mosaic of people who bring a variety of backgrounds, styles, perspectives, values and beliefs as assets to the groups and organizations with which they interact.</a:t>
            </a: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4" y="71438"/>
            <a:ext cx="4595961" cy="646331"/>
          </a:xfrm>
          <a:prstGeom prst="rect">
            <a:avLst/>
          </a:prstGeom>
          <a:noFill/>
        </p:spPr>
        <p:txBody>
          <a:bodyPr wrap="square">
            <a:spAutoFit/>
          </a:bodyPr>
          <a:lstStyle/>
          <a:p>
            <a:pPr algn="ctr">
              <a:defRPr/>
            </a:pPr>
            <a:r>
              <a:rPr lang="en-US" sz="3600" dirty="0" smtClean="0">
                <a:solidFill>
                  <a:schemeClr val="accent3"/>
                </a:solidFill>
              </a:rPr>
              <a:t>Diversity Defined</a:t>
            </a:r>
            <a:endParaRPr lang="en-US" sz="3600" dirty="0">
              <a:solidFill>
                <a:schemeClr val="accent3"/>
              </a:solidFill>
            </a:endParaRPr>
          </a:p>
        </p:txBody>
      </p:sp>
      <p:pic>
        <p:nvPicPr>
          <p:cNvPr id="5" name="Picture 3" descr="diversity[1]"/>
          <p:cNvPicPr>
            <a:picLocks noChangeAspect="1" noChangeArrowheads="1"/>
          </p:cNvPicPr>
          <p:nvPr/>
        </p:nvPicPr>
        <p:blipFill>
          <a:blip r:embed="rId3" cstate="print"/>
          <a:srcRect/>
          <a:stretch>
            <a:fillRect/>
          </a:stretch>
        </p:blipFill>
        <p:spPr bwMode="auto">
          <a:xfrm>
            <a:off x="2771800" y="3947504"/>
            <a:ext cx="3673216" cy="269447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171" name="Rectangle 4"/>
          <p:cNvSpPr>
            <a:spLocks noGrp="1" noChangeArrowheads="1"/>
          </p:cNvSpPr>
          <p:nvPr>
            <p:ph type="subTitle" idx="1"/>
          </p:nvPr>
        </p:nvSpPr>
        <p:spPr>
          <a:xfrm>
            <a:off x="928688" y="908720"/>
            <a:ext cx="7963792" cy="5949280"/>
          </a:xfrm>
        </p:spPr>
        <p:txBody>
          <a:bodyPr/>
          <a:lstStyle/>
          <a:p>
            <a:pPr marL="625475" lvl="1" indent="-168275" algn="l" eaLnBrk="1" hangingPunct="1">
              <a:lnSpc>
                <a:spcPct val="80000"/>
              </a:lnSpc>
              <a:buFont typeface="Arial" charset="0"/>
              <a:buChar char="•"/>
            </a:pPr>
            <a:r>
              <a:rPr lang="en-US" sz="3200" dirty="0" smtClean="0"/>
              <a:t>Distinction Between EEO, Affirmative Action and Diversity &amp; Inclusion</a:t>
            </a:r>
          </a:p>
          <a:p>
            <a:pPr marL="625475" lvl="1" indent="-168275" algn="l" eaLnBrk="1" hangingPunct="1">
              <a:lnSpc>
                <a:spcPct val="80000"/>
              </a:lnSpc>
              <a:buFont typeface="Arial" charset="0"/>
              <a:buChar char="•"/>
            </a:pPr>
            <a:endParaRPr lang="en-US" sz="3200" dirty="0" smtClean="0">
              <a:solidFill>
                <a:schemeClr val="accent2"/>
              </a:solidFill>
            </a:endParaRPr>
          </a:p>
          <a:p>
            <a:pPr eaLnBrk="1" hangingPunct="1"/>
            <a:r>
              <a:rPr lang="en-US" sz="2400" b="1" dirty="0" smtClean="0"/>
              <a:t>Equal Employment Opportunity</a:t>
            </a:r>
            <a:endParaRPr lang="en-US" sz="2400" dirty="0" smtClean="0"/>
          </a:p>
          <a:p>
            <a:pPr eaLnBrk="1" hangingPunct="1"/>
            <a:r>
              <a:rPr lang="en-US" sz="2400" dirty="0" smtClean="0"/>
              <a:t>The enforcement of statutes to prevent employment discrimination</a:t>
            </a:r>
          </a:p>
          <a:p>
            <a:pPr eaLnBrk="1" hangingPunct="1"/>
            <a:r>
              <a:rPr lang="en-US" sz="2400" b="1" dirty="0" smtClean="0"/>
              <a:t/>
            </a:r>
            <a:br>
              <a:rPr lang="en-US" sz="2400" b="1" dirty="0" smtClean="0"/>
            </a:br>
            <a:r>
              <a:rPr lang="en-US" sz="2400" b="1" dirty="0" smtClean="0"/>
              <a:t>Affirmative Action</a:t>
            </a:r>
            <a:endParaRPr lang="en-US" sz="2400" dirty="0" smtClean="0"/>
          </a:p>
          <a:p>
            <a:pPr eaLnBrk="1" hangingPunct="1"/>
            <a:r>
              <a:rPr lang="en-US" sz="2400" dirty="0" smtClean="0"/>
              <a:t>The effort to achieve parity in the workforce through outreach and eliminating barriers in hiring</a:t>
            </a:r>
          </a:p>
          <a:p>
            <a:pPr eaLnBrk="1" hangingPunct="1"/>
            <a:r>
              <a:rPr lang="en-US" sz="2400" b="1" dirty="0" smtClean="0"/>
              <a:t/>
            </a:r>
            <a:br>
              <a:rPr lang="en-US" sz="2400" b="1" dirty="0" smtClean="0"/>
            </a:br>
            <a:r>
              <a:rPr lang="en-US" sz="2400" b="1" dirty="0" smtClean="0"/>
              <a:t>Diversity &amp; Inclusion</a:t>
            </a:r>
            <a:endParaRPr lang="en-US" sz="2400" dirty="0" smtClean="0"/>
          </a:p>
          <a:p>
            <a:pPr eaLnBrk="1" hangingPunct="1"/>
            <a:r>
              <a:rPr lang="en-US" sz="2400" dirty="0" smtClean="0"/>
              <a:t>Leveraging differences in the workforce to achieve better results</a:t>
            </a:r>
          </a:p>
          <a:p>
            <a:pPr eaLnBrk="1" hangingPunct="1"/>
            <a:endParaRPr lang="en-US" sz="2400" dirty="0" smtClean="0"/>
          </a:p>
          <a:p>
            <a:pPr eaLnBrk="1" hangingPunct="1"/>
            <a:endParaRPr lang="en-US" sz="2400" b="1" dirty="0" smtClean="0"/>
          </a:p>
          <a:p>
            <a:pPr eaLnBrk="1" hangingPunct="1"/>
            <a:endParaRPr lang="en-US" sz="2400" dirty="0" smtClean="0"/>
          </a:p>
          <a:p>
            <a:pPr marL="625475" lvl="1" indent="-168275" algn="l" eaLnBrk="1" hangingPunct="1">
              <a:lnSpc>
                <a:spcPct val="80000"/>
              </a:lnSpc>
              <a:buFont typeface="Arial" charset="0"/>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195" name="Rectangle 4"/>
          <p:cNvSpPr>
            <a:spLocks noGrp="1" noChangeArrowheads="1"/>
          </p:cNvSpPr>
          <p:nvPr>
            <p:ph type="subTitle" idx="1"/>
          </p:nvPr>
        </p:nvSpPr>
        <p:spPr>
          <a:xfrm>
            <a:off x="683568" y="1412776"/>
            <a:ext cx="8120930" cy="5286375"/>
          </a:xfrm>
        </p:spPr>
        <p:txBody>
          <a:bodyPr/>
          <a:lstStyle/>
          <a:p>
            <a:r>
              <a:rPr lang="en-US" sz="3600" dirty="0" smtClean="0">
                <a:cs typeface="Arial" charset="0"/>
              </a:rPr>
              <a:t>Primary and Secondary </a:t>
            </a:r>
            <a:br>
              <a:rPr lang="en-US" sz="3600" dirty="0" smtClean="0">
                <a:cs typeface="Arial" charset="0"/>
              </a:rPr>
            </a:br>
            <a:r>
              <a:rPr lang="en-US" sz="3600" dirty="0" smtClean="0">
                <a:cs typeface="Arial" charset="0"/>
              </a:rPr>
              <a:t>Dimensions of Diversity</a:t>
            </a:r>
          </a:p>
          <a:p>
            <a:endParaRPr lang="en-US" sz="3600" dirty="0" smtClean="0">
              <a:cs typeface="Arial" charset="0"/>
            </a:endParaRPr>
          </a:p>
          <a:p>
            <a:endParaRPr lang="en-US" sz="1100" dirty="0" smtClean="0">
              <a:effectLst>
                <a:outerShdw blurRad="38100" dist="38100" dir="2700000" algn="tl">
                  <a:srgbClr val="C0C0C0"/>
                </a:outerShdw>
              </a:effectLst>
              <a:cs typeface="Arial" charset="0"/>
            </a:endParaRPr>
          </a:p>
          <a:p>
            <a:pPr algn="l"/>
            <a:r>
              <a:rPr lang="en-US" sz="1100" dirty="0" smtClean="0">
                <a:effectLst>
                  <a:outerShdw blurRad="38100" dist="38100" dir="2700000" algn="tl">
                    <a:srgbClr val="C0C0C0"/>
                  </a:outerShdw>
                </a:effectLst>
                <a:cs typeface="Arial" charset="0"/>
              </a:rPr>
              <a:t>  	</a:t>
            </a:r>
            <a:r>
              <a:rPr lang="en-US" sz="1400" dirty="0" smtClean="0">
                <a:effectLst>
                  <a:outerShdw blurRad="38100" dist="38100" dir="2700000" algn="tl">
                    <a:srgbClr val="C0C0C0"/>
                  </a:outerShdw>
                </a:effectLst>
                <a:cs typeface="Arial" charset="0"/>
              </a:rPr>
              <a:t>Geographic	                   Organizational Role and Level 		</a:t>
            </a:r>
          </a:p>
          <a:p>
            <a:pPr algn="l"/>
            <a:r>
              <a:rPr lang="en-US" sz="1400" dirty="0" smtClean="0">
                <a:effectLst>
                  <a:outerShdw blurRad="38100" dist="38100" dir="2700000" algn="tl">
                    <a:srgbClr val="C0C0C0"/>
                  </a:outerShdw>
                </a:effectLst>
                <a:cs typeface="Arial" charset="0"/>
              </a:rPr>
              <a:t>	Location			 Communication Style</a:t>
            </a:r>
            <a:endParaRPr lang="en-US" sz="1400" b="1" dirty="0" smtClean="0">
              <a:effectLst>
                <a:outerShdw blurRad="38100" dist="38100" dir="2700000" algn="tl">
                  <a:srgbClr val="C0C0C0"/>
                </a:outerShdw>
              </a:effectLst>
              <a:cs typeface="Arial" charset="0"/>
            </a:endParaRPr>
          </a:p>
          <a:p>
            <a:pPr algn="l"/>
            <a:r>
              <a:rPr lang="en-US" sz="1400" dirty="0" smtClean="0">
                <a:effectLst>
                  <a:outerShdw blurRad="38100" dist="38100" dir="2700000" algn="tl">
                    <a:srgbClr val="C0C0C0"/>
                  </a:outerShdw>
                </a:effectLst>
                <a:cs typeface="Arial" charset="0"/>
              </a:rPr>
              <a:t>	Military Experience 		 Family Status </a:t>
            </a:r>
          </a:p>
          <a:p>
            <a:pPr algn="l"/>
            <a:r>
              <a:rPr lang="en-US" sz="1400" dirty="0" smtClean="0">
                <a:effectLst>
                  <a:outerShdw blurRad="38100" dist="38100" dir="2700000" algn="tl">
                    <a:srgbClr val="C0C0C0"/>
                  </a:outerShdw>
                </a:effectLst>
                <a:cs typeface="Arial" charset="0"/>
              </a:rPr>
              <a:t>	Work Experience 		 Work/thinking  Style			</a:t>
            </a:r>
          </a:p>
          <a:p>
            <a:pPr algn="l"/>
            <a:r>
              <a:rPr lang="en-US" sz="1400" dirty="0" smtClean="0">
                <a:effectLst>
                  <a:outerShdw blurRad="38100" dist="38100" dir="2700000" algn="tl">
                    <a:srgbClr val="C0C0C0"/>
                  </a:outerShdw>
                </a:effectLst>
                <a:cs typeface="Arial" charset="0"/>
              </a:rPr>
              <a:t>	Socioeconomic status		 Education</a:t>
            </a:r>
          </a:p>
          <a:p>
            <a:pPr algn="l"/>
            <a:r>
              <a:rPr lang="en-US" sz="1400" dirty="0" smtClean="0">
                <a:effectLst>
                  <a:outerShdw blurRad="38100" dist="38100" dir="2700000" algn="tl">
                    <a:srgbClr val="C0C0C0"/>
                  </a:outerShdw>
                </a:effectLst>
                <a:cs typeface="Arial" charset="0"/>
              </a:rPr>
              <a:t>	Religion			Age</a:t>
            </a:r>
          </a:p>
          <a:p>
            <a:pPr algn="l"/>
            <a:r>
              <a:rPr lang="en-US" sz="1400" dirty="0" smtClean="0">
                <a:effectLst>
                  <a:outerShdw blurRad="38100" dist="38100" dir="2700000" algn="tl">
                    <a:srgbClr val="C0C0C0"/>
                  </a:outerShdw>
                </a:effectLst>
                <a:cs typeface="Arial" charset="0"/>
              </a:rPr>
              <a:t>	First Language 		Gender</a:t>
            </a:r>
          </a:p>
          <a:p>
            <a:pPr algn="l"/>
            <a:r>
              <a:rPr lang="en-US" sz="1400" dirty="0" smtClean="0">
                <a:effectLst>
                  <a:outerShdw blurRad="38100" dist="38100" dir="2700000" algn="tl">
                    <a:srgbClr val="C0C0C0"/>
                  </a:outerShdw>
                </a:effectLst>
                <a:cs typeface="Arial" charset="0"/>
              </a:rPr>
              <a:t>	Sexual Orientation		Disability</a:t>
            </a:r>
          </a:p>
          <a:p>
            <a:pPr algn="l"/>
            <a:r>
              <a:rPr lang="en-US" sz="1400" dirty="0" smtClean="0">
                <a:effectLst>
                  <a:outerShdw blurRad="38100" dist="38100" dir="2700000" algn="tl">
                    <a:srgbClr val="C0C0C0"/>
                  </a:outerShdw>
                </a:effectLst>
                <a:cs typeface="Arial" charset="0"/>
              </a:rPr>
              <a:t>	Ethnic Heritage		Race</a:t>
            </a:r>
          </a:p>
          <a:p>
            <a:pPr algn="l"/>
            <a:endParaRPr lang="en-US" sz="1100" dirty="0" smtClean="0">
              <a:effectLst>
                <a:outerShdw blurRad="38100" dist="38100" dir="2700000" algn="tl">
                  <a:srgbClr val="C0C0C0"/>
                </a:outerShdw>
              </a:effectLst>
              <a:cs typeface="Arial" charset="0"/>
            </a:endParaRPr>
          </a:p>
          <a:p>
            <a:pPr algn="l"/>
            <a:endParaRPr lang="en-US" sz="3600" dirty="0" smtClean="0">
              <a:cs typeface="Arial" charset="0"/>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219" name="Rectangle 4"/>
          <p:cNvSpPr>
            <a:spLocks noGrp="1" noChangeArrowheads="1"/>
          </p:cNvSpPr>
          <p:nvPr>
            <p:ph type="subTitle" idx="1"/>
          </p:nvPr>
        </p:nvSpPr>
        <p:spPr>
          <a:xfrm>
            <a:off x="827584" y="980728"/>
            <a:ext cx="8316416" cy="5734397"/>
          </a:xfrm>
        </p:spPr>
        <p:txBody>
          <a:bodyPr/>
          <a:lstStyle/>
          <a:p>
            <a:pPr lvl="1" algn="l" eaLnBrk="1" hangingPunct="1">
              <a:lnSpc>
                <a:spcPct val="80000"/>
              </a:lnSpc>
              <a:buFont typeface="Arial" charset="0"/>
              <a:buChar char="•"/>
            </a:pPr>
            <a:r>
              <a:rPr lang="en-US" sz="3200" dirty="0" smtClean="0"/>
              <a:t>All Communication is Filtered Through Your Cultural Perspective</a:t>
            </a:r>
          </a:p>
          <a:p>
            <a:pPr lvl="1" algn="l" eaLnBrk="1" hangingPunct="1">
              <a:lnSpc>
                <a:spcPct val="80000"/>
              </a:lnSpc>
              <a:buFont typeface="Arial" charset="0"/>
              <a:buChar char="•"/>
            </a:pPr>
            <a:endParaRPr lang="en-US" sz="3200" dirty="0" smtClean="0"/>
          </a:p>
          <a:p>
            <a:pPr lvl="1" algn="l" eaLnBrk="1" hangingPunct="1">
              <a:lnSpc>
                <a:spcPct val="80000"/>
              </a:lnSpc>
            </a:pPr>
            <a:r>
              <a:rPr lang="en-US" sz="2400" dirty="0" smtClean="0"/>
              <a:t>Age				Geographic location</a:t>
            </a:r>
          </a:p>
          <a:p>
            <a:pPr lvl="1" algn="l" eaLnBrk="1" hangingPunct="1">
              <a:lnSpc>
                <a:spcPct val="80000"/>
              </a:lnSpc>
            </a:pPr>
            <a:r>
              <a:rPr lang="en-US" sz="2400" dirty="0" smtClean="0"/>
              <a:t>National origin			Functional discipline</a:t>
            </a:r>
          </a:p>
          <a:p>
            <a:pPr lvl="1" algn="l" eaLnBrk="1" hangingPunct="1">
              <a:lnSpc>
                <a:spcPct val="80000"/>
              </a:lnSpc>
            </a:pPr>
            <a:r>
              <a:rPr lang="en-US" sz="2400" dirty="0" smtClean="0"/>
              <a:t>Race				Languages used</a:t>
            </a:r>
          </a:p>
          <a:p>
            <a:pPr lvl="1" algn="l" eaLnBrk="1" hangingPunct="1">
              <a:lnSpc>
                <a:spcPct val="80000"/>
              </a:lnSpc>
            </a:pPr>
            <a:r>
              <a:rPr lang="en-US" sz="2400" dirty="0" smtClean="0"/>
              <a:t>Sexual orientation		Values</a:t>
            </a:r>
          </a:p>
          <a:p>
            <a:pPr lvl="1" algn="l" eaLnBrk="1" hangingPunct="1">
              <a:lnSpc>
                <a:spcPct val="80000"/>
              </a:lnSpc>
            </a:pPr>
            <a:r>
              <a:rPr lang="en-US" sz="2400" dirty="0" smtClean="0"/>
              <a:t>Religion				Communication style</a:t>
            </a:r>
          </a:p>
          <a:p>
            <a:pPr lvl="1" algn="l" eaLnBrk="1" hangingPunct="1">
              <a:lnSpc>
                <a:spcPct val="80000"/>
              </a:lnSpc>
            </a:pPr>
            <a:r>
              <a:rPr lang="en-US" sz="2400" dirty="0" smtClean="0"/>
              <a:t>Disability				Work Style</a:t>
            </a:r>
          </a:p>
          <a:p>
            <a:pPr lvl="1" algn="l" eaLnBrk="1" hangingPunct="1">
              <a:lnSpc>
                <a:spcPct val="80000"/>
              </a:lnSpc>
            </a:pPr>
            <a:r>
              <a:rPr lang="en-US" sz="2400" dirty="0" smtClean="0"/>
              <a:t>Gender				Learning style</a:t>
            </a:r>
          </a:p>
          <a:p>
            <a:pPr lvl="1" algn="l" eaLnBrk="1" hangingPunct="1">
              <a:lnSpc>
                <a:spcPct val="80000"/>
              </a:lnSpc>
            </a:pPr>
            <a:r>
              <a:rPr lang="en-US" sz="2400" dirty="0" smtClean="0"/>
              <a:t>Education				Economic status</a:t>
            </a:r>
          </a:p>
          <a:p>
            <a:pPr lvl="1" algn="l" eaLnBrk="1" hangingPunct="1">
              <a:lnSpc>
                <a:spcPct val="80000"/>
              </a:lnSpc>
            </a:pPr>
            <a:r>
              <a:rPr lang="en-US" sz="2400" dirty="0" smtClean="0"/>
              <a:t>Work role/experience		Family situation</a:t>
            </a:r>
          </a:p>
          <a:p>
            <a:pPr lvl="1" algn="l" eaLnBrk="1" hangingPunct="1">
              <a:lnSpc>
                <a:spcPct val="80000"/>
              </a:lnSpc>
            </a:pPr>
            <a:r>
              <a:rPr lang="en-US" sz="2400" dirty="0" smtClean="0"/>
              <a:t>Personality			Military experience</a:t>
            </a:r>
          </a:p>
          <a:p>
            <a:pPr lvl="1" algn="l" eaLnBrk="1" hangingPunct="1">
              <a:lnSpc>
                <a:spcPct val="80000"/>
              </a:lnSpc>
            </a:pPr>
            <a:r>
              <a:rPr lang="en-US" sz="2400" dirty="0" smtClean="0"/>
              <a:t>Customs			           Philosophical perspective</a:t>
            </a:r>
          </a:p>
          <a:p>
            <a:pPr lvl="1" algn="l" eaLnBrk="1" hangingPunct="1">
              <a:lnSpc>
                <a:spcPct val="80000"/>
              </a:lnSpc>
              <a:buFont typeface="Arial" charset="0"/>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pic>
        <p:nvPicPr>
          <p:cNvPr id="5" name="Picture 9" descr="j0311820[1]"/>
          <p:cNvPicPr>
            <a:picLocks noChangeAspect="1" noChangeArrowheads="1"/>
          </p:cNvPicPr>
          <p:nvPr/>
        </p:nvPicPr>
        <p:blipFill>
          <a:blip r:embed="rId3" cstate="print"/>
          <a:srcRect/>
          <a:stretch>
            <a:fillRect/>
          </a:stretch>
        </p:blipFill>
        <p:spPr bwMode="auto">
          <a:xfrm>
            <a:off x="3707904" y="3356992"/>
            <a:ext cx="1656184" cy="152583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243" name="Rectangle 4"/>
          <p:cNvSpPr>
            <a:spLocks noGrp="1" noChangeArrowheads="1"/>
          </p:cNvSpPr>
          <p:nvPr>
            <p:ph type="subTitle" idx="1"/>
          </p:nvPr>
        </p:nvSpPr>
        <p:spPr>
          <a:xfrm>
            <a:off x="928688" y="1428750"/>
            <a:ext cx="7775575" cy="5286375"/>
          </a:xfrm>
        </p:spPr>
        <p:txBody>
          <a:bodyPr/>
          <a:lstStyle/>
          <a:p>
            <a:pPr lvl="1" algn="l" eaLnBrk="1" hangingPunct="1">
              <a:lnSpc>
                <a:spcPct val="80000"/>
              </a:lnSpc>
              <a:buFont typeface="Arial" charset="0"/>
              <a:buChar char="•"/>
            </a:pPr>
            <a:r>
              <a:rPr lang="en-US" sz="3600" dirty="0" smtClean="0"/>
              <a:t>A New Metaphor for Canadian Culture</a:t>
            </a:r>
            <a:endParaRPr lang="en-US" sz="3200" dirty="0" smtClean="0">
              <a:solidFill>
                <a:schemeClr val="accent2"/>
              </a:solidFill>
            </a:endParaRPr>
          </a:p>
          <a:p>
            <a:pPr>
              <a:lnSpc>
                <a:spcPct val="90000"/>
              </a:lnSpc>
            </a:pPr>
            <a:r>
              <a:rPr lang="en-US" sz="2400" dirty="0" smtClean="0"/>
              <a:t>The “melting pot” theory of Canadian society has evolved, instead consider a vegetable soup metaphor.</a:t>
            </a:r>
          </a:p>
          <a:p>
            <a:pPr>
              <a:lnSpc>
                <a:spcPct val="90000"/>
              </a:lnSpc>
            </a:pPr>
            <a:r>
              <a:rPr lang="en-US" sz="2400" dirty="0" smtClean="0"/>
              <a:t>You can easily identify and taste </a:t>
            </a:r>
            <a:br>
              <a:rPr lang="en-US" sz="2400" dirty="0" smtClean="0"/>
            </a:br>
            <a:r>
              <a:rPr lang="en-US" sz="2400" dirty="0" smtClean="0"/>
              <a:t>the unique flavors of the </a:t>
            </a:r>
            <a:br>
              <a:rPr lang="en-US" sz="2400" dirty="0" smtClean="0"/>
            </a:br>
            <a:r>
              <a:rPr lang="en-US" sz="2400" dirty="0" smtClean="0"/>
              <a:t>individual parts.</a:t>
            </a:r>
          </a:p>
          <a:p>
            <a:pPr>
              <a:lnSpc>
                <a:spcPct val="90000"/>
              </a:lnSpc>
            </a:pPr>
            <a:r>
              <a:rPr lang="en-US" sz="2400" dirty="0" smtClean="0"/>
              <a:t>Members of various cultural groups</a:t>
            </a:r>
            <a:br>
              <a:rPr lang="en-US" sz="2400" dirty="0" smtClean="0"/>
            </a:br>
            <a:r>
              <a:rPr lang="en-US" sz="2400" dirty="0" smtClean="0"/>
              <a:t>may not want to be assimilated, they </a:t>
            </a:r>
            <a:br>
              <a:rPr lang="en-US" sz="2400" dirty="0" smtClean="0"/>
            </a:br>
            <a:r>
              <a:rPr lang="en-US" sz="2400" dirty="0" smtClean="0"/>
              <a:t>want their tastes, looks and texture</a:t>
            </a:r>
            <a:br>
              <a:rPr lang="en-US" sz="2400" dirty="0" smtClean="0"/>
            </a:br>
            <a:r>
              <a:rPr lang="en-US" sz="2400" dirty="0" smtClean="0"/>
              <a:t>to remain whole.</a:t>
            </a:r>
          </a:p>
          <a:p>
            <a:pPr>
              <a:lnSpc>
                <a:spcPct val="90000"/>
              </a:lnSpc>
            </a:pPr>
            <a:r>
              <a:rPr lang="en-US" sz="2400" dirty="0" smtClean="0"/>
              <a:t>To reap the business benefits of diversity, you must employ </a:t>
            </a:r>
            <a:r>
              <a:rPr lang="en-US" sz="2400" i="1" dirty="0" smtClean="0"/>
              <a:t>inclusive </a:t>
            </a:r>
            <a:r>
              <a:rPr lang="en-US" sz="2400" dirty="0" smtClean="0"/>
              <a:t>work strategies</a:t>
            </a:r>
            <a:endParaRPr lang="en-US" sz="3200" dirty="0" smtClean="0">
              <a:solidFill>
                <a:schemeClr val="accent2"/>
              </a:solidFill>
            </a:endParaRPr>
          </a:p>
          <a:p>
            <a:pPr marL="971550" lvl="1" indent="-514350" algn="l" eaLnBrk="1" hangingPunct="1">
              <a:lnSpc>
                <a:spcPct val="80000"/>
              </a:lnSpc>
            </a:pPr>
            <a:endParaRPr lang="en-US" sz="3200" dirty="0" smtClean="0">
              <a:solidFill>
                <a:schemeClr val="accent2"/>
              </a:solidFill>
            </a:endParaRPr>
          </a:p>
          <a:p>
            <a:pPr marL="971550" lvl="1" indent="-514350" algn="l" eaLnBrk="1" hangingPunct="1">
              <a:lnSpc>
                <a:spcPct val="80000"/>
              </a:lnSpc>
              <a:buFont typeface="+mj-lt"/>
              <a:buAutoNum type="arabicPeriod"/>
            </a:pPr>
            <a:endParaRPr lang="en-US" sz="3200" dirty="0" smtClean="0">
              <a:solidFill>
                <a:schemeClr val="accent2"/>
              </a:solidFill>
            </a:endParaRPr>
          </a:p>
          <a:p>
            <a:pPr marL="971550" lvl="1" indent="-514350" algn="l" eaLnBrk="1" hangingPunct="1">
              <a:lnSpc>
                <a:spcPct val="80000"/>
              </a:lnSpc>
              <a:buFont typeface="+mj-lt"/>
              <a:buAutoNum type="arabicPeriod"/>
            </a:pPr>
            <a:endParaRPr lang="en-US" sz="3200" dirty="0" smtClean="0">
              <a:solidFill>
                <a:schemeClr val="accent2"/>
              </a:solidFill>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pic>
        <p:nvPicPr>
          <p:cNvPr id="5" name="Picture 2" descr="soup"/>
          <p:cNvPicPr>
            <a:picLocks noChangeAspect="1" noChangeArrowheads="1"/>
          </p:cNvPicPr>
          <p:nvPr/>
        </p:nvPicPr>
        <p:blipFill>
          <a:blip r:embed="rId3" cstate="print"/>
          <a:srcRect t="9091" b="9091"/>
          <a:stretch>
            <a:fillRect/>
          </a:stretch>
        </p:blipFill>
        <p:spPr bwMode="auto">
          <a:xfrm>
            <a:off x="1115616" y="3284983"/>
            <a:ext cx="1296144" cy="145816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1468</TotalTime>
  <Words>1446</Words>
  <Application>Microsoft Office PowerPoint</Application>
  <PresentationFormat>On-screen Show (4:3)</PresentationFormat>
  <Paragraphs>261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Design</vt:lpstr>
      <vt:lpstr>Slide 1</vt:lpstr>
      <vt:lpstr>Diversity Training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Independent Security Services Atlantic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Ops</dc:creator>
  <cp:lastModifiedBy>IAT Ops</cp:lastModifiedBy>
  <cp:revision>165</cp:revision>
  <dcterms:created xsi:type="dcterms:W3CDTF">2005-01-17T22:46:37Z</dcterms:created>
  <dcterms:modified xsi:type="dcterms:W3CDTF">2016-09-27T13:25:04Z</dcterms:modified>
</cp:coreProperties>
</file>