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257" r:id="rId2"/>
    <p:sldId id="314" r:id="rId3"/>
    <p:sldId id="315" r:id="rId4"/>
    <p:sldId id="258" r:id="rId5"/>
    <p:sldId id="287" r:id="rId6"/>
    <p:sldId id="316" r:id="rId7"/>
    <p:sldId id="317" r:id="rId8"/>
    <p:sldId id="318" r:id="rId9"/>
    <p:sldId id="319" r:id="rId10"/>
    <p:sldId id="320" r:id="rId11"/>
    <p:sldId id="321" r:id="rId12"/>
    <p:sldId id="323" r:id="rId13"/>
    <p:sldId id="324" r:id="rId14"/>
    <p:sldId id="326" r:id="rId15"/>
    <p:sldId id="328" r:id="rId16"/>
    <p:sldId id="329" r:id="rId17"/>
    <p:sldId id="330" r:id="rId18"/>
    <p:sldId id="365" r:id="rId19"/>
    <p:sldId id="366" r:id="rId20"/>
    <p:sldId id="368" r:id="rId21"/>
    <p:sldId id="369" r:id="rId22"/>
    <p:sldId id="370" r:id="rId23"/>
    <p:sldId id="332" r:id="rId24"/>
    <p:sldId id="331" r:id="rId25"/>
    <p:sldId id="362" r:id="rId26"/>
    <p:sldId id="363" r:id="rId27"/>
    <p:sldId id="364" r:id="rId28"/>
    <p:sldId id="333" r:id="rId29"/>
    <p:sldId id="338" r:id="rId30"/>
    <p:sldId id="334" r:id="rId31"/>
    <p:sldId id="336" r:id="rId32"/>
    <p:sldId id="359" r:id="rId33"/>
    <p:sldId id="337" r:id="rId34"/>
    <p:sldId id="339" r:id="rId35"/>
    <p:sldId id="340" r:id="rId36"/>
    <p:sldId id="342" r:id="rId37"/>
    <p:sldId id="341" r:id="rId38"/>
    <p:sldId id="349" r:id="rId39"/>
    <p:sldId id="371" r:id="rId40"/>
    <p:sldId id="343" r:id="rId41"/>
    <p:sldId id="372" r:id="rId42"/>
    <p:sldId id="344" r:id="rId43"/>
    <p:sldId id="373" r:id="rId44"/>
    <p:sldId id="347" r:id="rId45"/>
    <p:sldId id="374" r:id="rId46"/>
    <p:sldId id="345" r:id="rId47"/>
    <p:sldId id="346" r:id="rId48"/>
    <p:sldId id="350" r:id="rId49"/>
    <p:sldId id="375" r:id="rId50"/>
    <p:sldId id="351" r:id="rId51"/>
    <p:sldId id="352" r:id="rId52"/>
    <p:sldId id="353" r:id="rId53"/>
    <p:sldId id="354" r:id="rId54"/>
    <p:sldId id="376" r:id="rId55"/>
    <p:sldId id="355" r:id="rId56"/>
    <p:sldId id="377" r:id="rId57"/>
    <p:sldId id="356" r:id="rId58"/>
    <p:sldId id="378" r:id="rId59"/>
    <p:sldId id="358" r:id="rId60"/>
    <p:sldId id="357" r:id="rId61"/>
    <p:sldId id="379" r:id="rId6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9" d="100"/>
          <a:sy n="99" d="100"/>
        </p:scale>
        <p:origin x="-1974" y="-3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CA"/>
          </a:p>
        </p:txBody>
      </p:sp>
      <p:sp>
        <p:nvSpPr>
          <p:cNvPr id="43011"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CA"/>
          </a:p>
        </p:txBody>
      </p:sp>
      <p:sp>
        <p:nvSpPr>
          <p:cNvPr id="43012"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CA"/>
          </a:p>
        </p:txBody>
      </p:sp>
      <p:sp>
        <p:nvSpPr>
          <p:cNvPr id="43013"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7F80F1D6-4146-4E8F-BBE6-93EEB62DC364}" type="slidenum">
              <a:rPr lang="en-CA"/>
              <a:pPr>
                <a:defRPr/>
              </a:pPr>
              <a:t>‹#›</a:t>
            </a:fld>
            <a:endParaRPr lang="en-CA"/>
          </a:p>
        </p:txBody>
      </p:sp>
    </p:spTree>
    <p:extLst>
      <p:ext uri="{BB962C8B-B14F-4D97-AF65-F5344CB8AC3E}">
        <p14:creationId xmlns="" xmlns:p14="http://schemas.microsoft.com/office/powerpoint/2010/main" val="933826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D43BEC4F-B031-4FF3-9065-A6F763B79F1D}" type="datetimeFigureOut">
              <a:rPr lang="en-US" smtClean="0"/>
              <a:pPr/>
              <a:t>2/10/2016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12DB0FE6-D6D8-4513-BFEC-F73A95B38961}" type="slidenum">
              <a:rPr lang="en-US" smtClean="0"/>
              <a:pPr/>
              <a:t>‹#›</a:t>
            </a:fld>
            <a:endParaRPr lang="en-US"/>
          </a:p>
        </p:txBody>
      </p:sp>
    </p:spTree>
    <p:extLst>
      <p:ext uri="{BB962C8B-B14F-4D97-AF65-F5344CB8AC3E}">
        <p14:creationId xmlns="" xmlns:p14="http://schemas.microsoft.com/office/powerpoint/2010/main" val="334982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2DB0FE6-D6D8-4513-BFEC-F73A95B38961}"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D5B1E5A-6535-4BF4-BFAA-F58A80CC71C1}" type="slidenum">
              <a:rPr lang="en-US"/>
              <a:pPr>
                <a:defRPr/>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221197A-5739-43DC-8EC7-82178EB9F234}" type="slidenum">
              <a:rPr lang="en-US"/>
              <a:pPr>
                <a:defRPr/>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AA0DA6-4612-4695-9B61-5A27E9562CC1}" type="slidenum">
              <a:rPr lang="en-US"/>
              <a:pPr>
                <a:defRPr/>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3084557-C7B8-4427-9AB7-96BA7C6FF54A}" type="slidenum">
              <a:rPr lang="en-US"/>
              <a:pPr>
                <a:defRPr/>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128B967-FE1B-4C5D-BA9A-282628FD562D}" type="slidenum">
              <a:rPr lang="en-US"/>
              <a:pPr>
                <a:defRPr/>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173CA1-ABB0-4549-85A1-E040C2579528}" type="slidenum">
              <a:rPr lang="en-US"/>
              <a:pPr>
                <a:defRPr/>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5295A63-EAE2-4EBE-A6CC-03185209D5D1}" type="slidenum">
              <a:rPr lang="en-US"/>
              <a:pPr>
                <a:defRPr/>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EB02B94-A7B8-4EF7-9700-4FFC0434BA6B}" type="slidenum">
              <a:rPr lang="en-US"/>
              <a:pPr>
                <a:defRPr/>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51A385-A4EF-46BE-9E51-C24D21527778}" type="slidenum">
              <a:rPr lang="en-US"/>
              <a:pPr>
                <a:defRPr/>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9FCD8A1-BDD1-4AF7-9A1B-98F6637FDE73}" type="slidenum">
              <a:rPr lang="en-US"/>
              <a:pPr>
                <a:defRPr/>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DC892B-6666-4402-B1C3-D20673C50F00}" type="slidenum">
              <a:rPr lang="en-US"/>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B8BC5CC5-8C73-41A3-BBA9-763DF8BDE36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27">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102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27">
                                            <p:txEl>
                                              <p:pRg st="1" end="1"/>
                                            </p:txEl>
                                          </p:spTgt>
                                        </p:tgtEl>
                                        <p:attrNameLst>
                                          <p:attrName>ppt_c</p:attrName>
                                        </p:attrNameLst>
                                      </p:cBhvr>
                                      <p:to>
                                        <a:schemeClr val="bg2"/>
                                      </p:to>
                                    </p:animClr>
                                  </p:subTnLst>
                                </p:cTn>
                              </p:par>
                              <p:par>
                                <p:cTn id="9" presetID="1" presetClass="entr" presetSubtype="0" fill="hold" grpId="0" nodeType="withEffect">
                                  <p:stCondLst>
                                    <p:cond delay="0"/>
                                  </p:stCondLst>
                                  <p:childTnLst>
                                    <p:set>
                                      <p:cBhvr>
                                        <p:cTn id="10" dur="1" fill="hold">
                                          <p:stCondLst>
                                            <p:cond delay="0"/>
                                          </p:stCondLst>
                                        </p:cTn>
                                        <p:tgtEl>
                                          <p:spTgt spid="102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27">
                                            <p:txEl>
                                              <p:pRg st="2" end="2"/>
                                            </p:txEl>
                                          </p:spTgt>
                                        </p:tgtEl>
                                        <p:attrNameLst>
                                          <p:attrName>ppt_c</p:attrName>
                                        </p:attrNameLst>
                                      </p:cBhvr>
                                      <p:to>
                                        <a:schemeClr val="bg2"/>
                                      </p:to>
                                    </p:animClr>
                                  </p:subTnLst>
                                </p:cTn>
                              </p:par>
                              <p:par>
                                <p:cTn id="11" presetID="1" presetClass="entr" presetSubtype="0" fill="hold" grpId="0" nodeType="withEffect">
                                  <p:stCondLst>
                                    <p:cond delay="0"/>
                                  </p:stCondLst>
                                  <p:childTnLst>
                                    <p:set>
                                      <p:cBhvr>
                                        <p:cTn id="12" dur="1" fill="hold">
                                          <p:stCondLst>
                                            <p:cond delay="0"/>
                                          </p:stCondLst>
                                        </p:cTn>
                                        <p:tgtEl>
                                          <p:spTgt spid="102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027">
                                            <p:txEl>
                                              <p:pRg st="3" end="3"/>
                                            </p:txEl>
                                          </p:spTgt>
                                        </p:tgtEl>
                                        <p:attrNameLst>
                                          <p:attrName>ppt_c</p:attrName>
                                        </p:attrNameLst>
                                      </p:cBhvr>
                                      <p:to>
                                        <a:schemeClr val="bg2"/>
                                      </p:to>
                                    </p:animClr>
                                  </p:subTnLst>
                                </p:cTn>
                              </p:par>
                              <p:par>
                                <p:cTn id="13" presetID="1" presetClass="entr" presetSubtype="0" fill="hold" grpId="0" nodeType="withEffect">
                                  <p:stCondLst>
                                    <p:cond delay="0"/>
                                  </p:stCondLst>
                                  <p:childTnLst>
                                    <p:set>
                                      <p:cBhvr>
                                        <p:cTn id="14" dur="1" fill="hold">
                                          <p:stCondLst>
                                            <p:cond delay="0"/>
                                          </p:stCondLst>
                                        </p:cTn>
                                        <p:tgtEl>
                                          <p:spTgt spid="102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27">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1"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childTnLst>
                  <p:subTnLst>
                    <p:animClr clrSpc="rgb" dir="cw">
                      <p:cBhvr override="childStyle">
                        <p:cTn dur="1" fill="hold" display="0" masterRel="nextClick" afterEffect="1"/>
                        <p:tgtEl>
                          <p:spTgt spid="1027"/>
                        </p:tgtEl>
                        <p:attrNameLst>
                          <p:attrName>ppt_c</p:attrName>
                        </p:attrNameLst>
                      </p:cBhvr>
                      <p:to>
                        <a:schemeClr val="bg2"/>
                      </p:to>
                    </p:animClr>
                  </p:subTnLst>
                </p:cTn>
              </p:par>
            </p:tnLst>
          </p:tmpl>
          <p:tmpl lvl="2">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subTnLst>
                    <p:animClr clrSpc="rgb" dir="cw">
                      <p:cBhvr override="childStyle">
                        <p:cTn dur="1" fill="hold" display="0" masterRel="nextClick" afterEffect="1"/>
                        <p:tgtEl>
                          <p:spTgt spid="1027"/>
                        </p:tgtEl>
                        <p:attrNameLst>
                          <p:attrName>ppt_c</p:attrName>
                        </p:attrNameLst>
                      </p:cBhvr>
                      <p:to>
                        <a:schemeClr val="bg2"/>
                      </p:to>
                    </p:animClr>
                  </p:subTnLst>
                </p:cTn>
              </p:par>
            </p:tnLst>
          </p:tmpl>
          <p:tmpl lvl="3">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subTnLst>
                    <p:animClr clrSpc="rgb" dir="cw">
                      <p:cBhvr override="childStyle">
                        <p:cTn dur="1" fill="hold" display="0" masterRel="nextClick" afterEffect="1"/>
                        <p:tgtEl>
                          <p:spTgt spid="1027"/>
                        </p:tgtEl>
                        <p:attrNameLst>
                          <p:attrName>ppt_c</p:attrName>
                        </p:attrNameLst>
                      </p:cBhvr>
                      <p:to>
                        <a:schemeClr val="bg2"/>
                      </p:to>
                    </p:animClr>
                  </p:subTnLst>
                </p:cTn>
              </p:par>
            </p:tnLst>
          </p:tmpl>
          <p:tmpl lvl="4">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subTnLst>
                    <p:animClr clrSpc="rgb" dir="cw">
                      <p:cBhvr override="childStyle">
                        <p:cTn dur="1" fill="hold" display="0" masterRel="nextClick" afterEffect="1"/>
                        <p:tgtEl>
                          <p:spTgt spid="1027"/>
                        </p:tgtEl>
                        <p:attrNameLst>
                          <p:attrName>ppt_c</p:attrName>
                        </p:attrNameLst>
                      </p:cBhvr>
                      <p:to>
                        <a:schemeClr val="bg2"/>
                      </p:to>
                    </p:animClr>
                  </p:subTnLst>
                </p:cTn>
              </p:par>
            </p:tnLst>
          </p:tmpl>
          <p:tmpl lvl="5">
            <p:tnLst>
              <p:par>
                <p:cTn presetID="1"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childTnLst>
                  <p:subTnLst>
                    <p:animClr clrSpc="rgb" dir="cw">
                      <p:cBhvr override="childStyle">
                        <p:cTn dur="1" fill="hold" display="0" masterRel="nextClick" afterEffect="1"/>
                        <p:tgtEl>
                          <p:spTgt spid="1027"/>
                        </p:tgtEl>
                        <p:attrNameLst>
                          <p:attrName>ppt_c</p:attrName>
                        </p:attrNameLst>
                      </p:cBhvr>
                      <p:to>
                        <a:schemeClr val="bg2"/>
                      </p:to>
                    </p:animClr>
                  </p:sub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5" descr="A:\Andrew Lantz\Crests + Misc Clipart\intro_back-iss.png"/>
          <p:cNvPicPr>
            <a:picLocks noChangeAspect="1" noChangeArrowheads="1"/>
          </p:cNvPicPr>
          <p:nvPr/>
        </p:nvPicPr>
        <p:blipFill>
          <a:blip r:embed="rId2" cstate="print"/>
          <a:srcRect/>
          <a:stretch>
            <a:fillRect/>
          </a:stretch>
        </p:blipFill>
        <p:spPr bwMode="auto">
          <a:xfrm>
            <a:off x="0" y="-19050"/>
            <a:ext cx="9144000" cy="688975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Framework</a:t>
            </a:r>
          </a:p>
        </p:txBody>
      </p:sp>
      <p:pic>
        <p:nvPicPr>
          <p:cNvPr id="11268" name="Picture 2" descr="C:\Users\ISS - IAT GM\Desktop\Use of Force Model - APA.jpg"/>
          <p:cNvPicPr>
            <a:picLocks noChangeAspect="1" noChangeArrowheads="1"/>
          </p:cNvPicPr>
          <p:nvPr/>
        </p:nvPicPr>
        <p:blipFill>
          <a:blip r:embed="rId3" cstate="print"/>
          <a:srcRect/>
          <a:stretch>
            <a:fillRect/>
          </a:stretch>
        </p:blipFill>
        <p:spPr bwMode="auto">
          <a:xfrm>
            <a:off x="2051050" y="1052513"/>
            <a:ext cx="5711825" cy="56165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2291" name="Rectangle 4"/>
          <p:cNvSpPr>
            <a:spLocks noGrp="1" noChangeArrowheads="1"/>
          </p:cNvSpPr>
          <p:nvPr>
            <p:ph type="subTitle" idx="1"/>
          </p:nvPr>
        </p:nvSpPr>
        <p:spPr>
          <a:xfrm>
            <a:off x="755576" y="1428750"/>
            <a:ext cx="7948687" cy="5286375"/>
          </a:xfrm>
        </p:spPr>
        <p:txBody>
          <a:bodyPr/>
          <a:lstStyle/>
          <a:p>
            <a:pPr lvl="1" algn="l" eaLnBrk="1" hangingPunct="1">
              <a:lnSpc>
                <a:spcPct val="80000"/>
              </a:lnSpc>
            </a:pPr>
            <a:r>
              <a:rPr lang="en-US" dirty="0" smtClean="0">
                <a:solidFill>
                  <a:schemeClr val="accent2"/>
                </a:solidFill>
              </a:rPr>
              <a:t>1. Our primary responsibility is to preserve life</a:t>
            </a:r>
          </a:p>
          <a:p>
            <a:pPr lvl="1" algn="l" eaLnBrk="1" hangingPunct="1">
              <a:lnSpc>
                <a:spcPct val="80000"/>
              </a:lnSpc>
              <a:buFont typeface="Arial" charset="0"/>
              <a:buChar char="•"/>
            </a:pPr>
            <a:endParaRPr lang="en-US" sz="1400" dirty="0" smtClean="0">
              <a:solidFill>
                <a:schemeClr val="accent2"/>
              </a:solidFill>
            </a:endParaRPr>
          </a:p>
          <a:p>
            <a:pPr marL="971550" lvl="1" indent="-514350" algn="l" eaLnBrk="1" hangingPunct="1">
              <a:lnSpc>
                <a:spcPct val="80000"/>
              </a:lnSpc>
            </a:pPr>
            <a:r>
              <a:rPr lang="en-US" dirty="0" smtClean="0">
                <a:solidFill>
                  <a:schemeClr val="accent2"/>
                </a:solidFill>
              </a:rPr>
              <a:t>2. Any use of force is designed to ensure public safety.</a:t>
            </a:r>
          </a:p>
          <a:p>
            <a:pPr lvl="1" algn="l" eaLnBrk="1" hangingPunct="1">
              <a:lnSpc>
                <a:spcPct val="80000"/>
              </a:lnSpc>
              <a:buFont typeface="Arial" charset="0"/>
              <a:buChar char="•"/>
            </a:pPr>
            <a:endParaRPr lang="en-US" sz="1400" dirty="0" smtClean="0">
              <a:solidFill>
                <a:schemeClr val="accent2"/>
              </a:solidFill>
            </a:endParaRPr>
          </a:p>
          <a:p>
            <a:pPr marL="971550" lvl="1" indent="-514350" algn="l" eaLnBrk="1" hangingPunct="1">
              <a:lnSpc>
                <a:spcPct val="80000"/>
              </a:lnSpc>
            </a:pPr>
            <a:r>
              <a:rPr lang="en-US" dirty="0" smtClean="0">
                <a:solidFill>
                  <a:schemeClr val="accent2"/>
                </a:solidFill>
              </a:rPr>
              <a:t>3. The Framework does not replace the law, the law speaks for itself.</a:t>
            </a:r>
          </a:p>
          <a:p>
            <a:pPr marL="971550" lvl="1" indent="-514350" algn="l" eaLnBrk="1" hangingPunct="1">
              <a:lnSpc>
                <a:spcPct val="80000"/>
              </a:lnSpc>
            </a:pPr>
            <a:endParaRPr lang="en-CA" sz="2400" dirty="0">
              <a:solidFill>
                <a:schemeClr val="accent2"/>
              </a:solidFill>
            </a:endParaRPr>
          </a:p>
          <a:p>
            <a:pPr marL="971550" lvl="1" indent="-514350" algn="l" eaLnBrk="1" hangingPunct="1">
              <a:lnSpc>
                <a:spcPct val="80000"/>
              </a:lnSpc>
            </a:pPr>
            <a:r>
              <a:rPr lang="en-US" dirty="0">
                <a:solidFill>
                  <a:schemeClr val="accent2"/>
                </a:solidFill>
              </a:rPr>
              <a:t>5. Designed based on current  federal statutes and current case law.</a:t>
            </a:r>
          </a:p>
          <a:p>
            <a:pPr lvl="1" algn="l" eaLnBrk="1" hangingPunct="1">
              <a:lnSpc>
                <a:spcPct val="80000"/>
              </a:lnSpc>
              <a:buFont typeface="Arial" charset="0"/>
              <a:buChar char="•"/>
            </a:pPr>
            <a:endParaRPr lang="en-US" sz="2400" dirty="0">
              <a:solidFill>
                <a:schemeClr val="accent2"/>
              </a:solidFill>
            </a:endParaRPr>
          </a:p>
          <a:p>
            <a:pPr marL="971550" lvl="1" indent="-514350" algn="l" eaLnBrk="1" hangingPunct="1">
              <a:lnSpc>
                <a:spcPct val="80000"/>
              </a:lnSpc>
            </a:pPr>
            <a:r>
              <a:rPr lang="en-US" dirty="0">
                <a:solidFill>
                  <a:schemeClr val="accent2"/>
                </a:solidFill>
              </a:rPr>
              <a:t>6. The Framework is not intended to dictate policy to any agency.</a:t>
            </a:r>
          </a:p>
          <a:p>
            <a:pPr marL="971550" lvl="1" indent="-514350" algn="l" eaLnBrk="1" hangingPunct="1">
              <a:lnSpc>
                <a:spcPct val="80000"/>
              </a:lnSpc>
            </a:pPr>
            <a:endParaRPr lang="en-US" sz="2400" dirty="0" smtClean="0">
              <a:solidFill>
                <a:schemeClr val="accent2"/>
              </a:solidFill>
            </a:endParaRPr>
          </a:p>
          <a:p>
            <a:pPr lvl="1" algn="l" eaLnBrk="1" hangingPunct="1">
              <a:lnSpc>
                <a:spcPct val="80000"/>
              </a:lnSpc>
              <a:buFontTx/>
              <a:buChar char="–"/>
            </a:pPr>
            <a:endParaRPr lang="en-US"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Framework</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4339" name="Rectangle 4"/>
          <p:cNvSpPr>
            <a:spLocks noGrp="1" noChangeArrowheads="1"/>
          </p:cNvSpPr>
          <p:nvPr>
            <p:ph type="subTitle" idx="1"/>
          </p:nvPr>
        </p:nvSpPr>
        <p:spPr>
          <a:xfrm>
            <a:off x="900113" y="1412777"/>
            <a:ext cx="7992367" cy="5184576"/>
          </a:xfrm>
        </p:spPr>
        <p:txBody>
          <a:bodyPr/>
          <a:lstStyle/>
          <a:p>
            <a:pPr marL="682625" lvl="1" indent="-225425" algn="l" eaLnBrk="1" hangingPunct="1">
              <a:lnSpc>
                <a:spcPct val="80000"/>
              </a:lnSpc>
              <a:buFont typeface="Arial" charset="0"/>
              <a:buChar char="•"/>
            </a:pPr>
            <a:r>
              <a:rPr lang="en-US" dirty="0" smtClean="0">
                <a:solidFill>
                  <a:schemeClr val="accent2"/>
                </a:solidFill>
              </a:rPr>
              <a:t>The Framework is designed to be simple to understand and relate to public and security agencies alike.</a:t>
            </a:r>
          </a:p>
          <a:p>
            <a:pPr lvl="1" algn="l" eaLnBrk="1" hangingPunct="1">
              <a:lnSpc>
                <a:spcPct val="80000"/>
              </a:lnSpc>
              <a:buFont typeface="Arial" charset="0"/>
              <a:buChar char="•"/>
            </a:pPr>
            <a:endParaRPr lang="en-US" sz="3600" dirty="0" smtClean="0">
              <a:solidFill>
                <a:schemeClr val="accent2"/>
              </a:solidFill>
            </a:endParaRPr>
          </a:p>
          <a:p>
            <a:pPr marL="682625" lvl="1" indent="-225425" algn="l" eaLnBrk="1" hangingPunct="1">
              <a:lnSpc>
                <a:spcPct val="80000"/>
              </a:lnSpc>
              <a:buFont typeface="Arial" charset="0"/>
              <a:buChar char="•"/>
            </a:pPr>
            <a:r>
              <a:rPr lang="en-US" dirty="0" smtClean="0">
                <a:solidFill>
                  <a:schemeClr val="accent2"/>
                </a:solidFill>
              </a:rPr>
              <a:t>The thought behind the Framework is based on the theory of </a:t>
            </a:r>
            <a:r>
              <a:rPr lang="en-US" b="1" dirty="0" smtClean="0">
                <a:solidFill>
                  <a:schemeClr val="accent2"/>
                </a:solidFill>
                <a:effectLst>
                  <a:outerShdw blurRad="38100" dist="38100" dir="2700000" algn="tl">
                    <a:srgbClr val="000000">
                      <a:alpha val="43137"/>
                    </a:srgbClr>
                  </a:outerShdw>
                </a:effectLst>
              </a:rPr>
              <a:t>Subject Resistance </a:t>
            </a:r>
            <a:r>
              <a:rPr lang="en-US" dirty="0" smtClean="0">
                <a:solidFill>
                  <a:schemeClr val="accent2"/>
                </a:solidFill>
              </a:rPr>
              <a:t>and </a:t>
            </a:r>
            <a:r>
              <a:rPr lang="en-US" b="1" dirty="0" smtClean="0">
                <a:solidFill>
                  <a:schemeClr val="accent2"/>
                </a:solidFill>
                <a:effectLst>
                  <a:outerShdw blurRad="38100" dist="38100" dir="2700000" algn="tl">
                    <a:srgbClr val="000000">
                      <a:alpha val="43137"/>
                    </a:srgbClr>
                  </a:outerShdw>
                </a:effectLst>
              </a:rPr>
              <a:t>Officer Control</a:t>
            </a:r>
          </a:p>
          <a:p>
            <a:pPr lvl="1" algn="l" eaLnBrk="1" hangingPunct="1">
              <a:lnSpc>
                <a:spcPct val="80000"/>
              </a:lnSpc>
              <a:buFont typeface="Arial" charset="0"/>
              <a:buChar char="•"/>
            </a:pPr>
            <a:endParaRPr lang="en-US" sz="3600" dirty="0" smtClean="0">
              <a:solidFill>
                <a:schemeClr val="accent2"/>
              </a:solidFill>
            </a:endParaRPr>
          </a:p>
          <a:p>
            <a:pPr marL="682625" lvl="1" indent="-225425" algn="l" eaLnBrk="1" hangingPunct="1">
              <a:lnSpc>
                <a:spcPct val="80000"/>
              </a:lnSpc>
              <a:buFont typeface="Arial" charset="0"/>
              <a:buChar char="•"/>
            </a:pPr>
            <a:r>
              <a:rPr lang="en-US" dirty="0" smtClean="0">
                <a:solidFill>
                  <a:schemeClr val="accent2"/>
                </a:solidFill>
              </a:rPr>
              <a:t>The ideal outcome is to control the behavior, end violence, and surrender subjects to the Police.</a:t>
            </a: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Framework</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descr="C:\Documents and Settings\ISS - IAT GM\Desktop\New Background.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15363" name="Rectangle 4"/>
          <p:cNvSpPr>
            <a:spLocks noGrp="1" noChangeArrowheads="1"/>
          </p:cNvSpPr>
          <p:nvPr>
            <p:ph type="subTitle" idx="1"/>
          </p:nvPr>
        </p:nvSpPr>
        <p:spPr>
          <a:xfrm>
            <a:off x="900113" y="1052513"/>
            <a:ext cx="8064375" cy="5616575"/>
          </a:xfrm>
        </p:spPr>
        <p:txBody>
          <a:bodyPr/>
          <a:lstStyle/>
          <a:p>
            <a:pPr algn="just"/>
            <a:r>
              <a:rPr lang="en-US" sz="2400" b="1" dirty="0" smtClean="0">
                <a:solidFill>
                  <a:schemeClr val="accent2"/>
                </a:solidFill>
                <a:effectLst>
                  <a:outerShdw blurRad="38100" dist="38100" dir="2700000" algn="tl">
                    <a:srgbClr val="000000">
                      <a:alpha val="43137"/>
                    </a:srgbClr>
                  </a:outerShdw>
                </a:effectLst>
              </a:rPr>
              <a:t>Section 25</a:t>
            </a:r>
            <a:r>
              <a:rPr lang="en-US" sz="2400" dirty="0" smtClean="0">
                <a:solidFill>
                  <a:schemeClr val="accent2"/>
                </a:solidFill>
                <a:effectLst>
                  <a:outerShdw blurRad="38100" dist="38100" dir="2700000" algn="tl">
                    <a:srgbClr val="000000">
                      <a:alpha val="43137"/>
                    </a:srgbClr>
                  </a:outerShdw>
                </a:effectLst>
              </a:rPr>
              <a:t> </a:t>
            </a:r>
            <a:r>
              <a:rPr lang="en-US" sz="2400" b="1" dirty="0" smtClean="0">
                <a:solidFill>
                  <a:schemeClr val="accent2"/>
                </a:solidFill>
                <a:effectLst>
                  <a:outerShdw blurRad="38100" dist="38100" dir="2700000" algn="tl">
                    <a:srgbClr val="000000">
                      <a:alpha val="43137"/>
                    </a:srgbClr>
                  </a:outerShdw>
                </a:effectLst>
              </a:rPr>
              <a:t>(1)</a:t>
            </a:r>
            <a:endParaRPr lang="en-US" sz="2400" dirty="0" smtClean="0">
              <a:solidFill>
                <a:schemeClr val="accent2"/>
              </a:solidFill>
              <a:effectLst>
                <a:outerShdw blurRad="38100" dist="38100" dir="2700000" algn="tl">
                  <a:srgbClr val="000000">
                    <a:alpha val="43137"/>
                  </a:srgbClr>
                </a:outerShdw>
              </a:effectLst>
            </a:endParaRPr>
          </a:p>
          <a:p>
            <a:pPr algn="just"/>
            <a:r>
              <a:rPr lang="en-US" sz="2400" b="1" dirty="0" smtClean="0">
                <a:solidFill>
                  <a:schemeClr val="accent2"/>
                </a:solidFill>
                <a:effectLst>
                  <a:outerShdw blurRad="38100" dist="38100" dir="2700000" algn="tl">
                    <a:srgbClr val="000000">
                      <a:alpha val="43137"/>
                    </a:srgbClr>
                  </a:outerShdw>
                </a:effectLst>
              </a:rPr>
              <a:t>Protection of persons acting under authority</a:t>
            </a:r>
          </a:p>
          <a:p>
            <a:pPr algn="just"/>
            <a:endParaRPr lang="en-US" sz="2400" b="1" dirty="0" smtClean="0">
              <a:solidFill>
                <a:schemeClr val="accent2"/>
              </a:solidFill>
            </a:endParaRPr>
          </a:p>
          <a:p>
            <a:pPr algn="just"/>
            <a:r>
              <a:rPr lang="en-US" sz="2400" b="1" dirty="0" smtClean="0">
                <a:solidFill>
                  <a:schemeClr val="accent2"/>
                </a:solidFill>
                <a:effectLst>
                  <a:outerShdw blurRad="38100" dist="38100" dir="2700000" algn="tl">
                    <a:srgbClr val="000000">
                      <a:alpha val="43137"/>
                    </a:srgbClr>
                  </a:outerShdw>
                </a:effectLst>
              </a:rPr>
              <a:t>(1)</a:t>
            </a:r>
            <a:r>
              <a:rPr lang="en-US" sz="2400" dirty="0" smtClean="0">
                <a:solidFill>
                  <a:schemeClr val="accent2"/>
                </a:solidFill>
              </a:rPr>
              <a:t>Everyone who is required or authorized by law to do anything in the administration or enforcement of the law</a:t>
            </a:r>
          </a:p>
          <a:p>
            <a:pPr marL="457200" indent="-457200" algn="just">
              <a:buAutoNum type="alphaLcParenBoth"/>
            </a:pPr>
            <a:r>
              <a:rPr lang="en-US" sz="2400" dirty="0" smtClean="0">
                <a:solidFill>
                  <a:schemeClr val="accent2"/>
                </a:solidFill>
              </a:rPr>
              <a:t>as a private person,</a:t>
            </a:r>
          </a:p>
          <a:p>
            <a:pPr marL="457200" indent="-457200" algn="just"/>
            <a:r>
              <a:rPr lang="en-US" sz="2400" dirty="0" smtClean="0">
                <a:solidFill>
                  <a:schemeClr val="accent2"/>
                </a:solidFill>
              </a:rPr>
              <a:t>(c) In aid of a peace officer or public officer</a:t>
            </a:r>
          </a:p>
          <a:p>
            <a:pPr algn="just"/>
            <a:endParaRPr lang="en-US" sz="2400" dirty="0" smtClean="0">
              <a:solidFill>
                <a:schemeClr val="accent2"/>
              </a:solidFill>
            </a:endParaRPr>
          </a:p>
          <a:p>
            <a:pPr algn="just"/>
            <a:r>
              <a:rPr lang="en-US" sz="2400" dirty="0" smtClean="0">
                <a:solidFill>
                  <a:schemeClr val="accent2"/>
                </a:solidFill>
              </a:rPr>
              <a:t>is, if he acts on reasonable grounds, justified in doing what he is required or authorized to do and in using as much force as is necessary for that purpose.</a:t>
            </a:r>
          </a:p>
          <a:p>
            <a:pPr lvl="1" algn="just" eaLnBrk="1" hangingPunct="1">
              <a:lnSpc>
                <a:spcPct val="80000"/>
              </a:lnSpc>
              <a:buFont typeface="Arial" charset="0"/>
              <a:buChar char="•"/>
            </a:pPr>
            <a:endParaRPr lang="en-US" sz="24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Legal Issues – Use of Force</a:t>
            </a:r>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7411" name="Rectangle 4"/>
          <p:cNvSpPr>
            <a:spLocks noGrp="1" noChangeArrowheads="1"/>
          </p:cNvSpPr>
          <p:nvPr>
            <p:ph type="subTitle" idx="1"/>
          </p:nvPr>
        </p:nvSpPr>
        <p:spPr>
          <a:xfrm>
            <a:off x="900113" y="1052513"/>
            <a:ext cx="8064375" cy="5616575"/>
          </a:xfrm>
        </p:spPr>
        <p:txBody>
          <a:bodyPr/>
          <a:lstStyle/>
          <a:p>
            <a:pPr lvl="1" algn="l" eaLnBrk="1" hangingPunct="1">
              <a:lnSpc>
                <a:spcPct val="80000"/>
              </a:lnSpc>
            </a:pPr>
            <a:r>
              <a:rPr lang="en-US" b="1" dirty="0" smtClean="0">
                <a:solidFill>
                  <a:schemeClr val="accent2"/>
                </a:solidFill>
                <a:effectLst>
                  <a:outerShdw blurRad="38100" dist="38100" dir="2700000" algn="tl">
                    <a:srgbClr val="000000">
                      <a:alpha val="43137"/>
                    </a:srgbClr>
                  </a:outerShdw>
                </a:effectLst>
              </a:rPr>
              <a:t>Section 25 (3)</a:t>
            </a:r>
          </a:p>
          <a:p>
            <a:pPr lvl="1" algn="l" eaLnBrk="1" hangingPunct="1">
              <a:lnSpc>
                <a:spcPct val="80000"/>
              </a:lnSpc>
            </a:pPr>
            <a:endParaRPr lang="en-US" sz="800" b="1" dirty="0" smtClean="0">
              <a:solidFill>
                <a:schemeClr val="accent2"/>
              </a:solidFill>
              <a:effectLst>
                <a:outerShdw blurRad="38100" dist="38100" dir="2700000" algn="tl">
                  <a:srgbClr val="000000">
                    <a:alpha val="43137"/>
                  </a:srgbClr>
                </a:outerShdw>
              </a:effectLst>
            </a:endParaRPr>
          </a:p>
          <a:p>
            <a:pPr lvl="1" algn="l" eaLnBrk="1" hangingPunct="1">
              <a:lnSpc>
                <a:spcPct val="80000"/>
              </a:lnSpc>
            </a:pPr>
            <a:r>
              <a:rPr lang="en-US" b="1" dirty="0" smtClean="0">
                <a:solidFill>
                  <a:schemeClr val="accent2"/>
                </a:solidFill>
                <a:effectLst>
                  <a:outerShdw blurRad="38100" dist="38100" dir="2700000" algn="tl">
                    <a:srgbClr val="000000">
                      <a:alpha val="43137"/>
                    </a:srgbClr>
                  </a:outerShdw>
                </a:effectLst>
              </a:rPr>
              <a:t>When not protected</a:t>
            </a:r>
          </a:p>
          <a:p>
            <a:pPr lvl="1" algn="l" eaLnBrk="1" hangingPunct="1">
              <a:lnSpc>
                <a:spcPct val="80000"/>
              </a:lnSpc>
            </a:pPr>
            <a:endParaRPr lang="en-US" sz="800" dirty="0" smtClean="0">
              <a:solidFill>
                <a:schemeClr val="accent2"/>
              </a:solidFill>
            </a:endParaRPr>
          </a:p>
          <a:p>
            <a:pPr lvl="1" algn="l" eaLnBrk="1" hangingPunct="1"/>
            <a:r>
              <a:rPr lang="en-US" dirty="0" smtClean="0">
                <a:solidFill>
                  <a:schemeClr val="accent2"/>
                </a:solidFill>
              </a:rPr>
              <a:t>Subject to subsections (4) and (5), a person is not justified for the purposes of subsection (1) in using force that is intended or is likely to cause death or grievous bodily harm unless the person believes on reasonable grounds that it is necessary for the self-preservation of the person or the preservation of any one under that person’s protection from death or grievous bodily harm.</a:t>
            </a:r>
          </a:p>
          <a:p>
            <a:pPr lvl="1" algn="l" eaLnBrk="1" hangingPunct="1">
              <a:lnSpc>
                <a:spcPct val="80000"/>
              </a:lnSpc>
              <a:buFont typeface="Arial" charset="0"/>
              <a:buChar char="•"/>
            </a:pPr>
            <a:endParaRPr lang="en-US" sz="36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Legal Issues – Use of Force</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9459" name="Rectangle 4"/>
          <p:cNvSpPr>
            <a:spLocks noGrp="1" noChangeArrowheads="1"/>
          </p:cNvSpPr>
          <p:nvPr>
            <p:ph type="subTitle" idx="1"/>
          </p:nvPr>
        </p:nvSpPr>
        <p:spPr>
          <a:xfrm>
            <a:off x="1259632" y="908720"/>
            <a:ext cx="7775575" cy="5616575"/>
          </a:xfrm>
        </p:spPr>
        <p:txBody>
          <a:bodyPr/>
          <a:lstStyle/>
          <a:p>
            <a:pPr algn="just"/>
            <a:r>
              <a:rPr lang="en-US" sz="2800" b="1" dirty="0" smtClean="0">
                <a:solidFill>
                  <a:schemeClr val="accent2"/>
                </a:solidFill>
                <a:effectLst>
                  <a:outerShdw blurRad="38100" dist="38100" dir="2700000" algn="tl">
                    <a:srgbClr val="000000">
                      <a:alpha val="43137"/>
                    </a:srgbClr>
                  </a:outerShdw>
                </a:effectLst>
              </a:rPr>
              <a:t>Section 26 </a:t>
            </a:r>
          </a:p>
          <a:p>
            <a:pPr algn="just"/>
            <a:r>
              <a:rPr lang="en-US" sz="2800" b="1" dirty="0" smtClean="0">
                <a:solidFill>
                  <a:schemeClr val="accent2"/>
                </a:solidFill>
                <a:effectLst>
                  <a:outerShdw blurRad="38100" dist="38100" dir="2700000" algn="tl">
                    <a:srgbClr val="000000">
                      <a:alpha val="43137"/>
                    </a:srgbClr>
                  </a:outerShdw>
                </a:effectLst>
              </a:rPr>
              <a:t>Excessive Force</a:t>
            </a:r>
          </a:p>
          <a:p>
            <a:pPr algn="just"/>
            <a:r>
              <a:rPr lang="en-US" sz="2800" dirty="0" smtClean="0">
                <a:solidFill>
                  <a:schemeClr val="accent2"/>
                </a:solidFill>
              </a:rPr>
              <a:t>Taking into account all sections, which govern using force, this section covers </a:t>
            </a:r>
            <a:r>
              <a:rPr lang="en-US" sz="2800" u="sng" dirty="0" smtClean="0">
                <a:solidFill>
                  <a:schemeClr val="accent2"/>
                </a:solidFill>
              </a:rPr>
              <a:t>excessive force</a:t>
            </a:r>
            <a:r>
              <a:rPr lang="en-US" sz="2800" dirty="0" smtClean="0">
                <a:solidFill>
                  <a:schemeClr val="accent2"/>
                </a:solidFill>
              </a:rPr>
              <a:t>. Everyone who is authorized by law to use force is criminally responsible for any excess thereof.</a:t>
            </a:r>
          </a:p>
          <a:p>
            <a:pPr algn="just"/>
            <a:r>
              <a:rPr lang="en-US" sz="2800" dirty="0" smtClean="0">
                <a:solidFill>
                  <a:schemeClr val="accent2"/>
                </a:solidFill>
              </a:rPr>
              <a:t> </a:t>
            </a:r>
          </a:p>
          <a:p>
            <a:pPr algn="just"/>
            <a:r>
              <a:rPr lang="en-US" sz="2800" dirty="0" smtClean="0">
                <a:solidFill>
                  <a:schemeClr val="accent2"/>
                </a:solidFill>
              </a:rPr>
              <a:t>Anyone using force must be able to justify his or her actions.  If there is no lawful justification for using force or more force is used than is necessary, then the law enforcement officer may be subject to criminal and/or civil liability.</a:t>
            </a:r>
          </a:p>
          <a:p>
            <a:pPr lvl="1" algn="l" eaLnBrk="1" hangingPunct="1">
              <a:lnSpc>
                <a:spcPct val="80000"/>
              </a:lnSpc>
              <a:buFont typeface="Arial" charset="0"/>
              <a:buChar char="•"/>
            </a:pPr>
            <a:endParaRPr lang="en-US" sz="36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Legal Issues – Use of Force</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0483" name="Rectangle 4"/>
          <p:cNvSpPr>
            <a:spLocks noGrp="1" noChangeArrowheads="1"/>
          </p:cNvSpPr>
          <p:nvPr>
            <p:ph type="subTitle" idx="1"/>
          </p:nvPr>
        </p:nvSpPr>
        <p:spPr>
          <a:xfrm>
            <a:off x="900113" y="1052513"/>
            <a:ext cx="7775575" cy="5616575"/>
          </a:xfrm>
        </p:spPr>
        <p:txBody>
          <a:bodyPr/>
          <a:lstStyle/>
          <a:p>
            <a:pPr algn="just"/>
            <a:r>
              <a:rPr lang="en-US" b="1" dirty="0" smtClean="0">
                <a:solidFill>
                  <a:schemeClr val="accent2"/>
                </a:solidFill>
                <a:effectLst>
                  <a:outerShdw blurRad="38100" dist="38100" dir="2700000" algn="tl">
                    <a:srgbClr val="000000">
                      <a:alpha val="43137"/>
                    </a:srgbClr>
                  </a:outerShdw>
                </a:effectLst>
              </a:rPr>
              <a:t>Section 27</a:t>
            </a:r>
            <a:r>
              <a:rPr lang="en-US" dirty="0" smtClean="0">
                <a:solidFill>
                  <a:schemeClr val="accent2"/>
                </a:solidFill>
                <a:effectLst>
                  <a:outerShdw blurRad="38100" dist="38100" dir="2700000" algn="tl">
                    <a:srgbClr val="000000">
                      <a:alpha val="43137"/>
                    </a:srgbClr>
                  </a:outerShdw>
                </a:effectLst>
              </a:rPr>
              <a:t> </a:t>
            </a:r>
          </a:p>
          <a:p>
            <a:pPr algn="just"/>
            <a:r>
              <a:rPr lang="en-US" b="1" dirty="0" smtClean="0">
                <a:solidFill>
                  <a:schemeClr val="accent2"/>
                </a:solidFill>
                <a:effectLst>
                  <a:outerShdw blurRad="38100" dist="38100" dir="2700000" algn="tl">
                    <a:srgbClr val="000000">
                      <a:alpha val="43137"/>
                    </a:srgbClr>
                  </a:outerShdw>
                </a:effectLst>
              </a:rPr>
              <a:t>Use of force to prevent commission of an offence </a:t>
            </a:r>
            <a:endParaRPr lang="en-US" sz="800" b="1" dirty="0" smtClean="0">
              <a:solidFill>
                <a:schemeClr val="accent2"/>
              </a:solidFill>
              <a:effectLst>
                <a:outerShdw blurRad="38100" dist="38100" dir="2700000" algn="tl">
                  <a:srgbClr val="000000">
                    <a:alpha val="43137"/>
                  </a:srgbClr>
                </a:outerShdw>
              </a:effectLst>
            </a:endParaRPr>
          </a:p>
          <a:p>
            <a:pPr algn="just"/>
            <a:r>
              <a:rPr lang="en-US" dirty="0" smtClean="0">
                <a:solidFill>
                  <a:schemeClr val="accent2"/>
                </a:solidFill>
              </a:rPr>
              <a:t>	</a:t>
            </a:r>
            <a:endParaRPr lang="en-US" sz="4400" dirty="0" smtClean="0">
              <a:solidFill>
                <a:schemeClr val="accent2"/>
              </a:solidFill>
            </a:endParaRPr>
          </a:p>
          <a:p>
            <a:pPr algn="just"/>
            <a:r>
              <a:rPr lang="en-US" dirty="0" smtClean="0">
                <a:solidFill>
                  <a:schemeClr val="accent2"/>
                </a:solidFill>
              </a:rPr>
              <a:t>Justifies everyone in using as much force as is reasonably necessary to prevent the commission of an offence.</a:t>
            </a:r>
            <a:endParaRPr lang="en-US" sz="4400" dirty="0" smtClean="0">
              <a:solidFill>
                <a:schemeClr val="accent2"/>
              </a:solidFill>
            </a:endParaRPr>
          </a:p>
          <a:p>
            <a:pPr lvl="1" algn="l" eaLnBrk="1" hangingPunct="1">
              <a:lnSpc>
                <a:spcPct val="80000"/>
              </a:lnSpc>
              <a:buFont typeface="Arial" charset="0"/>
              <a:buChar char="•"/>
            </a:pPr>
            <a:endParaRPr lang="en-US" sz="36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Legal Issues – Use of Force</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1507" name="Rectangle 4"/>
          <p:cNvSpPr>
            <a:spLocks noGrp="1" noChangeArrowheads="1"/>
          </p:cNvSpPr>
          <p:nvPr>
            <p:ph type="subTitle" idx="1"/>
          </p:nvPr>
        </p:nvSpPr>
        <p:spPr>
          <a:xfrm>
            <a:off x="900113" y="1052513"/>
            <a:ext cx="8064500" cy="5616575"/>
          </a:xfrm>
        </p:spPr>
        <p:txBody>
          <a:bodyPr/>
          <a:lstStyle/>
          <a:p>
            <a:pPr algn="just"/>
            <a:r>
              <a:rPr lang="en-US" b="1" dirty="0" smtClean="0">
                <a:solidFill>
                  <a:schemeClr val="accent2"/>
                </a:solidFill>
                <a:effectLst>
                  <a:outerShdw blurRad="38100" dist="38100" dir="2700000" algn="tl">
                    <a:srgbClr val="000000">
                      <a:alpha val="43137"/>
                    </a:srgbClr>
                  </a:outerShdw>
                </a:effectLst>
              </a:rPr>
              <a:t>Section 34</a:t>
            </a:r>
            <a:r>
              <a:rPr lang="en-US" dirty="0" smtClean="0">
                <a:solidFill>
                  <a:schemeClr val="accent2"/>
                </a:solidFill>
                <a:effectLst>
                  <a:outerShdw blurRad="38100" dist="38100" dir="2700000" algn="tl">
                    <a:srgbClr val="000000">
                      <a:alpha val="43137"/>
                    </a:srgbClr>
                  </a:outerShdw>
                </a:effectLst>
              </a:rPr>
              <a:t> </a:t>
            </a:r>
            <a:endParaRPr lang="en-US" sz="4400" dirty="0" smtClean="0">
              <a:solidFill>
                <a:schemeClr val="accent2"/>
              </a:solidFill>
              <a:effectLst>
                <a:outerShdw blurRad="38100" dist="38100" dir="2700000" algn="tl">
                  <a:srgbClr val="000000">
                    <a:alpha val="43137"/>
                  </a:srgbClr>
                </a:outerShdw>
              </a:effectLst>
            </a:endParaRPr>
          </a:p>
          <a:p>
            <a:pPr marL="742950" indent="-742950" algn="l">
              <a:spcBef>
                <a:spcPts val="500"/>
              </a:spcBef>
              <a:buAutoNum type="arabicParenBoth"/>
            </a:pPr>
            <a:r>
              <a:rPr lang="en-US" dirty="0" smtClean="0">
                <a:solidFill>
                  <a:schemeClr val="accent6"/>
                </a:solidFill>
              </a:rPr>
              <a:t>A </a:t>
            </a:r>
            <a:r>
              <a:rPr lang="en-US" dirty="0">
                <a:solidFill>
                  <a:schemeClr val="accent6"/>
                </a:solidFill>
              </a:rPr>
              <a:t>person is not guilty of an offence </a:t>
            </a:r>
            <a:r>
              <a:rPr lang="en-US" dirty="0" smtClean="0">
                <a:solidFill>
                  <a:schemeClr val="accent6"/>
                </a:solidFill>
              </a:rPr>
              <a:t>if;</a:t>
            </a:r>
          </a:p>
          <a:p>
            <a:pPr marL="742950" indent="-742950" algn="l">
              <a:spcBef>
                <a:spcPts val="500"/>
              </a:spcBef>
            </a:pPr>
            <a:endParaRPr lang="en-US" sz="3600" dirty="0">
              <a:solidFill>
                <a:schemeClr val="accent6"/>
              </a:solidFill>
            </a:endParaRPr>
          </a:p>
          <a:p>
            <a:pPr marL="625475" indent="-625475" algn="l" eaLnBrk="1" fontAlgn="t" hangingPunct="1">
              <a:spcBef>
                <a:spcPts val="500"/>
              </a:spcBef>
              <a:spcAft>
                <a:spcPts val="0"/>
              </a:spcAft>
            </a:pPr>
            <a:r>
              <a:rPr lang="en-US" sz="3600" kern="1200" dirty="0">
                <a:solidFill>
                  <a:schemeClr val="accent6"/>
                </a:solidFill>
              </a:rPr>
              <a:t>(</a:t>
            </a:r>
            <a:r>
              <a:rPr lang="en-US" sz="3600" i="1" kern="1200" dirty="0">
                <a:solidFill>
                  <a:schemeClr val="accent6"/>
                </a:solidFill>
              </a:rPr>
              <a:t>a</a:t>
            </a:r>
            <a:r>
              <a:rPr lang="en-US" sz="3600" kern="1200" dirty="0">
                <a:solidFill>
                  <a:schemeClr val="accent6"/>
                </a:solidFill>
              </a:rPr>
              <a:t>) </a:t>
            </a:r>
            <a:r>
              <a:rPr lang="en-US" kern="1200" dirty="0">
                <a:solidFill>
                  <a:schemeClr val="accent6"/>
                </a:solidFill>
              </a:rPr>
              <a:t>they believe on reasonable grounds that force is being used against them or another person or that a threat of force is being made against them or another person</a:t>
            </a:r>
            <a:r>
              <a:rPr lang="en-US" kern="1200" dirty="0" smtClean="0">
                <a:solidFill>
                  <a:schemeClr val="accent6"/>
                </a:solidFill>
              </a:rPr>
              <a:t>;</a:t>
            </a:r>
            <a:endParaRPr lang="en-US" dirty="0">
              <a:solidFill>
                <a:schemeClr val="accent6"/>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Legal Issues – </a:t>
            </a:r>
            <a:r>
              <a:rPr lang="en-US" sz="3600" dirty="0" smtClean="0">
                <a:solidFill>
                  <a:schemeClr val="accent3"/>
                </a:solidFill>
              </a:rPr>
              <a:t>Self Defense</a:t>
            </a:r>
            <a:endParaRPr lang="en-US" sz="36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1507" name="Rectangle 4"/>
          <p:cNvSpPr>
            <a:spLocks noGrp="1" noChangeArrowheads="1"/>
          </p:cNvSpPr>
          <p:nvPr>
            <p:ph type="subTitle" idx="1"/>
          </p:nvPr>
        </p:nvSpPr>
        <p:spPr>
          <a:xfrm>
            <a:off x="900113" y="1052513"/>
            <a:ext cx="7775575" cy="5616575"/>
          </a:xfrm>
        </p:spPr>
        <p:txBody>
          <a:bodyPr/>
          <a:lstStyle/>
          <a:p>
            <a:pPr algn="just"/>
            <a:r>
              <a:rPr lang="en-US" b="1" dirty="0" smtClean="0">
                <a:solidFill>
                  <a:schemeClr val="accent2"/>
                </a:solidFill>
                <a:effectLst>
                  <a:outerShdw blurRad="38100" dist="38100" dir="2700000" algn="tl">
                    <a:srgbClr val="000000">
                      <a:alpha val="43137"/>
                    </a:srgbClr>
                  </a:outerShdw>
                </a:effectLst>
              </a:rPr>
              <a:t>Section 34 </a:t>
            </a:r>
            <a:endParaRPr lang="en-US" sz="4400" b="1" dirty="0" smtClean="0">
              <a:solidFill>
                <a:schemeClr val="accent2"/>
              </a:solidFill>
              <a:effectLst>
                <a:outerShdw blurRad="38100" dist="38100" dir="2700000" algn="tl">
                  <a:srgbClr val="000000">
                    <a:alpha val="43137"/>
                  </a:srgbClr>
                </a:outerShdw>
              </a:effectLst>
            </a:endParaRPr>
          </a:p>
          <a:p>
            <a:pPr marL="682625" indent="-682625" algn="l" eaLnBrk="1" fontAlgn="t" hangingPunct="1">
              <a:spcBef>
                <a:spcPts val="500"/>
              </a:spcBef>
              <a:spcAft>
                <a:spcPts val="0"/>
              </a:spcAft>
            </a:pPr>
            <a:r>
              <a:rPr lang="en-US" sz="3600" kern="1200" dirty="0">
                <a:solidFill>
                  <a:schemeClr val="accent6"/>
                </a:solidFill>
              </a:rPr>
              <a:t>(</a:t>
            </a:r>
            <a:r>
              <a:rPr lang="en-US" sz="3600" i="1" kern="1200" dirty="0">
                <a:solidFill>
                  <a:schemeClr val="accent6"/>
                </a:solidFill>
              </a:rPr>
              <a:t>b</a:t>
            </a:r>
            <a:r>
              <a:rPr lang="en-US" sz="3600" kern="1200" dirty="0">
                <a:solidFill>
                  <a:schemeClr val="accent6"/>
                </a:solidFill>
              </a:rPr>
              <a:t>) </a:t>
            </a:r>
            <a:r>
              <a:rPr lang="en-US" kern="1200" dirty="0">
                <a:solidFill>
                  <a:schemeClr val="accent6"/>
                </a:solidFill>
              </a:rPr>
              <a:t>the act that constitutes the offence is committed for the purpose of defending or protecting themselves or the other person from that use or threat of force; </a:t>
            </a:r>
            <a:r>
              <a:rPr lang="en-US" kern="1200" dirty="0" smtClean="0">
                <a:solidFill>
                  <a:schemeClr val="accent6"/>
                </a:solidFill>
              </a:rPr>
              <a:t>and</a:t>
            </a:r>
          </a:p>
          <a:p>
            <a:pPr algn="l" eaLnBrk="1" fontAlgn="t" hangingPunct="1">
              <a:spcBef>
                <a:spcPts val="500"/>
              </a:spcBef>
              <a:spcAft>
                <a:spcPts val="0"/>
              </a:spcAft>
            </a:pPr>
            <a:endParaRPr lang="en-US" sz="2000" dirty="0">
              <a:solidFill>
                <a:schemeClr val="accent6"/>
              </a:solidFill>
            </a:endParaRPr>
          </a:p>
          <a:p>
            <a:pPr marL="682625" indent="-682625" algn="l" eaLnBrk="1" fontAlgn="t" hangingPunct="1">
              <a:spcBef>
                <a:spcPts val="500"/>
              </a:spcBef>
              <a:spcAft>
                <a:spcPts val="0"/>
              </a:spcAft>
            </a:pPr>
            <a:r>
              <a:rPr lang="en-US" sz="3600" kern="1200" dirty="0">
                <a:solidFill>
                  <a:schemeClr val="accent6"/>
                </a:solidFill>
              </a:rPr>
              <a:t>(</a:t>
            </a:r>
            <a:r>
              <a:rPr lang="en-US" sz="3600" i="1" kern="1200" dirty="0">
                <a:solidFill>
                  <a:schemeClr val="accent6"/>
                </a:solidFill>
              </a:rPr>
              <a:t>c</a:t>
            </a:r>
            <a:r>
              <a:rPr lang="en-US" sz="3600" kern="1200" dirty="0">
                <a:solidFill>
                  <a:schemeClr val="accent6"/>
                </a:solidFill>
              </a:rPr>
              <a:t>) </a:t>
            </a:r>
            <a:r>
              <a:rPr lang="en-US" kern="1200" dirty="0">
                <a:solidFill>
                  <a:schemeClr val="accent6"/>
                </a:solidFill>
              </a:rPr>
              <a:t>the act committed is reasonable in the circumstances.</a:t>
            </a:r>
            <a:endParaRPr lang="en-US" dirty="0">
              <a:solidFill>
                <a:schemeClr val="accent6"/>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Legal Issues – Self Defense</a:t>
            </a:r>
          </a:p>
        </p:txBody>
      </p:sp>
    </p:spTree>
    <p:extLst>
      <p:ext uri="{BB962C8B-B14F-4D97-AF65-F5344CB8AC3E}">
        <p14:creationId xmlns="" xmlns:p14="http://schemas.microsoft.com/office/powerpoint/2010/main" val="1476786002"/>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1507" name="Rectangle 4"/>
          <p:cNvSpPr>
            <a:spLocks noGrp="1" noChangeArrowheads="1"/>
          </p:cNvSpPr>
          <p:nvPr>
            <p:ph type="subTitle" idx="1"/>
          </p:nvPr>
        </p:nvSpPr>
        <p:spPr>
          <a:xfrm>
            <a:off x="827585" y="1052513"/>
            <a:ext cx="8208912" cy="5616575"/>
          </a:xfrm>
        </p:spPr>
        <p:txBody>
          <a:bodyPr/>
          <a:lstStyle/>
          <a:p>
            <a:pPr algn="just"/>
            <a:r>
              <a:rPr lang="en-US" b="1" dirty="0" smtClean="0">
                <a:solidFill>
                  <a:schemeClr val="accent2"/>
                </a:solidFill>
                <a:effectLst>
                  <a:outerShdw blurRad="38100" dist="38100" dir="2700000" algn="tl">
                    <a:srgbClr val="000000">
                      <a:alpha val="43137"/>
                    </a:srgbClr>
                  </a:outerShdw>
                </a:effectLst>
              </a:rPr>
              <a:t>Section 34 </a:t>
            </a:r>
          </a:p>
          <a:p>
            <a:pPr algn="just"/>
            <a:endParaRPr lang="en-US" sz="1600" b="1" dirty="0" smtClean="0">
              <a:solidFill>
                <a:schemeClr val="accent2"/>
              </a:solidFill>
              <a:effectLst>
                <a:outerShdw blurRad="38100" dist="38100" dir="2700000" algn="tl">
                  <a:srgbClr val="000000">
                    <a:alpha val="43137"/>
                  </a:srgbClr>
                </a:outerShdw>
              </a:effectLst>
            </a:endParaRPr>
          </a:p>
          <a:p>
            <a:pPr marL="682625" indent="-682625" algn="l" eaLnBrk="1" fontAlgn="t" hangingPunct="1">
              <a:spcBef>
                <a:spcPts val="500"/>
              </a:spcBef>
              <a:spcAft>
                <a:spcPts val="0"/>
              </a:spcAft>
            </a:pPr>
            <a:r>
              <a:rPr lang="en-CA" sz="3600" dirty="0">
                <a:solidFill>
                  <a:schemeClr val="accent6"/>
                </a:solidFill>
              </a:rPr>
              <a:t>(2) </a:t>
            </a:r>
            <a:r>
              <a:rPr lang="en-CA" dirty="0">
                <a:solidFill>
                  <a:schemeClr val="accent6"/>
                </a:solidFill>
              </a:rPr>
              <a:t>In determining whether the act committed is reasonable in the circumstances, the court shall consider the relevant circumstances of the person, the other parties and the act, including, but not limited to, the following factors:</a:t>
            </a:r>
            <a:endParaRPr lang="en-US" dirty="0">
              <a:solidFill>
                <a:schemeClr val="accent6"/>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Legal Issues – Self Defense</a:t>
            </a:r>
          </a:p>
        </p:txBody>
      </p:sp>
    </p:spTree>
    <p:extLst>
      <p:ext uri="{BB962C8B-B14F-4D97-AF65-F5344CB8AC3E}">
        <p14:creationId xmlns="" xmlns:p14="http://schemas.microsoft.com/office/powerpoint/2010/main" val="24360718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075" name="Rectangle 2"/>
          <p:cNvSpPr>
            <a:spLocks noGrp="1" noChangeArrowheads="1"/>
          </p:cNvSpPr>
          <p:nvPr>
            <p:ph type="ctrTitle"/>
          </p:nvPr>
        </p:nvSpPr>
        <p:spPr>
          <a:xfrm>
            <a:off x="1071563" y="1285875"/>
            <a:ext cx="7772400" cy="1470025"/>
          </a:xfrm>
        </p:spPr>
        <p:txBody>
          <a:bodyPr/>
          <a:lstStyle/>
          <a:p>
            <a:pPr eaLnBrk="1" hangingPunct="1"/>
            <a:r>
              <a:rPr lang="en-US" dirty="0" smtClean="0">
                <a:solidFill>
                  <a:schemeClr val="accent2"/>
                </a:solidFill>
                <a:effectLst>
                  <a:outerShdw blurRad="38100" dist="38100" dir="2700000" algn="tl">
                    <a:srgbClr val="000000">
                      <a:alpha val="43137"/>
                    </a:srgbClr>
                  </a:outerShdw>
                </a:effectLst>
              </a:rPr>
              <a:t>Diversity Training</a:t>
            </a:r>
            <a:endParaRPr lang="en-US" dirty="0" smtClean="0">
              <a:solidFill>
                <a:schemeClr val="accent2"/>
              </a:solidFill>
              <a:effectLst>
                <a:outerShdw blurRad="38100" dist="38100" dir="2700000" algn="tl">
                  <a:srgbClr val="000000">
                    <a:alpha val="43137"/>
                  </a:srgbClr>
                </a:outerShdw>
              </a:effectLst>
            </a:endParaRPr>
          </a:p>
        </p:txBody>
      </p:sp>
      <p:sp>
        <p:nvSpPr>
          <p:cNvPr id="3076" name="Rectangle 3"/>
          <p:cNvSpPr>
            <a:spLocks noGrp="1" noChangeArrowheads="1"/>
          </p:cNvSpPr>
          <p:nvPr>
            <p:ph type="subTitle" idx="1"/>
          </p:nvPr>
        </p:nvSpPr>
        <p:spPr>
          <a:xfrm>
            <a:off x="1143000" y="3643313"/>
            <a:ext cx="7775575" cy="2016125"/>
          </a:xfrm>
        </p:spPr>
        <p:txBody>
          <a:bodyPr/>
          <a:lstStyle/>
          <a:p>
            <a:pPr algn="l" eaLnBrk="1" hangingPunct="1">
              <a:buFontTx/>
              <a:buChar char="•"/>
            </a:pPr>
            <a:r>
              <a:rPr lang="en-US" dirty="0" smtClean="0">
                <a:solidFill>
                  <a:schemeClr val="accent2"/>
                </a:solidFill>
                <a:effectLst>
                  <a:outerShdw blurRad="38100" dist="38100" dir="2700000" algn="tl">
                    <a:srgbClr val="000000">
                      <a:alpha val="43137"/>
                    </a:srgbClr>
                  </a:outerShdw>
                </a:effectLst>
              </a:rPr>
              <a:t>Instructor:</a:t>
            </a:r>
          </a:p>
          <a:p>
            <a:pPr algn="l" eaLnBrk="1" hangingPunct="1">
              <a:buFontTx/>
              <a:buChar char="•"/>
            </a:pPr>
            <a:endParaRPr lang="en-US" sz="1200" dirty="0" smtClean="0">
              <a:solidFill>
                <a:schemeClr val="accent2"/>
              </a:solidFill>
              <a:effectLst>
                <a:outerShdw blurRad="38100" dist="38100" dir="2700000" algn="tl">
                  <a:srgbClr val="000000">
                    <a:alpha val="43137"/>
                  </a:srgbClr>
                </a:outerShdw>
              </a:effectLst>
            </a:endParaRPr>
          </a:p>
          <a:p>
            <a:pPr algn="l" eaLnBrk="1" hangingPunct="1">
              <a:buFontTx/>
              <a:buChar char="•"/>
            </a:pPr>
            <a:r>
              <a:rPr lang="en-US" dirty="0" smtClean="0">
                <a:solidFill>
                  <a:schemeClr val="accent2"/>
                </a:solidFill>
                <a:effectLst>
                  <a:outerShdw blurRad="38100" dist="38100" dir="2700000" algn="tl">
                    <a:srgbClr val="000000">
                      <a:alpha val="43137"/>
                    </a:srgbClr>
                  </a:outerShdw>
                </a:effectLst>
              </a:rPr>
              <a:t>Date</a:t>
            </a:r>
            <a:r>
              <a:rPr lang="en-US" dirty="0" smtClean="0">
                <a:solidFill>
                  <a:schemeClr val="accent2"/>
                </a:solidFill>
              </a:rPr>
              <a:t>:</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1507" name="Rectangle 4"/>
          <p:cNvSpPr>
            <a:spLocks noGrp="1" noChangeArrowheads="1"/>
          </p:cNvSpPr>
          <p:nvPr>
            <p:ph type="subTitle" idx="1"/>
          </p:nvPr>
        </p:nvSpPr>
        <p:spPr>
          <a:xfrm>
            <a:off x="755577" y="1052513"/>
            <a:ext cx="8388424" cy="5616575"/>
          </a:xfrm>
        </p:spPr>
        <p:txBody>
          <a:bodyPr/>
          <a:lstStyle/>
          <a:p>
            <a:pPr algn="just"/>
            <a:r>
              <a:rPr lang="en-US" b="1" dirty="0" smtClean="0">
                <a:solidFill>
                  <a:schemeClr val="accent2"/>
                </a:solidFill>
                <a:effectLst>
                  <a:outerShdw blurRad="38100" dist="38100" dir="2700000" algn="tl">
                    <a:srgbClr val="000000">
                      <a:alpha val="43137"/>
                    </a:srgbClr>
                  </a:outerShdw>
                </a:effectLst>
              </a:rPr>
              <a:t>Section 34</a:t>
            </a:r>
            <a:r>
              <a:rPr lang="en-US" dirty="0" smtClean="0">
                <a:solidFill>
                  <a:schemeClr val="accent2"/>
                </a:solidFill>
                <a:effectLst>
                  <a:outerShdw blurRad="38100" dist="38100" dir="2700000" algn="tl">
                    <a:srgbClr val="000000">
                      <a:alpha val="43137"/>
                    </a:srgbClr>
                  </a:outerShdw>
                </a:effectLst>
              </a:rPr>
              <a:t> </a:t>
            </a:r>
            <a:endParaRPr lang="en-US" sz="4400" dirty="0" smtClean="0">
              <a:solidFill>
                <a:schemeClr val="accent2"/>
              </a:solidFill>
              <a:effectLst>
                <a:outerShdw blurRad="38100" dist="38100" dir="2700000" algn="tl">
                  <a:srgbClr val="000000">
                    <a:alpha val="43137"/>
                  </a:srgbClr>
                </a:outerShdw>
              </a:effectLst>
            </a:endParaRPr>
          </a:p>
          <a:p>
            <a:pPr marL="514350" indent="-514350" algn="l" eaLnBrk="1" fontAlgn="t" hangingPunct="1">
              <a:spcBef>
                <a:spcPts val="500"/>
              </a:spcBef>
              <a:spcAft>
                <a:spcPts val="0"/>
              </a:spcAft>
              <a:buAutoNum type="alphaLcParenBoth"/>
            </a:pPr>
            <a:r>
              <a:rPr lang="en-US" dirty="0" smtClean="0">
                <a:solidFill>
                  <a:schemeClr val="accent2"/>
                </a:solidFill>
              </a:rPr>
              <a:t>the </a:t>
            </a:r>
            <a:r>
              <a:rPr lang="en-US" dirty="0">
                <a:solidFill>
                  <a:schemeClr val="accent2"/>
                </a:solidFill>
              </a:rPr>
              <a:t>nature of the force or threat</a:t>
            </a:r>
            <a:r>
              <a:rPr lang="en-US" dirty="0" smtClean="0">
                <a:solidFill>
                  <a:schemeClr val="accent2"/>
                </a:solidFill>
              </a:rPr>
              <a:t>;</a:t>
            </a:r>
          </a:p>
          <a:p>
            <a:pPr marL="514350" indent="-514350" algn="l" eaLnBrk="1" fontAlgn="t" hangingPunct="1">
              <a:spcBef>
                <a:spcPts val="500"/>
              </a:spcBef>
              <a:spcAft>
                <a:spcPts val="0"/>
              </a:spcAft>
              <a:buAutoNum type="alphaLcParenBoth"/>
            </a:pPr>
            <a:endParaRPr lang="en-US" sz="1000" dirty="0">
              <a:solidFill>
                <a:schemeClr val="accent2"/>
              </a:solidFill>
            </a:endParaRPr>
          </a:p>
          <a:p>
            <a:pPr marL="682625" indent="-682625" algn="l" eaLnBrk="1" fontAlgn="t" hangingPunct="1">
              <a:spcBef>
                <a:spcPts val="500"/>
              </a:spcBef>
              <a:spcAft>
                <a:spcPts val="0"/>
              </a:spcAft>
            </a:pPr>
            <a:r>
              <a:rPr lang="en-US" kern="1200" dirty="0">
                <a:solidFill>
                  <a:schemeClr val="accent2"/>
                </a:solidFill>
              </a:rPr>
              <a:t>(</a:t>
            </a:r>
            <a:r>
              <a:rPr lang="en-US" i="1" kern="1200" dirty="0">
                <a:solidFill>
                  <a:schemeClr val="accent2"/>
                </a:solidFill>
              </a:rPr>
              <a:t>b</a:t>
            </a:r>
            <a:r>
              <a:rPr lang="en-US" kern="1200" dirty="0">
                <a:solidFill>
                  <a:schemeClr val="accent2"/>
                </a:solidFill>
              </a:rPr>
              <a:t>) the extent to which the use of force was imminent and whether there were other means available to respond to the potential use of force</a:t>
            </a:r>
            <a:r>
              <a:rPr lang="en-US" kern="1200" dirty="0" smtClean="0">
                <a:solidFill>
                  <a:schemeClr val="accent2"/>
                </a:solidFill>
              </a:rPr>
              <a:t>;</a:t>
            </a:r>
          </a:p>
          <a:p>
            <a:pPr marL="682625" indent="-682625" algn="l" eaLnBrk="1" fontAlgn="t" hangingPunct="1">
              <a:spcBef>
                <a:spcPts val="500"/>
              </a:spcBef>
              <a:spcAft>
                <a:spcPts val="0"/>
              </a:spcAft>
            </a:pPr>
            <a:endParaRPr lang="en-US" sz="900" dirty="0">
              <a:solidFill>
                <a:schemeClr val="accent2"/>
              </a:solidFill>
            </a:endParaRPr>
          </a:p>
          <a:p>
            <a:pPr algn="l" eaLnBrk="1" fontAlgn="t" hangingPunct="1">
              <a:spcBef>
                <a:spcPts val="500"/>
              </a:spcBef>
              <a:spcAft>
                <a:spcPts val="0"/>
              </a:spcAft>
            </a:pPr>
            <a:r>
              <a:rPr lang="en-US" kern="1200" dirty="0">
                <a:solidFill>
                  <a:schemeClr val="accent2"/>
                </a:solidFill>
              </a:rPr>
              <a:t>(</a:t>
            </a:r>
            <a:r>
              <a:rPr lang="en-US" i="1" kern="1200" dirty="0">
                <a:solidFill>
                  <a:schemeClr val="accent2"/>
                </a:solidFill>
              </a:rPr>
              <a:t>c</a:t>
            </a:r>
            <a:r>
              <a:rPr lang="en-US" kern="1200" dirty="0">
                <a:solidFill>
                  <a:schemeClr val="accent2"/>
                </a:solidFill>
              </a:rPr>
              <a:t>) the person’s role in the incident</a:t>
            </a:r>
            <a:r>
              <a:rPr lang="en-US" kern="1200" dirty="0" smtClean="0">
                <a:solidFill>
                  <a:schemeClr val="accent2"/>
                </a:solidFill>
              </a:rPr>
              <a:t>;</a:t>
            </a:r>
          </a:p>
          <a:p>
            <a:pPr algn="l" eaLnBrk="1" fontAlgn="t" hangingPunct="1">
              <a:spcBef>
                <a:spcPts val="500"/>
              </a:spcBef>
              <a:spcAft>
                <a:spcPts val="0"/>
              </a:spcAft>
            </a:pPr>
            <a:endParaRPr lang="en-US" sz="1100" dirty="0">
              <a:solidFill>
                <a:schemeClr val="accent2"/>
              </a:solidFill>
            </a:endParaRPr>
          </a:p>
          <a:p>
            <a:pPr marL="682625" indent="-682625" algn="l" eaLnBrk="1" fontAlgn="t" hangingPunct="1">
              <a:spcBef>
                <a:spcPts val="500"/>
              </a:spcBef>
              <a:spcAft>
                <a:spcPts val="0"/>
              </a:spcAft>
            </a:pPr>
            <a:r>
              <a:rPr lang="en-US" kern="1200" dirty="0">
                <a:solidFill>
                  <a:schemeClr val="accent2"/>
                </a:solidFill>
              </a:rPr>
              <a:t>(</a:t>
            </a:r>
            <a:r>
              <a:rPr lang="en-US" i="1" kern="1200" dirty="0">
                <a:solidFill>
                  <a:schemeClr val="accent2"/>
                </a:solidFill>
              </a:rPr>
              <a:t>d</a:t>
            </a:r>
            <a:r>
              <a:rPr lang="en-US" kern="1200" dirty="0">
                <a:solidFill>
                  <a:schemeClr val="accent2"/>
                </a:solidFill>
              </a:rPr>
              <a:t>) whether any party to the incident used or threatened to use a weapon;</a:t>
            </a:r>
            <a:endParaRPr lang="en-US" dirty="0">
              <a:solidFill>
                <a:schemeClr val="accent2"/>
              </a:solidFill>
            </a:endParaRPr>
          </a:p>
          <a:p>
            <a:pPr algn="l" eaLnBrk="1" fontAlgn="t" hangingPunct="1">
              <a:spcBef>
                <a:spcPts val="500"/>
              </a:spcBef>
              <a:spcAft>
                <a:spcPts val="0"/>
              </a:spcAft>
            </a:pPr>
            <a:endParaRPr lang="en-US" dirty="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Legal Issues – Self Defense</a:t>
            </a:r>
          </a:p>
        </p:txBody>
      </p:sp>
    </p:spTree>
    <p:extLst>
      <p:ext uri="{BB962C8B-B14F-4D97-AF65-F5344CB8AC3E}">
        <p14:creationId xmlns="" xmlns:p14="http://schemas.microsoft.com/office/powerpoint/2010/main" val="1391845951"/>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1507" name="Rectangle 4"/>
          <p:cNvSpPr>
            <a:spLocks noGrp="1" noChangeArrowheads="1"/>
          </p:cNvSpPr>
          <p:nvPr>
            <p:ph type="subTitle" idx="1"/>
          </p:nvPr>
        </p:nvSpPr>
        <p:spPr>
          <a:xfrm>
            <a:off x="900113" y="1052513"/>
            <a:ext cx="7775575" cy="5616575"/>
          </a:xfrm>
        </p:spPr>
        <p:txBody>
          <a:bodyPr/>
          <a:lstStyle/>
          <a:p>
            <a:pPr algn="just"/>
            <a:r>
              <a:rPr lang="en-US" b="1" dirty="0" smtClean="0">
                <a:solidFill>
                  <a:schemeClr val="accent2"/>
                </a:solidFill>
                <a:effectLst>
                  <a:outerShdw blurRad="38100" dist="38100" dir="2700000" algn="tl">
                    <a:srgbClr val="000000">
                      <a:alpha val="43137"/>
                    </a:srgbClr>
                  </a:outerShdw>
                </a:effectLst>
              </a:rPr>
              <a:t>Section 34</a:t>
            </a:r>
            <a:r>
              <a:rPr lang="en-US" dirty="0" smtClean="0">
                <a:solidFill>
                  <a:schemeClr val="accent2"/>
                </a:solidFill>
                <a:effectLst>
                  <a:outerShdw blurRad="38100" dist="38100" dir="2700000" algn="tl">
                    <a:srgbClr val="000000">
                      <a:alpha val="43137"/>
                    </a:srgbClr>
                  </a:outerShdw>
                </a:effectLst>
              </a:rPr>
              <a:t> </a:t>
            </a:r>
            <a:endParaRPr lang="en-US" sz="4400" dirty="0" smtClean="0">
              <a:solidFill>
                <a:schemeClr val="accent2"/>
              </a:solidFill>
              <a:effectLst>
                <a:outerShdw blurRad="38100" dist="38100" dir="2700000" algn="tl">
                  <a:srgbClr val="000000">
                    <a:alpha val="43137"/>
                  </a:srgbClr>
                </a:outerShdw>
              </a:effectLst>
            </a:endParaRPr>
          </a:p>
          <a:p>
            <a:pPr marL="682625" indent="-682625" algn="l" eaLnBrk="1" fontAlgn="t" hangingPunct="1"/>
            <a:r>
              <a:rPr lang="en-US" dirty="0">
                <a:solidFill>
                  <a:schemeClr val="accent6"/>
                </a:solidFill>
              </a:rPr>
              <a:t>(</a:t>
            </a:r>
            <a:r>
              <a:rPr lang="en-US" i="1" dirty="0">
                <a:solidFill>
                  <a:schemeClr val="accent6"/>
                </a:solidFill>
              </a:rPr>
              <a:t>e</a:t>
            </a:r>
            <a:r>
              <a:rPr lang="en-US" dirty="0">
                <a:solidFill>
                  <a:schemeClr val="accent6"/>
                </a:solidFill>
              </a:rPr>
              <a:t>) the size, age, gender and physical </a:t>
            </a:r>
            <a:r>
              <a:rPr lang="en-US" dirty="0" smtClean="0">
                <a:solidFill>
                  <a:schemeClr val="accent6"/>
                </a:solidFill>
              </a:rPr>
              <a:t>capabilities </a:t>
            </a:r>
            <a:r>
              <a:rPr lang="en-US" dirty="0">
                <a:solidFill>
                  <a:schemeClr val="accent6"/>
                </a:solidFill>
              </a:rPr>
              <a:t>of the parties to the incident</a:t>
            </a:r>
            <a:r>
              <a:rPr lang="en-US" dirty="0" smtClean="0">
                <a:solidFill>
                  <a:schemeClr val="accent6"/>
                </a:solidFill>
              </a:rPr>
              <a:t>;</a:t>
            </a:r>
          </a:p>
          <a:p>
            <a:pPr marL="682625" indent="-682625" algn="l" eaLnBrk="1" fontAlgn="t" hangingPunct="1"/>
            <a:endParaRPr lang="en-US" sz="2000" dirty="0">
              <a:solidFill>
                <a:schemeClr val="accent6"/>
              </a:solidFill>
            </a:endParaRPr>
          </a:p>
          <a:p>
            <a:pPr marL="568325" indent="-568325" algn="l" eaLnBrk="1" fontAlgn="t" hangingPunct="1"/>
            <a:r>
              <a:rPr lang="en-US" dirty="0">
                <a:solidFill>
                  <a:schemeClr val="accent6"/>
                </a:solidFill>
              </a:rPr>
              <a:t>(</a:t>
            </a:r>
            <a:r>
              <a:rPr lang="en-US" i="1" dirty="0">
                <a:solidFill>
                  <a:schemeClr val="accent6"/>
                </a:solidFill>
              </a:rPr>
              <a:t>f</a:t>
            </a:r>
            <a:r>
              <a:rPr lang="en-US" dirty="0">
                <a:solidFill>
                  <a:schemeClr val="accent6"/>
                </a:solidFill>
              </a:rPr>
              <a:t>) the nature, duration and history of any relationship between the parties to the incident, including any prior use or threat of force and the nature of that force or threat</a:t>
            </a:r>
            <a:r>
              <a:rPr lang="en-US" dirty="0" smtClean="0">
                <a:solidFill>
                  <a:schemeClr val="accent6"/>
                </a:solidFill>
              </a:rPr>
              <a:t>;</a:t>
            </a:r>
            <a:endParaRPr lang="en-US" dirty="0">
              <a:solidFill>
                <a:schemeClr val="accent6"/>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Legal Issues – Self Defense</a:t>
            </a:r>
          </a:p>
        </p:txBody>
      </p:sp>
    </p:spTree>
    <p:extLst>
      <p:ext uri="{BB962C8B-B14F-4D97-AF65-F5344CB8AC3E}">
        <p14:creationId xmlns="" xmlns:p14="http://schemas.microsoft.com/office/powerpoint/2010/main" val="260081493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1507" name="Rectangle 4"/>
          <p:cNvSpPr>
            <a:spLocks noGrp="1" noChangeArrowheads="1"/>
          </p:cNvSpPr>
          <p:nvPr>
            <p:ph type="subTitle" idx="1"/>
          </p:nvPr>
        </p:nvSpPr>
        <p:spPr>
          <a:xfrm>
            <a:off x="899592" y="980728"/>
            <a:ext cx="8064375" cy="5616575"/>
          </a:xfrm>
        </p:spPr>
        <p:txBody>
          <a:bodyPr/>
          <a:lstStyle/>
          <a:p>
            <a:pPr algn="just"/>
            <a:r>
              <a:rPr lang="en-US" b="1" dirty="0" smtClean="0">
                <a:solidFill>
                  <a:schemeClr val="accent2"/>
                </a:solidFill>
                <a:effectLst>
                  <a:outerShdw blurRad="38100" dist="38100" dir="2700000" algn="tl">
                    <a:srgbClr val="000000">
                      <a:alpha val="43137"/>
                    </a:srgbClr>
                  </a:outerShdw>
                </a:effectLst>
              </a:rPr>
              <a:t>Section 34</a:t>
            </a:r>
            <a:r>
              <a:rPr lang="en-US" dirty="0" smtClean="0">
                <a:solidFill>
                  <a:schemeClr val="accent2"/>
                </a:solidFill>
                <a:effectLst>
                  <a:outerShdw blurRad="38100" dist="38100" dir="2700000" algn="tl">
                    <a:srgbClr val="000000">
                      <a:alpha val="43137"/>
                    </a:srgbClr>
                  </a:outerShdw>
                </a:effectLst>
              </a:rPr>
              <a:t> </a:t>
            </a:r>
            <a:endParaRPr lang="en-US" sz="4400" dirty="0" smtClean="0">
              <a:solidFill>
                <a:schemeClr val="accent2"/>
              </a:solidFill>
              <a:effectLst>
                <a:outerShdw blurRad="38100" dist="38100" dir="2700000" algn="tl">
                  <a:srgbClr val="000000">
                    <a:alpha val="43137"/>
                  </a:srgbClr>
                </a:outerShdw>
              </a:effectLst>
            </a:endParaRPr>
          </a:p>
          <a:p>
            <a:pPr marL="914400" indent="-914400" algn="l" eaLnBrk="1" fontAlgn="t" hangingPunct="1"/>
            <a:r>
              <a:rPr lang="en-US" dirty="0">
                <a:solidFill>
                  <a:schemeClr val="accent6"/>
                </a:solidFill>
              </a:rPr>
              <a:t>(</a:t>
            </a:r>
            <a:r>
              <a:rPr lang="en-US" i="1" dirty="0">
                <a:solidFill>
                  <a:schemeClr val="accent6"/>
                </a:solidFill>
              </a:rPr>
              <a:t>f.1</a:t>
            </a:r>
            <a:r>
              <a:rPr lang="en-US" dirty="0">
                <a:solidFill>
                  <a:schemeClr val="accent6"/>
                </a:solidFill>
              </a:rPr>
              <a:t>) any history of interaction or communication between the parties to the incident;</a:t>
            </a:r>
          </a:p>
          <a:p>
            <a:pPr marL="682625" indent="-682625" algn="l" eaLnBrk="1" fontAlgn="t" hangingPunct="1"/>
            <a:r>
              <a:rPr lang="en-US" dirty="0">
                <a:solidFill>
                  <a:schemeClr val="accent6"/>
                </a:solidFill>
              </a:rPr>
              <a:t>(</a:t>
            </a:r>
            <a:r>
              <a:rPr lang="en-US" i="1" dirty="0">
                <a:solidFill>
                  <a:schemeClr val="accent6"/>
                </a:solidFill>
              </a:rPr>
              <a:t>g</a:t>
            </a:r>
            <a:r>
              <a:rPr lang="en-US" dirty="0">
                <a:solidFill>
                  <a:schemeClr val="accent6"/>
                </a:solidFill>
              </a:rPr>
              <a:t>) the nature and proportionality of the person’s response to the use or threat of force; and</a:t>
            </a:r>
          </a:p>
          <a:p>
            <a:pPr marL="682625" indent="-682625" algn="l" eaLnBrk="1" fontAlgn="t" hangingPunct="1"/>
            <a:r>
              <a:rPr lang="en-US" dirty="0">
                <a:solidFill>
                  <a:schemeClr val="accent6"/>
                </a:solidFill>
              </a:rPr>
              <a:t>(</a:t>
            </a:r>
            <a:r>
              <a:rPr lang="en-US" i="1" dirty="0">
                <a:solidFill>
                  <a:schemeClr val="accent6"/>
                </a:solidFill>
              </a:rPr>
              <a:t>h</a:t>
            </a:r>
            <a:r>
              <a:rPr lang="en-US" dirty="0">
                <a:solidFill>
                  <a:schemeClr val="accent6"/>
                </a:solidFill>
              </a:rPr>
              <a:t>) whether the act committed was in response to a use or threat of force that the person knew was lawful.</a:t>
            </a:r>
          </a:p>
          <a:p>
            <a:pPr algn="l" eaLnBrk="1" fontAlgn="t" hangingPunct="1">
              <a:spcBef>
                <a:spcPts val="500"/>
              </a:spcBef>
              <a:spcAft>
                <a:spcPts val="0"/>
              </a:spcAft>
            </a:pPr>
            <a:endParaRPr lang="en-US" sz="3500" dirty="0">
              <a:solidFill>
                <a:schemeClr val="accent6"/>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Legal Issues – Self Defense</a:t>
            </a:r>
          </a:p>
        </p:txBody>
      </p:sp>
    </p:spTree>
    <p:extLst>
      <p:ext uri="{BB962C8B-B14F-4D97-AF65-F5344CB8AC3E}">
        <p14:creationId xmlns="" xmlns:p14="http://schemas.microsoft.com/office/powerpoint/2010/main" val="359354284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2531" name="Rectangle 4"/>
          <p:cNvSpPr>
            <a:spLocks noGrp="1" noChangeArrowheads="1"/>
          </p:cNvSpPr>
          <p:nvPr>
            <p:ph type="subTitle" idx="1"/>
          </p:nvPr>
        </p:nvSpPr>
        <p:spPr>
          <a:xfrm>
            <a:off x="539552" y="1052736"/>
            <a:ext cx="8604448" cy="5616575"/>
          </a:xfrm>
        </p:spPr>
        <p:txBody>
          <a:bodyPr/>
          <a:lstStyle/>
          <a:p>
            <a:pPr lvl="1" algn="l" eaLnBrk="1" hangingPunct="1">
              <a:lnSpc>
                <a:spcPct val="80000"/>
              </a:lnSpc>
            </a:pPr>
            <a:r>
              <a:rPr lang="en-US" sz="4000" b="1" dirty="0" smtClean="0">
                <a:solidFill>
                  <a:schemeClr val="accent2"/>
                </a:solidFill>
                <a:effectLst>
                  <a:outerShdw blurRad="38100" dist="38100" dir="2700000" algn="tl">
                    <a:srgbClr val="000000">
                      <a:alpha val="43137"/>
                    </a:srgbClr>
                  </a:outerShdw>
                </a:effectLst>
                <a:latin typeface="+mj-lt"/>
              </a:rPr>
              <a:t>  “Grievous bodily harm</a:t>
            </a:r>
            <a:r>
              <a:rPr lang="en-US" sz="4000" dirty="0" smtClean="0">
                <a:solidFill>
                  <a:schemeClr val="accent2"/>
                </a:solidFill>
                <a:effectLst>
                  <a:outerShdw blurRad="38100" dist="38100" dir="2700000" algn="tl">
                    <a:srgbClr val="000000">
                      <a:alpha val="43137"/>
                    </a:srgbClr>
                  </a:outerShdw>
                </a:effectLst>
                <a:latin typeface="+mj-lt"/>
              </a:rPr>
              <a:t>” </a:t>
            </a:r>
          </a:p>
          <a:p>
            <a:pPr lvl="1" algn="l" eaLnBrk="1" hangingPunct="1">
              <a:lnSpc>
                <a:spcPct val="80000"/>
              </a:lnSpc>
            </a:pPr>
            <a:endParaRPr lang="en-US" sz="800" dirty="0" smtClean="0">
              <a:solidFill>
                <a:schemeClr val="accent2"/>
              </a:solidFill>
              <a:latin typeface="+mj-lt"/>
            </a:endParaRPr>
          </a:p>
          <a:p>
            <a:pPr lvl="1" algn="l" eaLnBrk="1" hangingPunct="1">
              <a:lnSpc>
                <a:spcPct val="80000"/>
              </a:lnSpc>
            </a:pPr>
            <a:endParaRPr lang="en-US" sz="800" dirty="0" smtClean="0">
              <a:solidFill>
                <a:schemeClr val="accent2"/>
              </a:solidFill>
              <a:latin typeface="+mj-lt"/>
            </a:endParaRPr>
          </a:p>
          <a:p>
            <a:pPr lvl="1" algn="l" eaLnBrk="1" hangingPunct="1">
              <a:lnSpc>
                <a:spcPct val="80000"/>
              </a:lnSpc>
            </a:pPr>
            <a:endParaRPr lang="en-US" sz="800" dirty="0" smtClean="0">
              <a:solidFill>
                <a:schemeClr val="accent2"/>
              </a:solidFill>
              <a:latin typeface="+mj-lt"/>
            </a:endParaRPr>
          </a:p>
          <a:p>
            <a:pPr lvl="1" algn="l" eaLnBrk="1" hangingPunct="1">
              <a:lnSpc>
                <a:spcPct val="80000"/>
              </a:lnSpc>
            </a:pPr>
            <a:endParaRPr lang="en-US" sz="800" dirty="0" smtClean="0">
              <a:solidFill>
                <a:schemeClr val="accent2"/>
              </a:solidFill>
              <a:latin typeface="+mj-lt"/>
            </a:endParaRPr>
          </a:p>
          <a:p>
            <a:pPr lvl="1" algn="l" eaLnBrk="1" hangingPunct="1"/>
            <a:r>
              <a:rPr lang="en-US" sz="3200" dirty="0" smtClean="0">
                <a:solidFill>
                  <a:schemeClr val="accent2"/>
                </a:solidFill>
                <a:latin typeface="+mj-lt"/>
              </a:rPr>
              <a:t>Means, a bodily injury that creates a substantial risk of death, causes serious permanent disfigurement, or results in long-term loss or impairment of the functioning of any bodily member or organ.</a:t>
            </a:r>
          </a:p>
          <a:p>
            <a:pPr lvl="1" algn="l" eaLnBrk="1" hangingPunct="1">
              <a:lnSpc>
                <a:spcPct val="80000"/>
              </a:lnSpc>
              <a:buFont typeface="Arial" charset="0"/>
              <a:buChar char="•"/>
            </a:pPr>
            <a:endParaRPr lang="en-US" sz="36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Legal Issues – Self Defense</a:t>
            </a: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3555" name="Rectangle 4"/>
          <p:cNvSpPr>
            <a:spLocks noGrp="1" noChangeArrowheads="1"/>
          </p:cNvSpPr>
          <p:nvPr>
            <p:ph type="subTitle" idx="1"/>
          </p:nvPr>
        </p:nvSpPr>
        <p:spPr>
          <a:xfrm>
            <a:off x="900113" y="1052513"/>
            <a:ext cx="7775575" cy="5616575"/>
          </a:xfrm>
        </p:spPr>
        <p:txBody>
          <a:bodyPr/>
          <a:lstStyle/>
          <a:p>
            <a:pPr algn="just"/>
            <a:r>
              <a:rPr lang="en-US" b="1" dirty="0" smtClean="0">
                <a:solidFill>
                  <a:schemeClr val="accent2"/>
                </a:solidFill>
                <a:effectLst>
                  <a:outerShdw blurRad="38100" dist="38100" dir="2700000" algn="tl">
                    <a:srgbClr val="000000">
                      <a:alpha val="43137"/>
                    </a:srgbClr>
                  </a:outerShdw>
                </a:effectLst>
              </a:rPr>
              <a:t>Section 37</a:t>
            </a:r>
          </a:p>
          <a:p>
            <a:pPr algn="just"/>
            <a:r>
              <a:rPr lang="en-US" b="1" dirty="0" smtClean="0">
                <a:solidFill>
                  <a:schemeClr val="accent2"/>
                </a:solidFill>
                <a:effectLst>
                  <a:outerShdw blurRad="38100" dist="38100" dir="2700000" algn="tl">
                    <a:srgbClr val="000000">
                      <a:alpha val="43137"/>
                    </a:srgbClr>
                  </a:outerShdw>
                </a:effectLst>
              </a:rPr>
              <a:t>Preventing Assault</a:t>
            </a:r>
            <a:endParaRPr lang="en-US" sz="800" b="1" dirty="0" smtClean="0">
              <a:solidFill>
                <a:schemeClr val="accent2"/>
              </a:solidFill>
              <a:effectLst>
                <a:outerShdw blurRad="38100" dist="38100" dir="2700000" algn="tl">
                  <a:srgbClr val="000000">
                    <a:alpha val="43137"/>
                  </a:srgbClr>
                </a:outerShdw>
              </a:effectLst>
            </a:endParaRPr>
          </a:p>
          <a:p>
            <a:pPr algn="just"/>
            <a:r>
              <a:rPr lang="en-US" dirty="0" smtClean="0">
                <a:solidFill>
                  <a:schemeClr val="accent2"/>
                </a:solidFill>
              </a:rPr>
              <a:t>	</a:t>
            </a:r>
            <a:endParaRPr lang="en-US" sz="4400" dirty="0" smtClean="0">
              <a:solidFill>
                <a:schemeClr val="accent2"/>
              </a:solidFill>
            </a:endParaRPr>
          </a:p>
          <a:p>
            <a:pPr marL="741363" indent="-741363" algn="just"/>
            <a:r>
              <a:rPr lang="en-US" dirty="0" smtClean="0">
                <a:solidFill>
                  <a:schemeClr val="accent2"/>
                </a:solidFill>
              </a:rPr>
              <a:t>(1) 	Justifies everyone to use force to defend themselves or anyone under his protection from assault, if they use no more force than is necessary.</a:t>
            </a:r>
            <a:endParaRPr lang="en-US" sz="44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Legal Issues – Self Defense</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3555" name="Rectangle 4"/>
          <p:cNvSpPr>
            <a:spLocks noGrp="1" noChangeArrowheads="1"/>
          </p:cNvSpPr>
          <p:nvPr>
            <p:ph type="subTitle" idx="1"/>
          </p:nvPr>
        </p:nvSpPr>
        <p:spPr>
          <a:xfrm>
            <a:off x="900113" y="1052513"/>
            <a:ext cx="7775575" cy="5616575"/>
          </a:xfrm>
        </p:spPr>
        <p:txBody>
          <a:bodyPr/>
          <a:lstStyle/>
          <a:p>
            <a:pPr marL="342900" indent="-342900" algn="l" eaLnBrk="1" hangingPunct="1">
              <a:buFont typeface="Arial" pitchFamily="34" charset="0"/>
              <a:buChar char="•"/>
              <a:defRPr/>
            </a:pPr>
            <a:r>
              <a:rPr lang="en-CA" sz="2800" b="1" dirty="0" smtClean="0">
                <a:solidFill>
                  <a:schemeClr val="accent6"/>
                </a:solidFill>
                <a:effectLst>
                  <a:outerShdw blurRad="38100" dist="38100" dir="2700000" algn="tl">
                    <a:srgbClr val="000000">
                      <a:alpha val="43137"/>
                    </a:srgbClr>
                  </a:outerShdw>
                </a:effectLst>
                <a:cs typeface="Times New Roman" pitchFamily="18" charset="0"/>
              </a:rPr>
              <a:t>494</a:t>
            </a:r>
            <a:r>
              <a:rPr lang="en-CA" sz="2800" b="1" dirty="0">
                <a:solidFill>
                  <a:schemeClr val="accent6"/>
                </a:solidFill>
                <a:effectLst>
                  <a:outerShdw blurRad="38100" dist="38100" dir="2700000" algn="tl">
                    <a:srgbClr val="000000">
                      <a:alpha val="43137"/>
                    </a:srgbClr>
                  </a:outerShdw>
                </a:effectLst>
                <a:cs typeface="Times New Roman" pitchFamily="18" charset="0"/>
              </a:rPr>
              <a:t>. (1) </a:t>
            </a:r>
            <a:r>
              <a:rPr lang="en-CA" sz="2800" dirty="0" smtClean="0">
                <a:solidFill>
                  <a:schemeClr val="accent6"/>
                </a:solidFill>
                <a:cs typeface="Times New Roman" pitchFamily="18" charset="0"/>
              </a:rPr>
              <a:t>Anyone </a:t>
            </a:r>
            <a:r>
              <a:rPr lang="en-CA" sz="2800" dirty="0">
                <a:solidFill>
                  <a:schemeClr val="accent6"/>
                </a:solidFill>
                <a:cs typeface="Times New Roman" pitchFamily="18" charset="0"/>
              </a:rPr>
              <a:t>may arrest without </a:t>
            </a:r>
            <a:r>
              <a:rPr lang="en-CA" sz="2800" dirty="0" smtClean="0">
                <a:solidFill>
                  <a:schemeClr val="accent6"/>
                </a:solidFill>
                <a:cs typeface="Times New Roman" pitchFamily="18" charset="0"/>
              </a:rPr>
              <a:t>warrant</a:t>
            </a:r>
          </a:p>
          <a:p>
            <a:pPr marL="342900" indent="-342900" algn="l" eaLnBrk="1" hangingPunct="1">
              <a:buFont typeface="Arial" pitchFamily="34" charset="0"/>
              <a:buChar char="•"/>
              <a:defRPr/>
            </a:pPr>
            <a:endParaRPr lang="en-CA" sz="2000" dirty="0">
              <a:solidFill>
                <a:schemeClr val="accent6"/>
              </a:solidFill>
              <a:cs typeface="Times New Roman" pitchFamily="18" charset="0"/>
            </a:endParaRPr>
          </a:p>
          <a:p>
            <a:pPr marL="857250" indent="-395288" algn="l" eaLnBrk="1" hangingPunct="1">
              <a:buFont typeface="Arial" pitchFamily="34" charset="0"/>
              <a:buChar char="•"/>
              <a:defRPr/>
            </a:pPr>
            <a:r>
              <a:rPr lang="en-CA" sz="2800" b="1" dirty="0">
                <a:solidFill>
                  <a:schemeClr val="accent6"/>
                </a:solidFill>
                <a:cs typeface="Times New Roman" pitchFamily="18" charset="0"/>
              </a:rPr>
              <a:t>(a) </a:t>
            </a:r>
            <a:r>
              <a:rPr lang="en-CA" sz="2800" dirty="0">
                <a:solidFill>
                  <a:schemeClr val="accent6"/>
                </a:solidFill>
                <a:cs typeface="Times New Roman" pitchFamily="18" charset="0"/>
              </a:rPr>
              <a:t>a person whom he finds committing an </a:t>
            </a:r>
            <a:r>
              <a:rPr lang="en-CA" sz="2800" dirty="0" smtClean="0">
                <a:solidFill>
                  <a:schemeClr val="accent6"/>
                </a:solidFill>
                <a:cs typeface="Times New Roman" pitchFamily="18" charset="0"/>
              </a:rPr>
              <a:t> indictable </a:t>
            </a:r>
            <a:r>
              <a:rPr lang="en-CA" sz="2800" dirty="0">
                <a:solidFill>
                  <a:schemeClr val="accent6"/>
                </a:solidFill>
                <a:cs typeface="Times New Roman" pitchFamily="18" charset="0"/>
              </a:rPr>
              <a:t>offence; </a:t>
            </a:r>
            <a:r>
              <a:rPr lang="en-CA" sz="2800" dirty="0" smtClean="0">
                <a:solidFill>
                  <a:schemeClr val="accent6"/>
                </a:solidFill>
                <a:cs typeface="Times New Roman" pitchFamily="18" charset="0"/>
              </a:rPr>
              <a:t>or</a:t>
            </a:r>
          </a:p>
          <a:p>
            <a:pPr marL="857250" indent="-395288" algn="l" eaLnBrk="1" hangingPunct="1">
              <a:buFont typeface="Arial" pitchFamily="34" charset="0"/>
              <a:buChar char="•"/>
              <a:defRPr/>
            </a:pPr>
            <a:endParaRPr lang="en-CA" sz="1000" dirty="0">
              <a:solidFill>
                <a:schemeClr val="accent6"/>
              </a:solidFill>
              <a:cs typeface="Times New Roman" pitchFamily="18" charset="0"/>
            </a:endParaRPr>
          </a:p>
          <a:p>
            <a:pPr marL="857250" indent="-395288" algn="l" eaLnBrk="1" hangingPunct="1">
              <a:buFont typeface="Arial" pitchFamily="34" charset="0"/>
              <a:buChar char="•"/>
              <a:defRPr/>
            </a:pPr>
            <a:r>
              <a:rPr lang="en-CA" sz="2800" b="1" dirty="0">
                <a:solidFill>
                  <a:schemeClr val="accent6"/>
                </a:solidFill>
                <a:cs typeface="Times New Roman" pitchFamily="18" charset="0"/>
              </a:rPr>
              <a:t>(b)</a:t>
            </a:r>
            <a:r>
              <a:rPr lang="en-CA" sz="2800" dirty="0">
                <a:solidFill>
                  <a:schemeClr val="accent6"/>
                </a:solidFill>
                <a:cs typeface="Times New Roman" pitchFamily="18" charset="0"/>
              </a:rPr>
              <a:t> a person who, on reasonable grounds, he </a:t>
            </a:r>
            <a:r>
              <a:rPr lang="en-CA" sz="2800" dirty="0" smtClean="0">
                <a:solidFill>
                  <a:schemeClr val="accent6"/>
                </a:solidFill>
                <a:cs typeface="Times New Roman" pitchFamily="18" charset="0"/>
              </a:rPr>
              <a:t>believes</a:t>
            </a:r>
          </a:p>
          <a:p>
            <a:pPr marL="857250" indent="-395288" algn="l" eaLnBrk="1" hangingPunct="1">
              <a:buFont typeface="Arial" pitchFamily="34" charset="0"/>
              <a:buChar char="•"/>
              <a:defRPr/>
            </a:pPr>
            <a:endParaRPr lang="en-CA" sz="1000" dirty="0">
              <a:solidFill>
                <a:schemeClr val="accent6"/>
              </a:solidFill>
              <a:cs typeface="Times New Roman" pitchFamily="18" charset="0"/>
            </a:endParaRPr>
          </a:p>
          <a:p>
            <a:pPr marL="1087438" indent="-288925" algn="l" eaLnBrk="1" hangingPunct="1">
              <a:buFont typeface="Arial" pitchFamily="34" charset="0"/>
              <a:buChar char="•"/>
              <a:defRPr/>
            </a:pPr>
            <a:r>
              <a:rPr lang="en-CA" sz="2800" b="1" dirty="0">
                <a:solidFill>
                  <a:schemeClr val="accent6"/>
                </a:solidFill>
                <a:cs typeface="Times New Roman" pitchFamily="18" charset="0"/>
              </a:rPr>
              <a:t>(i)</a:t>
            </a:r>
            <a:r>
              <a:rPr lang="en-CA" sz="2800" dirty="0">
                <a:solidFill>
                  <a:schemeClr val="accent6"/>
                </a:solidFill>
                <a:cs typeface="Times New Roman" pitchFamily="18" charset="0"/>
              </a:rPr>
              <a:t> has committed a criminal offence, </a:t>
            </a:r>
            <a:r>
              <a:rPr lang="en-CA" sz="2800" dirty="0" smtClean="0">
                <a:solidFill>
                  <a:schemeClr val="accent6"/>
                </a:solidFill>
                <a:cs typeface="Times New Roman" pitchFamily="18" charset="0"/>
              </a:rPr>
              <a:t>and</a:t>
            </a:r>
          </a:p>
          <a:p>
            <a:pPr marL="1087438" indent="-288925" algn="l" eaLnBrk="1" hangingPunct="1">
              <a:buFont typeface="Arial" pitchFamily="34" charset="0"/>
              <a:buChar char="•"/>
              <a:defRPr/>
            </a:pPr>
            <a:endParaRPr lang="en-CA" sz="1000" dirty="0">
              <a:solidFill>
                <a:schemeClr val="accent6"/>
              </a:solidFill>
              <a:cs typeface="Times New Roman" pitchFamily="18" charset="0"/>
            </a:endParaRPr>
          </a:p>
          <a:p>
            <a:pPr marL="1087438" indent="-288925" algn="l" eaLnBrk="1" hangingPunct="1">
              <a:buFont typeface="Arial" pitchFamily="34" charset="0"/>
              <a:buChar char="•"/>
              <a:defRPr/>
            </a:pPr>
            <a:r>
              <a:rPr lang="en-CA" sz="2800" b="1" dirty="0">
                <a:solidFill>
                  <a:schemeClr val="accent6"/>
                </a:solidFill>
                <a:cs typeface="Times New Roman" pitchFamily="18" charset="0"/>
              </a:rPr>
              <a:t>(ii) </a:t>
            </a:r>
            <a:r>
              <a:rPr lang="en-CA" sz="2800" dirty="0">
                <a:solidFill>
                  <a:schemeClr val="accent6"/>
                </a:solidFill>
                <a:cs typeface="Times New Roman" pitchFamily="18" charset="0"/>
              </a:rPr>
              <a:t>is escaping from and freshly pursued by persons who have lawful authority to arrest that person.</a:t>
            </a:r>
          </a:p>
          <a:p>
            <a:pPr algn="just"/>
            <a:endParaRPr lang="en-US" sz="44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Legal Issues – </a:t>
            </a:r>
            <a:r>
              <a:rPr lang="en-US" sz="3600" dirty="0" smtClean="0">
                <a:solidFill>
                  <a:schemeClr val="accent3"/>
                </a:solidFill>
              </a:rPr>
              <a:t>Citizens Arrest</a:t>
            </a:r>
            <a:endParaRPr lang="en-US" sz="3600" dirty="0">
              <a:solidFill>
                <a:schemeClr val="accent3"/>
              </a:solidFill>
            </a:endParaRPr>
          </a:p>
        </p:txBody>
      </p:sp>
    </p:spTree>
    <p:extLst>
      <p:ext uri="{BB962C8B-B14F-4D97-AF65-F5344CB8AC3E}">
        <p14:creationId xmlns="" xmlns:p14="http://schemas.microsoft.com/office/powerpoint/2010/main" val="1884043471"/>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descr="C:\Documents and Settings\ISS - IAT GM\Desktop\New Background.JPG"/>
          <p:cNvPicPr>
            <a:picLocks noChangeAspect="1" noChangeArrowheads="1"/>
          </p:cNvPicPr>
          <p:nvPr/>
        </p:nvPicPr>
        <p:blipFill>
          <a:blip r:embed="rId2" cstate="print"/>
          <a:srcRect/>
          <a:stretch>
            <a:fillRect/>
          </a:stretch>
        </p:blipFill>
        <p:spPr bwMode="auto">
          <a:xfrm>
            <a:off x="0" y="-10848"/>
            <a:ext cx="9144000" cy="6858000"/>
          </a:xfrm>
          <a:prstGeom prst="rect">
            <a:avLst/>
          </a:prstGeom>
          <a:noFill/>
          <a:ln w="9525">
            <a:noFill/>
            <a:miter lim="800000"/>
            <a:headEnd/>
            <a:tailEnd/>
          </a:ln>
        </p:spPr>
      </p:pic>
      <p:sp>
        <p:nvSpPr>
          <p:cNvPr id="23555" name="Rectangle 4"/>
          <p:cNvSpPr>
            <a:spLocks noGrp="1" noChangeArrowheads="1"/>
          </p:cNvSpPr>
          <p:nvPr>
            <p:ph type="subTitle" idx="1"/>
          </p:nvPr>
        </p:nvSpPr>
        <p:spPr>
          <a:xfrm>
            <a:off x="900113" y="1052513"/>
            <a:ext cx="7775575" cy="5616575"/>
          </a:xfrm>
        </p:spPr>
        <p:txBody>
          <a:bodyPr/>
          <a:lstStyle/>
          <a:p>
            <a:pPr algn="l" eaLnBrk="1" hangingPunct="1">
              <a:defRPr/>
            </a:pPr>
            <a:r>
              <a:rPr lang="en-CA" b="1" dirty="0">
                <a:solidFill>
                  <a:schemeClr val="accent6"/>
                </a:solidFill>
                <a:effectLst>
                  <a:outerShdw blurRad="38100" dist="38100" dir="2700000" algn="tl">
                    <a:srgbClr val="000000">
                      <a:alpha val="43137"/>
                    </a:srgbClr>
                  </a:outerShdw>
                </a:effectLst>
                <a:cs typeface="Times New Roman" pitchFamily="18" charset="0"/>
              </a:rPr>
              <a:t>Arrest by owner, etc., of property</a:t>
            </a:r>
          </a:p>
          <a:p>
            <a:pPr algn="l" eaLnBrk="1" hangingPunct="1">
              <a:defRPr/>
            </a:pPr>
            <a:endParaRPr lang="en-CA" sz="1000" b="1" dirty="0" smtClean="0">
              <a:solidFill>
                <a:schemeClr val="accent6"/>
              </a:solidFill>
            </a:endParaRPr>
          </a:p>
          <a:p>
            <a:pPr algn="l" eaLnBrk="1" hangingPunct="1">
              <a:defRPr/>
            </a:pPr>
            <a:r>
              <a:rPr lang="en-CA" sz="2800" b="1" dirty="0" smtClean="0">
                <a:solidFill>
                  <a:schemeClr val="accent6"/>
                </a:solidFill>
              </a:rPr>
              <a:t>(</a:t>
            </a:r>
            <a:r>
              <a:rPr lang="en-CA" sz="2800" b="1" dirty="0">
                <a:solidFill>
                  <a:schemeClr val="accent6"/>
                </a:solidFill>
              </a:rPr>
              <a:t>2)</a:t>
            </a:r>
            <a:r>
              <a:rPr lang="en-CA" sz="2800" dirty="0">
                <a:solidFill>
                  <a:schemeClr val="accent6"/>
                </a:solidFill>
              </a:rPr>
              <a:t> </a:t>
            </a:r>
            <a:r>
              <a:rPr lang="en-CA" sz="2800" dirty="0" smtClean="0">
                <a:solidFill>
                  <a:schemeClr val="accent6"/>
                </a:solidFill>
              </a:rPr>
              <a:t>Anyone </a:t>
            </a:r>
            <a:r>
              <a:rPr lang="en-CA" sz="2800" dirty="0">
                <a:solidFill>
                  <a:schemeClr val="accent6"/>
                </a:solidFill>
              </a:rPr>
              <a:t>who is</a:t>
            </a:r>
          </a:p>
          <a:p>
            <a:pPr marL="1146175" indent="-577850" algn="l" eaLnBrk="1" hangingPunct="1">
              <a:buAutoNum type="alphaLcParenBoth"/>
              <a:defRPr/>
            </a:pPr>
            <a:r>
              <a:rPr lang="en-CA" sz="2800" dirty="0" smtClean="0">
                <a:solidFill>
                  <a:schemeClr val="accent6"/>
                </a:solidFill>
              </a:rPr>
              <a:t>the </a:t>
            </a:r>
            <a:r>
              <a:rPr lang="en-CA" sz="2800" dirty="0">
                <a:solidFill>
                  <a:schemeClr val="accent6"/>
                </a:solidFill>
              </a:rPr>
              <a:t>owner or a person in lawful possession of property, </a:t>
            </a:r>
            <a:r>
              <a:rPr lang="en-CA" sz="2800" dirty="0" smtClean="0">
                <a:solidFill>
                  <a:schemeClr val="accent6"/>
                </a:solidFill>
              </a:rPr>
              <a:t>or</a:t>
            </a:r>
          </a:p>
          <a:p>
            <a:pPr marL="1146175" indent="-577850" algn="l" eaLnBrk="1" hangingPunct="1">
              <a:buAutoNum type="alphaLcParenBoth"/>
              <a:defRPr/>
            </a:pPr>
            <a:endParaRPr lang="en-CA" sz="1000" dirty="0">
              <a:solidFill>
                <a:schemeClr val="accent6"/>
              </a:solidFill>
            </a:endParaRPr>
          </a:p>
          <a:p>
            <a:pPr marL="1146175" indent="-577850" algn="l" eaLnBrk="1" hangingPunct="1">
              <a:defRPr/>
            </a:pPr>
            <a:r>
              <a:rPr lang="en-CA" sz="2800" b="1" dirty="0">
                <a:solidFill>
                  <a:schemeClr val="accent6"/>
                </a:solidFill>
              </a:rPr>
              <a:t>(b)</a:t>
            </a:r>
            <a:r>
              <a:rPr lang="en-CA" sz="2800" dirty="0">
                <a:solidFill>
                  <a:schemeClr val="accent6"/>
                </a:solidFill>
              </a:rPr>
              <a:t> a person authorized by the owner or by a person in lawful possession of property</a:t>
            </a:r>
            <a:r>
              <a:rPr lang="en-CA" sz="2800" dirty="0" smtClean="0">
                <a:solidFill>
                  <a:schemeClr val="accent6"/>
                </a:solidFill>
              </a:rPr>
              <a:t>,</a:t>
            </a:r>
          </a:p>
          <a:p>
            <a:pPr marL="1146175" indent="-577850" algn="l" eaLnBrk="1" hangingPunct="1">
              <a:defRPr/>
            </a:pPr>
            <a:endParaRPr lang="en-CA" sz="1000" dirty="0">
              <a:solidFill>
                <a:schemeClr val="accent6"/>
              </a:solidFill>
            </a:endParaRPr>
          </a:p>
          <a:p>
            <a:pPr marL="173038" algn="l" eaLnBrk="1" hangingPunct="1">
              <a:defRPr/>
            </a:pPr>
            <a:r>
              <a:rPr lang="en-CA" sz="2800" dirty="0">
                <a:solidFill>
                  <a:schemeClr val="accent6"/>
                </a:solidFill>
              </a:rPr>
              <a:t>may arrest without warrant a person whom he finds committing a criminal offence on or in relation to that property.</a:t>
            </a:r>
          </a:p>
          <a:p>
            <a:pPr algn="just"/>
            <a:endParaRPr lang="en-US" sz="44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Legal Issues – </a:t>
            </a:r>
            <a:r>
              <a:rPr lang="en-US" sz="3600" dirty="0" smtClean="0">
                <a:solidFill>
                  <a:schemeClr val="accent3"/>
                </a:solidFill>
              </a:rPr>
              <a:t>Citizens Arrest</a:t>
            </a:r>
            <a:endParaRPr lang="en-US" sz="3600" dirty="0">
              <a:solidFill>
                <a:schemeClr val="accent3"/>
              </a:solidFill>
            </a:endParaRPr>
          </a:p>
        </p:txBody>
      </p:sp>
    </p:spTree>
    <p:extLst>
      <p:ext uri="{BB962C8B-B14F-4D97-AF65-F5344CB8AC3E}">
        <p14:creationId xmlns="" xmlns:p14="http://schemas.microsoft.com/office/powerpoint/2010/main" val="139927192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3555" name="Rectangle 4"/>
          <p:cNvSpPr>
            <a:spLocks noGrp="1" noChangeArrowheads="1"/>
          </p:cNvSpPr>
          <p:nvPr>
            <p:ph type="subTitle" idx="1"/>
          </p:nvPr>
        </p:nvSpPr>
        <p:spPr>
          <a:xfrm>
            <a:off x="900113" y="1052513"/>
            <a:ext cx="7775575" cy="5616575"/>
          </a:xfrm>
        </p:spPr>
        <p:txBody>
          <a:bodyPr/>
          <a:lstStyle/>
          <a:p>
            <a:pPr algn="l" eaLnBrk="1" hangingPunct="1">
              <a:defRPr/>
            </a:pPr>
            <a:r>
              <a:rPr lang="en-CA" b="1" dirty="0" smtClean="0">
                <a:solidFill>
                  <a:schemeClr val="accent6"/>
                </a:solidFill>
                <a:effectLst>
                  <a:outerShdw blurRad="38100" dist="38100" dir="2700000" algn="tl">
                    <a:srgbClr val="000000">
                      <a:alpha val="43137"/>
                    </a:srgbClr>
                  </a:outerShdw>
                </a:effectLst>
              </a:rPr>
              <a:t>Delivery </a:t>
            </a:r>
            <a:r>
              <a:rPr lang="en-CA" b="1" dirty="0">
                <a:solidFill>
                  <a:schemeClr val="accent6"/>
                </a:solidFill>
                <a:effectLst>
                  <a:outerShdw blurRad="38100" dist="38100" dir="2700000" algn="tl">
                    <a:srgbClr val="000000">
                      <a:alpha val="43137"/>
                    </a:srgbClr>
                  </a:outerShdw>
                </a:effectLst>
              </a:rPr>
              <a:t>to peace </a:t>
            </a:r>
            <a:r>
              <a:rPr lang="en-CA" b="1" dirty="0" smtClean="0">
                <a:solidFill>
                  <a:schemeClr val="accent6"/>
                </a:solidFill>
                <a:effectLst>
                  <a:outerShdw blurRad="38100" dist="38100" dir="2700000" algn="tl">
                    <a:srgbClr val="000000">
                      <a:alpha val="43137"/>
                    </a:srgbClr>
                  </a:outerShdw>
                </a:effectLst>
              </a:rPr>
              <a:t>officer</a:t>
            </a:r>
          </a:p>
          <a:p>
            <a:pPr algn="l" eaLnBrk="1" hangingPunct="1">
              <a:defRPr/>
            </a:pPr>
            <a:endParaRPr lang="en-CA" sz="2000" b="1" dirty="0">
              <a:solidFill>
                <a:schemeClr val="accent6"/>
              </a:solidFill>
            </a:endParaRPr>
          </a:p>
          <a:p>
            <a:pPr marL="625475" indent="-625475" algn="l" eaLnBrk="1" hangingPunct="1">
              <a:defRPr/>
            </a:pPr>
            <a:r>
              <a:rPr lang="en-CA" b="1" dirty="0">
                <a:solidFill>
                  <a:schemeClr val="accent6"/>
                </a:solidFill>
              </a:rPr>
              <a:t>(3)</a:t>
            </a:r>
            <a:r>
              <a:rPr lang="en-CA" dirty="0">
                <a:solidFill>
                  <a:schemeClr val="accent6"/>
                </a:solidFill>
              </a:rPr>
              <a:t> Any one other than a peace officer who arrests a person without warrant shall forthwith deliver the person to a peace officer.</a:t>
            </a:r>
          </a:p>
          <a:p>
            <a:pPr algn="just"/>
            <a:endParaRPr lang="en-US" sz="44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Legal Issues – </a:t>
            </a:r>
            <a:r>
              <a:rPr lang="en-US" sz="3600" dirty="0" smtClean="0">
                <a:solidFill>
                  <a:schemeClr val="accent3"/>
                </a:solidFill>
              </a:rPr>
              <a:t>Citizens Arrest</a:t>
            </a:r>
            <a:endParaRPr lang="en-US" sz="3600" dirty="0">
              <a:solidFill>
                <a:schemeClr val="accent3"/>
              </a:solidFill>
            </a:endParaRPr>
          </a:p>
        </p:txBody>
      </p:sp>
    </p:spTree>
    <p:extLst>
      <p:ext uri="{BB962C8B-B14F-4D97-AF65-F5344CB8AC3E}">
        <p14:creationId xmlns="" xmlns:p14="http://schemas.microsoft.com/office/powerpoint/2010/main" val="65127056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4579" name="Rectangle 4"/>
          <p:cNvSpPr>
            <a:spLocks noGrp="1" noChangeArrowheads="1"/>
          </p:cNvSpPr>
          <p:nvPr>
            <p:ph type="subTitle" idx="1"/>
          </p:nvPr>
        </p:nvSpPr>
        <p:spPr>
          <a:xfrm>
            <a:off x="755577" y="1052513"/>
            <a:ext cx="8388424" cy="5616575"/>
          </a:xfrm>
        </p:spPr>
        <p:txBody>
          <a:bodyPr/>
          <a:lstStyle/>
          <a:p>
            <a:pPr eaLnBrk="1" hangingPunct="1"/>
            <a:r>
              <a:rPr lang="en-US" sz="4400" b="1" dirty="0" smtClean="0">
                <a:solidFill>
                  <a:schemeClr val="accent2"/>
                </a:solidFill>
                <a:effectLst>
                  <a:outerShdw blurRad="38100" dist="38100" dir="2700000" algn="tl">
                    <a:srgbClr val="000000">
                      <a:alpha val="43137"/>
                    </a:srgbClr>
                  </a:outerShdw>
                </a:effectLst>
              </a:rPr>
              <a:t>Three Elements of Effective Force:</a:t>
            </a:r>
          </a:p>
          <a:p>
            <a:pPr eaLnBrk="1" hangingPunct="1"/>
            <a:endParaRPr lang="en-US" sz="1200" dirty="0" smtClean="0">
              <a:solidFill>
                <a:schemeClr val="accent2"/>
              </a:solidFill>
            </a:endParaRPr>
          </a:p>
          <a:p>
            <a:pPr marL="1203325" lvl="1" indent="279400" algn="just" eaLnBrk="1" hangingPunct="1">
              <a:buFont typeface="Arial" charset="0"/>
              <a:buChar char="•"/>
            </a:pPr>
            <a:r>
              <a:rPr lang="en-US" sz="4400" dirty="0" smtClean="0">
                <a:solidFill>
                  <a:schemeClr val="accent2"/>
                </a:solidFill>
              </a:rPr>
              <a:t>Was it </a:t>
            </a:r>
            <a:r>
              <a:rPr lang="en-US" sz="4400" b="1" i="1" dirty="0" smtClean="0">
                <a:solidFill>
                  <a:schemeClr val="accent2"/>
                </a:solidFill>
                <a:effectLst>
                  <a:outerShdw blurRad="38100" dist="38100" dir="2700000" algn="tl">
                    <a:srgbClr val="000000">
                      <a:alpha val="43137"/>
                    </a:srgbClr>
                  </a:outerShdw>
                </a:effectLst>
              </a:rPr>
              <a:t>reasonable</a:t>
            </a:r>
            <a:r>
              <a:rPr lang="en-US" sz="4400" dirty="0" smtClean="0">
                <a:solidFill>
                  <a:schemeClr val="accent2"/>
                </a:solidFill>
                <a:effectLst>
                  <a:outerShdw blurRad="38100" dist="38100" dir="2700000" algn="tl">
                    <a:srgbClr val="000000">
                      <a:alpha val="43137"/>
                    </a:srgbClr>
                  </a:outerShdw>
                </a:effectLst>
              </a:rPr>
              <a:t>?</a:t>
            </a:r>
          </a:p>
          <a:p>
            <a:pPr marL="1203325" lvl="1" indent="279400" algn="just" eaLnBrk="1" hangingPunct="1">
              <a:buFont typeface="Arial" charset="0"/>
              <a:buChar char="•"/>
            </a:pPr>
            <a:endParaRPr lang="en-US" sz="1000" dirty="0" smtClean="0">
              <a:solidFill>
                <a:schemeClr val="accent2"/>
              </a:solidFill>
            </a:endParaRPr>
          </a:p>
          <a:p>
            <a:pPr marL="1203325" lvl="1" indent="279400" algn="just" eaLnBrk="1" hangingPunct="1">
              <a:buFont typeface="Arial" charset="0"/>
              <a:buChar char="•"/>
            </a:pPr>
            <a:r>
              <a:rPr lang="en-US" sz="4400" dirty="0" smtClean="0">
                <a:solidFill>
                  <a:schemeClr val="accent2"/>
                </a:solidFill>
              </a:rPr>
              <a:t>Was it </a:t>
            </a:r>
            <a:r>
              <a:rPr lang="en-US" sz="4400" b="1" i="1" dirty="0" smtClean="0">
                <a:solidFill>
                  <a:schemeClr val="accent2"/>
                </a:solidFill>
                <a:effectLst>
                  <a:outerShdw blurRad="38100" dist="38100" dir="2700000" algn="tl">
                    <a:srgbClr val="000000">
                      <a:alpha val="43137"/>
                    </a:srgbClr>
                  </a:outerShdw>
                </a:effectLst>
              </a:rPr>
              <a:t>necessary</a:t>
            </a:r>
            <a:r>
              <a:rPr lang="en-US" sz="4400" dirty="0" smtClean="0">
                <a:solidFill>
                  <a:schemeClr val="accent2"/>
                </a:solidFill>
                <a:effectLst>
                  <a:outerShdw blurRad="38100" dist="38100" dir="2700000" algn="tl">
                    <a:srgbClr val="000000">
                      <a:alpha val="43137"/>
                    </a:srgbClr>
                  </a:outerShdw>
                </a:effectLst>
              </a:rPr>
              <a:t>?</a:t>
            </a:r>
          </a:p>
          <a:p>
            <a:pPr marL="1203325" lvl="1" indent="279400" algn="just" eaLnBrk="1" hangingPunct="1">
              <a:buFont typeface="Arial" charset="0"/>
              <a:buChar char="•"/>
            </a:pPr>
            <a:endParaRPr lang="en-US" sz="1000" dirty="0" smtClean="0">
              <a:solidFill>
                <a:schemeClr val="accent2"/>
              </a:solidFill>
            </a:endParaRPr>
          </a:p>
          <a:p>
            <a:pPr marL="1203325" lvl="1" indent="279400" algn="just" eaLnBrk="1" hangingPunct="1">
              <a:buFont typeface="Arial" charset="0"/>
              <a:buChar char="•"/>
            </a:pPr>
            <a:r>
              <a:rPr lang="en-US" sz="4400" dirty="0" smtClean="0">
                <a:solidFill>
                  <a:schemeClr val="accent2"/>
                </a:solidFill>
              </a:rPr>
              <a:t>Was it </a:t>
            </a:r>
            <a:r>
              <a:rPr lang="en-US" sz="4400" b="1" i="1" dirty="0" smtClean="0">
                <a:solidFill>
                  <a:schemeClr val="accent2"/>
                </a:solidFill>
                <a:effectLst>
                  <a:outerShdw blurRad="38100" dist="38100" dir="2700000" algn="tl">
                    <a:srgbClr val="000000">
                      <a:alpha val="43137"/>
                    </a:srgbClr>
                  </a:outerShdw>
                </a:effectLst>
              </a:rPr>
              <a:t>non-aggressive</a:t>
            </a:r>
            <a:r>
              <a:rPr lang="en-US" sz="4400" dirty="0" smtClean="0">
                <a:solidFill>
                  <a:schemeClr val="accent2"/>
                </a:solidFill>
                <a:effectLst>
                  <a:outerShdw blurRad="38100" dist="38100" dir="2700000" algn="tl">
                    <a:srgbClr val="000000">
                      <a:alpha val="43137"/>
                    </a:srgbClr>
                  </a:outerShdw>
                </a:effectLst>
              </a:rPr>
              <a:t>?</a:t>
            </a:r>
          </a:p>
          <a:p>
            <a:pPr lvl="1" algn="l" eaLnBrk="1" hangingPunct="1">
              <a:lnSpc>
                <a:spcPct val="80000"/>
              </a:lnSpc>
              <a:buFont typeface="Arial" charset="0"/>
              <a:buChar char="•"/>
            </a:pPr>
            <a:endParaRPr lang="en-US" sz="36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Factors</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5603" name="Rectangle 4"/>
          <p:cNvSpPr>
            <a:spLocks noGrp="1" noChangeArrowheads="1"/>
          </p:cNvSpPr>
          <p:nvPr>
            <p:ph type="subTitle" idx="1"/>
          </p:nvPr>
        </p:nvSpPr>
        <p:spPr>
          <a:xfrm>
            <a:off x="900113" y="1052513"/>
            <a:ext cx="7775575" cy="5616575"/>
          </a:xfrm>
        </p:spPr>
        <p:txBody>
          <a:bodyPr/>
          <a:lstStyle/>
          <a:p>
            <a:pPr eaLnBrk="1" hangingPunct="1">
              <a:lnSpc>
                <a:spcPct val="90000"/>
              </a:lnSpc>
            </a:pPr>
            <a:r>
              <a:rPr lang="en-US" sz="4400" b="1" dirty="0" smtClean="0">
                <a:solidFill>
                  <a:schemeClr val="accent2"/>
                </a:solidFill>
                <a:effectLst>
                  <a:outerShdw blurRad="38100" dist="38100" dir="2700000" algn="tl">
                    <a:srgbClr val="000000">
                      <a:alpha val="43137"/>
                    </a:srgbClr>
                  </a:outerShdw>
                </a:effectLst>
              </a:rPr>
              <a:t>Legal and effective methods of force occur when:</a:t>
            </a:r>
          </a:p>
          <a:p>
            <a:pPr algn="just" eaLnBrk="1" hangingPunct="1">
              <a:lnSpc>
                <a:spcPct val="90000"/>
              </a:lnSpc>
            </a:pPr>
            <a:endParaRPr lang="en-US" sz="2000" dirty="0" smtClean="0">
              <a:solidFill>
                <a:schemeClr val="accent2"/>
              </a:solidFill>
            </a:endParaRPr>
          </a:p>
          <a:p>
            <a:pPr marL="741363" indent="173038" algn="just" eaLnBrk="1" hangingPunct="1">
              <a:lnSpc>
                <a:spcPct val="90000"/>
              </a:lnSpc>
              <a:buFontTx/>
              <a:buAutoNum type="arabicPeriod"/>
            </a:pPr>
            <a:r>
              <a:rPr lang="en-US" sz="3600" dirty="0" smtClean="0">
                <a:solidFill>
                  <a:schemeClr val="accent2"/>
                </a:solidFill>
              </a:rPr>
              <a:t>The method is reasonable</a:t>
            </a:r>
          </a:p>
          <a:p>
            <a:pPr marL="741363" indent="173038" algn="just" eaLnBrk="1" hangingPunct="1">
              <a:lnSpc>
                <a:spcPct val="90000"/>
              </a:lnSpc>
              <a:buFontTx/>
              <a:buAutoNum type="arabicPeriod"/>
            </a:pPr>
            <a:endParaRPr lang="en-US" sz="2000" dirty="0" smtClean="0">
              <a:solidFill>
                <a:schemeClr val="accent2"/>
              </a:solidFill>
            </a:endParaRPr>
          </a:p>
          <a:p>
            <a:pPr marL="741363" indent="173038" algn="just" eaLnBrk="1" hangingPunct="1">
              <a:lnSpc>
                <a:spcPct val="90000"/>
              </a:lnSpc>
              <a:buFontTx/>
              <a:buAutoNum type="arabicPeriod"/>
            </a:pPr>
            <a:r>
              <a:rPr lang="en-US" sz="3600" dirty="0" smtClean="0">
                <a:solidFill>
                  <a:schemeClr val="accent2"/>
                </a:solidFill>
              </a:rPr>
              <a:t>It is necessary</a:t>
            </a:r>
          </a:p>
          <a:p>
            <a:pPr marL="741363" indent="173038" algn="just" eaLnBrk="1" hangingPunct="1">
              <a:lnSpc>
                <a:spcPct val="90000"/>
              </a:lnSpc>
              <a:buFontTx/>
              <a:buAutoNum type="arabicPeriod"/>
            </a:pPr>
            <a:endParaRPr lang="en-US" sz="2000" dirty="0" smtClean="0">
              <a:solidFill>
                <a:schemeClr val="accent2"/>
              </a:solidFill>
            </a:endParaRPr>
          </a:p>
          <a:p>
            <a:pPr marL="741363" indent="173038" algn="just" eaLnBrk="1" hangingPunct="1">
              <a:lnSpc>
                <a:spcPct val="90000"/>
              </a:lnSpc>
              <a:buFontTx/>
              <a:buAutoNum type="arabicPeriod"/>
            </a:pPr>
            <a:r>
              <a:rPr lang="en-US" sz="3600" dirty="0" smtClean="0">
                <a:solidFill>
                  <a:schemeClr val="accent2"/>
                </a:solidFill>
              </a:rPr>
              <a:t>It is not overly aggressive under the circumstances presented</a:t>
            </a: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Factors</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099" name="Rectangle 4"/>
          <p:cNvSpPr>
            <a:spLocks noGrp="1" noChangeArrowheads="1"/>
          </p:cNvSpPr>
          <p:nvPr>
            <p:ph type="subTitle" idx="1"/>
          </p:nvPr>
        </p:nvSpPr>
        <p:spPr>
          <a:xfrm>
            <a:off x="928688" y="1000125"/>
            <a:ext cx="7775575" cy="5715000"/>
          </a:xfrm>
        </p:spPr>
        <p:txBody>
          <a:bodyPr/>
          <a:lstStyle/>
          <a:p>
            <a:pPr algn="l" eaLnBrk="1" hangingPunct="1">
              <a:lnSpc>
                <a:spcPct val="80000"/>
              </a:lnSpc>
            </a:pPr>
            <a:endParaRPr lang="en-US" sz="2800" dirty="0" smtClean="0">
              <a:solidFill>
                <a:schemeClr val="accent2"/>
              </a:solidFill>
            </a:endParaRPr>
          </a:p>
          <a:p>
            <a:pPr algn="l" eaLnBrk="1" hangingPunct="1">
              <a:lnSpc>
                <a:spcPct val="80000"/>
              </a:lnSpc>
              <a:buFontTx/>
              <a:buChar char="•"/>
            </a:pPr>
            <a:r>
              <a:rPr lang="en-US" sz="2800" b="1" dirty="0" smtClean="0">
                <a:solidFill>
                  <a:schemeClr val="accent2"/>
                </a:solidFill>
                <a:effectLst>
                  <a:outerShdw blurRad="38100" dist="38100" dir="2700000" algn="tl">
                    <a:srgbClr val="000000">
                      <a:alpha val="43137"/>
                    </a:srgbClr>
                  </a:outerShdw>
                </a:effectLst>
              </a:rPr>
              <a:t>Objectives:</a:t>
            </a:r>
            <a:r>
              <a:rPr lang="en-US" sz="2800" dirty="0" smtClean="0">
                <a:solidFill>
                  <a:schemeClr val="accent2"/>
                </a:solidFill>
              </a:rPr>
              <a:t> </a:t>
            </a:r>
            <a:r>
              <a:rPr lang="en-US" sz="2800" dirty="0" smtClean="0">
                <a:solidFill>
                  <a:schemeClr val="accent2"/>
                </a:solidFill>
                <a:effectLst>
                  <a:outerShdw blurRad="38100" dist="38100" dir="2700000" algn="tl">
                    <a:srgbClr val="000000">
                      <a:alpha val="43137"/>
                    </a:srgbClr>
                  </a:outerShdw>
                </a:effectLst>
              </a:rPr>
              <a:t>(Classroom)</a:t>
            </a:r>
          </a:p>
          <a:p>
            <a:pPr algn="l" eaLnBrk="1" hangingPunct="1">
              <a:lnSpc>
                <a:spcPct val="80000"/>
              </a:lnSpc>
              <a:buFontTx/>
              <a:buChar char="•"/>
            </a:pPr>
            <a:endParaRPr lang="en-US" sz="2800" dirty="0" smtClean="0">
              <a:solidFill>
                <a:schemeClr val="accent2"/>
              </a:solidFill>
            </a:endParaRPr>
          </a:p>
          <a:p>
            <a:pPr>
              <a:buFont typeface="Arial" pitchFamily="34" charset="0"/>
              <a:buChar char="•"/>
            </a:pPr>
            <a:r>
              <a:rPr lang="en-US" sz="2400" dirty="0" smtClean="0"/>
              <a:t>To </a:t>
            </a:r>
            <a:r>
              <a:rPr lang="en-US" sz="2400" dirty="0" smtClean="0"/>
              <a:t>provide a clear understanding of what diversity is and what it isn't</a:t>
            </a:r>
            <a:r>
              <a:rPr lang="en-US" sz="2400" dirty="0" smtClean="0"/>
              <a:t>.</a:t>
            </a:r>
            <a:endParaRPr lang="en-US" sz="2400" dirty="0" smtClean="0"/>
          </a:p>
          <a:p>
            <a:pPr>
              <a:buFont typeface="Arial" pitchFamily="34" charset="0"/>
              <a:buChar char="•"/>
            </a:pPr>
            <a:r>
              <a:rPr lang="en-US" sz="2400" dirty="0" smtClean="0"/>
              <a:t>To </a:t>
            </a:r>
            <a:r>
              <a:rPr lang="en-US" sz="2400" dirty="0" smtClean="0"/>
              <a:t>raise a greater awareness and sensitivity to Diversity issues that go well beyond the assumed categories. </a:t>
            </a:r>
          </a:p>
          <a:p>
            <a:pPr>
              <a:buFont typeface="Arial" pitchFamily="34" charset="0"/>
              <a:buChar char="•"/>
            </a:pPr>
            <a:r>
              <a:rPr lang="en-US" sz="2400" dirty="0" smtClean="0"/>
              <a:t>To recommend behavioral tools for fostering a more cohesive workplace</a:t>
            </a:r>
            <a:endParaRPr lang="en-US" sz="2400" dirty="0" smtClean="0">
              <a:solidFill>
                <a:schemeClr val="accent2"/>
              </a:solidFill>
            </a:endParaRPr>
          </a:p>
          <a:p>
            <a:pPr lvl="1" algn="l" eaLnBrk="1" hangingPunct="1">
              <a:lnSpc>
                <a:spcPct val="80000"/>
              </a:lnSpc>
            </a:pPr>
            <a:endParaRPr lang="en-US" sz="1600" dirty="0" smtClean="0">
              <a:solidFill>
                <a:schemeClr val="accent2"/>
              </a:solidFill>
            </a:endParaRPr>
          </a:p>
        </p:txBody>
      </p:sp>
      <p:sp>
        <p:nvSpPr>
          <p:cNvPr id="7" name="TextBox 6"/>
          <p:cNvSpPr txBox="1"/>
          <p:nvPr/>
        </p:nvSpPr>
        <p:spPr>
          <a:xfrm>
            <a:off x="3000375" y="71438"/>
            <a:ext cx="3500438" cy="646112"/>
          </a:xfrm>
          <a:prstGeom prst="rect">
            <a:avLst/>
          </a:prstGeom>
          <a:noFill/>
        </p:spPr>
        <p:txBody>
          <a:bodyPr>
            <a:spAutoFit/>
          </a:bodyPr>
          <a:lstStyle/>
          <a:p>
            <a:pPr algn="ctr">
              <a:defRPr/>
            </a:pPr>
            <a:r>
              <a:rPr lang="en-US" sz="3600" dirty="0">
                <a:solidFill>
                  <a:schemeClr val="accent3"/>
                </a:solidFill>
              </a:rPr>
              <a:t>OBJECTIVES</a:t>
            </a: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6627" name="Rectangle 4"/>
          <p:cNvSpPr>
            <a:spLocks noGrp="1" noChangeArrowheads="1"/>
          </p:cNvSpPr>
          <p:nvPr>
            <p:ph type="subTitle" idx="1"/>
          </p:nvPr>
        </p:nvSpPr>
        <p:spPr>
          <a:xfrm>
            <a:off x="900113" y="1052513"/>
            <a:ext cx="7920359" cy="5887766"/>
          </a:xfrm>
        </p:spPr>
        <p:txBody>
          <a:bodyPr wrap="square">
            <a:spAutoFit/>
          </a:bodyPr>
          <a:lstStyle/>
          <a:p>
            <a:pPr algn="just" eaLnBrk="1" hangingPunct="1">
              <a:lnSpc>
                <a:spcPct val="90000"/>
              </a:lnSpc>
            </a:pPr>
            <a:r>
              <a:rPr lang="en-US" sz="4400" b="1" dirty="0" smtClean="0">
                <a:solidFill>
                  <a:schemeClr val="accent2"/>
                </a:solidFill>
                <a:effectLst>
                  <a:outerShdw blurRad="38100" dist="38100" dir="2700000" algn="tl">
                    <a:srgbClr val="000000">
                      <a:alpha val="43137"/>
                    </a:srgbClr>
                  </a:outerShdw>
                </a:effectLst>
              </a:rPr>
              <a:t>Reasonable</a:t>
            </a:r>
          </a:p>
          <a:p>
            <a:pPr marL="625475" lvl="1" indent="-168275" algn="just" eaLnBrk="1" hangingPunct="1">
              <a:lnSpc>
                <a:spcPct val="90000"/>
              </a:lnSpc>
              <a:buFont typeface="Arial" charset="0"/>
              <a:buChar char="•"/>
            </a:pPr>
            <a:endParaRPr lang="en-US" dirty="0" smtClean="0">
              <a:solidFill>
                <a:schemeClr val="accent2"/>
              </a:solidFill>
            </a:endParaRPr>
          </a:p>
          <a:p>
            <a:pPr marL="1082675" lvl="2" indent="-168275" algn="just" eaLnBrk="1" hangingPunct="1">
              <a:lnSpc>
                <a:spcPct val="90000"/>
              </a:lnSpc>
              <a:buFont typeface="Arial" charset="0"/>
              <a:buChar char="•"/>
            </a:pPr>
            <a:r>
              <a:rPr lang="en-US" sz="2800" dirty="0" smtClean="0">
                <a:solidFill>
                  <a:schemeClr val="accent2"/>
                </a:solidFill>
              </a:rPr>
              <a:t>Was the level of force justified in controlling the subject?</a:t>
            </a:r>
          </a:p>
          <a:p>
            <a:pPr marL="625475" lvl="1" indent="-168275" algn="just" eaLnBrk="1" hangingPunct="1">
              <a:lnSpc>
                <a:spcPct val="90000"/>
              </a:lnSpc>
              <a:buFont typeface="Arial" charset="0"/>
              <a:buChar char="•"/>
            </a:pPr>
            <a:endParaRPr lang="en-US" sz="1400" dirty="0" smtClean="0">
              <a:solidFill>
                <a:schemeClr val="accent2"/>
              </a:solidFill>
            </a:endParaRPr>
          </a:p>
          <a:p>
            <a:pPr marL="1082675" lvl="2" indent="-168275" algn="just" eaLnBrk="1" hangingPunct="1">
              <a:lnSpc>
                <a:spcPct val="90000"/>
              </a:lnSpc>
              <a:buFont typeface="Arial" charset="0"/>
              <a:buChar char="•"/>
            </a:pPr>
            <a:r>
              <a:rPr lang="en-US" sz="2800" dirty="0" smtClean="0">
                <a:solidFill>
                  <a:schemeClr val="accent2"/>
                </a:solidFill>
              </a:rPr>
              <a:t>Was the subject given a chance to comply without force?</a:t>
            </a:r>
          </a:p>
          <a:p>
            <a:pPr marL="625475" lvl="1" indent="-168275" algn="just" eaLnBrk="1" hangingPunct="1">
              <a:lnSpc>
                <a:spcPct val="90000"/>
              </a:lnSpc>
              <a:buFont typeface="Arial" charset="0"/>
              <a:buChar char="•"/>
            </a:pPr>
            <a:endParaRPr lang="en-US" sz="1400" dirty="0" smtClean="0">
              <a:solidFill>
                <a:schemeClr val="accent2"/>
              </a:solidFill>
            </a:endParaRPr>
          </a:p>
          <a:p>
            <a:pPr marL="1082675" lvl="2" indent="-168275" algn="just" eaLnBrk="1" hangingPunct="1">
              <a:lnSpc>
                <a:spcPct val="90000"/>
              </a:lnSpc>
              <a:buFont typeface="Arial" charset="0"/>
              <a:buChar char="•"/>
            </a:pPr>
            <a:r>
              <a:rPr lang="en-US" sz="2800" dirty="0" smtClean="0">
                <a:solidFill>
                  <a:schemeClr val="accent2"/>
                </a:solidFill>
              </a:rPr>
              <a:t>Did the subject limit your ability to            de-escalate?</a:t>
            </a:r>
          </a:p>
          <a:p>
            <a:pPr marL="625475" lvl="1" indent="-168275" algn="just" eaLnBrk="1" hangingPunct="1">
              <a:lnSpc>
                <a:spcPct val="90000"/>
              </a:lnSpc>
              <a:buFont typeface="Arial" charset="0"/>
              <a:buChar char="•"/>
            </a:pPr>
            <a:endParaRPr lang="en-US" sz="1400" dirty="0" smtClean="0">
              <a:solidFill>
                <a:schemeClr val="accent2"/>
              </a:solidFill>
            </a:endParaRPr>
          </a:p>
          <a:p>
            <a:pPr marL="1082675" lvl="2" indent="-168275" algn="just" eaLnBrk="1" hangingPunct="1">
              <a:lnSpc>
                <a:spcPct val="90000"/>
              </a:lnSpc>
              <a:buFont typeface="Arial" charset="0"/>
              <a:buChar char="•"/>
            </a:pPr>
            <a:r>
              <a:rPr lang="en-US" sz="2800" dirty="0" smtClean="0">
                <a:solidFill>
                  <a:schemeClr val="accent2"/>
                </a:solidFill>
              </a:rPr>
              <a:t>With compliance by the subject, did the escalation of force become limited?</a:t>
            </a:r>
          </a:p>
          <a:p>
            <a:pPr lvl="1" algn="l" eaLnBrk="1" hangingPunct="1">
              <a:lnSpc>
                <a:spcPct val="80000"/>
              </a:lnSpc>
              <a:buFont typeface="Arial" charset="0"/>
              <a:buChar char="•"/>
            </a:pPr>
            <a:endParaRPr lang="en-US" sz="36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Factors</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7651" name="Rectangle 4"/>
          <p:cNvSpPr>
            <a:spLocks noGrp="1" noChangeArrowheads="1"/>
          </p:cNvSpPr>
          <p:nvPr>
            <p:ph type="subTitle" idx="1"/>
          </p:nvPr>
        </p:nvSpPr>
        <p:spPr>
          <a:xfrm>
            <a:off x="900113" y="1052513"/>
            <a:ext cx="7775575" cy="5616575"/>
          </a:xfrm>
        </p:spPr>
        <p:txBody>
          <a:bodyPr/>
          <a:lstStyle/>
          <a:p>
            <a:pPr algn="just" eaLnBrk="1" hangingPunct="1">
              <a:lnSpc>
                <a:spcPct val="80000"/>
              </a:lnSpc>
            </a:pPr>
            <a:r>
              <a:rPr lang="en-US" sz="4400" b="1" dirty="0" smtClean="0">
                <a:solidFill>
                  <a:schemeClr val="accent2"/>
                </a:solidFill>
                <a:effectLst>
                  <a:outerShdw blurRad="38100" dist="38100" dir="2700000" algn="tl">
                    <a:srgbClr val="000000">
                      <a:alpha val="43137"/>
                    </a:srgbClr>
                  </a:outerShdw>
                </a:effectLst>
              </a:rPr>
              <a:t>Necessary</a:t>
            </a:r>
          </a:p>
          <a:p>
            <a:pPr algn="just" eaLnBrk="1" hangingPunct="1">
              <a:lnSpc>
                <a:spcPct val="80000"/>
              </a:lnSpc>
            </a:pPr>
            <a:endParaRPr lang="en-US" sz="1400" b="1" dirty="0" smtClean="0">
              <a:solidFill>
                <a:schemeClr val="accent2"/>
              </a:solidFill>
            </a:endParaRPr>
          </a:p>
          <a:p>
            <a:pPr lvl="1" algn="just" eaLnBrk="1" hangingPunct="1">
              <a:lnSpc>
                <a:spcPct val="80000"/>
              </a:lnSpc>
              <a:buFont typeface="Arial" charset="0"/>
              <a:buChar char="•"/>
            </a:pPr>
            <a:r>
              <a:rPr lang="en-US" dirty="0" smtClean="0">
                <a:solidFill>
                  <a:schemeClr val="accent2"/>
                </a:solidFill>
              </a:rPr>
              <a:t>The subject(s) did not obey commands</a:t>
            </a:r>
          </a:p>
          <a:p>
            <a:pPr lvl="1" algn="just" eaLnBrk="1" hangingPunct="1">
              <a:lnSpc>
                <a:spcPct val="80000"/>
              </a:lnSpc>
            </a:pPr>
            <a:r>
              <a:rPr lang="en-US" dirty="0" smtClean="0">
                <a:solidFill>
                  <a:schemeClr val="accent2"/>
                </a:solidFill>
              </a:rPr>
              <a:t>  or control tactics.</a:t>
            </a:r>
          </a:p>
          <a:p>
            <a:pPr lvl="1" algn="just" eaLnBrk="1" hangingPunct="1">
              <a:lnSpc>
                <a:spcPct val="80000"/>
              </a:lnSpc>
              <a:buFont typeface="Arial" charset="0"/>
              <a:buChar char="•"/>
            </a:pPr>
            <a:endParaRPr lang="en-US" sz="1400" dirty="0" smtClean="0">
              <a:solidFill>
                <a:schemeClr val="accent2"/>
              </a:solidFill>
            </a:endParaRPr>
          </a:p>
          <a:p>
            <a:pPr lvl="1" algn="just" eaLnBrk="1" hangingPunct="1">
              <a:lnSpc>
                <a:spcPct val="80000"/>
              </a:lnSpc>
              <a:buFont typeface="Arial" charset="0"/>
              <a:buChar char="•"/>
            </a:pPr>
            <a:r>
              <a:rPr lang="en-US" dirty="0" smtClean="0">
                <a:solidFill>
                  <a:schemeClr val="accent2"/>
                </a:solidFill>
              </a:rPr>
              <a:t>Use of lower levels was not possible</a:t>
            </a:r>
          </a:p>
          <a:p>
            <a:pPr lvl="1" algn="just" eaLnBrk="1" hangingPunct="1">
              <a:lnSpc>
                <a:spcPct val="80000"/>
              </a:lnSpc>
            </a:pPr>
            <a:r>
              <a:rPr lang="en-US" dirty="0" smtClean="0">
                <a:solidFill>
                  <a:schemeClr val="accent2"/>
                </a:solidFill>
              </a:rPr>
              <a:t> or ineffective.</a:t>
            </a:r>
          </a:p>
          <a:p>
            <a:pPr lvl="1" algn="just" eaLnBrk="1" hangingPunct="1">
              <a:lnSpc>
                <a:spcPct val="80000"/>
              </a:lnSpc>
              <a:buFont typeface="Arial" charset="0"/>
              <a:buChar char="•"/>
            </a:pPr>
            <a:endParaRPr lang="en-US" sz="1400" dirty="0" smtClean="0">
              <a:solidFill>
                <a:schemeClr val="accent2"/>
              </a:solidFill>
            </a:endParaRPr>
          </a:p>
          <a:p>
            <a:pPr lvl="1" algn="just" eaLnBrk="1" hangingPunct="1">
              <a:lnSpc>
                <a:spcPct val="80000"/>
              </a:lnSpc>
              <a:buFont typeface="Arial" charset="0"/>
              <a:buChar char="•"/>
            </a:pPr>
            <a:r>
              <a:rPr lang="en-US" dirty="0" smtClean="0">
                <a:solidFill>
                  <a:schemeClr val="accent2"/>
                </a:solidFill>
              </a:rPr>
              <a:t>The subject presented a danger to the</a:t>
            </a:r>
          </a:p>
          <a:p>
            <a:pPr lvl="1" algn="just" eaLnBrk="1" hangingPunct="1">
              <a:lnSpc>
                <a:spcPct val="80000"/>
              </a:lnSpc>
            </a:pPr>
            <a:r>
              <a:rPr lang="en-US" dirty="0" smtClean="0">
                <a:solidFill>
                  <a:schemeClr val="accent2"/>
                </a:solidFill>
              </a:rPr>
              <a:t> officer or the public and must be</a:t>
            </a:r>
          </a:p>
          <a:p>
            <a:pPr lvl="1" algn="just" eaLnBrk="1" hangingPunct="1">
              <a:lnSpc>
                <a:spcPct val="80000"/>
              </a:lnSpc>
            </a:pPr>
            <a:r>
              <a:rPr lang="en-US" dirty="0" smtClean="0">
                <a:solidFill>
                  <a:schemeClr val="accent2"/>
                </a:solidFill>
              </a:rPr>
              <a:t> controlled to prevent further danger.</a:t>
            </a:r>
          </a:p>
          <a:p>
            <a:pPr lvl="1" algn="l" eaLnBrk="1" hangingPunct="1">
              <a:lnSpc>
                <a:spcPct val="80000"/>
              </a:lnSpc>
              <a:buFont typeface="Arial" charset="0"/>
              <a:buChar char="•"/>
            </a:pPr>
            <a:endParaRPr lang="en-US" sz="36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Factors</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7651" name="Rectangle 4"/>
          <p:cNvSpPr>
            <a:spLocks noGrp="1" noChangeArrowheads="1"/>
          </p:cNvSpPr>
          <p:nvPr>
            <p:ph type="subTitle" idx="1"/>
          </p:nvPr>
        </p:nvSpPr>
        <p:spPr>
          <a:xfrm>
            <a:off x="539750" y="980728"/>
            <a:ext cx="8496746" cy="5616575"/>
          </a:xfrm>
        </p:spPr>
        <p:txBody>
          <a:bodyPr/>
          <a:lstStyle/>
          <a:p>
            <a:pPr lvl="1" algn="just" eaLnBrk="1" hangingPunct="1">
              <a:lnSpc>
                <a:spcPct val="80000"/>
              </a:lnSpc>
              <a:buFont typeface="Arial" charset="0"/>
              <a:buChar char="•"/>
            </a:pPr>
            <a:r>
              <a:rPr lang="en-US" sz="3200" b="1" dirty="0" smtClean="0">
                <a:solidFill>
                  <a:schemeClr val="accent2"/>
                </a:solidFill>
                <a:effectLst>
                  <a:outerShdw blurRad="38100" dist="38100" dir="2700000" algn="tl">
                    <a:srgbClr val="000000">
                      <a:alpha val="43137"/>
                    </a:srgbClr>
                  </a:outerShdw>
                </a:effectLst>
              </a:rPr>
              <a:t>Officer Imposed Jeopardy</a:t>
            </a:r>
          </a:p>
          <a:p>
            <a:pPr lvl="1" algn="just" eaLnBrk="1" hangingPunct="1">
              <a:lnSpc>
                <a:spcPct val="80000"/>
              </a:lnSpc>
              <a:buFont typeface="Arial" charset="0"/>
              <a:buChar char="•"/>
            </a:pPr>
            <a:endParaRPr lang="en-US" sz="1000" b="1" dirty="0" smtClean="0">
              <a:solidFill>
                <a:schemeClr val="accent2"/>
              </a:solidFill>
            </a:endParaRPr>
          </a:p>
          <a:p>
            <a:pPr marL="1030288" lvl="2" indent="-115888" algn="just" eaLnBrk="1" hangingPunct="1">
              <a:lnSpc>
                <a:spcPct val="80000"/>
              </a:lnSpc>
              <a:buFont typeface="Arial" charset="0"/>
              <a:buChar char="•"/>
            </a:pPr>
            <a:r>
              <a:rPr lang="en-US" sz="2800" dirty="0" smtClean="0">
                <a:solidFill>
                  <a:schemeClr val="accent2"/>
                </a:solidFill>
              </a:rPr>
              <a:t>When an officer places themselves, or someone else in unreasonable danger when cover was available or they could have stayed out of the reach of the subject</a:t>
            </a:r>
          </a:p>
          <a:p>
            <a:pPr lvl="2" algn="just" eaLnBrk="1" hangingPunct="1">
              <a:lnSpc>
                <a:spcPct val="80000"/>
              </a:lnSpc>
            </a:pPr>
            <a:endParaRPr lang="en-CA" sz="1000" dirty="0">
              <a:solidFill>
                <a:schemeClr val="accent2"/>
              </a:solidFill>
            </a:endParaRPr>
          </a:p>
          <a:p>
            <a:pPr lvl="2" algn="just" eaLnBrk="1" hangingPunct="1">
              <a:lnSpc>
                <a:spcPct val="80000"/>
              </a:lnSpc>
            </a:pPr>
            <a:endParaRPr lang="en-US" sz="1050" dirty="0" smtClean="0">
              <a:solidFill>
                <a:schemeClr val="accent2"/>
              </a:solidFill>
            </a:endParaRPr>
          </a:p>
          <a:p>
            <a:pPr lvl="2" algn="just" eaLnBrk="1" hangingPunct="1">
              <a:lnSpc>
                <a:spcPct val="80000"/>
              </a:lnSpc>
            </a:pPr>
            <a:r>
              <a:rPr lang="en-US" dirty="0" smtClean="0">
                <a:solidFill>
                  <a:schemeClr val="accent2"/>
                </a:solidFill>
              </a:rPr>
              <a:t>Ex:  Jumping in front of a car</a:t>
            </a:r>
          </a:p>
          <a:p>
            <a:pPr lvl="2" algn="just" eaLnBrk="1" hangingPunct="1">
              <a:lnSpc>
                <a:spcPct val="80000"/>
              </a:lnSpc>
            </a:pPr>
            <a:r>
              <a:rPr lang="en-US" dirty="0" smtClean="0">
                <a:solidFill>
                  <a:schemeClr val="accent2"/>
                </a:solidFill>
              </a:rPr>
              <a:t>       Closing the distance on a subject</a:t>
            </a:r>
          </a:p>
          <a:p>
            <a:pPr lvl="2" algn="just" eaLnBrk="1" hangingPunct="1">
              <a:lnSpc>
                <a:spcPct val="80000"/>
              </a:lnSpc>
            </a:pPr>
            <a:r>
              <a:rPr lang="en-US" dirty="0" smtClean="0">
                <a:solidFill>
                  <a:schemeClr val="accent2"/>
                </a:solidFill>
              </a:rPr>
              <a:t>       Goading a subject to fight </a:t>
            </a:r>
          </a:p>
          <a:p>
            <a:pPr lvl="2" algn="just" eaLnBrk="1" hangingPunct="1">
              <a:lnSpc>
                <a:spcPct val="80000"/>
              </a:lnSpc>
            </a:pPr>
            <a:r>
              <a:rPr lang="en-US" dirty="0" smtClean="0">
                <a:solidFill>
                  <a:schemeClr val="accent2"/>
                </a:solidFill>
              </a:rPr>
              <a:t>       “Come on punch me– you get a free one”</a:t>
            </a:r>
          </a:p>
          <a:p>
            <a:pPr lvl="2" algn="just" eaLnBrk="1" hangingPunct="1">
              <a:lnSpc>
                <a:spcPct val="80000"/>
              </a:lnSpc>
              <a:buFont typeface="Arial" charset="0"/>
              <a:buChar char="•"/>
            </a:pPr>
            <a:endParaRPr lang="en-CA" sz="1000" dirty="0" smtClean="0">
              <a:solidFill>
                <a:schemeClr val="accent2"/>
              </a:solidFill>
            </a:endParaRPr>
          </a:p>
          <a:p>
            <a:pPr lvl="2" algn="just" eaLnBrk="1" hangingPunct="1">
              <a:lnSpc>
                <a:spcPct val="80000"/>
              </a:lnSpc>
              <a:buFont typeface="Arial" charset="0"/>
              <a:buChar char="•"/>
            </a:pPr>
            <a:endParaRPr lang="en-CA" sz="1000" dirty="0">
              <a:solidFill>
                <a:schemeClr val="accent2"/>
              </a:solidFill>
            </a:endParaRPr>
          </a:p>
          <a:p>
            <a:pPr lvl="2" algn="just" eaLnBrk="1" hangingPunct="1">
              <a:lnSpc>
                <a:spcPct val="80000"/>
              </a:lnSpc>
              <a:buFont typeface="Arial" charset="0"/>
              <a:buChar char="•"/>
            </a:pPr>
            <a:endParaRPr lang="en-US" sz="1000" dirty="0" smtClean="0">
              <a:solidFill>
                <a:schemeClr val="accent2"/>
              </a:solidFill>
            </a:endParaRPr>
          </a:p>
          <a:p>
            <a:pPr marL="1030288" lvl="2" indent="-115888" algn="just" eaLnBrk="1" hangingPunct="1">
              <a:lnSpc>
                <a:spcPct val="80000"/>
              </a:lnSpc>
              <a:buFont typeface="Arial" charset="0"/>
              <a:buChar char="•"/>
            </a:pPr>
            <a:r>
              <a:rPr lang="en-US" sz="2800" dirty="0" smtClean="0">
                <a:solidFill>
                  <a:schemeClr val="accent2"/>
                </a:solidFill>
              </a:rPr>
              <a:t>You risk nullifying assault charges </a:t>
            </a:r>
            <a:r>
              <a:rPr lang="en-US" sz="2800" b="1" dirty="0" smtClean="0">
                <a:solidFill>
                  <a:schemeClr val="accent2"/>
                </a:solidFill>
                <a:effectLst>
                  <a:outerShdw blurRad="38100" dist="38100" dir="2700000" algn="tl">
                    <a:srgbClr val="000000">
                      <a:alpha val="43137"/>
                    </a:srgbClr>
                  </a:outerShdw>
                </a:effectLst>
              </a:rPr>
              <a:t>IF</a:t>
            </a:r>
            <a:r>
              <a:rPr lang="en-US" sz="2800" dirty="0" smtClean="0">
                <a:solidFill>
                  <a:schemeClr val="accent2"/>
                </a:solidFill>
              </a:rPr>
              <a:t> you place yourself in undue risk</a:t>
            </a:r>
          </a:p>
          <a:p>
            <a:pPr lvl="1" algn="l" eaLnBrk="1" hangingPunct="1">
              <a:lnSpc>
                <a:spcPct val="80000"/>
              </a:lnSpc>
              <a:buFont typeface="Arial" charset="0"/>
              <a:buChar char="•"/>
            </a:pPr>
            <a:endParaRPr lang="en-US" sz="36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Factors</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28675" name="Rectangle 4"/>
          <p:cNvSpPr>
            <a:spLocks noGrp="1" noChangeArrowheads="1"/>
          </p:cNvSpPr>
          <p:nvPr>
            <p:ph type="subTitle" idx="1"/>
          </p:nvPr>
        </p:nvSpPr>
        <p:spPr>
          <a:xfrm>
            <a:off x="900113" y="1052513"/>
            <a:ext cx="7775575" cy="5616575"/>
          </a:xfrm>
        </p:spPr>
        <p:txBody>
          <a:bodyPr/>
          <a:lstStyle/>
          <a:p>
            <a:pPr algn="just" eaLnBrk="1" hangingPunct="1">
              <a:lnSpc>
                <a:spcPct val="90000"/>
              </a:lnSpc>
            </a:pPr>
            <a:r>
              <a:rPr lang="en-US" sz="4400" b="1" dirty="0" smtClean="0">
                <a:solidFill>
                  <a:schemeClr val="accent2"/>
                </a:solidFill>
                <a:effectLst>
                  <a:outerShdw blurRad="38100" dist="38100" dir="2700000" algn="tl">
                    <a:srgbClr val="000000">
                      <a:alpha val="43137"/>
                    </a:srgbClr>
                  </a:outerShdw>
                </a:effectLst>
              </a:rPr>
              <a:t>Non-Aggressive</a:t>
            </a:r>
          </a:p>
          <a:p>
            <a:pPr algn="just" eaLnBrk="1" hangingPunct="1">
              <a:lnSpc>
                <a:spcPct val="90000"/>
              </a:lnSpc>
            </a:pPr>
            <a:endParaRPr lang="en-US" sz="1000" b="1" dirty="0" smtClean="0">
              <a:solidFill>
                <a:schemeClr val="accent2"/>
              </a:solidFill>
              <a:effectLst>
                <a:outerShdw blurRad="38100" dist="38100" dir="2700000" algn="tl">
                  <a:srgbClr val="000000">
                    <a:alpha val="43137"/>
                  </a:srgbClr>
                </a:outerShdw>
              </a:effectLst>
            </a:endParaRPr>
          </a:p>
          <a:p>
            <a:pPr lvl="1" algn="just" eaLnBrk="1" hangingPunct="1">
              <a:lnSpc>
                <a:spcPct val="90000"/>
              </a:lnSpc>
              <a:buFont typeface="Arial" charset="0"/>
              <a:buChar char="•"/>
            </a:pPr>
            <a:r>
              <a:rPr lang="en-US" dirty="0" smtClean="0">
                <a:solidFill>
                  <a:schemeClr val="accent2"/>
                </a:solidFill>
              </a:rPr>
              <a:t>Did the officer use more force than was necessary, or did the use of force continue after control was achieved?</a:t>
            </a:r>
          </a:p>
          <a:p>
            <a:pPr lvl="1" algn="just" eaLnBrk="1" hangingPunct="1">
              <a:lnSpc>
                <a:spcPct val="90000"/>
              </a:lnSpc>
              <a:buFont typeface="Arial" charset="0"/>
              <a:buChar char="•"/>
            </a:pPr>
            <a:endParaRPr lang="en-US" sz="1000" dirty="0" smtClean="0">
              <a:solidFill>
                <a:schemeClr val="accent2"/>
              </a:solidFill>
            </a:endParaRPr>
          </a:p>
          <a:p>
            <a:pPr lvl="1" algn="just" eaLnBrk="1" hangingPunct="1">
              <a:lnSpc>
                <a:spcPct val="90000"/>
              </a:lnSpc>
              <a:buFont typeface="Arial" charset="0"/>
              <a:buChar char="•"/>
            </a:pPr>
            <a:r>
              <a:rPr lang="en-US" dirty="0" smtClean="0">
                <a:solidFill>
                  <a:schemeClr val="accent2"/>
                </a:solidFill>
              </a:rPr>
              <a:t>The officers actions/level or force was disproportionate to the need for action</a:t>
            </a:r>
          </a:p>
          <a:p>
            <a:pPr lvl="1" algn="just" eaLnBrk="1" hangingPunct="1">
              <a:lnSpc>
                <a:spcPct val="90000"/>
              </a:lnSpc>
              <a:buFont typeface="Arial" charset="0"/>
              <a:buChar char="•"/>
            </a:pPr>
            <a:endParaRPr lang="en-US" sz="1000" dirty="0" smtClean="0">
              <a:solidFill>
                <a:schemeClr val="accent2"/>
              </a:solidFill>
            </a:endParaRPr>
          </a:p>
          <a:p>
            <a:pPr lvl="1" algn="just" eaLnBrk="1" hangingPunct="1">
              <a:lnSpc>
                <a:spcPct val="90000"/>
              </a:lnSpc>
              <a:buFont typeface="Arial" charset="0"/>
              <a:buChar char="•"/>
            </a:pPr>
            <a:r>
              <a:rPr lang="en-US" dirty="0" smtClean="0">
                <a:solidFill>
                  <a:schemeClr val="accent2"/>
                </a:solidFill>
              </a:rPr>
              <a:t>The actions committed were based on aggression</a:t>
            </a:r>
          </a:p>
          <a:p>
            <a:pPr lvl="1" algn="just" eaLnBrk="1" hangingPunct="1">
              <a:lnSpc>
                <a:spcPct val="90000"/>
              </a:lnSpc>
              <a:buFont typeface="Arial" charset="0"/>
              <a:buChar char="•"/>
            </a:pPr>
            <a:endParaRPr lang="en-US" sz="1000" dirty="0" smtClean="0">
              <a:solidFill>
                <a:schemeClr val="accent2"/>
              </a:solidFill>
            </a:endParaRPr>
          </a:p>
          <a:p>
            <a:pPr lvl="1" algn="just" eaLnBrk="1" hangingPunct="1">
              <a:lnSpc>
                <a:spcPct val="90000"/>
              </a:lnSpc>
              <a:buFont typeface="Arial" charset="0"/>
              <a:buChar char="•"/>
            </a:pPr>
            <a:r>
              <a:rPr lang="en-US" dirty="0" smtClean="0">
                <a:solidFill>
                  <a:schemeClr val="accent2"/>
                </a:solidFill>
              </a:rPr>
              <a:t>The actions of the officer shock the conscience of the court</a:t>
            </a: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Factors</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6147" name="Rectangle 4"/>
          <p:cNvSpPr>
            <a:spLocks noGrp="1" noChangeArrowheads="1"/>
          </p:cNvSpPr>
          <p:nvPr>
            <p:ph type="subTitle" idx="1"/>
          </p:nvPr>
        </p:nvSpPr>
        <p:spPr>
          <a:xfrm>
            <a:off x="683568" y="1052736"/>
            <a:ext cx="8568952" cy="5616575"/>
          </a:xfrm>
        </p:spPr>
        <p:txBody>
          <a:bodyPr/>
          <a:lstStyle/>
          <a:p>
            <a:pPr marL="231775" algn="l" eaLnBrk="1" hangingPunct="1">
              <a:lnSpc>
                <a:spcPct val="90000"/>
              </a:lnSpc>
              <a:defRPr/>
            </a:pPr>
            <a:endParaRPr lang="en-US" sz="1000" dirty="0" smtClean="0">
              <a:solidFill>
                <a:schemeClr val="accent2"/>
              </a:solidFill>
            </a:endParaRPr>
          </a:p>
          <a:p>
            <a:pPr marL="231775" algn="l" eaLnBrk="1" hangingPunct="1">
              <a:lnSpc>
                <a:spcPct val="90000"/>
              </a:lnSpc>
              <a:defRPr/>
            </a:pPr>
            <a:r>
              <a:rPr lang="en-US" dirty="0" smtClean="0">
                <a:solidFill>
                  <a:schemeClr val="accent2"/>
                </a:solidFill>
              </a:rPr>
              <a:t>In order for security to use force, the aggressor </a:t>
            </a:r>
            <a:r>
              <a:rPr lang="en-US" b="1" dirty="0" smtClean="0">
                <a:solidFill>
                  <a:schemeClr val="accent2"/>
                </a:solidFill>
                <a:effectLst>
                  <a:outerShdw blurRad="38100" dist="38100" dir="2700000" algn="tl">
                    <a:srgbClr val="000000">
                      <a:alpha val="43137"/>
                    </a:srgbClr>
                  </a:outerShdw>
                </a:effectLst>
              </a:rPr>
              <a:t>MUST</a:t>
            </a:r>
            <a:r>
              <a:rPr lang="en-US" dirty="0" smtClean="0">
                <a:solidFill>
                  <a:schemeClr val="accent2"/>
                </a:solidFill>
              </a:rPr>
              <a:t> have these three elements:</a:t>
            </a:r>
          </a:p>
          <a:p>
            <a:pPr algn="just" eaLnBrk="1" hangingPunct="1">
              <a:lnSpc>
                <a:spcPct val="90000"/>
              </a:lnSpc>
              <a:defRPr/>
            </a:pPr>
            <a:endParaRPr lang="en-US" dirty="0" smtClean="0">
              <a:solidFill>
                <a:schemeClr val="accent2"/>
              </a:solidFill>
            </a:endParaRPr>
          </a:p>
          <a:p>
            <a:pPr marL="2290763" indent="-346075" algn="just" eaLnBrk="1" hangingPunct="1">
              <a:lnSpc>
                <a:spcPct val="90000"/>
              </a:lnSpc>
              <a:buFontTx/>
              <a:buAutoNum type="arabicPeriod"/>
              <a:defRPr/>
            </a:pPr>
            <a:r>
              <a:rPr lang="en-US" b="1" dirty="0" smtClean="0">
                <a:solidFill>
                  <a:schemeClr val="accent2"/>
                </a:solidFill>
                <a:effectLst>
                  <a:outerShdw blurRad="38100" dist="38100" dir="2700000" algn="tl">
                    <a:srgbClr val="000000">
                      <a:alpha val="43137"/>
                    </a:srgbClr>
                  </a:outerShdw>
                </a:effectLst>
              </a:rPr>
              <a:t>Weapons / Means</a:t>
            </a:r>
          </a:p>
          <a:p>
            <a:pPr marL="2290763" indent="-346075" algn="just" eaLnBrk="1" hangingPunct="1">
              <a:lnSpc>
                <a:spcPct val="90000"/>
              </a:lnSpc>
              <a:buFontTx/>
              <a:buAutoNum type="arabicPeriod"/>
              <a:defRPr/>
            </a:pPr>
            <a:endParaRPr lang="en-US" b="1" dirty="0" smtClean="0">
              <a:solidFill>
                <a:schemeClr val="accent2"/>
              </a:solidFill>
              <a:effectLst>
                <a:outerShdw blurRad="38100" dist="38100" dir="2700000" algn="tl">
                  <a:srgbClr val="000000">
                    <a:alpha val="43137"/>
                  </a:srgbClr>
                </a:outerShdw>
              </a:effectLst>
            </a:endParaRPr>
          </a:p>
          <a:p>
            <a:pPr marL="2290763" indent="-346075" algn="just" eaLnBrk="1" hangingPunct="1">
              <a:lnSpc>
                <a:spcPct val="90000"/>
              </a:lnSpc>
              <a:buFontTx/>
              <a:buAutoNum type="arabicPeriod"/>
              <a:defRPr/>
            </a:pPr>
            <a:r>
              <a:rPr lang="en-US" b="1" dirty="0" smtClean="0">
                <a:solidFill>
                  <a:schemeClr val="accent2"/>
                </a:solidFill>
                <a:effectLst>
                  <a:outerShdw blurRad="38100" dist="38100" dir="2700000" algn="tl">
                    <a:srgbClr val="000000">
                      <a:alpha val="43137"/>
                    </a:srgbClr>
                  </a:outerShdw>
                </a:effectLst>
              </a:rPr>
              <a:t>Intent</a:t>
            </a:r>
          </a:p>
          <a:p>
            <a:pPr marL="2290763" indent="-346075" algn="just" eaLnBrk="1" hangingPunct="1">
              <a:lnSpc>
                <a:spcPct val="90000"/>
              </a:lnSpc>
              <a:buFontTx/>
              <a:buAutoNum type="arabicPeriod"/>
              <a:defRPr/>
            </a:pPr>
            <a:endParaRPr lang="en-US" b="1" dirty="0" smtClean="0">
              <a:solidFill>
                <a:schemeClr val="accent2"/>
              </a:solidFill>
              <a:effectLst>
                <a:outerShdw blurRad="38100" dist="38100" dir="2700000" algn="tl">
                  <a:srgbClr val="000000">
                    <a:alpha val="43137"/>
                  </a:srgbClr>
                </a:outerShdw>
              </a:effectLst>
            </a:endParaRPr>
          </a:p>
          <a:p>
            <a:pPr marL="2290763" indent="-346075" algn="just" eaLnBrk="1" hangingPunct="1">
              <a:lnSpc>
                <a:spcPct val="90000"/>
              </a:lnSpc>
              <a:buFontTx/>
              <a:buAutoNum type="arabicPeriod"/>
              <a:defRPr/>
            </a:pPr>
            <a:r>
              <a:rPr lang="en-US" b="1" dirty="0" smtClean="0">
                <a:solidFill>
                  <a:schemeClr val="accent2"/>
                </a:solidFill>
                <a:effectLst>
                  <a:outerShdw blurRad="38100" dist="38100" dir="2700000" algn="tl">
                    <a:srgbClr val="000000">
                      <a:alpha val="43137"/>
                    </a:srgbClr>
                  </a:outerShdw>
                </a:effectLst>
              </a:rPr>
              <a:t>Delivery System / Ability</a:t>
            </a: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Factors</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0723" name="Rectangle 4"/>
          <p:cNvSpPr>
            <a:spLocks noGrp="1" noChangeArrowheads="1"/>
          </p:cNvSpPr>
          <p:nvPr>
            <p:ph type="subTitle" idx="1"/>
          </p:nvPr>
        </p:nvSpPr>
        <p:spPr>
          <a:xfrm>
            <a:off x="900113" y="1052513"/>
            <a:ext cx="7775575" cy="5616575"/>
          </a:xfrm>
        </p:spPr>
        <p:txBody>
          <a:bodyPr/>
          <a:lstStyle/>
          <a:p>
            <a:pPr algn="just" eaLnBrk="1" hangingPunct="1"/>
            <a:r>
              <a:rPr lang="en-US" sz="3600" b="1" dirty="0" smtClean="0">
                <a:solidFill>
                  <a:schemeClr val="accent2"/>
                </a:solidFill>
                <a:effectLst>
                  <a:outerShdw blurRad="38100" dist="38100" dir="2700000" algn="tl">
                    <a:srgbClr val="000000">
                      <a:alpha val="43137"/>
                    </a:srgbClr>
                  </a:outerShdw>
                </a:effectLst>
              </a:rPr>
              <a:t>Weapon</a:t>
            </a:r>
          </a:p>
          <a:p>
            <a:pPr algn="just" eaLnBrk="1" hangingPunct="1"/>
            <a:endParaRPr lang="en-US" sz="1400" b="1" dirty="0" smtClean="0">
              <a:solidFill>
                <a:schemeClr val="accent2"/>
              </a:solidFill>
            </a:endParaRPr>
          </a:p>
          <a:p>
            <a:pPr marL="625475" lvl="1" indent="-168275" algn="just" eaLnBrk="1" hangingPunct="1">
              <a:buFont typeface="Arial" charset="0"/>
              <a:buChar char="•"/>
            </a:pPr>
            <a:r>
              <a:rPr lang="en-US" sz="3600" dirty="0" smtClean="0">
                <a:solidFill>
                  <a:schemeClr val="accent2"/>
                </a:solidFill>
              </a:rPr>
              <a:t>The subject can threaten with a weapon or reasonably appears capable of causing harm.</a:t>
            </a:r>
          </a:p>
          <a:p>
            <a:pPr marL="625475" lvl="1" indent="-168275" algn="just" eaLnBrk="1" hangingPunct="1">
              <a:buFont typeface="Arial" charset="0"/>
              <a:buChar char="•"/>
            </a:pPr>
            <a:endParaRPr lang="en-US" sz="1400" dirty="0" smtClean="0">
              <a:solidFill>
                <a:schemeClr val="accent2"/>
              </a:solidFill>
            </a:endParaRPr>
          </a:p>
          <a:p>
            <a:pPr marL="625475" lvl="1" indent="-168275" algn="just" eaLnBrk="1" hangingPunct="1">
              <a:buFont typeface="Arial" charset="0"/>
              <a:buChar char="•"/>
            </a:pPr>
            <a:endParaRPr lang="en-US" sz="1400" dirty="0" smtClean="0">
              <a:solidFill>
                <a:schemeClr val="accent2"/>
              </a:solidFill>
            </a:endParaRPr>
          </a:p>
          <a:p>
            <a:pPr marL="625475" lvl="1" indent="-168275" algn="just" eaLnBrk="1" hangingPunct="1">
              <a:buFont typeface="Arial" charset="0"/>
              <a:buChar char="•"/>
            </a:pPr>
            <a:r>
              <a:rPr lang="en-US" sz="3600" dirty="0" smtClean="0">
                <a:solidFill>
                  <a:schemeClr val="accent2"/>
                </a:solidFill>
              </a:rPr>
              <a:t>Some form of weapon must be present</a:t>
            </a:r>
          </a:p>
          <a:p>
            <a:pPr algn="just" eaLnBrk="1" hangingPunct="1">
              <a:lnSpc>
                <a:spcPct val="90000"/>
              </a:lnSpc>
            </a:pPr>
            <a:endParaRPr lang="en-US"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Factors</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1747" name="Rectangle 4"/>
          <p:cNvSpPr>
            <a:spLocks noGrp="1" noChangeArrowheads="1"/>
          </p:cNvSpPr>
          <p:nvPr>
            <p:ph type="subTitle" idx="1"/>
          </p:nvPr>
        </p:nvSpPr>
        <p:spPr>
          <a:xfrm>
            <a:off x="900113" y="1052513"/>
            <a:ext cx="7775575" cy="5616575"/>
          </a:xfrm>
        </p:spPr>
        <p:txBody>
          <a:bodyPr/>
          <a:lstStyle/>
          <a:p>
            <a:pPr algn="just" eaLnBrk="1" hangingPunct="1"/>
            <a:r>
              <a:rPr lang="en-US" sz="3600" b="1" dirty="0" smtClean="0">
                <a:solidFill>
                  <a:schemeClr val="accent2"/>
                </a:solidFill>
                <a:effectLst>
                  <a:outerShdw blurRad="38100" dist="38100" dir="2700000" algn="tl">
                    <a:srgbClr val="000000">
                      <a:alpha val="43137"/>
                    </a:srgbClr>
                  </a:outerShdw>
                </a:effectLst>
              </a:rPr>
              <a:t>Intent</a:t>
            </a:r>
          </a:p>
          <a:p>
            <a:pPr marL="625475" lvl="1" indent="-168275" algn="just" eaLnBrk="1" hangingPunct="1">
              <a:buFont typeface="Arial" charset="0"/>
              <a:buChar char="•"/>
            </a:pPr>
            <a:r>
              <a:rPr lang="en-US" sz="3600" dirty="0" smtClean="0">
                <a:solidFill>
                  <a:schemeClr val="accent2"/>
                </a:solidFill>
              </a:rPr>
              <a:t>The aggressor desires to cause harm to the officer or another.</a:t>
            </a:r>
          </a:p>
          <a:p>
            <a:pPr lvl="1" algn="just" eaLnBrk="1" hangingPunct="1">
              <a:buFont typeface="Arial" charset="0"/>
              <a:buChar char="•"/>
            </a:pPr>
            <a:endParaRPr lang="en-US" sz="3600" dirty="0" smtClean="0">
              <a:solidFill>
                <a:schemeClr val="accent2"/>
              </a:solidFill>
            </a:endParaRPr>
          </a:p>
          <a:p>
            <a:pPr lvl="1" algn="just" eaLnBrk="1" hangingPunct="1">
              <a:buFont typeface="Arial" charset="0"/>
              <a:buChar char="•"/>
            </a:pPr>
            <a:r>
              <a:rPr lang="en-US" sz="3600" dirty="0" smtClean="0">
                <a:solidFill>
                  <a:schemeClr val="accent2"/>
                </a:solidFill>
              </a:rPr>
              <a:t>Immediate vs. imminent </a:t>
            </a:r>
          </a:p>
          <a:p>
            <a:pPr lvl="2" algn="just" eaLnBrk="1" hangingPunct="1">
              <a:buFont typeface="Arial" charset="0"/>
              <a:buChar char="•"/>
            </a:pPr>
            <a:r>
              <a:rPr lang="en-US" sz="3200" dirty="0" smtClean="0">
                <a:solidFill>
                  <a:schemeClr val="accent2"/>
                </a:solidFill>
              </a:rPr>
              <a:t>Now vs. future threats</a:t>
            </a:r>
          </a:p>
          <a:p>
            <a:pPr lvl="2" algn="just" eaLnBrk="1" hangingPunct="1">
              <a:buFont typeface="Arial" charset="0"/>
              <a:buChar char="•"/>
            </a:pPr>
            <a:r>
              <a:rPr lang="en-US" sz="3200" dirty="0" smtClean="0">
                <a:solidFill>
                  <a:schemeClr val="accent2"/>
                </a:solidFill>
                <a:effectLst>
                  <a:outerShdw blurRad="38100" dist="38100" dir="2700000" algn="tl">
                    <a:srgbClr val="000000">
                      <a:alpha val="43137"/>
                    </a:srgbClr>
                  </a:outerShdw>
                </a:effectLst>
              </a:rPr>
              <a:t>I </a:t>
            </a:r>
            <a:r>
              <a:rPr lang="en-US" sz="3200" b="1" dirty="0" smtClean="0">
                <a:solidFill>
                  <a:schemeClr val="accent2"/>
                </a:solidFill>
                <a:effectLst>
                  <a:outerShdw blurRad="38100" dist="38100" dir="2700000" algn="tl">
                    <a:srgbClr val="000000">
                      <a:alpha val="43137"/>
                    </a:srgbClr>
                  </a:outerShdw>
                </a:effectLst>
              </a:rPr>
              <a:t>am</a:t>
            </a:r>
            <a:r>
              <a:rPr lang="en-US" sz="3200" dirty="0" smtClean="0">
                <a:solidFill>
                  <a:schemeClr val="accent2"/>
                </a:solidFill>
                <a:effectLst>
                  <a:outerShdw blurRad="38100" dist="38100" dir="2700000" algn="tl">
                    <a:srgbClr val="000000">
                      <a:alpha val="43137"/>
                    </a:srgbClr>
                  </a:outerShdw>
                </a:effectLst>
              </a:rPr>
              <a:t> </a:t>
            </a:r>
            <a:r>
              <a:rPr lang="en-US" sz="3200" dirty="0" smtClean="0">
                <a:solidFill>
                  <a:schemeClr val="accent2"/>
                </a:solidFill>
              </a:rPr>
              <a:t>shooting you vs. I am going to my car to get a gun to shoot you</a:t>
            </a:r>
          </a:p>
          <a:p>
            <a:pPr lvl="1" algn="just" eaLnBrk="1" hangingPunct="1">
              <a:buFont typeface="Arial" charset="0"/>
              <a:buChar char="•"/>
            </a:pPr>
            <a:endParaRPr lang="en-US" sz="3600" dirty="0" smtClean="0">
              <a:solidFill>
                <a:schemeClr val="accent2"/>
              </a:solidFill>
            </a:endParaRPr>
          </a:p>
          <a:p>
            <a:pPr algn="just" eaLnBrk="1" hangingPunct="1">
              <a:lnSpc>
                <a:spcPct val="90000"/>
              </a:lnSpc>
            </a:pPr>
            <a:endParaRPr lang="en-US"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Factors</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2771" name="Rectangle 4"/>
          <p:cNvSpPr>
            <a:spLocks noGrp="1" noChangeArrowheads="1"/>
          </p:cNvSpPr>
          <p:nvPr>
            <p:ph type="subTitle" idx="1"/>
          </p:nvPr>
        </p:nvSpPr>
        <p:spPr>
          <a:xfrm>
            <a:off x="900113" y="1052513"/>
            <a:ext cx="7775575" cy="5616575"/>
          </a:xfrm>
        </p:spPr>
        <p:txBody>
          <a:bodyPr/>
          <a:lstStyle/>
          <a:p>
            <a:pPr algn="just" eaLnBrk="1" hangingPunct="1"/>
            <a:r>
              <a:rPr lang="en-US" sz="3600" b="1" dirty="0" smtClean="0">
                <a:solidFill>
                  <a:schemeClr val="accent2"/>
                </a:solidFill>
                <a:effectLst>
                  <a:outerShdw blurRad="38100" dist="38100" dir="2700000" algn="tl">
                    <a:srgbClr val="000000">
                      <a:alpha val="43137"/>
                    </a:srgbClr>
                  </a:outerShdw>
                </a:effectLst>
              </a:rPr>
              <a:t>Delivery System</a:t>
            </a:r>
          </a:p>
          <a:p>
            <a:pPr marL="625475" lvl="1" indent="-168275" algn="just" eaLnBrk="1" hangingPunct="1">
              <a:buFont typeface="Arial" charset="0"/>
              <a:buChar char="•"/>
            </a:pPr>
            <a:r>
              <a:rPr lang="en-US" sz="3600" dirty="0" smtClean="0">
                <a:solidFill>
                  <a:schemeClr val="accent2"/>
                </a:solidFill>
              </a:rPr>
              <a:t>The subject has the physical ability to carry out the threat.</a:t>
            </a:r>
          </a:p>
          <a:p>
            <a:pPr algn="just" eaLnBrk="1" hangingPunct="1">
              <a:lnSpc>
                <a:spcPct val="90000"/>
              </a:lnSpc>
            </a:pPr>
            <a:endParaRPr lang="en-US"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Factors</a:t>
            </a:r>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3795" name="Rectangle 4"/>
          <p:cNvSpPr>
            <a:spLocks noGrp="1" noChangeArrowheads="1"/>
          </p:cNvSpPr>
          <p:nvPr>
            <p:ph type="subTitle" idx="1"/>
          </p:nvPr>
        </p:nvSpPr>
        <p:spPr>
          <a:xfrm>
            <a:off x="683568" y="980728"/>
            <a:ext cx="8568952" cy="5616575"/>
          </a:xfrm>
        </p:spPr>
        <p:txBody>
          <a:bodyPr/>
          <a:lstStyle/>
          <a:p>
            <a:pPr algn="l"/>
            <a:r>
              <a:rPr lang="en-US" b="1" dirty="0" smtClean="0">
                <a:solidFill>
                  <a:schemeClr val="accent2"/>
                </a:solidFill>
                <a:effectLst>
                  <a:outerShdw blurRad="38100" dist="38100" dir="2700000" algn="tl">
                    <a:srgbClr val="000000">
                      <a:alpha val="43137"/>
                    </a:srgbClr>
                  </a:outerShdw>
                </a:effectLst>
              </a:rPr>
              <a:t>There are a number of factors that we must consider when selecting a force option:</a:t>
            </a:r>
          </a:p>
          <a:p>
            <a:pPr algn="l"/>
            <a:endParaRPr lang="en-US" sz="1000" dirty="0" smtClean="0">
              <a:solidFill>
                <a:schemeClr val="accent2"/>
              </a:solidFill>
            </a:endParaRPr>
          </a:p>
          <a:p>
            <a:pPr marL="682625" lvl="1" indent="-225425" algn="l">
              <a:buFont typeface="Arial" pitchFamily="34" charset="0"/>
              <a:buChar char="•"/>
            </a:pPr>
            <a:r>
              <a:rPr lang="en-US" sz="3200" dirty="0" smtClean="0">
                <a:solidFill>
                  <a:schemeClr val="accent2"/>
                </a:solidFill>
              </a:rPr>
              <a:t> Is this the appropriate control response</a:t>
            </a:r>
          </a:p>
          <a:p>
            <a:pPr marL="682625" lvl="1" indent="-225425" algn="l"/>
            <a:r>
              <a:rPr lang="en-US" sz="3200" dirty="0" smtClean="0">
                <a:solidFill>
                  <a:schemeClr val="accent2"/>
                </a:solidFill>
              </a:rPr>
              <a:t>   is there a lower option?</a:t>
            </a:r>
          </a:p>
          <a:p>
            <a:pPr marL="682625" lvl="1" indent="-225425" algn="l">
              <a:buFont typeface="Arial" pitchFamily="34" charset="0"/>
              <a:buChar char="•"/>
            </a:pPr>
            <a:endParaRPr lang="en-US" sz="800" dirty="0" smtClean="0">
              <a:solidFill>
                <a:schemeClr val="accent2"/>
              </a:solidFill>
            </a:endParaRPr>
          </a:p>
          <a:p>
            <a:pPr marL="798513" lvl="1" indent="-341313" algn="l">
              <a:buFont typeface="Arial" pitchFamily="34" charset="0"/>
              <a:buChar char="•"/>
            </a:pPr>
            <a:r>
              <a:rPr lang="en-US" sz="3200" dirty="0" smtClean="0">
                <a:solidFill>
                  <a:schemeClr val="accent2"/>
                </a:solidFill>
              </a:rPr>
              <a:t>Did I identify myself?</a:t>
            </a:r>
          </a:p>
          <a:p>
            <a:pPr marL="741363" lvl="1" indent="-284163" algn="l">
              <a:buFont typeface="Arial" pitchFamily="34" charset="0"/>
              <a:buChar char="•"/>
            </a:pPr>
            <a:endParaRPr lang="en-US" sz="800" dirty="0" smtClean="0">
              <a:solidFill>
                <a:schemeClr val="accent2"/>
              </a:solidFill>
            </a:endParaRPr>
          </a:p>
          <a:p>
            <a:pPr marL="682625" lvl="1" indent="-225425" algn="l">
              <a:buFont typeface="Arial" pitchFamily="34" charset="0"/>
              <a:buChar char="•"/>
            </a:pPr>
            <a:r>
              <a:rPr lang="en-US" sz="3200" dirty="0" smtClean="0">
                <a:solidFill>
                  <a:schemeClr val="accent2"/>
                </a:solidFill>
              </a:rPr>
              <a:t> Did I reposition and allow the subject to</a:t>
            </a:r>
          </a:p>
          <a:p>
            <a:pPr marL="682625" lvl="1" indent="-225425" algn="l"/>
            <a:r>
              <a:rPr lang="en-US" sz="3200" dirty="0" smtClean="0">
                <a:solidFill>
                  <a:schemeClr val="accent2"/>
                </a:solidFill>
              </a:rPr>
              <a:t>   de-escalate?</a:t>
            </a:r>
          </a:p>
          <a:p>
            <a:pPr lvl="1" algn="l">
              <a:buFont typeface="Arial" pitchFamily="34" charset="0"/>
              <a:buChar char="•"/>
            </a:pPr>
            <a:endParaRPr lang="en-US" sz="800" dirty="0" smtClean="0">
              <a:solidFill>
                <a:schemeClr val="accent2"/>
              </a:solidFill>
            </a:endParaRPr>
          </a:p>
          <a:p>
            <a:pPr marL="798513" lvl="1" indent="-341313" algn="l">
              <a:buFont typeface="Arial" pitchFamily="34" charset="0"/>
              <a:buChar char="•"/>
            </a:pPr>
            <a:r>
              <a:rPr lang="en-US" sz="3200" dirty="0" smtClean="0">
                <a:solidFill>
                  <a:schemeClr val="accent2"/>
                </a:solidFill>
              </a:rPr>
              <a:t>Did I make a proper threat assessment before intervening?</a:t>
            </a:r>
          </a:p>
          <a:p>
            <a:pPr lvl="2" algn="l">
              <a:buFont typeface="Arial" pitchFamily="34" charset="0"/>
              <a:buChar char="•"/>
            </a:pPr>
            <a:endParaRPr lang="en-US" sz="1600" dirty="0" smtClean="0">
              <a:solidFill>
                <a:schemeClr val="accent2"/>
              </a:solidFill>
            </a:endParaRPr>
          </a:p>
          <a:p>
            <a:pPr algn="just" eaLnBrk="1" hangingPunct="1">
              <a:lnSpc>
                <a:spcPct val="90000"/>
              </a:lnSpc>
            </a:pPr>
            <a:endParaRPr lang="en-US"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Factors</a:t>
            </a: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3795" name="Rectangle 4"/>
          <p:cNvSpPr>
            <a:spLocks noGrp="1" noChangeArrowheads="1"/>
          </p:cNvSpPr>
          <p:nvPr>
            <p:ph type="subTitle" idx="1"/>
          </p:nvPr>
        </p:nvSpPr>
        <p:spPr>
          <a:xfrm>
            <a:off x="900113" y="1052513"/>
            <a:ext cx="8064375" cy="5616575"/>
          </a:xfrm>
        </p:spPr>
        <p:txBody>
          <a:bodyPr/>
          <a:lstStyle/>
          <a:p>
            <a:r>
              <a:rPr lang="en-US" b="1" dirty="0" smtClean="0">
                <a:solidFill>
                  <a:schemeClr val="accent2"/>
                </a:solidFill>
                <a:effectLst>
                  <a:outerShdw blurRad="38100" dist="38100" dir="2700000" algn="tl">
                    <a:srgbClr val="000000">
                      <a:alpha val="43137"/>
                    </a:srgbClr>
                  </a:outerShdw>
                </a:effectLst>
              </a:rPr>
              <a:t>Factors to consider for proper threat assessment:</a:t>
            </a:r>
          </a:p>
          <a:p>
            <a:endParaRPr lang="en-US" sz="1600" dirty="0" smtClean="0">
              <a:solidFill>
                <a:schemeClr val="accent2"/>
              </a:solidFill>
            </a:endParaRPr>
          </a:p>
          <a:p>
            <a:pPr marL="346075" lvl="2" indent="-230188" algn="l">
              <a:buFont typeface="Arial" pitchFamily="34" charset="0"/>
              <a:buChar char="•"/>
            </a:pPr>
            <a:r>
              <a:rPr lang="en-US" dirty="0" smtClean="0">
                <a:solidFill>
                  <a:schemeClr val="accent2"/>
                </a:solidFill>
              </a:rPr>
              <a:t>Situation</a:t>
            </a:r>
          </a:p>
          <a:p>
            <a:pPr marL="346075" lvl="2" indent="-230188" algn="l">
              <a:buFont typeface="Arial" pitchFamily="34" charset="0"/>
              <a:buChar char="•"/>
            </a:pPr>
            <a:r>
              <a:rPr lang="en-US" dirty="0" smtClean="0">
                <a:solidFill>
                  <a:schemeClr val="accent2"/>
                </a:solidFill>
              </a:rPr>
              <a:t>Subject behavior / possible attack signs /threat cues</a:t>
            </a:r>
          </a:p>
          <a:p>
            <a:pPr marL="346075" lvl="2" indent="-230188" algn="l">
              <a:buFont typeface="Arial" pitchFamily="34" charset="0"/>
              <a:buChar char="•"/>
            </a:pPr>
            <a:r>
              <a:rPr lang="en-US" dirty="0" smtClean="0">
                <a:solidFill>
                  <a:schemeClr val="accent2"/>
                </a:solidFill>
              </a:rPr>
              <a:t>Perception</a:t>
            </a:r>
          </a:p>
          <a:p>
            <a:pPr marL="346075" lvl="2" indent="-230188" algn="l">
              <a:buFont typeface="Arial" pitchFamily="34" charset="0"/>
              <a:buChar char="•"/>
            </a:pPr>
            <a:r>
              <a:rPr lang="en-US" dirty="0" smtClean="0">
                <a:solidFill>
                  <a:schemeClr val="accent2"/>
                </a:solidFill>
              </a:rPr>
              <a:t>Environment</a:t>
            </a:r>
          </a:p>
          <a:p>
            <a:pPr marL="346075" lvl="2" indent="-230188" algn="l">
              <a:buFont typeface="Arial" pitchFamily="34" charset="0"/>
              <a:buChar char="•"/>
            </a:pPr>
            <a:r>
              <a:rPr lang="en-US" dirty="0" smtClean="0">
                <a:solidFill>
                  <a:schemeClr val="accent2"/>
                </a:solidFill>
              </a:rPr>
              <a:t># of subjects</a:t>
            </a:r>
          </a:p>
          <a:p>
            <a:pPr marL="346075" lvl="2" indent="-230188" algn="l">
              <a:buFont typeface="Arial" pitchFamily="34" charset="0"/>
              <a:buChar char="•"/>
            </a:pPr>
            <a:r>
              <a:rPr lang="en-US" dirty="0" smtClean="0">
                <a:solidFill>
                  <a:schemeClr val="accent2"/>
                </a:solidFill>
              </a:rPr>
              <a:t>Knowledge of the subject</a:t>
            </a:r>
          </a:p>
          <a:p>
            <a:pPr marL="346075" lvl="2" indent="-230188" algn="l">
              <a:buFont typeface="Arial" pitchFamily="34" charset="0"/>
              <a:buChar char="•"/>
            </a:pPr>
            <a:r>
              <a:rPr lang="en-US" dirty="0" smtClean="0">
                <a:solidFill>
                  <a:schemeClr val="accent2"/>
                </a:solidFill>
              </a:rPr>
              <a:t>Subject demonstrated abilities</a:t>
            </a:r>
          </a:p>
          <a:p>
            <a:pPr marL="346075" lvl="2" indent="-230188" algn="l">
              <a:buFont typeface="Arial" pitchFamily="34" charset="0"/>
              <a:buChar char="•"/>
            </a:pPr>
            <a:r>
              <a:rPr lang="en-US" dirty="0" smtClean="0">
                <a:solidFill>
                  <a:schemeClr val="accent2"/>
                </a:solidFill>
              </a:rPr>
              <a:t>Time /distance from subject</a:t>
            </a:r>
          </a:p>
          <a:p>
            <a:pPr marL="346075" lvl="2" indent="-230188" algn="l">
              <a:buFont typeface="Arial" pitchFamily="34" charset="0"/>
              <a:buChar char="•"/>
            </a:pPr>
            <a:r>
              <a:rPr lang="en-US" dirty="0" smtClean="0">
                <a:solidFill>
                  <a:schemeClr val="accent2"/>
                </a:solidFill>
              </a:rPr>
              <a:t>Is your target isolated – what will you hit if you miss?</a:t>
            </a:r>
          </a:p>
          <a:p>
            <a:pPr lvl="2" algn="l">
              <a:buFont typeface="Arial" pitchFamily="34" charset="0"/>
              <a:buChar char="•"/>
            </a:pPr>
            <a:endParaRPr lang="en-US" sz="1600" dirty="0" smtClean="0">
              <a:solidFill>
                <a:schemeClr val="accent2"/>
              </a:solidFill>
            </a:endParaRPr>
          </a:p>
          <a:p>
            <a:pPr algn="just" eaLnBrk="1" hangingPunct="1">
              <a:lnSpc>
                <a:spcPct val="90000"/>
              </a:lnSpc>
            </a:pPr>
            <a:endParaRPr lang="en-US"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Factors</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123" name="Rectangle 4"/>
          <p:cNvSpPr>
            <a:spLocks noGrp="1" noChangeArrowheads="1"/>
          </p:cNvSpPr>
          <p:nvPr>
            <p:ph type="subTitle" idx="1"/>
          </p:nvPr>
        </p:nvSpPr>
        <p:spPr>
          <a:xfrm>
            <a:off x="928688" y="1628800"/>
            <a:ext cx="8215312" cy="5500687"/>
          </a:xfrm>
        </p:spPr>
        <p:txBody>
          <a:bodyPr/>
          <a:lstStyle/>
          <a:p>
            <a:pPr algn="l" eaLnBrk="1" hangingPunct="1">
              <a:lnSpc>
                <a:spcPct val="80000"/>
              </a:lnSpc>
              <a:buFontTx/>
              <a:buChar char="•"/>
            </a:pPr>
            <a:r>
              <a:rPr lang="en-US" b="1" dirty="0" smtClean="0">
                <a:solidFill>
                  <a:schemeClr val="accent2"/>
                </a:solidFill>
                <a:effectLst>
                  <a:outerShdw blurRad="38100" dist="38100" dir="2700000" algn="tl">
                    <a:srgbClr val="000000">
                      <a:alpha val="43137"/>
                    </a:srgbClr>
                  </a:outerShdw>
                </a:effectLst>
              </a:rPr>
              <a:t>Method Of Instruction: </a:t>
            </a:r>
          </a:p>
          <a:p>
            <a:pPr algn="l" eaLnBrk="1" hangingPunct="1">
              <a:lnSpc>
                <a:spcPct val="80000"/>
              </a:lnSpc>
            </a:pPr>
            <a:r>
              <a:rPr lang="en-US" sz="2400" dirty="0" smtClean="0">
                <a:solidFill>
                  <a:schemeClr val="accent2"/>
                </a:solidFill>
              </a:rPr>
              <a:t>  </a:t>
            </a:r>
          </a:p>
          <a:p>
            <a:pPr algn="l" eaLnBrk="1" hangingPunct="1">
              <a:lnSpc>
                <a:spcPct val="80000"/>
              </a:lnSpc>
            </a:pPr>
            <a:r>
              <a:rPr lang="en-US" sz="2400" dirty="0" smtClean="0">
                <a:solidFill>
                  <a:schemeClr val="accent2"/>
                </a:solidFill>
              </a:rPr>
              <a:t>   Lecture </a:t>
            </a:r>
            <a:r>
              <a:rPr lang="en-US" sz="2400" dirty="0" smtClean="0">
                <a:solidFill>
                  <a:schemeClr val="accent2"/>
                </a:solidFill>
              </a:rPr>
              <a:t>development</a:t>
            </a:r>
            <a:endParaRPr lang="en-US" sz="2400" dirty="0" smtClean="0">
              <a:solidFill>
                <a:schemeClr val="accent2"/>
              </a:solidFill>
            </a:endParaRPr>
          </a:p>
          <a:p>
            <a:pPr algn="l" eaLnBrk="1" hangingPunct="1">
              <a:lnSpc>
                <a:spcPct val="80000"/>
              </a:lnSpc>
              <a:buFontTx/>
              <a:buChar char="•"/>
            </a:pPr>
            <a:endParaRPr lang="en-US" dirty="0" smtClean="0">
              <a:solidFill>
                <a:schemeClr val="accent2"/>
              </a:solidFill>
            </a:endParaRPr>
          </a:p>
          <a:p>
            <a:pPr algn="l" eaLnBrk="1" hangingPunct="1">
              <a:lnSpc>
                <a:spcPct val="80000"/>
              </a:lnSpc>
              <a:buFontTx/>
              <a:buChar char="•"/>
            </a:pPr>
            <a:r>
              <a:rPr lang="en-US" b="1" dirty="0" smtClean="0">
                <a:solidFill>
                  <a:schemeClr val="accent2"/>
                </a:solidFill>
                <a:effectLst>
                  <a:outerShdw blurRad="38100" dist="38100" dir="2700000" algn="tl">
                    <a:srgbClr val="000000">
                      <a:alpha val="43137"/>
                    </a:srgbClr>
                  </a:outerShdw>
                </a:effectLst>
              </a:rPr>
              <a:t>Training Aides: </a:t>
            </a:r>
          </a:p>
          <a:p>
            <a:pPr algn="l" eaLnBrk="1" hangingPunct="1">
              <a:lnSpc>
                <a:spcPct val="80000"/>
              </a:lnSpc>
            </a:pPr>
            <a:r>
              <a:rPr lang="en-US" dirty="0" smtClean="0">
                <a:solidFill>
                  <a:schemeClr val="accent2"/>
                </a:solidFill>
              </a:rPr>
              <a:t>  </a:t>
            </a:r>
            <a:r>
              <a:rPr lang="en-US" sz="2400" dirty="0" smtClean="0">
                <a:solidFill>
                  <a:schemeClr val="accent2"/>
                </a:solidFill>
              </a:rPr>
              <a:t>Lecture</a:t>
            </a:r>
            <a:endParaRPr lang="en-US" sz="2400" dirty="0" smtClean="0">
              <a:solidFill>
                <a:schemeClr val="accent2"/>
              </a:solidFill>
            </a:endParaRPr>
          </a:p>
          <a:p>
            <a:pPr algn="l" eaLnBrk="1" hangingPunct="1">
              <a:lnSpc>
                <a:spcPct val="80000"/>
              </a:lnSpc>
              <a:buFontTx/>
              <a:buChar char="•"/>
            </a:pPr>
            <a:endParaRPr lang="en-US" dirty="0" smtClean="0">
              <a:solidFill>
                <a:schemeClr val="accent2"/>
              </a:solidFill>
            </a:endParaRPr>
          </a:p>
          <a:p>
            <a:pPr algn="l" eaLnBrk="1" hangingPunct="1">
              <a:lnSpc>
                <a:spcPct val="80000"/>
              </a:lnSpc>
              <a:buFontTx/>
              <a:buChar char="•"/>
            </a:pPr>
            <a:r>
              <a:rPr lang="en-US" b="1" dirty="0" smtClean="0">
                <a:solidFill>
                  <a:schemeClr val="accent2"/>
                </a:solidFill>
                <a:effectLst>
                  <a:outerShdw blurRad="38100" dist="38100" dir="2700000" algn="tl">
                    <a:srgbClr val="000000">
                      <a:alpha val="43137"/>
                    </a:srgbClr>
                  </a:outerShdw>
                </a:effectLst>
              </a:rPr>
              <a:t>Pen and paper are required</a:t>
            </a:r>
          </a:p>
          <a:p>
            <a:pPr lvl="1" algn="l" eaLnBrk="1" hangingPunct="1">
              <a:lnSpc>
                <a:spcPct val="80000"/>
              </a:lnSpc>
              <a:buFontTx/>
              <a:buChar char="–"/>
            </a:pPr>
            <a:endParaRPr lang="en-US" sz="1600" dirty="0" smtClean="0">
              <a:solidFill>
                <a:schemeClr val="accent2"/>
              </a:solidFill>
            </a:endParaRPr>
          </a:p>
        </p:txBody>
      </p:sp>
      <p:sp>
        <p:nvSpPr>
          <p:cNvPr id="7" name="TextBox 6"/>
          <p:cNvSpPr txBox="1"/>
          <p:nvPr/>
        </p:nvSpPr>
        <p:spPr>
          <a:xfrm>
            <a:off x="3000375" y="71438"/>
            <a:ext cx="3500438" cy="646112"/>
          </a:xfrm>
          <a:prstGeom prst="rect">
            <a:avLst/>
          </a:prstGeom>
          <a:noFill/>
        </p:spPr>
        <p:txBody>
          <a:bodyPr>
            <a:spAutoFit/>
          </a:bodyPr>
          <a:lstStyle/>
          <a:p>
            <a:pPr algn="ctr">
              <a:defRPr/>
            </a:pPr>
            <a:r>
              <a:rPr lang="en-US" sz="3600" dirty="0" smtClean="0">
                <a:solidFill>
                  <a:schemeClr val="accent3"/>
                </a:solidFill>
              </a:rPr>
              <a:t>OBJECTIVES</a:t>
            </a:r>
            <a:endParaRPr lang="en-US" sz="36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5843" name="Rectangle 4"/>
          <p:cNvSpPr>
            <a:spLocks noGrp="1" noChangeArrowheads="1"/>
          </p:cNvSpPr>
          <p:nvPr>
            <p:ph type="subTitle" idx="1"/>
          </p:nvPr>
        </p:nvSpPr>
        <p:spPr>
          <a:xfrm>
            <a:off x="900113" y="1052513"/>
            <a:ext cx="7775575" cy="5616575"/>
          </a:xfrm>
        </p:spPr>
        <p:txBody>
          <a:bodyPr/>
          <a:lstStyle/>
          <a:p>
            <a:pPr algn="just"/>
            <a:r>
              <a:rPr lang="en-US" sz="2800" dirty="0" smtClean="0">
                <a:solidFill>
                  <a:schemeClr val="accent2"/>
                </a:solidFill>
              </a:rPr>
              <a:t>Security’s use of force is based on </a:t>
            </a:r>
            <a:r>
              <a:rPr lang="en-US" sz="2800" b="1" dirty="0" smtClean="0">
                <a:solidFill>
                  <a:schemeClr val="accent2"/>
                </a:solidFill>
                <a:effectLst>
                  <a:outerShdw blurRad="38100" dist="38100" dir="2700000" algn="tl">
                    <a:srgbClr val="000000">
                      <a:alpha val="43137"/>
                    </a:srgbClr>
                  </a:outerShdw>
                </a:effectLst>
              </a:rPr>
              <a:t>control</a:t>
            </a:r>
            <a:r>
              <a:rPr lang="en-US" sz="2800" dirty="0" smtClean="0">
                <a:solidFill>
                  <a:schemeClr val="accent2"/>
                </a:solidFill>
              </a:rPr>
              <a:t>. </a:t>
            </a:r>
          </a:p>
          <a:p>
            <a:pPr algn="just"/>
            <a:endParaRPr lang="en-US" sz="1000" dirty="0" smtClean="0">
              <a:solidFill>
                <a:schemeClr val="accent2"/>
              </a:solidFill>
            </a:endParaRPr>
          </a:p>
          <a:p>
            <a:pPr algn="just"/>
            <a:r>
              <a:rPr lang="en-US" sz="2800" dirty="0" smtClean="0">
                <a:solidFill>
                  <a:schemeClr val="accent2"/>
                </a:solidFill>
              </a:rPr>
              <a:t>The level(s) of </a:t>
            </a:r>
            <a:r>
              <a:rPr lang="en-US" sz="2800" b="1" dirty="0" smtClean="0">
                <a:solidFill>
                  <a:schemeClr val="accent2"/>
                </a:solidFill>
                <a:effectLst>
                  <a:outerShdw blurRad="38100" dist="38100" dir="2700000" algn="tl">
                    <a:srgbClr val="000000">
                      <a:alpha val="43137"/>
                    </a:srgbClr>
                  </a:outerShdw>
                </a:effectLst>
              </a:rPr>
              <a:t>resistance</a:t>
            </a:r>
            <a:r>
              <a:rPr lang="en-US" sz="2800" dirty="0" smtClean="0">
                <a:solidFill>
                  <a:schemeClr val="accent2"/>
                </a:solidFill>
              </a:rPr>
              <a:t> exhibited by a subject determines the level of control used by the officer.</a:t>
            </a:r>
          </a:p>
          <a:p>
            <a:pPr algn="just"/>
            <a:endParaRPr lang="en-US" sz="1000" dirty="0" smtClean="0">
              <a:solidFill>
                <a:schemeClr val="accent2"/>
              </a:solidFill>
            </a:endParaRPr>
          </a:p>
          <a:p>
            <a:pPr algn="just"/>
            <a:r>
              <a:rPr lang="en-US" sz="2800" b="1" dirty="0" smtClean="0">
                <a:solidFill>
                  <a:schemeClr val="accent2"/>
                </a:solidFill>
                <a:effectLst>
                  <a:outerShdw blurRad="38100" dist="38100" dir="2700000" algn="tl">
                    <a:srgbClr val="000000">
                      <a:alpha val="43137"/>
                    </a:srgbClr>
                  </a:outerShdw>
                </a:effectLst>
              </a:rPr>
              <a:t>Control:</a:t>
            </a:r>
            <a:r>
              <a:rPr lang="en-US" sz="2800" b="1" dirty="0" smtClean="0">
                <a:solidFill>
                  <a:schemeClr val="accent2"/>
                </a:solidFill>
              </a:rPr>
              <a:t> </a:t>
            </a:r>
          </a:p>
          <a:p>
            <a:pPr algn="just"/>
            <a:r>
              <a:rPr lang="en-US" sz="2800" dirty="0" smtClean="0">
                <a:solidFill>
                  <a:schemeClr val="accent2"/>
                </a:solidFill>
              </a:rPr>
              <a:t>T</a:t>
            </a:r>
            <a:r>
              <a:rPr lang="en-CA" sz="2800" dirty="0" smtClean="0">
                <a:solidFill>
                  <a:schemeClr val="accent2"/>
                </a:solidFill>
              </a:rPr>
              <a:t>o influence or direct people's behavior or the course of events</a:t>
            </a:r>
            <a:endParaRPr lang="en-US" sz="2800" dirty="0" smtClean="0">
              <a:solidFill>
                <a:schemeClr val="accent2"/>
              </a:solidFill>
            </a:endParaRPr>
          </a:p>
          <a:p>
            <a:pPr algn="just"/>
            <a:endParaRPr lang="en-US" sz="1000" dirty="0" smtClean="0">
              <a:solidFill>
                <a:schemeClr val="accent2"/>
              </a:solidFill>
            </a:endParaRPr>
          </a:p>
          <a:p>
            <a:pPr algn="just"/>
            <a:r>
              <a:rPr lang="en-US" sz="2800" b="1" dirty="0" smtClean="0">
                <a:solidFill>
                  <a:schemeClr val="accent2"/>
                </a:solidFill>
                <a:effectLst>
                  <a:outerShdw blurRad="38100" dist="38100" dir="2700000" algn="tl">
                    <a:srgbClr val="000000">
                      <a:alpha val="43137"/>
                    </a:srgbClr>
                  </a:outerShdw>
                </a:effectLst>
              </a:rPr>
              <a:t>Resistance:</a:t>
            </a:r>
            <a:r>
              <a:rPr lang="en-US" sz="2800" b="1" dirty="0" smtClean="0">
                <a:solidFill>
                  <a:schemeClr val="accent2"/>
                </a:solidFill>
              </a:rPr>
              <a:t> </a:t>
            </a:r>
          </a:p>
          <a:p>
            <a:pPr algn="just"/>
            <a:r>
              <a:rPr lang="en-CA" sz="2800" dirty="0" smtClean="0">
                <a:solidFill>
                  <a:schemeClr val="accent2"/>
                </a:solidFill>
              </a:rPr>
              <a:t>The refusal to accept or comply with something (can be verbal or physical)</a:t>
            </a:r>
            <a:endParaRPr lang="en-US" sz="2800" dirty="0" smtClean="0">
              <a:solidFill>
                <a:schemeClr val="accent2"/>
              </a:solidFill>
            </a:endParaRPr>
          </a:p>
          <a:p>
            <a:pPr algn="just"/>
            <a:endParaRPr lang="en-US" sz="16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Levels of Resistance</a:t>
            </a: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5843" name="Rectangle 4"/>
          <p:cNvSpPr>
            <a:spLocks noGrp="1" noChangeArrowheads="1"/>
          </p:cNvSpPr>
          <p:nvPr>
            <p:ph type="subTitle" idx="1"/>
          </p:nvPr>
        </p:nvSpPr>
        <p:spPr>
          <a:xfrm>
            <a:off x="827584" y="692696"/>
            <a:ext cx="7775575" cy="5616575"/>
          </a:xfrm>
        </p:spPr>
        <p:txBody>
          <a:bodyPr/>
          <a:lstStyle/>
          <a:p>
            <a:pPr algn="just"/>
            <a:endParaRPr lang="en-US" sz="1600" dirty="0" smtClean="0">
              <a:solidFill>
                <a:schemeClr val="accent2"/>
              </a:solidFill>
            </a:endParaRPr>
          </a:p>
          <a:p>
            <a:pPr algn="just"/>
            <a:r>
              <a:rPr lang="en-US" sz="2400" dirty="0" smtClean="0">
                <a:solidFill>
                  <a:schemeClr val="accent2"/>
                </a:solidFill>
              </a:rPr>
              <a:t>Levels of resistance are shown in the second inner circle of the Force Options Theory diagram.  </a:t>
            </a:r>
          </a:p>
          <a:p>
            <a:pPr algn="just"/>
            <a:endParaRPr lang="en-US" sz="1000" dirty="0" smtClean="0">
              <a:solidFill>
                <a:schemeClr val="accent2"/>
              </a:solidFill>
            </a:endParaRPr>
          </a:p>
          <a:p>
            <a:pPr algn="just"/>
            <a:r>
              <a:rPr lang="en-US" sz="2400" dirty="0" smtClean="0">
                <a:solidFill>
                  <a:schemeClr val="accent2"/>
                </a:solidFill>
              </a:rPr>
              <a:t>Although categorized for easy recognition, it is accepted that resistance levels will frequently overlap and can’t be categorized precisely.</a:t>
            </a:r>
          </a:p>
          <a:p>
            <a:pPr algn="just"/>
            <a:r>
              <a:rPr lang="en-US" sz="1600" dirty="0" smtClean="0">
                <a:solidFill>
                  <a:schemeClr val="accent2"/>
                </a:solidFill>
              </a:rPr>
              <a:t> </a:t>
            </a:r>
          </a:p>
          <a:p>
            <a:pPr marL="682625" indent="231775" algn="l">
              <a:buFontTx/>
              <a:buAutoNum type="arabicPeriod"/>
            </a:pPr>
            <a:r>
              <a:rPr lang="en-US" sz="2800" b="1" dirty="0" smtClean="0">
                <a:solidFill>
                  <a:schemeClr val="accent2"/>
                </a:solidFill>
                <a:effectLst>
                  <a:outerShdw blurRad="38100" dist="38100" dir="2700000" algn="tl">
                    <a:srgbClr val="000000">
                      <a:alpha val="43137"/>
                    </a:srgbClr>
                  </a:outerShdw>
                </a:effectLst>
              </a:rPr>
              <a:t>Cooperative</a:t>
            </a:r>
            <a:r>
              <a:rPr lang="en-US" sz="2800" dirty="0" smtClean="0">
                <a:solidFill>
                  <a:schemeClr val="accent2"/>
                </a:solidFill>
                <a:effectLst>
                  <a:outerShdw blurRad="38100" dist="38100" dir="2700000" algn="tl">
                    <a:srgbClr val="000000">
                      <a:alpha val="43137"/>
                    </a:srgbClr>
                  </a:outerShdw>
                </a:effectLst>
              </a:rPr>
              <a:t> </a:t>
            </a:r>
          </a:p>
          <a:p>
            <a:pPr marL="682625" indent="231775" algn="l">
              <a:buFontTx/>
              <a:buAutoNum type="arabicPeriod"/>
            </a:pPr>
            <a:r>
              <a:rPr lang="en-US" sz="2800" b="1" dirty="0" smtClean="0">
                <a:solidFill>
                  <a:schemeClr val="accent2"/>
                </a:solidFill>
                <a:effectLst>
                  <a:outerShdw blurRad="38100" dist="38100" dir="2700000" algn="tl">
                    <a:srgbClr val="000000">
                      <a:alpha val="43137"/>
                    </a:srgbClr>
                  </a:outerShdw>
                </a:effectLst>
              </a:rPr>
              <a:t>Passive Resistance</a:t>
            </a:r>
            <a:r>
              <a:rPr lang="en-US" sz="2800" dirty="0" smtClean="0">
                <a:solidFill>
                  <a:schemeClr val="accent2"/>
                </a:solidFill>
                <a:effectLst>
                  <a:outerShdw blurRad="38100" dist="38100" dir="2700000" algn="tl">
                    <a:srgbClr val="000000">
                      <a:alpha val="43137"/>
                    </a:srgbClr>
                  </a:outerShdw>
                </a:effectLst>
              </a:rPr>
              <a:t>  </a:t>
            </a:r>
          </a:p>
          <a:p>
            <a:pPr marL="682625" indent="231775" algn="l">
              <a:buFontTx/>
              <a:buAutoNum type="arabicPeriod"/>
            </a:pPr>
            <a:r>
              <a:rPr lang="en-US" sz="2800" b="1" dirty="0" smtClean="0">
                <a:solidFill>
                  <a:schemeClr val="accent2"/>
                </a:solidFill>
                <a:effectLst>
                  <a:outerShdw blurRad="38100" dist="38100" dir="2700000" algn="tl">
                    <a:srgbClr val="000000">
                      <a:alpha val="43137"/>
                    </a:srgbClr>
                  </a:outerShdw>
                </a:effectLst>
              </a:rPr>
              <a:t>Active Resistance</a:t>
            </a:r>
            <a:r>
              <a:rPr lang="en-US" sz="2800" dirty="0" smtClean="0">
                <a:solidFill>
                  <a:schemeClr val="accent2"/>
                </a:solidFill>
                <a:effectLst>
                  <a:outerShdw blurRad="38100" dist="38100" dir="2700000" algn="tl">
                    <a:srgbClr val="000000">
                      <a:alpha val="43137"/>
                    </a:srgbClr>
                  </a:outerShdw>
                </a:effectLst>
              </a:rPr>
              <a:t> </a:t>
            </a:r>
          </a:p>
          <a:p>
            <a:pPr marL="682625" indent="231775" algn="l">
              <a:buFontTx/>
              <a:buAutoNum type="arabicPeriod"/>
            </a:pPr>
            <a:r>
              <a:rPr lang="en-US" sz="2800" b="1" dirty="0" smtClean="0">
                <a:solidFill>
                  <a:schemeClr val="accent2"/>
                </a:solidFill>
                <a:effectLst>
                  <a:outerShdw blurRad="38100" dist="38100" dir="2700000" algn="tl">
                    <a:srgbClr val="000000">
                      <a:alpha val="43137"/>
                    </a:srgbClr>
                  </a:outerShdw>
                </a:effectLst>
              </a:rPr>
              <a:t>Assaultive</a:t>
            </a:r>
            <a:r>
              <a:rPr lang="en-US" sz="2800" dirty="0" smtClean="0">
                <a:solidFill>
                  <a:schemeClr val="accent2"/>
                </a:solidFill>
                <a:effectLst>
                  <a:outerShdw blurRad="38100" dist="38100" dir="2700000" algn="tl">
                    <a:srgbClr val="000000">
                      <a:alpha val="43137"/>
                    </a:srgbClr>
                  </a:outerShdw>
                </a:effectLst>
              </a:rPr>
              <a:t> </a:t>
            </a:r>
          </a:p>
          <a:p>
            <a:pPr marL="682625" indent="231775" algn="l">
              <a:buFontTx/>
              <a:buAutoNum type="arabicPeriod"/>
            </a:pPr>
            <a:r>
              <a:rPr lang="en-US" sz="2800" b="1" dirty="0" smtClean="0">
                <a:solidFill>
                  <a:schemeClr val="accent2"/>
                </a:solidFill>
                <a:effectLst>
                  <a:outerShdw blurRad="38100" dist="38100" dir="2700000" algn="tl">
                    <a:srgbClr val="000000">
                      <a:alpha val="43137"/>
                    </a:srgbClr>
                  </a:outerShdw>
                </a:effectLst>
              </a:rPr>
              <a:t>Grievous Bodily Harm or Death</a:t>
            </a:r>
            <a:r>
              <a:rPr lang="en-US" sz="2800" dirty="0" smtClean="0">
                <a:solidFill>
                  <a:schemeClr val="accent2"/>
                </a:solidFill>
                <a:effectLst>
                  <a:outerShdw blurRad="38100" dist="38100" dir="2700000" algn="tl">
                    <a:srgbClr val="000000">
                      <a:alpha val="43137"/>
                    </a:srgbClr>
                  </a:outerShdw>
                </a:effectLst>
              </a:rPr>
              <a:t> </a:t>
            </a: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Levels of Resistance</a:t>
            </a: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Levels of Resistance</a:t>
            </a:r>
          </a:p>
        </p:txBody>
      </p:sp>
      <p:sp>
        <p:nvSpPr>
          <p:cNvPr id="5" name="Rectangle 4"/>
          <p:cNvSpPr/>
          <p:nvPr/>
        </p:nvSpPr>
        <p:spPr>
          <a:xfrm>
            <a:off x="899592" y="836712"/>
            <a:ext cx="8137525" cy="6497163"/>
          </a:xfrm>
          <a:prstGeom prst="rect">
            <a:avLst/>
          </a:prstGeom>
        </p:spPr>
        <p:txBody>
          <a:bodyPr>
            <a:spAutoFit/>
          </a:bodyPr>
          <a:lstStyle/>
          <a:p>
            <a:pPr algn="just">
              <a:defRPr/>
            </a:pPr>
            <a:r>
              <a:rPr lang="en-US" sz="1000" dirty="0"/>
              <a:t> </a:t>
            </a:r>
            <a:endParaRPr lang="en-US" sz="1400" dirty="0"/>
          </a:p>
          <a:p>
            <a:pPr marL="342900" indent="-342900" algn="ctr">
              <a:defRPr/>
            </a:pPr>
            <a:r>
              <a:rPr lang="en-US" sz="2800" b="1" dirty="0">
                <a:solidFill>
                  <a:schemeClr val="accent2"/>
                </a:solidFill>
                <a:effectLst>
                  <a:outerShdw blurRad="38100" dist="38100" dir="2700000" algn="tl">
                    <a:srgbClr val="000000">
                      <a:alpha val="43137"/>
                    </a:srgbClr>
                  </a:outerShdw>
                </a:effectLst>
              </a:rPr>
              <a:t>Cooperative</a:t>
            </a:r>
            <a:r>
              <a:rPr lang="en-US" sz="2800" dirty="0">
                <a:solidFill>
                  <a:schemeClr val="accent2"/>
                </a:solidFill>
                <a:effectLst>
                  <a:outerShdw blurRad="38100" dist="38100" dir="2700000" algn="tl">
                    <a:srgbClr val="000000">
                      <a:alpha val="43137"/>
                    </a:srgbClr>
                  </a:outerShdw>
                </a:effectLst>
              </a:rPr>
              <a:t> </a:t>
            </a:r>
            <a:r>
              <a:rPr lang="en-US" sz="2800" i="1" dirty="0">
                <a:solidFill>
                  <a:schemeClr val="accent2"/>
                </a:solidFill>
                <a:effectLst>
                  <a:outerShdw blurRad="38100" dist="38100" dir="2700000" algn="tl">
                    <a:srgbClr val="000000">
                      <a:alpha val="43137"/>
                    </a:srgbClr>
                  </a:outerShdw>
                </a:effectLst>
              </a:rPr>
              <a:t>(white)</a:t>
            </a:r>
            <a:r>
              <a:rPr lang="en-US" sz="2800" dirty="0">
                <a:solidFill>
                  <a:schemeClr val="accent2"/>
                </a:solidFill>
                <a:effectLst>
                  <a:outerShdw blurRad="38100" dist="38100" dir="2700000" algn="tl">
                    <a:srgbClr val="000000">
                      <a:alpha val="43137"/>
                    </a:srgbClr>
                  </a:outerShdw>
                </a:effectLst>
              </a:rPr>
              <a:t> </a:t>
            </a:r>
            <a:r>
              <a:rPr lang="en-US" sz="2800" dirty="0" smtClean="0">
                <a:solidFill>
                  <a:schemeClr val="accent2"/>
                </a:solidFill>
                <a:effectLst>
                  <a:outerShdw blurRad="38100" dist="38100" dir="2700000" algn="tl">
                    <a:srgbClr val="000000">
                      <a:alpha val="43137"/>
                    </a:srgbClr>
                  </a:outerShdw>
                </a:effectLst>
              </a:rPr>
              <a:t>– </a:t>
            </a:r>
          </a:p>
          <a:p>
            <a:pPr marL="342900" indent="-342900" algn="just">
              <a:defRPr/>
            </a:pPr>
            <a:endParaRPr lang="en-US" sz="1000" dirty="0" smtClean="0">
              <a:solidFill>
                <a:schemeClr val="accent2"/>
              </a:solidFill>
            </a:endParaRPr>
          </a:p>
          <a:p>
            <a:pPr marL="342900" indent="3175" algn="just">
              <a:defRPr/>
            </a:pPr>
            <a:r>
              <a:rPr lang="en-US" sz="2800" dirty="0">
                <a:solidFill>
                  <a:schemeClr val="accent2"/>
                </a:solidFill>
              </a:rPr>
              <a:t>C</a:t>
            </a:r>
            <a:r>
              <a:rPr lang="en-US" sz="2800" dirty="0" smtClean="0">
                <a:solidFill>
                  <a:schemeClr val="accent2"/>
                </a:solidFill>
              </a:rPr>
              <a:t>ommonly </a:t>
            </a:r>
            <a:r>
              <a:rPr lang="en-US" sz="2800" dirty="0">
                <a:solidFill>
                  <a:schemeClr val="accent2"/>
                </a:solidFill>
              </a:rPr>
              <a:t>known as a “Yes” person.  This individual obeys all lawful orders and direction by an officer.</a:t>
            </a:r>
          </a:p>
          <a:p>
            <a:pPr marL="342900" indent="-342900" algn="just">
              <a:buFont typeface="+mj-lt"/>
              <a:buAutoNum type="arabicPeriod"/>
              <a:defRPr/>
            </a:pPr>
            <a:endParaRPr lang="en-US" sz="2800" dirty="0">
              <a:solidFill>
                <a:schemeClr val="accent2"/>
              </a:solidFill>
            </a:endParaRPr>
          </a:p>
          <a:p>
            <a:pPr marL="342900" indent="-342900" algn="ctr">
              <a:defRPr/>
            </a:pPr>
            <a:r>
              <a:rPr lang="en-US" sz="2800" b="1" dirty="0">
                <a:solidFill>
                  <a:schemeClr val="accent2"/>
                </a:solidFill>
                <a:effectLst>
                  <a:outerShdw blurRad="38100" dist="38100" dir="2700000" algn="tl">
                    <a:srgbClr val="000000">
                      <a:alpha val="43137"/>
                    </a:srgbClr>
                  </a:outerShdw>
                </a:effectLst>
              </a:rPr>
              <a:t>Passive Resistance</a:t>
            </a:r>
            <a:r>
              <a:rPr lang="en-US" sz="2800" dirty="0">
                <a:solidFill>
                  <a:schemeClr val="accent2"/>
                </a:solidFill>
                <a:effectLst>
                  <a:outerShdw blurRad="38100" dist="38100" dir="2700000" algn="tl">
                    <a:srgbClr val="000000">
                      <a:alpha val="43137"/>
                    </a:srgbClr>
                  </a:outerShdw>
                </a:effectLst>
              </a:rPr>
              <a:t> </a:t>
            </a:r>
            <a:r>
              <a:rPr lang="en-US" sz="2800" i="1" dirty="0">
                <a:solidFill>
                  <a:schemeClr val="accent2"/>
                </a:solidFill>
                <a:effectLst>
                  <a:outerShdw blurRad="38100" dist="38100" dir="2700000" algn="tl">
                    <a:srgbClr val="000000">
                      <a:alpha val="43137"/>
                    </a:srgbClr>
                  </a:outerShdw>
                </a:effectLst>
              </a:rPr>
              <a:t>(light gray)</a:t>
            </a:r>
            <a:r>
              <a:rPr lang="en-US" sz="2800" dirty="0">
                <a:solidFill>
                  <a:schemeClr val="accent2"/>
                </a:solidFill>
                <a:effectLst>
                  <a:outerShdw blurRad="38100" dist="38100" dir="2700000" algn="tl">
                    <a:srgbClr val="000000">
                      <a:alpha val="43137"/>
                    </a:srgbClr>
                  </a:outerShdw>
                </a:effectLst>
              </a:rPr>
              <a:t> </a:t>
            </a:r>
            <a:r>
              <a:rPr lang="en-US" sz="2800" dirty="0" smtClean="0">
                <a:solidFill>
                  <a:schemeClr val="accent2"/>
                </a:solidFill>
                <a:effectLst>
                  <a:outerShdw blurRad="38100" dist="38100" dir="2700000" algn="tl">
                    <a:srgbClr val="000000">
                      <a:alpha val="43137"/>
                    </a:srgbClr>
                  </a:outerShdw>
                </a:effectLst>
              </a:rPr>
              <a:t>– </a:t>
            </a:r>
          </a:p>
          <a:p>
            <a:pPr marL="342900" indent="-342900" algn="just">
              <a:defRPr/>
            </a:pPr>
            <a:endParaRPr lang="en-US" sz="1000" dirty="0" smtClean="0">
              <a:solidFill>
                <a:schemeClr val="accent2"/>
              </a:solidFill>
            </a:endParaRPr>
          </a:p>
          <a:p>
            <a:pPr marL="342900" indent="3175" algn="just">
              <a:defRPr/>
            </a:pPr>
            <a:r>
              <a:rPr lang="en-US" sz="2800" dirty="0">
                <a:solidFill>
                  <a:schemeClr val="accent2"/>
                </a:solidFill>
              </a:rPr>
              <a:t>T</a:t>
            </a:r>
            <a:r>
              <a:rPr lang="en-US" sz="2800" dirty="0" smtClean="0">
                <a:solidFill>
                  <a:schemeClr val="accent2"/>
                </a:solidFill>
              </a:rPr>
              <a:t>his </a:t>
            </a:r>
            <a:r>
              <a:rPr lang="en-US" sz="2800" dirty="0">
                <a:solidFill>
                  <a:schemeClr val="accent2"/>
                </a:solidFill>
              </a:rPr>
              <a:t>individual does not physically interfere with an officer’s attempt at control, but does nothing to assist.  Common examples of this resistance would be “dead-weight”, a </a:t>
            </a:r>
            <a:r>
              <a:rPr lang="en-US" sz="2800" dirty="0" smtClean="0">
                <a:solidFill>
                  <a:schemeClr val="accent2"/>
                </a:solidFill>
              </a:rPr>
              <a:t>“sit-in” protest, </a:t>
            </a:r>
            <a:r>
              <a:rPr lang="en-US" sz="2800" dirty="0">
                <a:solidFill>
                  <a:schemeClr val="accent2"/>
                </a:solidFill>
              </a:rPr>
              <a:t>and the body going limp, refusing to leave an area and not obeying a lawful order.</a:t>
            </a:r>
          </a:p>
          <a:p>
            <a:pPr marL="342900" indent="-342900" algn="just">
              <a:defRPr/>
            </a:pPr>
            <a:r>
              <a:rPr lang="en-US" sz="2000" dirty="0">
                <a:solidFill>
                  <a:schemeClr val="accent2"/>
                </a:solidFill>
              </a:rPr>
              <a:t> </a:t>
            </a:r>
          </a:p>
          <a:p>
            <a:pPr marL="342900" indent="-342900" algn="just">
              <a:defRPr/>
            </a:pPr>
            <a:r>
              <a:rPr lang="en-US" sz="1400" dirty="0"/>
              <a:t> </a:t>
            </a:r>
          </a:p>
          <a:p>
            <a:pPr algn="just">
              <a:lnSpc>
                <a:spcPct val="90000"/>
              </a:lnSpc>
              <a:defRPr/>
            </a:pPr>
            <a:endParaRPr lang="en-US" dirty="0">
              <a:solidFill>
                <a:schemeClr val="accent2"/>
              </a:solidFill>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Levels of Resistance</a:t>
            </a:r>
          </a:p>
        </p:txBody>
      </p:sp>
      <p:sp>
        <p:nvSpPr>
          <p:cNvPr id="5" name="Rectangle 4"/>
          <p:cNvSpPr/>
          <p:nvPr/>
        </p:nvSpPr>
        <p:spPr>
          <a:xfrm>
            <a:off x="827088" y="1052513"/>
            <a:ext cx="8137525" cy="5481501"/>
          </a:xfrm>
          <a:prstGeom prst="rect">
            <a:avLst/>
          </a:prstGeom>
        </p:spPr>
        <p:txBody>
          <a:bodyPr>
            <a:spAutoFit/>
          </a:bodyPr>
          <a:lstStyle/>
          <a:p>
            <a:pPr algn="just">
              <a:defRPr/>
            </a:pPr>
            <a:r>
              <a:rPr lang="en-US" sz="1000" dirty="0"/>
              <a:t> </a:t>
            </a:r>
            <a:endParaRPr lang="en-US" sz="1400" dirty="0"/>
          </a:p>
          <a:p>
            <a:pPr marL="342900" indent="-342900" algn="just">
              <a:defRPr/>
            </a:pPr>
            <a:endParaRPr lang="en-US" sz="2000" dirty="0">
              <a:solidFill>
                <a:schemeClr val="accent2"/>
              </a:solidFill>
            </a:endParaRPr>
          </a:p>
          <a:p>
            <a:pPr marL="342900" indent="-342900" algn="ctr">
              <a:defRPr/>
            </a:pPr>
            <a:r>
              <a:rPr lang="en-US" sz="2800" b="1" dirty="0">
                <a:solidFill>
                  <a:schemeClr val="accent2"/>
                </a:solidFill>
                <a:effectLst>
                  <a:outerShdw blurRad="38100" dist="38100" dir="2700000" algn="tl">
                    <a:srgbClr val="000000">
                      <a:alpha val="43137"/>
                    </a:srgbClr>
                  </a:outerShdw>
                </a:effectLst>
              </a:rPr>
              <a:t>Active Resistance</a:t>
            </a:r>
            <a:r>
              <a:rPr lang="en-US" sz="2800" dirty="0">
                <a:solidFill>
                  <a:schemeClr val="accent2"/>
                </a:solidFill>
                <a:effectLst>
                  <a:outerShdw blurRad="38100" dist="38100" dir="2700000" algn="tl">
                    <a:srgbClr val="000000">
                      <a:alpha val="43137"/>
                    </a:srgbClr>
                  </a:outerShdw>
                </a:effectLst>
              </a:rPr>
              <a:t> </a:t>
            </a:r>
            <a:r>
              <a:rPr lang="en-US" sz="2800" i="1" dirty="0">
                <a:solidFill>
                  <a:schemeClr val="accent2"/>
                </a:solidFill>
                <a:effectLst>
                  <a:outerShdw blurRad="38100" dist="38100" dir="2700000" algn="tl">
                    <a:srgbClr val="000000">
                      <a:alpha val="43137"/>
                    </a:srgbClr>
                  </a:outerShdw>
                </a:effectLst>
              </a:rPr>
              <a:t>(gray)</a:t>
            </a:r>
            <a:r>
              <a:rPr lang="en-US" sz="2800" dirty="0">
                <a:solidFill>
                  <a:schemeClr val="accent2"/>
                </a:solidFill>
                <a:effectLst>
                  <a:outerShdw blurRad="38100" dist="38100" dir="2700000" algn="tl">
                    <a:srgbClr val="000000">
                      <a:alpha val="43137"/>
                    </a:srgbClr>
                  </a:outerShdw>
                </a:effectLst>
              </a:rPr>
              <a:t>  - </a:t>
            </a:r>
            <a:endParaRPr lang="en-US" sz="2800" dirty="0" smtClean="0">
              <a:solidFill>
                <a:schemeClr val="accent2"/>
              </a:solidFill>
              <a:effectLst>
                <a:outerShdw blurRad="38100" dist="38100" dir="2700000" algn="tl">
                  <a:srgbClr val="000000">
                    <a:alpha val="43137"/>
                  </a:srgbClr>
                </a:outerShdw>
              </a:effectLst>
            </a:endParaRPr>
          </a:p>
          <a:p>
            <a:pPr marL="342900" indent="-342900" algn="just">
              <a:defRPr/>
            </a:pPr>
            <a:endParaRPr lang="en-US" sz="1000" dirty="0" smtClean="0">
              <a:solidFill>
                <a:schemeClr val="accent2"/>
              </a:solidFill>
            </a:endParaRPr>
          </a:p>
          <a:p>
            <a:pPr marL="342900" indent="3175" algn="just">
              <a:defRPr/>
            </a:pPr>
            <a:r>
              <a:rPr lang="en-US" sz="2800" dirty="0">
                <a:solidFill>
                  <a:schemeClr val="accent2"/>
                </a:solidFill>
              </a:rPr>
              <a:t>T</a:t>
            </a:r>
            <a:r>
              <a:rPr lang="en-US" sz="2800" dirty="0" smtClean="0">
                <a:solidFill>
                  <a:schemeClr val="accent2"/>
                </a:solidFill>
              </a:rPr>
              <a:t>his </a:t>
            </a:r>
            <a:r>
              <a:rPr lang="en-US" sz="2800" dirty="0">
                <a:solidFill>
                  <a:schemeClr val="accent2"/>
                </a:solidFill>
              </a:rPr>
              <a:t>individual doesn’t physically assault the officer, but actively resists in such a manner that won’t allow the officer to control.  Often accompanying this type of resistance is “Verbal Non-Compliance” (refusing a lawful order or direction).  </a:t>
            </a:r>
            <a:endParaRPr lang="en-US" sz="2800" dirty="0" smtClean="0">
              <a:solidFill>
                <a:schemeClr val="accent2"/>
              </a:solidFill>
            </a:endParaRPr>
          </a:p>
          <a:p>
            <a:pPr marL="342900" indent="3175" algn="just">
              <a:defRPr/>
            </a:pPr>
            <a:endParaRPr lang="en-US" sz="2800" dirty="0" smtClean="0">
              <a:solidFill>
                <a:schemeClr val="accent2"/>
              </a:solidFill>
            </a:endParaRPr>
          </a:p>
          <a:p>
            <a:pPr marL="342900" indent="3175" algn="just">
              <a:defRPr/>
            </a:pPr>
            <a:r>
              <a:rPr lang="en-US" sz="2800" dirty="0" smtClean="0">
                <a:solidFill>
                  <a:schemeClr val="accent2"/>
                </a:solidFill>
              </a:rPr>
              <a:t>Examples </a:t>
            </a:r>
            <a:r>
              <a:rPr lang="en-US" sz="2800" dirty="0">
                <a:solidFill>
                  <a:schemeClr val="accent2"/>
                </a:solidFill>
              </a:rPr>
              <a:t>of this resistance are pulling away from the officer or attempting to flee.</a:t>
            </a:r>
          </a:p>
          <a:p>
            <a:pPr marL="342900" indent="-342900" algn="just">
              <a:defRPr/>
            </a:pPr>
            <a:r>
              <a:rPr lang="en-US" sz="1400" dirty="0"/>
              <a:t> </a:t>
            </a:r>
          </a:p>
          <a:p>
            <a:pPr algn="just">
              <a:lnSpc>
                <a:spcPct val="90000"/>
              </a:lnSpc>
              <a:defRPr/>
            </a:pPr>
            <a:endParaRPr lang="en-US" dirty="0">
              <a:solidFill>
                <a:schemeClr val="accent2"/>
              </a:solidFill>
            </a:endParaRP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Levels of Resistance</a:t>
            </a:r>
          </a:p>
        </p:txBody>
      </p:sp>
      <p:sp>
        <p:nvSpPr>
          <p:cNvPr id="5" name="Rectangle 4"/>
          <p:cNvSpPr/>
          <p:nvPr/>
        </p:nvSpPr>
        <p:spPr>
          <a:xfrm>
            <a:off x="827088" y="1052513"/>
            <a:ext cx="8137525" cy="6097054"/>
          </a:xfrm>
          <a:prstGeom prst="rect">
            <a:avLst/>
          </a:prstGeom>
        </p:spPr>
        <p:txBody>
          <a:bodyPr>
            <a:spAutoFit/>
          </a:bodyPr>
          <a:lstStyle/>
          <a:p>
            <a:pPr marL="342900" indent="-342900" algn="ctr">
              <a:defRPr/>
            </a:pPr>
            <a:r>
              <a:rPr lang="en-US" sz="2800" b="1" dirty="0">
                <a:solidFill>
                  <a:schemeClr val="accent2"/>
                </a:solidFill>
                <a:effectLst>
                  <a:outerShdw blurRad="38100" dist="38100" dir="2700000" algn="tl">
                    <a:srgbClr val="000000">
                      <a:alpha val="43137"/>
                    </a:srgbClr>
                  </a:outerShdw>
                </a:effectLst>
              </a:rPr>
              <a:t>Assaultive</a:t>
            </a:r>
            <a:r>
              <a:rPr lang="en-US" sz="2800" dirty="0">
                <a:solidFill>
                  <a:schemeClr val="accent2"/>
                </a:solidFill>
                <a:effectLst>
                  <a:outerShdw blurRad="38100" dist="38100" dir="2700000" algn="tl">
                    <a:srgbClr val="000000">
                      <a:alpha val="43137"/>
                    </a:srgbClr>
                  </a:outerShdw>
                </a:effectLst>
              </a:rPr>
              <a:t> </a:t>
            </a:r>
            <a:r>
              <a:rPr lang="en-US" sz="2800" i="1" dirty="0">
                <a:solidFill>
                  <a:schemeClr val="accent2"/>
                </a:solidFill>
                <a:effectLst>
                  <a:outerShdw blurRad="38100" dist="38100" dir="2700000" algn="tl">
                    <a:srgbClr val="000000">
                      <a:alpha val="43137"/>
                    </a:srgbClr>
                  </a:outerShdw>
                </a:effectLst>
              </a:rPr>
              <a:t>(dark gray)</a:t>
            </a:r>
            <a:r>
              <a:rPr lang="en-US" sz="2800" dirty="0">
                <a:solidFill>
                  <a:schemeClr val="accent2"/>
                </a:solidFill>
                <a:effectLst>
                  <a:outerShdw blurRad="38100" dist="38100" dir="2700000" algn="tl">
                    <a:srgbClr val="000000">
                      <a:alpha val="43137"/>
                    </a:srgbClr>
                  </a:outerShdw>
                </a:effectLst>
              </a:rPr>
              <a:t> </a:t>
            </a:r>
            <a:r>
              <a:rPr lang="en-US" sz="2800" dirty="0" smtClean="0">
                <a:solidFill>
                  <a:schemeClr val="accent2"/>
                </a:solidFill>
                <a:effectLst>
                  <a:outerShdw blurRad="38100" dist="38100" dir="2700000" algn="tl">
                    <a:srgbClr val="000000">
                      <a:alpha val="43137"/>
                    </a:srgbClr>
                  </a:outerShdw>
                </a:effectLst>
              </a:rPr>
              <a:t>– </a:t>
            </a:r>
          </a:p>
          <a:p>
            <a:pPr marL="342900" indent="-342900" algn="just">
              <a:defRPr/>
            </a:pPr>
            <a:endParaRPr lang="en-US" sz="1000" dirty="0" smtClean="0">
              <a:solidFill>
                <a:schemeClr val="accent2"/>
              </a:solidFill>
            </a:endParaRPr>
          </a:p>
          <a:p>
            <a:pPr marL="342900" indent="3175" algn="just">
              <a:defRPr/>
            </a:pPr>
            <a:r>
              <a:rPr lang="en-US" sz="2800" dirty="0">
                <a:solidFill>
                  <a:schemeClr val="accent2"/>
                </a:solidFill>
              </a:rPr>
              <a:t>T</a:t>
            </a:r>
            <a:r>
              <a:rPr lang="en-US" sz="2800" dirty="0" smtClean="0">
                <a:solidFill>
                  <a:schemeClr val="accent2"/>
                </a:solidFill>
              </a:rPr>
              <a:t>his </a:t>
            </a:r>
            <a:r>
              <a:rPr lang="en-US" sz="2800" dirty="0">
                <a:solidFill>
                  <a:schemeClr val="accent2"/>
                </a:solidFill>
              </a:rPr>
              <a:t>individual not only resists a Law Enforcement Officer’s action, but also actually attempts to physically assault the officer.  </a:t>
            </a:r>
            <a:endParaRPr lang="en-US" sz="2800" dirty="0" smtClean="0">
              <a:solidFill>
                <a:schemeClr val="accent2"/>
              </a:solidFill>
            </a:endParaRPr>
          </a:p>
          <a:p>
            <a:pPr marL="342900" indent="3175" algn="just">
              <a:defRPr/>
            </a:pPr>
            <a:endParaRPr lang="en-US" sz="1000" dirty="0" smtClean="0">
              <a:solidFill>
                <a:schemeClr val="accent2"/>
              </a:solidFill>
            </a:endParaRPr>
          </a:p>
          <a:p>
            <a:pPr marL="342900" indent="3175" algn="just">
              <a:defRPr/>
            </a:pPr>
            <a:r>
              <a:rPr lang="en-US" sz="2800" dirty="0" smtClean="0">
                <a:solidFill>
                  <a:schemeClr val="accent2"/>
                </a:solidFill>
              </a:rPr>
              <a:t>This </a:t>
            </a:r>
            <a:r>
              <a:rPr lang="en-US" sz="2800" dirty="0">
                <a:solidFill>
                  <a:schemeClr val="accent2"/>
                </a:solidFill>
              </a:rPr>
              <a:t>type of resistance is sometimes preceded by “pre-assault” cues, commonly known as “Psychological Intimidation” (clenching of fists, facial expressions, threats, etc.), and verbal non-compliance.  </a:t>
            </a:r>
            <a:endParaRPr lang="en-US" sz="2800" dirty="0" smtClean="0">
              <a:solidFill>
                <a:schemeClr val="accent2"/>
              </a:solidFill>
            </a:endParaRPr>
          </a:p>
          <a:p>
            <a:pPr marL="342900" indent="3175" algn="just">
              <a:defRPr/>
            </a:pPr>
            <a:endParaRPr lang="en-US" sz="2800" dirty="0" smtClean="0">
              <a:solidFill>
                <a:schemeClr val="accent2"/>
              </a:solidFill>
            </a:endParaRPr>
          </a:p>
          <a:p>
            <a:pPr marL="342900" indent="3175" algn="just">
              <a:defRPr/>
            </a:pPr>
            <a:r>
              <a:rPr lang="en-US" sz="2800" u="sng" dirty="0" smtClean="0">
                <a:solidFill>
                  <a:schemeClr val="accent2"/>
                </a:solidFill>
                <a:effectLst>
                  <a:outerShdw blurRad="38100" dist="38100" dir="2700000" algn="tl">
                    <a:srgbClr val="000000">
                      <a:alpha val="43137"/>
                    </a:srgbClr>
                  </a:outerShdw>
                </a:effectLst>
              </a:rPr>
              <a:t>Note</a:t>
            </a:r>
            <a:r>
              <a:rPr lang="en-US" sz="2800" dirty="0">
                <a:solidFill>
                  <a:schemeClr val="accent2"/>
                </a:solidFill>
                <a:effectLst>
                  <a:outerShdw blurRad="38100" dist="38100" dir="2700000" algn="tl">
                    <a:srgbClr val="000000">
                      <a:alpha val="43137"/>
                    </a:srgbClr>
                  </a:outerShdw>
                </a:effectLst>
              </a:rPr>
              <a:t>:</a:t>
            </a:r>
            <a:r>
              <a:rPr lang="en-US" sz="2800" dirty="0">
                <a:solidFill>
                  <a:schemeClr val="accent2"/>
                </a:solidFill>
              </a:rPr>
              <a:t> An officer would be justified to respond physically even against “pre-assault ” </a:t>
            </a:r>
            <a:r>
              <a:rPr lang="en-US" sz="2800" dirty="0" smtClean="0">
                <a:solidFill>
                  <a:schemeClr val="accent2"/>
                </a:solidFill>
              </a:rPr>
              <a:t>cues.</a:t>
            </a:r>
            <a:endParaRPr lang="en-US" sz="2800" dirty="0">
              <a:solidFill>
                <a:schemeClr val="accent2"/>
              </a:solidFill>
            </a:endParaRPr>
          </a:p>
          <a:p>
            <a:pPr marL="342900" indent="-342900" algn="just">
              <a:defRPr/>
            </a:pPr>
            <a:r>
              <a:rPr lang="en-US" dirty="0">
                <a:solidFill>
                  <a:schemeClr val="accent2"/>
                </a:solidFill>
              </a:rPr>
              <a:t> </a:t>
            </a:r>
          </a:p>
          <a:p>
            <a:pPr algn="just">
              <a:lnSpc>
                <a:spcPct val="90000"/>
              </a:lnSpc>
              <a:defRPr/>
            </a:pPr>
            <a:endParaRPr lang="en-US" dirty="0">
              <a:solidFill>
                <a:schemeClr val="accent2"/>
              </a:solidFill>
            </a:endParaRP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Levels of Resistance</a:t>
            </a:r>
          </a:p>
        </p:txBody>
      </p:sp>
      <p:sp>
        <p:nvSpPr>
          <p:cNvPr id="5" name="Rectangle 4"/>
          <p:cNvSpPr/>
          <p:nvPr/>
        </p:nvSpPr>
        <p:spPr>
          <a:xfrm>
            <a:off x="827088" y="1052513"/>
            <a:ext cx="8137525" cy="5081391"/>
          </a:xfrm>
          <a:prstGeom prst="rect">
            <a:avLst/>
          </a:prstGeom>
        </p:spPr>
        <p:txBody>
          <a:bodyPr>
            <a:spAutoFit/>
          </a:bodyPr>
          <a:lstStyle/>
          <a:p>
            <a:pPr marL="342900" indent="-342900" algn="just">
              <a:defRPr/>
            </a:pPr>
            <a:r>
              <a:rPr lang="en-US" dirty="0">
                <a:solidFill>
                  <a:schemeClr val="accent2"/>
                </a:solidFill>
              </a:rPr>
              <a:t> </a:t>
            </a:r>
          </a:p>
          <a:p>
            <a:pPr marL="342900" indent="-342900" algn="ctr">
              <a:defRPr/>
            </a:pPr>
            <a:r>
              <a:rPr lang="en-US" sz="2800" b="1" dirty="0">
                <a:solidFill>
                  <a:schemeClr val="accent2"/>
                </a:solidFill>
                <a:effectLst>
                  <a:outerShdw blurRad="38100" dist="38100" dir="2700000" algn="tl">
                    <a:srgbClr val="000000">
                      <a:alpha val="43137"/>
                    </a:srgbClr>
                  </a:outerShdw>
                </a:effectLst>
              </a:rPr>
              <a:t>Grievous Bodily Harm or Death</a:t>
            </a:r>
            <a:r>
              <a:rPr lang="en-US" sz="2800" dirty="0">
                <a:solidFill>
                  <a:schemeClr val="accent2"/>
                </a:solidFill>
                <a:effectLst>
                  <a:outerShdw blurRad="38100" dist="38100" dir="2700000" algn="tl">
                    <a:srgbClr val="000000">
                      <a:alpha val="43137"/>
                    </a:srgbClr>
                  </a:outerShdw>
                </a:effectLst>
              </a:rPr>
              <a:t> </a:t>
            </a:r>
            <a:r>
              <a:rPr lang="en-US" sz="2800" i="1" dirty="0">
                <a:solidFill>
                  <a:schemeClr val="accent2"/>
                </a:solidFill>
                <a:effectLst>
                  <a:outerShdw blurRad="38100" dist="38100" dir="2700000" algn="tl">
                    <a:srgbClr val="000000">
                      <a:alpha val="43137"/>
                    </a:srgbClr>
                  </a:outerShdw>
                </a:effectLst>
              </a:rPr>
              <a:t>(black)</a:t>
            </a:r>
            <a:r>
              <a:rPr lang="en-US" sz="2800" dirty="0">
                <a:solidFill>
                  <a:schemeClr val="accent2"/>
                </a:solidFill>
                <a:effectLst>
                  <a:outerShdw blurRad="38100" dist="38100" dir="2700000" algn="tl">
                    <a:srgbClr val="000000">
                      <a:alpha val="43137"/>
                    </a:srgbClr>
                  </a:outerShdw>
                </a:effectLst>
              </a:rPr>
              <a:t> </a:t>
            </a:r>
            <a:r>
              <a:rPr lang="en-US" sz="2800" dirty="0" smtClean="0">
                <a:solidFill>
                  <a:schemeClr val="accent2"/>
                </a:solidFill>
                <a:effectLst>
                  <a:outerShdw blurRad="38100" dist="38100" dir="2700000" algn="tl">
                    <a:srgbClr val="000000">
                      <a:alpha val="43137"/>
                    </a:srgbClr>
                  </a:outerShdw>
                </a:effectLst>
              </a:rPr>
              <a:t>– </a:t>
            </a:r>
          </a:p>
          <a:p>
            <a:pPr marL="342900" indent="-342900" algn="just">
              <a:defRPr/>
            </a:pPr>
            <a:endParaRPr lang="en-US" sz="1000" dirty="0" smtClean="0">
              <a:solidFill>
                <a:schemeClr val="accent2"/>
              </a:solidFill>
            </a:endParaRPr>
          </a:p>
          <a:p>
            <a:pPr marL="342900" indent="3175" algn="just">
              <a:defRPr/>
            </a:pPr>
            <a:r>
              <a:rPr lang="en-US" sz="2800" dirty="0">
                <a:solidFill>
                  <a:schemeClr val="accent2"/>
                </a:solidFill>
              </a:rPr>
              <a:t>T</a:t>
            </a:r>
            <a:r>
              <a:rPr lang="en-US" sz="2800" dirty="0" smtClean="0">
                <a:solidFill>
                  <a:schemeClr val="accent2"/>
                </a:solidFill>
              </a:rPr>
              <a:t>his </a:t>
            </a:r>
            <a:r>
              <a:rPr lang="en-US" sz="2800" dirty="0">
                <a:solidFill>
                  <a:schemeClr val="accent2"/>
                </a:solidFill>
              </a:rPr>
              <a:t>individual </a:t>
            </a:r>
            <a:r>
              <a:rPr lang="en-US" sz="2800" u="sng" dirty="0">
                <a:solidFill>
                  <a:schemeClr val="accent2"/>
                </a:solidFill>
                <a:effectLst>
                  <a:outerShdw blurRad="38100" dist="38100" dir="2700000" algn="tl">
                    <a:srgbClr val="000000">
                      <a:alpha val="43137"/>
                    </a:srgbClr>
                  </a:outerShdw>
                </a:effectLst>
              </a:rPr>
              <a:t>violently</a:t>
            </a:r>
            <a:r>
              <a:rPr lang="en-US" sz="2800" dirty="0">
                <a:solidFill>
                  <a:schemeClr val="accent2"/>
                </a:solidFill>
              </a:rPr>
              <a:t> resists.  The resistance level exhibited attempts to cause grievous bodily harm or death the officer.  </a:t>
            </a:r>
            <a:endParaRPr lang="en-US" sz="2800" dirty="0" smtClean="0">
              <a:solidFill>
                <a:schemeClr val="accent2"/>
              </a:solidFill>
            </a:endParaRPr>
          </a:p>
          <a:p>
            <a:pPr marL="342900" indent="3175" algn="just">
              <a:defRPr/>
            </a:pPr>
            <a:endParaRPr lang="en-US" sz="2800" dirty="0" smtClean="0">
              <a:solidFill>
                <a:schemeClr val="accent2"/>
              </a:solidFill>
            </a:endParaRPr>
          </a:p>
          <a:p>
            <a:pPr marL="342900" indent="3175" algn="just">
              <a:defRPr/>
            </a:pPr>
            <a:r>
              <a:rPr lang="en-US" sz="2800" dirty="0" smtClean="0">
                <a:solidFill>
                  <a:schemeClr val="accent2"/>
                </a:solidFill>
              </a:rPr>
              <a:t>Examples </a:t>
            </a:r>
            <a:r>
              <a:rPr lang="en-US" sz="2800" dirty="0">
                <a:solidFill>
                  <a:schemeClr val="accent2"/>
                </a:solidFill>
              </a:rPr>
              <a:t>of these actions are a subject attempting to disarm a law enforcement officer where the officer fears grievous bodily harm or death or an attack with weapon the officer fears grievous bodily harm or death from.</a:t>
            </a:r>
          </a:p>
          <a:p>
            <a:pPr algn="just">
              <a:lnSpc>
                <a:spcPct val="90000"/>
              </a:lnSpc>
              <a:defRPr/>
            </a:pPr>
            <a:endParaRPr lang="en-US" dirty="0">
              <a:solidFill>
                <a:schemeClr val="accent2"/>
              </a:solidFill>
            </a:endParaRP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8915" name="Rectangle 4"/>
          <p:cNvSpPr>
            <a:spLocks noGrp="1" noChangeArrowheads="1"/>
          </p:cNvSpPr>
          <p:nvPr>
            <p:ph type="subTitle" idx="1"/>
          </p:nvPr>
        </p:nvSpPr>
        <p:spPr>
          <a:xfrm>
            <a:off x="900113" y="1052513"/>
            <a:ext cx="7775575" cy="5616575"/>
          </a:xfrm>
        </p:spPr>
        <p:txBody>
          <a:bodyPr/>
          <a:lstStyle/>
          <a:p>
            <a:pPr algn="just" eaLnBrk="1" hangingPunct="1">
              <a:lnSpc>
                <a:spcPct val="90000"/>
              </a:lnSpc>
            </a:pPr>
            <a:r>
              <a:rPr lang="en-US" b="1" dirty="0" smtClean="0">
                <a:solidFill>
                  <a:schemeClr val="accent2"/>
                </a:solidFill>
                <a:effectLst>
                  <a:outerShdw blurRad="38100" dist="38100" dir="2700000" algn="tl">
                    <a:srgbClr val="000000">
                      <a:alpha val="43137"/>
                    </a:srgbClr>
                  </a:outerShdw>
                </a:effectLst>
              </a:rPr>
              <a:t>The Use of Force Framework identifies </a:t>
            </a:r>
          </a:p>
          <a:p>
            <a:pPr algn="just" eaLnBrk="1" hangingPunct="1">
              <a:lnSpc>
                <a:spcPct val="90000"/>
              </a:lnSpc>
            </a:pPr>
            <a:r>
              <a:rPr lang="en-US" b="1" dirty="0" smtClean="0">
                <a:solidFill>
                  <a:schemeClr val="accent2"/>
                </a:solidFill>
                <a:effectLst>
                  <a:outerShdw blurRad="38100" dist="38100" dir="2700000" algn="tl">
                    <a:srgbClr val="000000">
                      <a:alpha val="43137"/>
                    </a:srgbClr>
                  </a:outerShdw>
                </a:effectLst>
              </a:rPr>
              <a:t>5 options for force:</a:t>
            </a:r>
          </a:p>
          <a:p>
            <a:pPr algn="just" eaLnBrk="1" hangingPunct="1">
              <a:lnSpc>
                <a:spcPct val="90000"/>
              </a:lnSpc>
            </a:pPr>
            <a:endParaRPr lang="en-US" dirty="0" smtClean="0">
              <a:solidFill>
                <a:schemeClr val="accent2"/>
              </a:solidFill>
            </a:endParaRPr>
          </a:p>
          <a:p>
            <a:pPr marL="914400" indent="461963" algn="just" eaLnBrk="1" hangingPunct="1">
              <a:lnSpc>
                <a:spcPct val="90000"/>
              </a:lnSpc>
              <a:buFontTx/>
              <a:buAutoNum type="arabicPeriod"/>
            </a:pPr>
            <a:r>
              <a:rPr lang="en-US" b="1" dirty="0" smtClean="0">
                <a:solidFill>
                  <a:schemeClr val="accent2"/>
                </a:solidFill>
                <a:effectLst>
                  <a:outerShdw blurRad="38100" dist="38100" dir="2700000" algn="tl">
                    <a:srgbClr val="000000">
                      <a:alpha val="43137"/>
                    </a:srgbClr>
                  </a:outerShdw>
                </a:effectLst>
              </a:rPr>
              <a:t>Officer Presence</a:t>
            </a:r>
          </a:p>
          <a:p>
            <a:pPr marL="914400" indent="461963" algn="just" eaLnBrk="1" hangingPunct="1">
              <a:lnSpc>
                <a:spcPct val="90000"/>
              </a:lnSpc>
              <a:buFontTx/>
              <a:buAutoNum type="arabicPeriod"/>
            </a:pPr>
            <a:r>
              <a:rPr lang="en-US" b="1" dirty="0" smtClean="0">
                <a:solidFill>
                  <a:schemeClr val="accent2"/>
                </a:solidFill>
                <a:effectLst>
                  <a:outerShdw blurRad="38100" dist="38100" dir="2700000" algn="tl">
                    <a:srgbClr val="000000">
                      <a:alpha val="43137"/>
                    </a:srgbClr>
                  </a:outerShdw>
                </a:effectLst>
              </a:rPr>
              <a:t>Tactical communication</a:t>
            </a:r>
          </a:p>
          <a:p>
            <a:pPr marL="914400" indent="461963" algn="just" eaLnBrk="1" hangingPunct="1">
              <a:lnSpc>
                <a:spcPct val="90000"/>
              </a:lnSpc>
              <a:buFontTx/>
              <a:buAutoNum type="arabicPeriod"/>
            </a:pPr>
            <a:r>
              <a:rPr lang="en-US" b="1" dirty="0" smtClean="0">
                <a:solidFill>
                  <a:schemeClr val="accent2"/>
                </a:solidFill>
                <a:effectLst>
                  <a:outerShdw blurRad="38100" dist="38100" dir="2700000" algn="tl">
                    <a:srgbClr val="000000">
                      <a:alpha val="43137"/>
                    </a:srgbClr>
                  </a:outerShdw>
                </a:effectLst>
              </a:rPr>
              <a:t>Physical Control</a:t>
            </a:r>
          </a:p>
          <a:p>
            <a:pPr marL="914400" indent="461963" algn="just" eaLnBrk="1" hangingPunct="1">
              <a:lnSpc>
                <a:spcPct val="90000"/>
              </a:lnSpc>
              <a:buFontTx/>
              <a:buAutoNum type="arabicPeriod"/>
            </a:pPr>
            <a:r>
              <a:rPr lang="en-US" b="1" dirty="0" smtClean="0">
                <a:solidFill>
                  <a:schemeClr val="accent2"/>
                </a:solidFill>
                <a:effectLst>
                  <a:outerShdw blurRad="38100" dist="38100" dir="2700000" algn="tl">
                    <a:srgbClr val="000000">
                      <a:alpha val="43137"/>
                    </a:srgbClr>
                  </a:outerShdw>
                </a:effectLst>
              </a:rPr>
              <a:t>Intermediate Weapons</a:t>
            </a:r>
          </a:p>
          <a:p>
            <a:pPr marL="914400" indent="461963" algn="just" eaLnBrk="1" hangingPunct="1">
              <a:lnSpc>
                <a:spcPct val="90000"/>
              </a:lnSpc>
              <a:buFontTx/>
              <a:buAutoNum type="arabicPeriod"/>
            </a:pPr>
            <a:r>
              <a:rPr lang="en-US" b="1" dirty="0" smtClean="0">
                <a:solidFill>
                  <a:schemeClr val="accent2"/>
                </a:solidFill>
                <a:effectLst>
                  <a:outerShdw blurRad="38100" dist="38100" dir="2700000" algn="tl">
                    <a:srgbClr val="000000">
                      <a:alpha val="43137"/>
                    </a:srgbClr>
                  </a:outerShdw>
                </a:effectLst>
              </a:rPr>
              <a:t>Lethal Force</a:t>
            </a:r>
          </a:p>
          <a:p>
            <a:pPr algn="just" eaLnBrk="1" hangingPunct="1">
              <a:lnSpc>
                <a:spcPct val="90000"/>
              </a:lnSpc>
            </a:pPr>
            <a:r>
              <a:rPr lang="en-US" dirty="0" smtClean="0">
                <a:solidFill>
                  <a:schemeClr val="accent2"/>
                </a:solidFill>
                <a:effectLst>
                  <a:outerShdw blurRad="38100" dist="38100" dir="2700000" algn="tl">
                    <a:srgbClr val="000000">
                      <a:alpha val="43137"/>
                    </a:srgbClr>
                  </a:outerShdw>
                </a:effectLst>
              </a:rPr>
              <a:t> </a:t>
            </a: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Force Options</a:t>
            </a: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9939" name="Rectangle 4"/>
          <p:cNvSpPr>
            <a:spLocks noGrp="1" noChangeArrowheads="1"/>
          </p:cNvSpPr>
          <p:nvPr>
            <p:ph type="subTitle" idx="1"/>
          </p:nvPr>
        </p:nvSpPr>
        <p:spPr>
          <a:xfrm>
            <a:off x="900113" y="1052513"/>
            <a:ext cx="7775575" cy="5616575"/>
          </a:xfrm>
        </p:spPr>
        <p:txBody>
          <a:bodyPr/>
          <a:lstStyle/>
          <a:p>
            <a:pPr eaLnBrk="1" hangingPunct="1">
              <a:lnSpc>
                <a:spcPct val="90000"/>
              </a:lnSpc>
            </a:pPr>
            <a:r>
              <a:rPr lang="en-US" sz="3600" b="1" dirty="0" smtClean="0">
                <a:solidFill>
                  <a:schemeClr val="accent2"/>
                </a:solidFill>
                <a:effectLst>
                  <a:outerShdw blurRad="38100" dist="38100" dir="2700000" algn="tl">
                    <a:srgbClr val="000000">
                      <a:alpha val="43137"/>
                    </a:srgbClr>
                  </a:outerShdw>
                </a:effectLst>
              </a:rPr>
              <a:t>Officer Presence</a:t>
            </a:r>
            <a:r>
              <a:rPr lang="en-US" sz="3600" dirty="0" smtClean="0">
                <a:solidFill>
                  <a:schemeClr val="accent2"/>
                </a:solidFill>
                <a:effectLst>
                  <a:outerShdw blurRad="38100" dist="38100" dir="2700000" algn="tl">
                    <a:srgbClr val="000000">
                      <a:alpha val="43137"/>
                    </a:srgbClr>
                  </a:outerShdw>
                </a:effectLst>
              </a:rPr>
              <a:t> </a:t>
            </a:r>
            <a:r>
              <a:rPr lang="en-US" sz="3600" i="1" dirty="0" smtClean="0">
                <a:solidFill>
                  <a:schemeClr val="accent2"/>
                </a:solidFill>
                <a:effectLst>
                  <a:outerShdw blurRad="38100" dist="38100" dir="2700000" algn="tl">
                    <a:srgbClr val="000000">
                      <a:alpha val="43137"/>
                    </a:srgbClr>
                  </a:outerShdw>
                </a:effectLst>
              </a:rPr>
              <a:t>(blue)</a:t>
            </a:r>
            <a:r>
              <a:rPr lang="en-US" sz="3600" dirty="0" smtClean="0">
                <a:solidFill>
                  <a:schemeClr val="accent2"/>
                </a:solidFill>
                <a:effectLst>
                  <a:outerShdw blurRad="38100" dist="38100" dir="2700000" algn="tl">
                    <a:srgbClr val="000000">
                      <a:alpha val="43137"/>
                    </a:srgbClr>
                  </a:outerShdw>
                </a:effectLst>
              </a:rPr>
              <a:t> – </a:t>
            </a:r>
          </a:p>
          <a:p>
            <a:pPr eaLnBrk="1" hangingPunct="1">
              <a:lnSpc>
                <a:spcPct val="90000"/>
              </a:lnSpc>
            </a:pPr>
            <a:endParaRPr lang="en-US" sz="1000" dirty="0" smtClean="0">
              <a:solidFill>
                <a:schemeClr val="accent2"/>
              </a:solidFill>
            </a:endParaRPr>
          </a:p>
          <a:p>
            <a:pPr algn="l" eaLnBrk="1" hangingPunct="1">
              <a:lnSpc>
                <a:spcPct val="90000"/>
              </a:lnSpc>
            </a:pPr>
            <a:r>
              <a:rPr lang="en-US" dirty="0">
                <a:solidFill>
                  <a:schemeClr val="accent2"/>
                </a:solidFill>
              </a:rPr>
              <a:t>A</a:t>
            </a:r>
            <a:r>
              <a:rPr lang="en-US" dirty="0" smtClean="0">
                <a:solidFill>
                  <a:schemeClr val="accent2"/>
                </a:solidFill>
              </a:rPr>
              <a:t>ppearance, uniform, reputation, physical stature, number of officers.  </a:t>
            </a:r>
          </a:p>
          <a:p>
            <a:pPr algn="l" eaLnBrk="1" hangingPunct="1">
              <a:lnSpc>
                <a:spcPct val="90000"/>
              </a:lnSpc>
            </a:pPr>
            <a:endParaRPr lang="en-US" sz="1000" dirty="0" smtClean="0">
              <a:solidFill>
                <a:schemeClr val="accent2"/>
              </a:solidFill>
            </a:endParaRPr>
          </a:p>
          <a:p>
            <a:pPr algn="l" eaLnBrk="1" hangingPunct="1">
              <a:lnSpc>
                <a:spcPct val="90000"/>
              </a:lnSpc>
            </a:pPr>
            <a:r>
              <a:rPr lang="en-US" dirty="0" smtClean="0">
                <a:solidFill>
                  <a:schemeClr val="accent2"/>
                </a:solidFill>
              </a:rPr>
              <a:t>Many people do not feel that presence is a force option, but in actual fact, a law enforcement officer’s mere presence often influences or controls a person’s behavior.</a:t>
            </a: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Force Options</a:t>
            </a: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0963" name="Rectangle 4"/>
          <p:cNvSpPr>
            <a:spLocks noGrp="1" noChangeArrowheads="1"/>
          </p:cNvSpPr>
          <p:nvPr>
            <p:ph type="subTitle" idx="1"/>
          </p:nvPr>
        </p:nvSpPr>
        <p:spPr>
          <a:xfrm>
            <a:off x="900113" y="1052513"/>
            <a:ext cx="8064375" cy="5616575"/>
          </a:xfrm>
        </p:spPr>
        <p:txBody>
          <a:bodyPr/>
          <a:lstStyle/>
          <a:p>
            <a:r>
              <a:rPr lang="en-US" sz="3600" b="1" dirty="0" smtClean="0">
                <a:solidFill>
                  <a:schemeClr val="accent2"/>
                </a:solidFill>
                <a:effectLst>
                  <a:outerShdw blurRad="38100" dist="38100" dir="2700000" algn="tl">
                    <a:srgbClr val="000000">
                      <a:alpha val="43137"/>
                    </a:srgbClr>
                  </a:outerShdw>
                </a:effectLst>
              </a:rPr>
              <a:t>Tactical Communication </a:t>
            </a:r>
            <a:r>
              <a:rPr lang="en-US" sz="3600" i="1" dirty="0" smtClean="0">
                <a:solidFill>
                  <a:schemeClr val="accent2"/>
                </a:solidFill>
                <a:effectLst>
                  <a:outerShdw blurRad="38100" dist="38100" dir="2700000" algn="tl">
                    <a:srgbClr val="000000">
                      <a:alpha val="43137"/>
                    </a:srgbClr>
                  </a:outerShdw>
                </a:effectLst>
              </a:rPr>
              <a:t>(green)</a:t>
            </a:r>
            <a:r>
              <a:rPr lang="en-US" sz="3600" dirty="0" smtClean="0">
                <a:solidFill>
                  <a:schemeClr val="accent2"/>
                </a:solidFill>
                <a:effectLst>
                  <a:outerShdw blurRad="38100" dist="38100" dir="2700000" algn="tl">
                    <a:srgbClr val="000000">
                      <a:alpha val="43137"/>
                    </a:srgbClr>
                  </a:outerShdw>
                </a:effectLst>
              </a:rPr>
              <a:t> – </a:t>
            </a:r>
          </a:p>
          <a:p>
            <a:pPr algn="just"/>
            <a:endParaRPr lang="en-US" sz="1000" dirty="0" smtClean="0">
              <a:solidFill>
                <a:schemeClr val="accent2"/>
              </a:solidFill>
            </a:endParaRPr>
          </a:p>
          <a:p>
            <a:pPr algn="just"/>
            <a:r>
              <a:rPr lang="en-US" b="1" dirty="0" smtClean="0">
                <a:solidFill>
                  <a:schemeClr val="accent2"/>
                </a:solidFill>
              </a:rPr>
              <a:t>(Dialogue)</a:t>
            </a:r>
            <a:r>
              <a:rPr lang="en-US" dirty="0" smtClean="0">
                <a:solidFill>
                  <a:schemeClr val="accent2"/>
                </a:solidFill>
              </a:rPr>
              <a:t> verbal skills in conjunction with non-verbal skills.  Suggestions, advice, directions continuing through to loud, repetitive commands, in conjunction with facial expressions, stance, eye contact, etc.  </a:t>
            </a:r>
          </a:p>
          <a:p>
            <a:pPr algn="just"/>
            <a:endParaRPr lang="en-US" sz="1000" dirty="0" smtClean="0">
              <a:solidFill>
                <a:schemeClr val="accent2"/>
              </a:solidFill>
            </a:endParaRPr>
          </a:p>
          <a:p>
            <a:pPr algn="just"/>
            <a:r>
              <a:rPr lang="en-US" dirty="0" smtClean="0">
                <a:solidFill>
                  <a:schemeClr val="accent2"/>
                </a:solidFill>
              </a:rPr>
              <a:t>Dialogue is used continually with the rest of the force options.  In fact, an extremely high percentage of all encounters with offenders are resolved at this level.</a:t>
            </a: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Force Options</a:t>
            </a: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1987" name="Rectangle 4"/>
          <p:cNvSpPr>
            <a:spLocks noGrp="1" noChangeArrowheads="1"/>
          </p:cNvSpPr>
          <p:nvPr>
            <p:ph type="subTitle" idx="1"/>
          </p:nvPr>
        </p:nvSpPr>
        <p:spPr>
          <a:xfrm>
            <a:off x="900113" y="1052513"/>
            <a:ext cx="8136383" cy="5616575"/>
          </a:xfrm>
        </p:spPr>
        <p:txBody>
          <a:bodyPr/>
          <a:lstStyle/>
          <a:p>
            <a:r>
              <a:rPr lang="en-US" sz="3600" b="1" dirty="0" smtClean="0">
                <a:solidFill>
                  <a:schemeClr val="accent2"/>
                </a:solidFill>
                <a:effectLst>
                  <a:outerShdw blurRad="38100" dist="38100" dir="2700000" algn="tl">
                    <a:srgbClr val="000000">
                      <a:alpha val="43137"/>
                    </a:srgbClr>
                  </a:outerShdw>
                </a:effectLst>
              </a:rPr>
              <a:t>Physical Control Soft / Hard</a:t>
            </a:r>
            <a:r>
              <a:rPr lang="en-US" sz="3600" dirty="0" smtClean="0">
                <a:solidFill>
                  <a:schemeClr val="accent2"/>
                </a:solidFill>
                <a:effectLst>
                  <a:outerShdw blurRad="38100" dist="38100" dir="2700000" algn="tl">
                    <a:srgbClr val="000000">
                      <a:alpha val="43137"/>
                    </a:srgbClr>
                  </a:outerShdw>
                </a:effectLst>
              </a:rPr>
              <a:t> </a:t>
            </a:r>
            <a:r>
              <a:rPr lang="en-US" sz="3600" i="1" dirty="0" smtClean="0">
                <a:solidFill>
                  <a:schemeClr val="accent2"/>
                </a:solidFill>
                <a:effectLst>
                  <a:outerShdw blurRad="38100" dist="38100" dir="2700000" algn="tl">
                    <a:srgbClr val="000000">
                      <a:alpha val="43137"/>
                    </a:srgbClr>
                  </a:outerShdw>
                </a:effectLst>
              </a:rPr>
              <a:t>(yellow)</a:t>
            </a:r>
            <a:r>
              <a:rPr lang="en-US" sz="3600" dirty="0" smtClean="0">
                <a:solidFill>
                  <a:schemeClr val="accent2"/>
                </a:solidFill>
                <a:effectLst>
                  <a:outerShdw blurRad="38100" dist="38100" dir="2700000" algn="tl">
                    <a:srgbClr val="000000">
                      <a:alpha val="43137"/>
                    </a:srgbClr>
                  </a:outerShdw>
                </a:effectLst>
              </a:rPr>
              <a:t>  </a:t>
            </a:r>
          </a:p>
          <a:p>
            <a:pPr algn="just"/>
            <a:endParaRPr lang="en-US" sz="1000" dirty="0" smtClean="0">
              <a:solidFill>
                <a:schemeClr val="accent2"/>
              </a:solidFill>
            </a:endParaRPr>
          </a:p>
          <a:p>
            <a:pPr algn="just"/>
            <a:r>
              <a:rPr lang="en-US" dirty="0" smtClean="0">
                <a:solidFill>
                  <a:schemeClr val="accent2"/>
                </a:solidFill>
              </a:rPr>
              <a:t>Sub-levels of force within empty hand option:</a:t>
            </a:r>
            <a:r>
              <a:rPr lang="en-US" sz="2800" dirty="0" smtClean="0">
                <a:solidFill>
                  <a:schemeClr val="accent2"/>
                </a:solidFill>
              </a:rPr>
              <a:t> </a:t>
            </a:r>
          </a:p>
          <a:p>
            <a:pPr algn="just"/>
            <a:endParaRPr lang="en-US" sz="1000" dirty="0" smtClean="0">
              <a:solidFill>
                <a:schemeClr val="accent2"/>
              </a:solidFill>
            </a:endParaRPr>
          </a:p>
          <a:p>
            <a:pPr algn="l">
              <a:buFontTx/>
              <a:buChar char="•"/>
            </a:pPr>
            <a:r>
              <a:rPr lang="en-US" sz="2800" dirty="0" smtClean="0">
                <a:solidFill>
                  <a:schemeClr val="accent2"/>
                </a:solidFill>
              </a:rPr>
              <a:t> </a:t>
            </a:r>
            <a:r>
              <a:rPr lang="en-US" b="1" dirty="0" smtClean="0">
                <a:solidFill>
                  <a:schemeClr val="accent2"/>
                </a:solidFill>
                <a:effectLst>
                  <a:outerShdw blurRad="38100" dist="38100" dir="2700000" algn="tl">
                    <a:srgbClr val="000000">
                      <a:alpha val="43137"/>
                    </a:srgbClr>
                  </a:outerShdw>
                </a:effectLst>
              </a:rPr>
              <a:t>Escort Position </a:t>
            </a:r>
          </a:p>
          <a:p>
            <a:pPr algn="l"/>
            <a:r>
              <a:rPr lang="en-US" sz="2800" dirty="0" smtClean="0">
                <a:solidFill>
                  <a:schemeClr val="accent2"/>
                </a:solidFill>
              </a:rPr>
              <a:t>(implied force)</a:t>
            </a:r>
          </a:p>
          <a:p>
            <a:pPr algn="l">
              <a:buFontTx/>
              <a:buChar char="•"/>
            </a:pPr>
            <a:r>
              <a:rPr lang="en-US" b="1" dirty="0" smtClean="0">
                <a:solidFill>
                  <a:schemeClr val="accent2"/>
                </a:solidFill>
                <a:effectLst>
                  <a:outerShdw blurRad="38100" dist="38100" dir="2700000" algn="tl">
                    <a:srgbClr val="000000">
                      <a:alpha val="43137"/>
                    </a:srgbClr>
                  </a:outerShdw>
                </a:effectLst>
              </a:rPr>
              <a:t>Superior Physical Strength </a:t>
            </a:r>
          </a:p>
          <a:p>
            <a:pPr algn="l"/>
            <a:r>
              <a:rPr lang="en-US" sz="2800" dirty="0" smtClean="0">
                <a:solidFill>
                  <a:schemeClr val="accent2"/>
                </a:solidFill>
              </a:rPr>
              <a:t>(size or numbers)</a:t>
            </a:r>
          </a:p>
          <a:p>
            <a:pPr algn="l">
              <a:buFontTx/>
              <a:buChar char="•"/>
            </a:pPr>
            <a:r>
              <a:rPr lang="en-US" b="1" dirty="0" smtClean="0">
                <a:solidFill>
                  <a:schemeClr val="accent2"/>
                </a:solidFill>
                <a:effectLst>
                  <a:outerShdw blurRad="38100" dist="38100" dir="2700000" algn="tl">
                    <a:srgbClr val="000000">
                      <a:alpha val="43137"/>
                    </a:srgbClr>
                  </a:outerShdw>
                </a:effectLst>
              </a:rPr>
              <a:t>Balance Displacement Techniques </a:t>
            </a:r>
          </a:p>
          <a:p>
            <a:pPr algn="l"/>
            <a:r>
              <a:rPr lang="en-US" sz="2800" dirty="0" smtClean="0">
                <a:solidFill>
                  <a:schemeClr val="accent2"/>
                </a:solidFill>
              </a:rPr>
              <a:t>(throws, takedowns)</a:t>
            </a:r>
          </a:p>
          <a:p>
            <a:pPr algn="l">
              <a:buFontTx/>
              <a:buChar char="•"/>
            </a:pPr>
            <a:endParaRPr lang="en-US" sz="28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Force Options</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6147" name="Rectangle 4"/>
          <p:cNvSpPr>
            <a:spLocks noGrp="1" noChangeArrowheads="1"/>
          </p:cNvSpPr>
          <p:nvPr>
            <p:ph type="subTitle" idx="1"/>
          </p:nvPr>
        </p:nvSpPr>
        <p:spPr>
          <a:xfrm>
            <a:off x="928688" y="1428750"/>
            <a:ext cx="7775575" cy="5286375"/>
          </a:xfrm>
        </p:spPr>
        <p:txBody>
          <a:bodyPr/>
          <a:lstStyle/>
          <a:p>
            <a:pPr marL="625475" lvl="1" indent="-168275" algn="l" eaLnBrk="1" hangingPunct="1">
              <a:buFont typeface="Arial" charset="0"/>
              <a:buChar char="•"/>
            </a:pPr>
            <a:r>
              <a:rPr lang="en-US" sz="3200" dirty="0" smtClean="0">
                <a:cs typeface="Arial" charset="0"/>
              </a:rPr>
              <a:t>Diversity is the mosaic of people who bring a variety of backgrounds, styles, perspectives, values and beliefs as assets to the groups and organizations with which they interact.</a:t>
            </a:r>
            <a:endParaRPr lang="en-US" sz="3200" dirty="0" smtClean="0">
              <a:solidFill>
                <a:schemeClr val="accent2"/>
              </a:solidFill>
            </a:endParaRPr>
          </a:p>
          <a:p>
            <a:pPr lvl="1" algn="l" eaLnBrk="1" hangingPunct="1">
              <a:lnSpc>
                <a:spcPct val="80000"/>
              </a:lnSpc>
              <a:buFontTx/>
              <a:buChar char="–"/>
            </a:pPr>
            <a:endParaRPr lang="en-US" dirty="0" smtClean="0">
              <a:solidFill>
                <a:schemeClr val="accent2"/>
              </a:solidFill>
            </a:endParaRPr>
          </a:p>
          <a:p>
            <a:pPr lvl="1" algn="l" eaLnBrk="1" hangingPunct="1">
              <a:lnSpc>
                <a:spcPct val="80000"/>
              </a:lnSpc>
              <a:buFontTx/>
              <a:buChar char="–"/>
            </a:pPr>
            <a:endParaRPr lang="en-US" dirty="0" smtClean="0">
              <a:solidFill>
                <a:schemeClr val="accent2"/>
              </a:solidFill>
            </a:endParaRPr>
          </a:p>
        </p:txBody>
      </p:sp>
      <p:sp>
        <p:nvSpPr>
          <p:cNvPr id="7" name="TextBox 6"/>
          <p:cNvSpPr txBox="1"/>
          <p:nvPr/>
        </p:nvSpPr>
        <p:spPr>
          <a:xfrm>
            <a:off x="3000374" y="71438"/>
            <a:ext cx="4595961" cy="646331"/>
          </a:xfrm>
          <a:prstGeom prst="rect">
            <a:avLst/>
          </a:prstGeom>
          <a:noFill/>
        </p:spPr>
        <p:txBody>
          <a:bodyPr wrap="square">
            <a:spAutoFit/>
          </a:bodyPr>
          <a:lstStyle/>
          <a:p>
            <a:pPr algn="ctr">
              <a:defRPr/>
            </a:pPr>
            <a:r>
              <a:rPr lang="en-US" sz="3600" dirty="0" smtClean="0">
                <a:solidFill>
                  <a:schemeClr val="accent3"/>
                </a:solidFill>
              </a:rPr>
              <a:t>Diversity Defined</a:t>
            </a:r>
            <a:endParaRPr lang="en-US" sz="3600" dirty="0">
              <a:solidFill>
                <a:schemeClr val="accent3"/>
              </a:solidFill>
            </a:endParaRPr>
          </a:p>
        </p:txBody>
      </p:sp>
      <p:pic>
        <p:nvPicPr>
          <p:cNvPr id="5" name="Picture 3" descr="diversity[1]"/>
          <p:cNvPicPr>
            <a:picLocks noChangeAspect="1" noChangeArrowheads="1"/>
          </p:cNvPicPr>
          <p:nvPr/>
        </p:nvPicPr>
        <p:blipFill>
          <a:blip r:embed="rId3" cstate="print"/>
          <a:srcRect/>
          <a:stretch>
            <a:fillRect/>
          </a:stretch>
        </p:blipFill>
        <p:spPr bwMode="auto">
          <a:xfrm>
            <a:off x="2771800" y="3947504"/>
            <a:ext cx="3673216" cy="2694472"/>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1987" name="Rectangle 4"/>
          <p:cNvSpPr>
            <a:spLocks noGrp="1" noChangeArrowheads="1"/>
          </p:cNvSpPr>
          <p:nvPr>
            <p:ph type="subTitle" idx="1"/>
          </p:nvPr>
        </p:nvSpPr>
        <p:spPr>
          <a:xfrm>
            <a:off x="755577" y="1052513"/>
            <a:ext cx="8388424" cy="5616575"/>
          </a:xfrm>
        </p:spPr>
        <p:txBody>
          <a:bodyPr/>
          <a:lstStyle/>
          <a:p>
            <a:pPr algn="l"/>
            <a:r>
              <a:rPr lang="en-US" i="1" dirty="0" smtClean="0">
                <a:solidFill>
                  <a:schemeClr val="accent2"/>
                </a:solidFill>
              </a:rPr>
              <a:t>(cont’d)</a:t>
            </a:r>
            <a:r>
              <a:rPr lang="en-US" dirty="0" smtClean="0">
                <a:solidFill>
                  <a:schemeClr val="accent2"/>
                </a:solidFill>
              </a:rPr>
              <a:t>  </a:t>
            </a:r>
            <a:r>
              <a:rPr lang="en-US" sz="2800" dirty="0" smtClean="0">
                <a:solidFill>
                  <a:schemeClr val="accent2"/>
                </a:solidFill>
              </a:rPr>
              <a:t> </a:t>
            </a:r>
          </a:p>
          <a:p>
            <a:pPr algn="l">
              <a:buFontTx/>
              <a:buChar char="•"/>
            </a:pPr>
            <a:endParaRPr lang="en-US" sz="1000" dirty="0" smtClean="0">
              <a:solidFill>
                <a:schemeClr val="accent2"/>
              </a:solidFill>
            </a:endParaRPr>
          </a:p>
          <a:p>
            <a:pPr algn="l">
              <a:buFontTx/>
              <a:buChar char="•"/>
            </a:pPr>
            <a:r>
              <a:rPr lang="en-US" b="1" dirty="0" smtClean="0">
                <a:solidFill>
                  <a:schemeClr val="accent2"/>
                </a:solidFill>
                <a:effectLst>
                  <a:outerShdw blurRad="38100" dist="38100" dir="2700000" algn="tl">
                    <a:srgbClr val="000000">
                      <a:alpha val="43137"/>
                    </a:srgbClr>
                  </a:outerShdw>
                </a:effectLst>
              </a:rPr>
              <a:t>Pain Compliance Techniques </a:t>
            </a:r>
          </a:p>
          <a:p>
            <a:pPr algn="l"/>
            <a:r>
              <a:rPr lang="en-US" sz="2400" dirty="0" smtClean="0">
                <a:solidFill>
                  <a:schemeClr val="accent2"/>
                </a:solidFill>
              </a:rPr>
              <a:t>(joint locks, pressure points, hair control, etc.)</a:t>
            </a:r>
          </a:p>
          <a:p>
            <a:pPr algn="l">
              <a:buFontTx/>
              <a:buChar char="•"/>
            </a:pPr>
            <a:endParaRPr lang="en-US" sz="1000" dirty="0" smtClean="0">
              <a:solidFill>
                <a:schemeClr val="accent2"/>
              </a:solidFill>
            </a:endParaRPr>
          </a:p>
          <a:p>
            <a:pPr algn="l">
              <a:buFontTx/>
              <a:buChar char="•"/>
            </a:pPr>
            <a:r>
              <a:rPr lang="en-US" b="1" dirty="0" smtClean="0">
                <a:solidFill>
                  <a:schemeClr val="accent2"/>
                </a:solidFill>
                <a:effectLst>
                  <a:outerShdw blurRad="38100" dist="38100" dir="2700000" algn="tl">
                    <a:srgbClr val="000000">
                      <a:alpha val="43137"/>
                    </a:srgbClr>
                  </a:outerShdw>
                </a:effectLst>
              </a:rPr>
              <a:t>Empty Hand or Weaponless Impact </a:t>
            </a:r>
          </a:p>
          <a:p>
            <a:pPr algn="l"/>
            <a:r>
              <a:rPr lang="en-US" sz="2400" dirty="0" smtClean="0">
                <a:solidFill>
                  <a:schemeClr val="accent2"/>
                </a:solidFill>
              </a:rPr>
              <a:t>(stuns, strikes &amp; kicks, using various parts of the body)</a:t>
            </a:r>
          </a:p>
          <a:p>
            <a:pPr algn="l">
              <a:buFontTx/>
              <a:buChar char="•"/>
            </a:pPr>
            <a:endParaRPr lang="en-US" sz="1000" dirty="0" smtClean="0">
              <a:solidFill>
                <a:schemeClr val="accent2"/>
              </a:solidFill>
            </a:endParaRPr>
          </a:p>
          <a:p>
            <a:pPr algn="l">
              <a:buFontTx/>
              <a:buChar char="•"/>
            </a:pPr>
            <a:r>
              <a:rPr lang="en-US" b="1" dirty="0" smtClean="0">
                <a:solidFill>
                  <a:schemeClr val="accent2"/>
                </a:solidFill>
                <a:effectLst>
                  <a:outerShdw blurRad="38100" dist="38100" dir="2700000" algn="tl">
                    <a:srgbClr val="000000">
                      <a:alpha val="43137"/>
                    </a:srgbClr>
                  </a:outerShdw>
                </a:effectLst>
              </a:rPr>
              <a:t>Lateral Neck Restraint </a:t>
            </a:r>
          </a:p>
          <a:p>
            <a:pPr algn="l"/>
            <a:r>
              <a:rPr lang="en-US" sz="2400" dirty="0" smtClean="0">
                <a:solidFill>
                  <a:schemeClr val="accent2"/>
                </a:solidFill>
              </a:rPr>
              <a:t>(rendering a subject unconscious through pressure to the sides of the neck resulting in a lack of oxygenated blood to the brain).  </a:t>
            </a:r>
          </a:p>
          <a:p>
            <a:r>
              <a:rPr lang="en-US" sz="2800" b="1" dirty="0" smtClean="0">
                <a:solidFill>
                  <a:schemeClr val="accent2"/>
                </a:solidFill>
                <a:effectLst>
                  <a:outerShdw blurRad="38100" dist="38100" dir="2700000" algn="tl">
                    <a:srgbClr val="000000">
                      <a:alpha val="43137"/>
                    </a:srgbClr>
                  </a:outerShdw>
                </a:effectLst>
              </a:rPr>
              <a:t>LNR is the highest level of physical control.</a:t>
            </a: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Force Options</a:t>
            </a:r>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3011" name="Rectangle 4"/>
          <p:cNvSpPr>
            <a:spLocks noGrp="1" noChangeArrowheads="1"/>
          </p:cNvSpPr>
          <p:nvPr>
            <p:ph type="subTitle" idx="1"/>
          </p:nvPr>
        </p:nvSpPr>
        <p:spPr>
          <a:xfrm>
            <a:off x="900113" y="1052513"/>
            <a:ext cx="7775575" cy="5616575"/>
          </a:xfrm>
        </p:spPr>
        <p:txBody>
          <a:bodyPr/>
          <a:lstStyle/>
          <a:p>
            <a:pPr algn="just"/>
            <a:r>
              <a:rPr lang="en-US" sz="2800" dirty="0" smtClean="0">
                <a:solidFill>
                  <a:schemeClr val="accent2"/>
                </a:solidFill>
              </a:rPr>
              <a:t>Generally speaking, physical control (or empty hand) means any physical technique the officer uses to control the subject that does not involve the use of a weapon.  </a:t>
            </a:r>
          </a:p>
          <a:p>
            <a:pPr algn="just"/>
            <a:endParaRPr lang="en-US" sz="1000" dirty="0" smtClean="0">
              <a:solidFill>
                <a:schemeClr val="accent2"/>
              </a:solidFill>
            </a:endParaRPr>
          </a:p>
          <a:p>
            <a:pPr algn="just"/>
            <a:r>
              <a:rPr lang="en-US" sz="2800" dirty="0" smtClean="0">
                <a:solidFill>
                  <a:schemeClr val="accent2"/>
                </a:solidFill>
              </a:rPr>
              <a:t>Soft techniques are control-oriented and have a lower probability of causing injury.  These techniques typically rely upon pain compliance such as restraining techniques, pressure points and joint / arm locks.  Handcuffing would also be included in this category.  These techniques are generally applicable to a subject exhibiting passive resistant and active resistant behavior.</a:t>
            </a:r>
          </a:p>
          <a:p>
            <a:pPr algn="just"/>
            <a:r>
              <a:rPr lang="en-US" sz="2000" dirty="0" smtClean="0"/>
              <a:t> </a:t>
            </a:r>
          </a:p>
          <a:p>
            <a:pPr algn="just"/>
            <a:r>
              <a:rPr lang="en-US" sz="2000" dirty="0" smtClean="0"/>
              <a:t/>
            </a:r>
            <a:br>
              <a:rPr lang="en-US" sz="2000" dirty="0" smtClean="0"/>
            </a:br>
            <a:endParaRPr lang="en-US" sz="2000" dirty="0" smtClean="0"/>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Force Options</a:t>
            </a:r>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4035" name="Rectangle 4"/>
          <p:cNvSpPr>
            <a:spLocks noGrp="1" noChangeArrowheads="1"/>
          </p:cNvSpPr>
          <p:nvPr>
            <p:ph type="subTitle" idx="1"/>
          </p:nvPr>
        </p:nvSpPr>
        <p:spPr>
          <a:xfrm>
            <a:off x="900113" y="1052513"/>
            <a:ext cx="7775575" cy="5616575"/>
          </a:xfrm>
        </p:spPr>
        <p:txBody>
          <a:bodyPr/>
          <a:lstStyle/>
          <a:p>
            <a:pPr algn="just"/>
            <a:r>
              <a:rPr lang="en-US" sz="2800" dirty="0" smtClean="0">
                <a:solidFill>
                  <a:schemeClr val="accent2"/>
                </a:solidFill>
              </a:rPr>
              <a:t>Hard techniques are intended to stop an aggressor’s behavior or to allow for the application of another control technique.  These physical tactics include such techniques as empty hand strikes, knee strikes, punches, kicks and neck restraints.  Striking large muscle mass areas would be desired target areas; however, the totality of the circumstances would always be taken into account.  </a:t>
            </a:r>
          </a:p>
          <a:p>
            <a:pPr algn="just"/>
            <a:r>
              <a:rPr lang="en-US" sz="2800" dirty="0" smtClean="0">
                <a:solidFill>
                  <a:schemeClr val="accent2"/>
                </a:solidFill>
              </a:rPr>
              <a:t>These techniques are generally applicable to a subject exhibiting behavior that the officer perceives as being active resistant to assaultive.</a:t>
            </a: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Force Options</a:t>
            </a: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5059" name="Rectangle 4"/>
          <p:cNvSpPr>
            <a:spLocks noGrp="1" noChangeArrowheads="1"/>
          </p:cNvSpPr>
          <p:nvPr>
            <p:ph type="subTitle" idx="1"/>
          </p:nvPr>
        </p:nvSpPr>
        <p:spPr>
          <a:xfrm>
            <a:off x="827585" y="1052513"/>
            <a:ext cx="8208912" cy="5616575"/>
          </a:xfrm>
        </p:spPr>
        <p:txBody>
          <a:bodyPr/>
          <a:lstStyle/>
          <a:p>
            <a:r>
              <a:rPr lang="en-US" sz="3600" b="1" dirty="0" smtClean="0">
                <a:solidFill>
                  <a:schemeClr val="accent2"/>
                </a:solidFill>
                <a:effectLst>
                  <a:outerShdw blurRad="38100" dist="38100" dir="2700000" algn="tl">
                    <a:srgbClr val="000000">
                      <a:alpha val="43137"/>
                    </a:srgbClr>
                  </a:outerShdw>
                </a:effectLst>
              </a:rPr>
              <a:t>Intermediate Weapons / Weapons of Opportunity</a:t>
            </a:r>
            <a:r>
              <a:rPr lang="en-US" sz="3600" dirty="0" smtClean="0">
                <a:solidFill>
                  <a:schemeClr val="accent2"/>
                </a:solidFill>
                <a:effectLst>
                  <a:outerShdw blurRad="38100" dist="38100" dir="2700000" algn="tl">
                    <a:srgbClr val="000000">
                      <a:alpha val="43137"/>
                    </a:srgbClr>
                  </a:outerShdw>
                </a:effectLst>
              </a:rPr>
              <a:t> </a:t>
            </a:r>
            <a:r>
              <a:rPr lang="en-US" sz="3600" i="1" dirty="0" smtClean="0">
                <a:solidFill>
                  <a:schemeClr val="accent2"/>
                </a:solidFill>
                <a:effectLst>
                  <a:outerShdw blurRad="38100" dist="38100" dir="2700000" algn="tl">
                    <a:srgbClr val="000000">
                      <a:alpha val="43137"/>
                    </a:srgbClr>
                  </a:outerShdw>
                </a:effectLst>
              </a:rPr>
              <a:t>(orange)</a:t>
            </a:r>
            <a:r>
              <a:rPr lang="en-US" sz="3600" dirty="0" smtClean="0">
                <a:solidFill>
                  <a:schemeClr val="accent2"/>
                </a:solidFill>
                <a:effectLst>
                  <a:outerShdw blurRad="38100" dist="38100" dir="2700000" algn="tl">
                    <a:srgbClr val="000000">
                      <a:alpha val="43137"/>
                    </a:srgbClr>
                  </a:outerShdw>
                </a:effectLst>
              </a:rPr>
              <a:t> – </a:t>
            </a:r>
          </a:p>
          <a:p>
            <a:pPr algn="just"/>
            <a:endParaRPr lang="en-US" sz="1000" dirty="0" smtClean="0">
              <a:solidFill>
                <a:schemeClr val="accent2"/>
              </a:solidFill>
            </a:endParaRPr>
          </a:p>
          <a:p>
            <a:pPr algn="just"/>
            <a:r>
              <a:rPr lang="en-US" sz="2800" dirty="0" smtClean="0">
                <a:solidFill>
                  <a:schemeClr val="accent2"/>
                </a:solidFill>
              </a:rPr>
              <a:t>Again there are various sub-levels in this force option.  This option has relevance to modern day policing as technology is always inventing new methods for less than lethal force.  Attempting to categorize each intermediate weapon would be confusing and unnecessary, as the Atlantic Police Academy Use of Force Model would become lengthy and constantly changing.  This option represents an intermediate group of weapons between empty hand control and firearms.  </a:t>
            </a: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Force Options</a:t>
            </a:r>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5059" name="Rectangle 4"/>
          <p:cNvSpPr>
            <a:spLocks noGrp="1" noChangeArrowheads="1"/>
          </p:cNvSpPr>
          <p:nvPr>
            <p:ph type="subTitle" idx="1"/>
          </p:nvPr>
        </p:nvSpPr>
        <p:spPr>
          <a:xfrm>
            <a:off x="900113" y="1052513"/>
            <a:ext cx="7775575" cy="5616575"/>
          </a:xfrm>
        </p:spPr>
        <p:txBody>
          <a:bodyPr/>
          <a:lstStyle/>
          <a:p>
            <a:pPr algn="just"/>
            <a:r>
              <a:rPr lang="en-US" sz="3600" b="1" dirty="0" smtClean="0">
                <a:solidFill>
                  <a:schemeClr val="accent2"/>
                </a:solidFill>
                <a:effectLst>
                  <a:outerShdw blurRad="38100" dist="38100" dir="2700000" algn="tl">
                    <a:srgbClr val="000000">
                      <a:alpha val="43137"/>
                    </a:srgbClr>
                  </a:outerShdw>
                </a:effectLst>
              </a:rPr>
              <a:t>Sub-levels of force include:</a:t>
            </a:r>
          </a:p>
          <a:p>
            <a:pPr algn="just"/>
            <a:r>
              <a:rPr lang="en-US" sz="2000" dirty="0" smtClean="0">
                <a:solidFill>
                  <a:schemeClr val="accent2"/>
                </a:solidFill>
              </a:rPr>
              <a:t> </a:t>
            </a:r>
          </a:p>
          <a:p>
            <a:pPr algn="just">
              <a:buFontTx/>
              <a:buChar char="•"/>
            </a:pPr>
            <a:r>
              <a:rPr lang="en-US" b="1" dirty="0" smtClean="0">
                <a:solidFill>
                  <a:schemeClr val="accent2"/>
                </a:solidFill>
                <a:effectLst>
                  <a:outerShdw blurRad="38100" dist="38100" dir="2700000" algn="tl">
                    <a:srgbClr val="000000">
                      <a:alpha val="43137"/>
                    </a:srgbClr>
                  </a:outerShdw>
                </a:effectLst>
              </a:rPr>
              <a:t>Oleoresin Capsicum Spray </a:t>
            </a:r>
          </a:p>
          <a:p>
            <a:pPr algn="just"/>
            <a:r>
              <a:rPr lang="en-US" sz="2800" dirty="0" smtClean="0">
                <a:solidFill>
                  <a:schemeClr val="accent2"/>
                </a:solidFill>
              </a:rPr>
              <a:t>	(implied force, targeted spray)</a:t>
            </a:r>
          </a:p>
          <a:p>
            <a:pPr algn="just"/>
            <a:endParaRPr lang="en-US" sz="1000" dirty="0" smtClean="0">
              <a:solidFill>
                <a:schemeClr val="accent2"/>
              </a:solidFill>
            </a:endParaRPr>
          </a:p>
          <a:p>
            <a:pPr algn="just">
              <a:buFontTx/>
              <a:buChar char="•"/>
            </a:pPr>
            <a:r>
              <a:rPr lang="en-US" b="1" dirty="0" smtClean="0">
                <a:solidFill>
                  <a:schemeClr val="accent2"/>
                </a:solidFill>
                <a:effectLst>
                  <a:outerShdw blurRad="38100" dist="38100" dir="2700000" algn="tl">
                    <a:srgbClr val="000000">
                      <a:alpha val="43137"/>
                    </a:srgbClr>
                  </a:outerShdw>
                </a:effectLst>
              </a:rPr>
              <a:t>Impact Weapons </a:t>
            </a:r>
          </a:p>
          <a:p>
            <a:pPr algn="just"/>
            <a:r>
              <a:rPr lang="en-US" sz="2000" dirty="0" smtClean="0">
                <a:solidFill>
                  <a:schemeClr val="accent2"/>
                </a:solidFill>
              </a:rPr>
              <a:t>	</a:t>
            </a:r>
            <a:r>
              <a:rPr lang="en-US" sz="2800" dirty="0" smtClean="0">
                <a:solidFill>
                  <a:schemeClr val="accent2"/>
                </a:solidFill>
              </a:rPr>
              <a:t>(implied force, motor dysfunction, </a:t>
            </a:r>
          </a:p>
          <a:p>
            <a:pPr algn="just"/>
            <a:r>
              <a:rPr lang="en-US" sz="2800" dirty="0" smtClean="0">
                <a:solidFill>
                  <a:schemeClr val="accent2"/>
                </a:solidFill>
              </a:rPr>
              <a:t>	joint strikes and deadly force strikes)</a:t>
            </a:r>
          </a:p>
          <a:p>
            <a:pPr algn="just"/>
            <a:endParaRPr lang="en-US" sz="1000" dirty="0" smtClean="0">
              <a:solidFill>
                <a:schemeClr val="accent2"/>
              </a:solidFill>
            </a:endParaRPr>
          </a:p>
          <a:p>
            <a:pPr algn="just">
              <a:buFontTx/>
              <a:buChar char="•"/>
            </a:pPr>
            <a:r>
              <a:rPr lang="en-US" b="1" dirty="0" smtClean="0">
                <a:solidFill>
                  <a:schemeClr val="accent2"/>
                </a:solidFill>
                <a:effectLst>
                  <a:outerShdw blurRad="38100" dist="38100" dir="2700000" algn="tl">
                    <a:srgbClr val="000000">
                      <a:alpha val="43137"/>
                    </a:srgbClr>
                  </a:outerShdw>
                </a:effectLst>
              </a:rPr>
              <a:t>Others may include:  </a:t>
            </a:r>
          </a:p>
          <a:p>
            <a:pPr algn="just"/>
            <a:r>
              <a:rPr lang="en-US" sz="2000" dirty="0" smtClean="0">
                <a:solidFill>
                  <a:schemeClr val="accent2"/>
                </a:solidFill>
              </a:rPr>
              <a:t>	</a:t>
            </a:r>
            <a:r>
              <a:rPr lang="en-US" sz="2800" dirty="0" smtClean="0">
                <a:solidFill>
                  <a:schemeClr val="accent2"/>
                </a:solidFill>
              </a:rPr>
              <a:t>Flashlights, portable radios, etc.</a:t>
            </a:r>
          </a:p>
          <a:p>
            <a:pPr algn="just"/>
            <a:endParaRPr lang="en-US" sz="28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Force Options</a:t>
            </a:r>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6083" name="Rectangle 4"/>
          <p:cNvSpPr>
            <a:spLocks noGrp="1" noChangeArrowheads="1"/>
          </p:cNvSpPr>
          <p:nvPr>
            <p:ph type="subTitle" idx="1"/>
          </p:nvPr>
        </p:nvSpPr>
        <p:spPr>
          <a:xfrm>
            <a:off x="900113" y="1052513"/>
            <a:ext cx="8136383" cy="5616575"/>
          </a:xfrm>
        </p:spPr>
        <p:txBody>
          <a:bodyPr/>
          <a:lstStyle/>
          <a:p>
            <a:r>
              <a:rPr lang="en-US" sz="3600" b="1" dirty="0" smtClean="0">
                <a:solidFill>
                  <a:schemeClr val="accent2"/>
                </a:solidFill>
                <a:effectLst>
                  <a:outerShdw blurRad="38100" dist="38100" dir="2700000" algn="tl">
                    <a:srgbClr val="000000">
                      <a:alpha val="43137"/>
                    </a:srgbClr>
                  </a:outerShdw>
                </a:effectLst>
              </a:rPr>
              <a:t>Lethal Force</a:t>
            </a:r>
            <a:r>
              <a:rPr lang="en-US" sz="3600" dirty="0" smtClean="0">
                <a:solidFill>
                  <a:schemeClr val="accent2"/>
                </a:solidFill>
                <a:effectLst>
                  <a:outerShdw blurRad="38100" dist="38100" dir="2700000" algn="tl">
                    <a:srgbClr val="000000">
                      <a:alpha val="43137"/>
                    </a:srgbClr>
                  </a:outerShdw>
                </a:effectLst>
              </a:rPr>
              <a:t> </a:t>
            </a:r>
            <a:r>
              <a:rPr lang="en-US" sz="3600" i="1" dirty="0" smtClean="0">
                <a:solidFill>
                  <a:schemeClr val="accent2"/>
                </a:solidFill>
                <a:effectLst>
                  <a:outerShdw blurRad="38100" dist="38100" dir="2700000" algn="tl">
                    <a:srgbClr val="000000">
                      <a:alpha val="43137"/>
                    </a:srgbClr>
                  </a:outerShdw>
                </a:effectLst>
              </a:rPr>
              <a:t>(red)</a:t>
            </a:r>
            <a:r>
              <a:rPr lang="en-US" sz="3600" dirty="0" smtClean="0">
                <a:solidFill>
                  <a:schemeClr val="accent2"/>
                </a:solidFill>
                <a:effectLst>
                  <a:outerShdw blurRad="38100" dist="38100" dir="2700000" algn="tl">
                    <a:srgbClr val="000000">
                      <a:alpha val="43137"/>
                    </a:srgbClr>
                  </a:outerShdw>
                </a:effectLst>
              </a:rPr>
              <a:t> – </a:t>
            </a:r>
          </a:p>
          <a:p>
            <a:endParaRPr lang="en-US" sz="1000" dirty="0" smtClean="0">
              <a:solidFill>
                <a:schemeClr val="accent2"/>
              </a:solidFill>
            </a:endParaRPr>
          </a:p>
          <a:p>
            <a:pPr algn="just"/>
            <a:r>
              <a:rPr lang="en-US" sz="3600" dirty="0" smtClean="0">
                <a:solidFill>
                  <a:schemeClr val="accent2"/>
                </a:solidFill>
              </a:rPr>
              <a:t>this includes the sidearm, baton, and would </a:t>
            </a:r>
            <a:r>
              <a:rPr lang="en-US" sz="3600" u="sng" dirty="0" smtClean="0">
                <a:solidFill>
                  <a:schemeClr val="accent2"/>
                </a:solidFill>
                <a:effectLst>
                  <a:outerShdw blurRad="38100" dist="38100" dir="2700000" algn="tl">
                    <a:srgbClr val="000000">
                      <a:alpha val="43137"/>
                    </a:srgbClr>
                  </a:outerShdw>
                </a:effectLst>
              </a:rPr>
              <a:t>also include</a:t>
            </a:r>
            <a:r>
              <a:rPr lang="en-US" sz="3600" dirty="0" smtClean="0">
                <a:solidFill>
                  <a:schemeClr val="accent2"/>
                </a:solidFill>
                <a:effectLst>
                  <a:outerShdw blurRad="38100" dist="38100" dir="2700000" algn="tl">
                    <a:srgbClr val="000000">
                      <a:alpha val="43137"/>
                    </a:srgbClr>
                  </a:outerShdw>
                </a:effectLst>
              </a:rPr>
              <a:t> </a:t>
            </a:r>
            <a:r>
              <a:rPr lang="en-US" sz="3600" dirty="0" smtClean="0">
                <a:solidFill>
                  <a:schemeClr val="accent2"/>
                </a:solidFill>
              </a:rPr>
              <a:t>any other weapon or technique used in a manner that is likely or intended to cause Grievous Bodily Harm or death.  (</a:t>
            </a:r>
            <a:r>
              <a:rPr lang="en-US" sz="3600" dirty="0" err="1" smtClean="0">
                <a:solidFill>
                  <a:schemeClr val="accent2"/>
                </a:solidFill>
              </a:rPr>
              <a:t>ie</a:t>
            </a:r>
            <a:r>
              <a:rPr lang="en-US" sz="3600" dirty="0" smtClean="0">
                <a:solidFill>
                  <a:schemeClr val="accent2"/>
                </a:solidFill>
              </a:rPr>
              <a:t>: intentional punch to throat or baton strike to head)</a:t>
            </a:r>
          </a:p>
          <a:p>
            <a:pPr algn="just"/>
            <a:r>
              <a:rPr lang="en-US" sz="3600" dirty="0" smtClean="0">
                <a:solidFill>
                  <a:schemeClr val="accent2"/>
                </a:solidFill>
              </a:rPr>
              <a:t> </a:t>
            </a:r>
          </a:p>
          <a:p>
            <a:pPr algn="just"/>
            <a:endParaRPr lang="en-US" sz="24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Force Options</a:t>
            </a:r>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6083" name="Rectangle 4"/>
          <p:cNvSpPr>
            <a:spLocks noGrp="1" noChangeArrowheads="1"/>
          </p:cNvSpPr>
          <p:nvPr>
            <p:ph type="subTitle" idx="1"/>
          </p:nvPr>
        </p:nvSpPr>
        <p:spPr>
          <a:xfrm>
            <a:off x="900113" y="1052513"/>
            <a:ext cx="8064375" cy="5616575"/>
          </a:xfrm>
        </p:spPr>
        <p:txBody>
          <a:bodyPr/>
          <a:lstStyle/>
          <a:p>
            <a:r>
              <a:rPr lang="en-US" sz="3600" b="1" dirty="0" smtClean="0">
                <a:solidFill>
                  <a:schemeClr val="accent2"/>
                </a:solidFill>
                <a:effectLst>
                  <a:outerShdw blurRad="38100" dist="38100" dir="2700000" algn="tl">
                    <a:srgbClr val="000000">
                      <a:alpha val="43137"/>
                    </a:srgbClr>
                  </a:outerShdw>
                </a:effectLst>
              </a:rPr>
              <a:t>Lethal Force</a:t>
            </a:r>
            <a:r>
              <a:rPr lang="en-US" sz="3600" dirty="0" smtClean="0">
                <a:solidFill>
                  <a:schemeClr val="accent2"/>
                </a:solidFill>
                <a:effectLst>
                  <a:outerShdw blurRad="38100" dist="38100" dir="2700000" algn="tl">
                    <a:srgbClr val="000000">
                      <a:alpha val="43137"/>
                    </a:srgbClr>
                  </a:outerShdw>
                </a:effectLst>
              </a:rPr>
              <a:t> </a:t>
            </a:r>
            <a:r>
              <a:rPr lang="en-US" sz="3600" i="1" dirty="0" smtClean="0">
                <a:solidFill>
                  <a:schemeClr val="accent2"/>
                </a:solidFill>
                <a:effectLst>
                  <a:outerShdw blurRad="38100" dist="38100" dir="2700000" algn="tl">
                    <a:srgbClr val="000000">
                      <a:alpha val="43137"/>
                    </a:srgbClr>
                  </a:outerShdw>
                </a:effectLst>
              </a:rPr>
              <a:t>(red)</a:t>
            </a:r>
            <a:r>
              <a:rPr lang="en-US" sz="3600" dirty="0" smtClean="0">
                <a:solidFill>
                  <a:schemeClr val="accent2"/>
                </a:solidFill>
                <a:effectLst>
                  <a:outerShdw blurRad="38100" dist="38100" dir="2700000" algn="tl">
                    <a:srgbClr val="000000">
                      <a:alpha val="43137"/>
                    </a:srgbClr>
                  </a:outerShdw>
                </a:effectLst>
              </a:rPr>
              <a:t> – </a:t>
            </a:r>
            <a:endParaRPr lang="en-US" sz="2400" dirty="0" smtClean="0">
              <a:solidFill>
                <a:schemeClr val="accent2"/>
              </a:solidFill>
              <a:effectLst>
                <a:outerShdw blurRad="38100" dist="38100" dir="2700000" algn="tl">
                  <a:srgbClr val="000000">
                    <a:alpha val="43137"/>
                  </a:srgbClr>
                </a:outerShdw>
              </a:effectLst>
            </a:endParaRPr>
          </a:p>
          <a:p>
            <a:pPr algn="just"/>
            <a:endParaRPr lang="en-US" sz="1000" dirty="0" smtClean="0">
              <a:solidFill>
                <a:schemeClr val="accent2"/>
              </a:solidFill>
            </a:endParaRPr>
          </a:p>
          <a:p>
            <a:pPr algn="just"/>
            <a:r>
              <a:rPr lang="en-US" sz="3600" dirty="0" smtClean="0">
                <a:solidFill>
                  <a:schemeClr val="accent2"/>
                </a:solidFill>
              </a:rPr>
              <a:t>“Law enforcement officers may use lethal force </a:t>
            </a:r>
            <a:r>
              <a:rPr lang="en-US" sz="3600" u="sng" dirty="0" smtClean="0">
                <a:solidFill>
                  <a:schemeClr val="accent2"/>
                </a:solidFill>
                <a:effectLst>
                  <a:outerShdw blurRad="38100" dist="38100" dir="2700000" algn="tl">
                    <a:srgbClr val="000000">
                      <a:alpha val="43137"/>
                    </a:srgbClr>
                  </a:outerShdw>
                </a:effectLst>
              </a:rPr>
              <a:t>only when </a:t>
            </a:r>
            <a:r>
              <a:rPr lang="en-US" sz="3600" b="1" u="sng" dirty="0" smtClean="0">
                <a:solidFill>
                  <a:schemeClr val="accent2"/>
                </a:solidFill>
                <a:effectLst>
                  <a:outerShdw blurRad="38100" dist="38100" dir="2700000" algn="tl">
                    <a:srgbClr val="000000">
                      <a:alpha val="43137"/>
                    </a:srgbClr>
                  </a:outerShdw>
                </a:effectLst>
              </a:rPr>
              <a:t>necessary</a:t>
            </a:r>
            <a:r>
              <a:rPr lang="en-US" sz="3600" dirty="0" smtClean="0">
                <a:solidFill>
                  <a:schemeClr val="accent2"/>
                </a:solidFill>
              </a:rPr>
              <a:t>, that is; when the officer has a </a:t>
            </a:r>
            <a:r>
              <a:rPr lang="en-US" sz="3600" b="1" u="sng" dirty="0" smtClean="0">
                <a:solidFill>
                  <a:schemeClr val="accent2"/>
                </a:solidFill>
                <a:effectLst>
                  <a:outerShdw blurRad="38100" dist="38100" dir="2700000" algn="tl">
                    <a:srgbClr val="000000">
                      <a:alpha val="43137"/>
                    </a:srgbClr>
                  </a:outerShdw>
                </a:effectLst>
              </a:rPr>
              <a:t>reasonable belief</a:t>
            </a:r>
            <a:r>
              <a:rPr lang="en-US" sz="3600" dirty="0" smtClean="0">
                <a:solidFill>
                  <a:schemeClr val="accent2"/>
                </a:solidFill>
                <a:effectLst>
                  <a:outerShdw blurRad="38100" dist="38100" dir="2700000" algn="tl">
                    <a:srgbClr val="000000">
                      <a:alpha val="43137"/>
                    </a:srgbClr>
                  </a:outerShdw>
                </a:effectLst>
              </a:rPr>
              <a:t> </a:t>
            </a:r>
            <a:r>
              <a:rPr lang="en-US" sz="3600" dirty="0" smtClean="0">
                <a:solidFill>
                  <a:schemeClr val="accent2"/>
                </a:solidFill>
              </a:rPr>
              <a:t>that the subject of such force poses an </a:t>
            </a:r>
            <a:r>
              <a:rPr lang="en-US" sz="3600" b="1" u="sng" dirty="0" smtClean="0">
                <a:solidFill>
                  <a:schemeClr val="accent2"/>
                </a:solidFill>
                <a:effectLst>
                  <a:outerShdw blurRad="38100" dist="38100" dir="2700000" algn="tl">
                    <a:srgbClr val="000000">
                      <a:alpha val="43137"/>
                    </a:srgbClr>
                  </a:outerShdw>
                </a:effectLst>
              </a:rPr>
              <a:t>imminent danger</a:t>
            </a:r>
            <a:r>
              <a:rPr lang="en-US" sz="3600" u="sng" dirty="0" smtClean="0">
                <a:solidFill>
                  <a:schemeClr val="accent2"/>
                </a:solidFill>
                <a:effectLst>
                  <a:outerShdw blurRad="38100" dist="38100" dir="2700000" algn="tl">
                    <a:srgbClr val="000000">
                      <a:alpha val="43137"/>
                    </a:srgbClr>
                  </a:outerShdw>
                </a:effectLst>
              </a:rPr>
              <a:t> of </a:t>
            </a:r>
            <a:r>
              <a:rPr lang="en-US" sz="3600" b="1" u="sng" dirty="0" smtClean="0">
                <a:solidFill>
                  <a:schemeClr val="accent2"/>
                </a:solidFill>
                <a:effectLst>
                  <a:outerShdw blurRad="38100" dist="38100" dir="2700000" algn="tl">
                    <a:srgbClr val="000000">
                      <a:alpha val="43137"/>
                    </a:srgbClr>
                  </a:outerShdw>
                </a:effectLst>
              </a:rPr>
              <a:t>death or </a:t>
            </a:r>
            <a:r>
              <a:rPr lang="en-US" sz="3600" b="1" u="sng" dirty="0" err="1" smtClean="0">
                <a:solidFill>
                  <a:schemeClr val="accent2"/>
                </a:solidFill>
                <a:effectLst>
                  <a:outerShdw blurRad="38100" dist="38100" dir="2700000" algn="tl">
                    <a:srgbClr val="000000">
                      <a:alpha val="43137"/>
                    </a:srgbClr>
                  </a:outerShdw>
                </a:effectLst>
              </a:rPr>
              <a:t>grevious</a:t>
            </a:r>
            <a:r>
              <a:rPr lang="en-US" sz="3600" b="1" u="sng" dirty="0" smtClean="0">
                <a:solidFill>
                  <a:schemeClr val="accent2"/>
                </a:solidFill>
                <a:effectLst>
                  <a:outerShdw blurRad="38100" dist="38100" dir="2700000" algn="tl">
                    <a:srgbClr val="000000">
                      <a:alpha val="43137"/>
                    </a:srgbClr>
                  </a:outerShdw>
                </a:effectLst>
              </a:rPr>
              <a:t> bodily</a:t>
            </a:r>
            <a:r>
              <a:rPr lang="en-US" sz="3600" u="sng" dirty="0" smtClean="0">
                <a:solidFill>
                  <a:schemeClr val="accent2"/>
                </a:solidFill>
                <a:effectLst>
                  <a:outerShdw blurRad="38100" dist="38100" dir="2700000" algn="tl">
                    <a:srgbClr val="000000">
                      <a:alpha val="43137"/>
                    </a:srgbClr>
                  </a:outerShdw>
                </a:effectLst>
              </a:rPr>
              <a:t> </a:t>
            </a:r>
            <a:r>
              <a:rPr lang="en-US" sz="3600" b="1" u="sng" dirty="0" smtClean="0">
                <a:solidFill>
                  <a:schemeClr val="accent2"/>
                </a:solidFill>
                <a:effectLst>
                  <a:outerShdw blurRad="38100" dist="38100" dir="2700000" algn="tl">
                    <a:srgbClr val="000000">
                      <a:alpha val="43137"/>
                    </a:srgbClr>
                  </a:outerShdw>
                </a:effectLst>
              </a:rPr>
              <a:t>harm</a:t>
            </a:r>
            <a:r>
              <a:rPr lang="en-US" sz="3600" u="sng" dirty="0" smtClean="0">
                <a:solidFill>
                  <a:schemeClr val="accent2"/>
                </a:solidFill>
                <a:effectLst>
                  <a:outerShdw blurRad="38100" dist="38100" dir="2700000" algn="tl">
                    <a:srgbClr val="000000">
                      <a:alpha val="43137"/>
                    </a:srgbClr>
                  </a:outerShdw>
                </a:effectLst>
              </a:rPr>
              <a:t> </a:t>
            </a:r>
            <a:r>
              <a:rPr lang="en-US" sz="3600" dirty="0" smtClean="0">
                <a:solidFill>
                  <a:schemeClr val="accent2"/>
                </a:solidFill>
              </a:rPr>
              <a:t>to the officer or to another person.”</a:t>
            </a:r>
          </a:p>
          <a:p>
            <a:pPr algn="just"/>
            <a:endParaRPr lang="en-US" sz="24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Force Options</a:t>
            </a:r>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7107" name="Rectangle 4"/>
          <p:cNvSpPr>
            <a:spLocks noGrp="1" noChangeArrowheads="1"/>
          </p:cNvSpPr>
          <p:nvPr>
            <p:ph type="subTitle" idx="1"/>
          </p:nvPr>
        </p:nvSpPr>
        <p:spPr>
          <a:xfrm>
            <a:off x="900113" y="1052513"/>
            <a:ext cx="7775575" cy="5616575"/>
          </a:xfrm>
        </p:spPr>
        <p:txBody>
          <a:bodyPr/>
          <a:lstStyle/>
          <a:p>
            <a:pPr algn="just"/>
            <a:r>
              <a:rPr lang="en-US" sz="3600" b="1" u="sng" dirty="0" smtClean="0">
                <a:solidFill>
                  <a:schemeClr val="accent2"/>
                </a:solidFill>
                <a:effectLst>
                  <a:outerShdw blurRad="38100" dist="38100" dir="2700000" algn="tl">
                    <a:srgbClr val="000000">
                      <a:alpha val="43137"/>
                    </a:srgbClr>
                  </a:outerShdw>
                </a:effectLst>
              </a:rPr>
              <a:t>Necessary</a:t>
            </a:r>
            <a:endParaRPr lang="en-US" sz="2400" b="1" dirty="0" smtClean="0">
              <a:solidFill>
                <a:schemeClr val="accent2"/>
              </a:solidFill>
              <a:effectLst>
                <a:outerShdw blurRad="38100" dist="38100" dir="2700000" algn="tl">
                  <a:srgbClr val="000000">
                    <a:alpha val="43137"/>
                  </a:srgbClr>
                </a:outerShdw>
              </a:effectLst>
            </a:endParaRPr>
          </a:p>
          <a:p>
            <a:pPr algn="just"/>
            <a:endParaRPr lang="en-US" sz="1000" dirty="0" smtClean="0">
              <a:solidFill>
                <a:schemeClr val="accent2"/>
              </a:solidFill>
            </a:endParaRPr>
          </a:p>
          <a:p>
            <a:pPr algn="just"/>
            <a:r>
              <a:rPr lang="en-US" dirty="0" smtClean="0">
                <a:solidFill>
                  <a:schemeClr val="accent2"/>
                </a:solidFill>
              </a:rPr>
              <a:t>Necessary means no other reasonable alternative is available to you.  All other available means of preventing imminent and grave danger to you or other persons have failed or would be likely to fail.</a:t>
            </a:r>
          </a:p>
          <a:p>
            <a:pPr algn="just"/>
            <a:endParaRPr lang="en-US" sz="1000" dirty="0" smtClean="0">
              <a:solidFill>
                <a:schemeClr val="accent2"/>
              </a:solidFill>
            </a:endParaRPr>
          </a:p>
          <a:p>
            <a:pPr algn="just"/>
            <a:r>
              <a:rPr lang="en-US" dirty="0" smtClean="0">
                <a:solidFill>
                  <a:schemeClr val="accent2"/>
                </a:solidFill>
              </a:rPr>
              <a:t>There is no safe alternative to using deadly force, and without it, you or others would face imminent and grave danger of death or </a:t>
            </a:r>
            <a:r>
              <a:rPr lang="en-US" dirty="0" err="1" smtClean="0">
                <a:solidFill>
                  <a:schemeClr val="accent2"/>
                </a:solidFill>
              </a:rPr>
              <a:t>grevious</a:t>
            </a:r>
            <a:r>
              <a:rPr lang="en-US" dirty="0" smtClean="0">
                <a:solidFill>
                  <a:schemeClr val="accent2"/>
                </a:solidFill>
              </a:rPr>
              <a:t> bodily harm.</a:t>
            </a:r>
          </a:p>
          <a:p>
            <a:pPr algn="just"/>
            <a:r>
              <a:rPr lang="en-US" sz="2400" dirty="0" smtClean="0">
                <a:solidFill>
                  <a:schemeClr val="accent2"/>
                </a:solidFill>
              </a:rPr>
              <a:t> </a:t>
            </a:r>
          </a:p>
          <a:p>
            <a:pPr algn="just"/>
            <a:endParaRPr lang="en-US" sz="24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Force Options</a:t>
            </a: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7107" name="Rectangle 4"/>
          <p:cNvSpPr>
            <a:spLocks noGrp="1" noChangeArrowheads="1"/>
          </p:cNvSpPr>
          <p:nvPr>
            <p:ph type="subTitle" idx="1"/>
          </p:nvPr>
        </p:nvSpPr>
        <p:spPr>
          <a:xfrm>
            <a:off x="900113" y="1052513"/>
            <a:ext cx="7775575" cy="5616575"/>
          </a:xfrm>
        </p:spPr>
        <p:txBody>
          <a:bodyPr/>
          <a:lstStyle/>
          <a:p>
            <a:pPr algn="just"/>
            <a:r>
              <a:rPr lang="en-US" sz="3600" b="1" u="sng" dirty="0" smtClean="0">
                <a:solidFill>
                  <a:schemeClr val="accent2"/>
                </a:solidFill>
                <a:effectLst>
                  <a:outerShdw blurRad="38100" dist="38100" dir="2700000" algn="tl">
                    <a:srgbClr val="000000">
                      <a:alpha val="43137"/>
                    </a:srgbClr>
                  </a:outerShdw>
                </a:effectLst>
              </a:rPr>
              <a:t>Necessary</a:t>
            </a:r>
            <a:endParaRPr lang="en-US" sz="2400" dirty="0" smtClean="0">
              <a:solidFill>
                <a:schemeClr val="accent2"/>
              </a:solidFill>
              <a:effectLst>
                <a:outerShdw blurRad="38100" dist="38100" dir="2700000" algn="tl">
                  <a:srgbClr val="000000">
                    <a:alpha val="43137"/>
                  </a:srgbClr>
                </a:outerShdw>
              </a:effectLst>
            </a:endParaRPr>
          </a:p>
          <a:p>
            <a:pPr algn="just"/>
            <a:endParaRPr lang="en-US" sz="1000" dirty="0" smtClean="0">
              <a:solidFill>
                <a:schemeClr val="accent2"/>
              </a:solidFill>
            </a:endParaRPr>
          </a:p>
          <a:p>
            <a:pPr algn="just"/>
            <a:r>
              <a:rPr lang="en-US" dirty="0" smtClean="0">
                <a:solidFill>
                  <a:schemeClr val="accent2"/>
                </a:solidFill>
              </a:rPr>
              <a:t>An officer is not required to place him or herself, another officer, a subject or the public in unreasonable danger of death or serious physical injury before using deadly force.</a:t>
            </a:r>
          </a:p>
          <a:p>
            <a:pPr algn="just"/>
            <a:endParaRPr lang="en-US" sz="24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Force Options</a:t>
            </a:r>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8131" name="Rectangle 4"/>
          <p:cNvSpPr>
            <a:spLocks noGrp="1" noChangeArrowheads="1"/>
          </p:cNvSpPr>
          <p:nvPr>
            <p:ph type="subTitle" idx="1"/>
          </p:nvPr>
        </p:nvSpPr>
        <p:spPr>
          <a:xfrm>
            <a:off x="900113" y="1052513"/>
            <a:ext cx="8136383" cy="5616575"/>
          </a:xfrm>
        </p:spPr>
        <p:txBody>
          <a:bodyPr/>
          <a:lstStyle/>
          <a:p>
            <a:pPr algn="just"/>
            <a:r>
              <a:rPr lang="en-US" sz="2800" dirty="0" smtClean="0">
                <a:solidFill>
                  <a:schemeClr val="accent2"/>
                </a:solidFill>
              </a:rPr>
              <a:t>It is important to note that these are </a:t>
            </a:r>
            <a:r>
              <a:rPr lang="en-US" sz="2800" b="1" u="sng" dirty="0" smtClean="0">
                <a:solidFill>
                  <a:schemeClr val="accent2"/>
                </a:solidFill>
                <a:effectLst>
                  <a:outerShdw blurRad="38100" dist="38100" dir="2700000" algn="tl">
                    <a:srgbClr val="000000">
                      <a:alpha val="43137"/>
                    </a:srgbClr>
                  </a:outerShdw>
                </a:effectLst>
              </a:rPr>
              <a:t>FORCE OPTIONS</a:t>
            </a:r>
            <a:r>
              <a:rPr lang="en-US" sz="2800" dirty="0" smtClean="0">
                <a:solidFill>
                  <a:schemeClr val="accent2"/>
                </a:solidFill>
              </a:rPr>
              <a:t> not </a:t>
            </a:r>
            <a:r>
              <a:rPr lang="en-US" sz="2800" b="1" u="sng" dirty="0" smtClean="0">
                <a:solidFill>
                  <a:schemeClr val="accent2"/>
                </a:solidFill>
                <a:effectLst>
                  <a:outerShdw blurRad="38100" dist="38100" dir="2700000" algn="tl">
                    <a:srgbClr val="000000">
                      <a:alpha val="43137"/>
                    </a:srgbClr>
                  </a:outerShdw>
                </a:effectLst>
              </a:rPr>
              <a:t>LEVELS OF FORCE</a:t>
            </a:r>
            <a:r>
              <a:rPr lang="en-US" sz="2800" dirty="0" smtClean="0">
                <a:solidFill>
                  <a:schemeClr val="accent2"/>
                </a:solidFill>
                <a:effectLst>
                  <a:outerShdw blurRad="38100" dist="38100" dir="2700000" algn="tl">
                    <a:srgbClr val="000000">
                      <a:alpha val="43137"/>
                    </a:srgbClr>
                  </a:outerShdw>
                </a:effectLst>
              </a:rPr>
              <a:t>. </a:t>
            </a:r>
            <a:r>
              <a:rPr lang="en-US" sz="2800" dirty="0" smtClean="0">
                <a:solidFill>
                  <a:schemeClr val="accent2"/>
                </a:solidFill>
              </a:rPr>
              <a:t> </a:t>
            </a:r>
          </a:p>
          <a:p>
            <a:pPr algn="just"/>
            <a:endParaRPr lang="en-US" sz="1000" dirty="0" smtClean="0">
              <a:solidFill>
                <a:schemeClr val="accent2"/>
              </a:solidFill>
            </a:endParaRPr>
          </a:p>
          <a:p>
            <a:pPr algn="just"/>
            <a:r>
              <a:rPr lang="en-US" sz="2800" dirty="0" smtClean="0">
                <a:solidFill>
                  <a:schemeClr val="accent2"/>
                </a:solidFill>
              </a:rPr>
              <a:t>If we were to categorize options into levels of force, we would see somewhere between 17 and 35 sub-levels of force, depending upon interpretation.  In fact, some sub-levels of force under the various force options are on par with others.  Certain intermediate weapons actually represent a lower level of force than some empty hand control tactics (</a:t>
            </a:r>
            <a:r>
              <a:rPr lang="en-US" sz="2800" dirty="0" err="1" smtClean="0">
                <a:solidFill>
                  <a:schemeClr val="accent2"/>
                </a:solidFill>
              </a:rPr>
              <a:t>eg</a:t>
            </a:r>
            <a:r>
              <a:rPr lang="en-US" sz="2800" dirty="0" smtClean="0">
                <a:solidFill>
                  <a:schemeClr val="accent2"/>
                </a:solidFill>
              </a:rPr>
              <a:t> - O.C. Spray is considered a lower level of force than physically striking a person in an area likely to cause injury).</a:t>
            </a:r>
          </a:p>
          <a:p>
            <a:pPr algn="just"/>
            <a:endParaRPr lang="en-US" sz="24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Force Options</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7171" name="Rectangle 4"/>
          <p:cNvSpPr>
            <a:spLocks noGrp="1" noChangeArrowheads="1"/>
          </p:cNvSpPr>
          <p:nvPr>
            <p:ph type="subTitle" idx="1"/>
          </p:nvPr>
        </p:nvSpPr>
        <p:spPr>
          <a:xfrm>
            <a:off x="928688" y="908720"/>
            <a:ext cx="7963792" cy="5949280"/>
          </a:xfrm>
        </p:spPr>
        <p:txBody>
          <a:bodyPr/>
          <a:lstStyle/>
          <a:p>
            <a:pPr marL="625475" lvl="1" indent="-168275" algn="l" eaLnBrk="1" hangingPunct="1">
              <a:lnSpc>
                <a:spcPct val="80000"/>
              </a:lnSpc>
              <a:buFont typeface="Arial" charset="0"/>
              <a:buChar char="•"/>
            </a:pPr>
            <a:r>
              <a:rPr lang="en-US" sz="3200" dirty="0" smtClean="0"/>
              <a:t>Distinction Between EEO, Affirmative Action and Diversity &amp; </a:t>
            </a:r>
            <a:r>
              <a:rPr lang="en-US" sz="3200" dirty="0" smtClean="0"/>
              <a:t>Inclusion</a:t>
            </a:r>
          </a:p>
          <a:p>
            <a:pPr marL="625475" lvl="1" indent="-168275" algn="l" eaLnBrk="1" hangingPunct="1">
              <a:lnSpc>
                <a:spcPct val="80000"/>
              </a:lnSpc>
              <a:buFont typeface="Arial" charset="0"/>
              <a:buChar char="•"/>
            </a:pPr>
            <a:endParaRPr lang="en-US" sz="3200" dirty="0" smtClean="0">
              <a:solidFill>
                <a:schemeClr val="accent2"/>
              </a:solidFill>
            </a:endParaRPr>
          </a:p>
          <a:p>
            <a:pPr eaLnBrk="1" hangingPunct="1"/>
            <a:r>
              <a:rPr lang="en-US" sz="2400" b="1" dirty="0" smtClean="0"/>
              <a:t>Equal Employment </a:t>
            </a:r>
            <a:r>
              <a:rPr lang="en-US" sz="2400" b="1" dirty="0" smtClean="0"/>
              <a:t>Opportunity</a:t>
            </a:r>
            <a:endParaRPr lang="en-US" sz="2400" dirty="0" smtClean="0"/>
          </a:p>
          <a:p>
            <a:pPr eaLnBrk="1" hangingPunct="1"/>
            <a:r>
              <a:rPr lang="en-US" sz="2400" dirty="0" smtClean="0"/>
              <a:t>The enforcement of statutes to prevent employment </a:t>
            </a:r>
            <a:r>
              <a:rPr lang="en-US" sz="2400" dirty="0" smtClean="0"/>
              <a:t>discrimination</a:t>
            </a:r>
          </a:p>
          <a:p>
            <a:pPr eaLnBrk="1" hangingPunct="1"/>
            <a:r>
              <a:rPr lang="en-US" sz="2400" b="1" dirty="0" smtClean="0"/>
              <a:t/>
            </a:r>
            <a:br>
              <a:rPr lang="en-US" sz="2400" b="1" dirty="0" smtClean="0"/>
            </a:br>
            <a:r>
              <a:rPr lang="en-US" sz="2400" b="1" dirty="0" smtClean="0"/>
              <a:t>Affirmative Action</a:t>
            </a:r>
            <a:endParaRPr lang="en-US" sz="2400" dirty="0" smtClean="0"/>
          </a:p>
          <a:p>
            <a:pPr eaLnBrk="1" hangingPunct="1"/>
            <a:r>
              <a:rPr lang="en-US" sz="2400" dirty="0" smtClean="0"/>
              <a:t>The effort to achieve parity in the workforce through outreach and eliminating barriers in hiring</a:t>
            </a:r>
          </a:p>
          <a:p>
            <a:pPr eaLnBrk="1" hangingPunct="1"/>
            <a:r>
              <a:rPr lang="en-US" sz="2400" b="1" dirty="0" smtClean="0"/>
              <a:t/>
            </a:r>
            <a:br>
              <a:rPr lang="en-US" sz="2400" b="1" dirty="0" smtClean="0"/>
            </a:br>
            <a:r>
              <a:rPr lang="en-US" sz="2400" b="1" dirty="0" smtClean="0"/>
              <a:t>Diversity &amp; Inclusion</a:t>
            </a:r>
            <a:endParaRPr lang="en-US" sz="2400" dirty="0" smtClean="0"/>
          </a:p>
          <a:p>
            <a:pPr eaLnBrk="1" hangingPunct="1"/>
            <a:r>
              <a:rPr lang="en-US" sz="2400" dirty="0" smtClean="0"/>
              <a:t>Leveraging differences in the workforce to achieve better results</a:t>
            </a:r>
          </a:p>
          <a:p>
            <a:pPr eaLnBrk="1" hangingPunct="1"/>
            <a:endParaRPr lang="en-US" sz="2400" dirty="0" smtClean="0"/>
          </a:p>
          <a:p>
            <a:pPr eaLnBrk="1" hangingPunct="1"/>
            <a:endParaRPr lang="en-US" sz="2400" b="1" dirty="0" smtClean="0"/>
          </a:p>
          <a:p>
            <a:pPr eaLnBrk="1" hangingPunct="1"/>
            <a:endParaRPr lang="en-US" sz="2400" dirty="0" smtClean="0"/>
          </a:p>
          <a:p>
            <a:pPr marL="625475" lvl="1" indent="-168275" algn="l" eaLnBrk="1" hangingPunct="1">
              <a:lnSpc>
                <a:spcPct val="80000"/>
              </a:lnSpc>
              <a:buFont typeface="Arial" charset="0"/>
              <a:buChar char="•"/>
            </a:pPr>
            <a:endParaRPr lang="en-US" dirty="0" smtClean="0">
              <a:solidFill>
                <a:schemeClr val="accent2"/>
              </a:solidFill>
            </a:endParaRPr>
          </a:p>
        </p:txBody>
      </p:sp>
      <p:sp>
        <p:nvSpPr>
          <p:cNvPr id="7" name="TextBox 6"/>
          <p:cNvSpPr txBox="1"/>
          <p:nvPr/>
        </p:nvSpPr>
        <p:spPr>
          <a:xfrm>
            <a:off x="3000375" y="71438"/>
            <a:ext cx="3500438"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9155" name="Rectangle 4"/>
          <p:cNvSpPr>
            <a:spLocks noGrp="1" noChangeArrowheads="1"/>
          </p:cNvSpPr>
          <p:nvPr>
            <p:ph type="subTitle" idx="1"/>
          </p:nvPr>
        </p:nvSpPr>
        <p:spPr>
          <a:xfrm>
            <a:off x="900113" y="1052513"/>
            <a:ext cx="7775575" cy="5616575"/>
          </a:xfrm>
        </p:spPr>
        <p:txBody>
          <a:bodyPr/>
          <a:lstStyle/>
          <a:p>
            <a:pPr algn="just" eaLnBrk="1" hangingPunct="1">
              <a:lnSpc>
                <a:spcPct val="80000"/>
              </a:lnSpc>
            </a:pPr>
            <a:r>
              <a:rPr lang="en-US" dirty="0" smtClean="0">
                <a:solidFill>
                  <a:schemeClr val="accent2"/>
                </a:solidFill>
              </a:rPr>
              <a:t>Legal articulation is the foundation upon which all use of force, arrest and control and Officer Safety Training is built on.</a:t>
            </a:r>
          </a:p>
          <a:p>
            <a:pPr algn="just" eaLnBrk="1" hangingPunct="1">
              <a:lnSpc>
                <a:spcPct val="80000"/>
              </a:lnSpc>
            </a:pPr>
            <a:endParaRPr lang="en-US" sz="2000" dirty="0" smtClean="0">
              <a:solidFill>
                <a:schemeClr val="accent2"/>
              </a:solidFill>
            </a:endParaRPr>
          </a:p>
          <a:p>
            <a:pPr algn="just" eaLnBrk="1" hangingPunct="1">
              <a:lnSpc>
                <a:spcPct val="80000"/>
              </a:lnSpc>
            </a:pPr>
            <a:r>
              <a:rPr lang="en-US" dirty="0" smtClean="0">
                <a:solidFill>
                  <a:schemeClr val="accent2"/>
                </a:solidFill>
              </a:rPr>
              <a:t>It guides an officers actions in any given situation, making sure that their actions and levels of force are justified.</a:t>
            </a:r>
          </a:p>
          <a:p>
            <a:pPr algn="just" eaLnBrk="1" hangingPunct="1">
              <a:lnSpc>
                <a:spcPct val="80000"/>
              </a:lnSpc>
            </a:pPr>
            <a:endParaRPr lang="en-US" sz="2000" dirty="0" smtClean="0">
              <a:solidFill>
                <a:schemeClr val="accent2"/>
              </a:solidFill>
            </a:endParaRPr>
          </a:p>
          <a:p>
            <a:pPr lvl="1" algn="just" eaLnBrk="1" hangingPunct="1">
              <a:lnSpc>
                <a:spcPct val="80000"/>
              </a:lnSpc>
            </a:pPr>
            <a:r>
              <a:rPr lang="en-US" sz="3200" b="1" dirty="0" smtClean="0">
                <a:solidFill>
                  <a:schemeClr val="accent2"/>
                </a:solidFill>
                <a:effectLst>
                  <a:outerShdw blurRad="38100" dist="38100" dir="2700000" algn="tl">
                    <a:srgbClr val="000000">
                      <a:alpha val="43137"/>
                    </a:srgbClr>
                  </a:outerShdw>
                </a:effectLst>
              </a:rPr>
              <a:t>Was it reasonable?</a:t>
            </a:r>
          </a:p>
          <a:p>
            <a:pPr lvl="1" algn="just" eaLnBrk="1" hangingPunct="1">
              <a:lnSpc>
                <a:spcPct val="80000"/>
              </a:lnSpc>
            </a:pPr>
            <a:endParaRPr lang="en-US" sz="800" b="1" dirty="0" smtClean="0">
              <a:solidFill>
                <a:schemeClr val="accent2"/>
              </a:solidFill>
              <a:effectLst>
                <a:outerShdw blurRad="38100" dist="38100" dir="2700000" algn="tl">
                  <a:srgbClr val="000000">
                    <a:alpha val="43137"/>
                  </a:srgbClr>
                </a:outerShdw>
              </a:effectLst>
            </a:endParaRPr>
          </a:p>
          <a:p>
            <a:pPr lvl="1" algn="just" eaLnBrk="1" hangingPunct="1">
              <a:lnSpc>
                <a:spcPct val="80000"/>
              </a:lnSpc>
            </a:pPr>
            <a:r>
              <a:rPr lang="en-US" sz="3200" b="1" dirty="0" smtClean="0">
                <a:solidFill>
                  <a:schemeClr val="accent2"/>
                </a:solidFill>
                <a:effectLst>
                  <a:outerShdw blurRad="38100" dist="38100" dir="2700000" algn="tl">
                    <a:srgbClr val="000000">
                      <a:alpha val="43137"/>
                    </a:srgbClr>
                  </a:outerShdw>
                </a:effectLst>
              </a:rPr>
              <a:t>Was it necessary?</a:t>
            </a:r>
          </a:p>
          <a:p>
            <a:pPr lvl="1" algn="just" eaLnBrk="1" hangingPunct="1">
              <a:lnSpc>
                <a:spcPct val="80000"/>
              </a:lnSpc>
            </a:pPr>
            <a:endParaRPr lang="en-US" sz="800" b="1" dirty="0" smtClean="0">
              <a:solidFill>
                <a:schemeClr val="accent2"/>
              </a:solidFill>
              <a:effectLst>
                <a:outerShdw blurRad="38100" dist="38100" dir="2700000" algn="tl">
                  <a:srgbClr val="000000">
                    <a:alpha val="43137"/>
                  </a:srgbClr>
                </a:outerShdw>
              </a:effectLst>
            </a:endParaRPr>
          </a:p>
          <a:p>
            <a:pPr lvl="1" algn="just" eaLnBrk="1" hangingPunct="1">
              <a:lnSpc>
                <a:spcPct val="80000"/>
              </a:lnSpc>
            </a:pPr>
            <a:r>
              <a:rPr lang="en-US" sz="3200" b="1" dirty="0" smtClean="0">
                <a:solidFill>
                  <a:schemeClr val="accent2"/>
                </a:solidFill>
                <a:effectLst>
                  <a:outerShdw blurRad="38100" dist="38100" dir="2700000" algn="tl">
                    <a:srgbClr val="000000">
                      <a:alpha val="43137"/>
                    </a:srgbClr>
                  </a:outerShdw>
                </a:effectLst>
              </a:rPr>
              <a:t>Was in excessive? </a:t>
            </a:r>
          </a:p>
          <a:p>
            <a:pPr algn="just"/>
            <a:endParaRPr lang="en-US" sz="24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Summary</a:t>
            </a:r>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9155" name="Rectangle 4"/>
          <p:cNvSpPr>
            <a:spLocks noGrp="1" noChangeArrowheads="1"/>
          </p:cNvSpPr>
          <p:nvPr>
            <p:ph type="subTitle" idx="1"/>
          </p:nvPr>
        </p:nvSpPr>
        <p:spPr>
          <a:xfrm>
            <a:off x="900113" y="1052513"/>
            <a:ext cx="8136383" cy="5616575"/>
          </a:xfrm>
        </p:spPr>
        <p:txBody>
          <a:bodyPr/>
          <a:lstStyle/>
          <a:p>
            <a:pPr algn="just" eaLnBrk="1" hangingPunct="1">
              <a:lnSpc>
                <a:spcPct val="80000"/>
              </a:lnSpc>
            </a:pPr>
            <a:r>
              <a:rPr lang="en-US" sz="3600" b="1" dirty="0" smtClean="0">
                <a:solidFill>
                  <a:schemeClr val="accent2"/>
                </a:solidFill>
                <a:effectLst>
                  <a:outerShdw blurRad="38100" dist="38100" dir="2700000" algn="tl">
                    <a:srgbClr val="000000">
                      <a:alpha val="43137"/>
                    </a:srgbClr>
                  </a:outerShdw>
                </a:effectLst>
              </a:rPr>
              <a:t>You have learned</a:t>
            </a:r>
            <a:r>
              <a:rPr lang="en-US" sz="3600" dirty="0" smtClean="0">
                <a:solidFill>
                  <a:schemeClr val="accent2"/>
                </a:solidFill>
                <a:effectLst>
                  <a:outerShdw blurRad="38100" dist="38100" dir="2700000" algn="tl">
                    <a:srgbClr val="000000">
                      <a:alpha val="43137"/>
                    </a:srgbClr>
                  </a:outerShdw>
                </a:effectLst>
              </a:rPr>
              <a:t>:</a:t>
            </a:r>
          </a:p>
          <a:p>
            <a:pPr algn="just" eaLnBrk="1" hangingPunct="1">
              <a:lnSpc>
                <a:spcPct val="80000"/>
              </a:lnSpc>
            </a:pPr>
            <a:endParaRPr lang="en-US" sz="1000" dirty="0" smtClean="0">
              <a:solidFill>
                <a:schemeClr val="accent2"/>
              </a:solidFill>
            </a:endParaRPr>
          </a:p>
          <a:p>
            <a:pPr lvl="1" indent="1371600" algn="just" eaLnBrk="1" hangingPunct="1">
              <a:lnSpc>
                <a:spcPct val="80000"/>
              </a:lnSpc>
            </a:pPr>
            <a:r>
              <a:rPr lang="en-US" sz="3200" dirty="0" smtClean="0">
                <a:solidFill>
                  <a:schemeClr val="accent2"/>
                </a:solidFill>
              </a:rPr>
              <a:t>Levels of Control</a:t>
            </a:r>
          </a:p>
          <a:p>
            <a:pPr lvl="1" indent="1371600" algn="just" eaLnBrk="1" hangingPunct="1">
              <a:lnSpc>
                <a:spcPct val="80000"/>
              </a:lnSpc>
            </a:pPr>
            <a:endParaRPr lang="en-US" sz="800" dirty="0" smtClean="0">
              <a:solidFill>
                <a:schemeClr val="accent2"/>
              </a:solidFill>
            </a:endParaRPr>
          </a:p>
          <a:p>
            <a:pPr lvl="1" indent="1371600" algn="just" eaLnBrk="1" hangingPunct="1">
              <a:lnSpc>
                <a:spcPct val="80000"/>
              </a:lnSpc>
            </a:pPr>
            <a:r>
              <a:rPr lang="en-US" sz="3200" dirty="0" smtClean="0">
                <a:solidFill>
                  <a:schemeClr val="accent2"/>
                </a:solidFill>
              </a:rPr>
              <a:t>Levels of Resistance</a:t>
            </a:r>
          </a:p>
          <a:p>
            <a:pPr lvl="1" indent="1371600" algn="just" eaLnBrk="1" hangingPunct="1">
              <a:lnSpc>
                <a:spcPct val="80000"/>
              </a:lnSpc>
            </a:pPr>
            <a:endParaRPr lang="en-US" sz="800" dirty="0" smtClean="0">
              <a:solidFill>
                <a:schemeClr val="accent2"/>
              </a:solidFill>
            </a:endParaRPr>
          </a:p>
          <a:p>
            <a:pPr lvl="1" indent="1371600" algn="just" eaLnBrk="1" hangingPunct="1">
              <a:lnSpc>
                <a:spcPct val="80000"/>
              </a:lnSpc>
            </a:pPr>
            <a:r>
              <a:rPr lang="en-US" sz="3200" dirty="0" smtClean="0">
                <a:solidFill>
                  <a:schemeClr val="accent2"/>
                </a:solidFill>
              </a:rPr>
              <a:t>Criminal Code </a:t>
            </a:r>
          </a:p>
          <a:p>
            <a:pPr lvl="1" algn="just" eaLnBrk="1" hangingPunct="1">
              <a:lnSpc>
                <a:spcPct val="80000"/>
              </a:lnSpc>
            </a:pPr>
            <a:endParaRPr lang="en-US" sz="2000" dirty="0" smtClean="0">
              <a:solidFill>
                <a:schemeClr val="accent2"/>
              </a:solidFill>
            </a:endParaRPr>
          </a:p>
          <a:p>
            <a:pPr algn="just" eaLnBrk="1" hangingPunct="1">
              <a:lnSpc>
                <a:spcPct val="80000"/>
              </a:lnSpc>
            </a:pPr>
            <a:r>
              <a:rPr lang="en-US" b="1" dirty="0" smtClean="0">
                <a:solidFill>
                  <a:schemeClr val="accent2"/>
                </a:solidFill>
                <a:effectLst>
                  <a:outerShdw blurRad="38100" dist="38100" dir="2700000" algn="tl">
                    <a:srgbClr val="000000">
                      <a:alpha val="43137"/>
                    </a:srgbClr>
                  </a:outerShdw>
                </a:effectLst>
              </a:rPr>
              <a:t>Remember</a:t>
            </a:r>
            <a:r>
              <a:rPr lang="en-US" dirty="0" smtClean="0">
                <a:solidFill>
                  <a:schemeClr val="accent2"/>
                </a:solidFill>
                <a:effectLst>
                  <a:outerShdw blurRad="38100" dist="38100" dir="2700000" algn="tl">
                    <a:srgbClr val="000000">
                      <a:alpha val="43137"/>
                    </a:srgbClr>
                  </a:outerShdw>
                </a:effectLst>
              </a:rPr>
              <a:t>:</a:t>
            </a:r>
          </a:p>
          <a:p>
            <a:pPr marL="227013" lvl="1" indent="4763" algn="just" eaLnBrk="1" hangingPunct="1">
              <a:lnSpc>
                <a:spcPct val="80000"/>
              </a:lnSpc>
            </a:pPr>
            <a:r>
              <a:rPr lang="en-US" sz="3200" dirty="0" smtClean="0">
                <a:solidFill>
                  <a:schemeClr val="accent2"/>
                </a:solidFill>
              </a:rPr>
              <a:t>We are not police officers, and as such must be aware of our limitations, and not exceed them.</a:t>
            </a:r>
          </a:p>
          <a:p>
            <a:pPr marL="227013" lvl="1" indent="4763" algn="just" eaLnBrk="1" hangingPunct="1">
              <a:lnSpc>
                <a:spcPct val="80000"/>
              </a:lnSpc>
            </a:pPr>
            <a:endParaRPr lang="en-US" sz="1000" dirty="0" smtClean="0">
              <a:solidFill>
                <a:schemeClr val="accent2"/>
              </a:solidFill>
            </a:endParaRPr>
          </a:p>
          <a:p>
            <a:pPr marL="231775" lvl="1" algn="just" eaLnBrk="1" hangingPunct="1">
              <a:lnSpc>
                <a:spcPct val="80000"/>
              </a:lnSpc>
            </a:pPr>
            <a:r>
              <a:rPr lang="en-US" sz="3200" dirty="0" smtClean="0">
                <a:solidFill>
                  <a:schemeClr val="accent2"/>
                </a:solidFill>
              </a:rPr>
              <a:t>We are always in the public eye and must be aware </a:t>
            </a:r>
            <a:r>
              <a:rPr lang="en-US" sz="3200" smtClean="0">
                <a:solidFill>
                  <a:schemeClr val="accent2"/>
                </a:solidFill>
              </a:rPr>
              <a:t>of that!</a:t>
            </a:r>
            <a:endParaRPr lang="en-US" sz="3200" dirty="0" smtClean="0">
              <a:solidFill>
                <a:schemeClr val="accent2"/>
              </a:solidFill>
            </a:endParaRPr>
          </a:p>
          <a:p>
            <a:pPr algn="just"/>
            <a:endParaRPr lang="en-US" sz="2400" dirty="0" smtClean="0">
              <a:solidFill>
                <a:schemeClr val="accent2"/>
              </a:solidFill>
            </a:endParaRPr>
          </a:p>
        </p:txBody>
      </p:sp>
      <p:sp>
        <p:nvSpPr>
          <p:cNvPr id="7" name="TextBox 6"/>
          <p:cNvSpPr txBox="1"/>
          <p:nvPr/>
        </p:nvSpPr>
        <p:spPr>
          <a:xfrm>
            <a:off x="900113" y="71438"/>
            <a:ext cx="8064500" cy="646112"/>
          </a:xfrm>
          <a:prstGeom prst="rect">
            <a:avLst/>
          </a:prstGeom>
          <a:noFill/>
        </p:spPr>
        <p:txBody>
          <a:bodyPr>
            <a:spAutoFit/>
          </a:bodyPr>
          <a:lstStyle/>
          <a:p>
            <a:pPr algn="ctr">
              <a:defRPr/>
            </a:pPr>
            <a:r>
              <a:rPr lang="en-US" sz="3600" dirty="0">
                <a:solidFill>
                  <a:schemeClr val="accent3"/>
                </a:solidFill>
              </a:rPr>
              <a:t>Use of Force – Summary</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8195" name="Rectangle 4"/>
          <p:cNvSpPr>
            <a:spLocks noGrp="1" noChangeArrowheads="1"/>
          </p:cNvSpPr>
          <p:nvPr>
            <p:ph type="subTitle" idx="1"/>
          </p:nvPr>
        </p:nvSpPr>
        <p:spPr>
          <a:xfrm>
            <a:off x="683568" y="1412776"/>
            <a:ext cx="8120930" cy="5286375"/>
          </a:xfrm>
        </p:spPr>
        <p:txBody>
          <a:bodyPr/>
          <a:lstStyle/>
          <a:p>
            <a:r>
              <a:rPr lang="en-US" sz="3600" dirty="0" smtClean="0">
                <a:cs typeface="Arial" charset="0"/>
              </a:rPr>
              <a:t>Primary and Secondary </a:t>
            </a:r>
            <a:br>
              <a:rPr lang="en-US" sz="3600" dirty="0" smtClean="0">
                <a:cs typeface="Arial" charset="0"/>
              </a:rPr>
            </a:br>
            <a:r>
              <a:rPr lang="en-US" sz="3600" dirty="0" smtClean="0">
                <a:cs typeface="Arial" charset="0"/>
              </a:rPr>
              <a:t>Dimensions of </a:t>
            </a:r>
            <a:r>
              <a:rPr lang="en-US" sz="3600" dirty="0" smtClean="0">
                <a:cs typeface="Arial" charset="0"/>
              </a:rPr>
              <a:t>Diversity</a:t>
            </a:r>
          </a:p>
          <a:p>
            <a:endParaRPr lang="en-US" sz="3600" dirty="0" smtClean="0">
              <a:cs typeface="Arial" charset="0"/>
            </a:endParaRPr>
          </a:p>
          <a:p>
            <a:endParaRPr lang="en-US" sz="1100" dirty="0" smtClean="0">
              <a:effectLst>
                <a:outerShdw blurRad="38100" dist="38100" dir="2700000" algn="tl">
                  <a:srgbClr val="C0C0C0"/>
                </a:outerShdw>
              </a:effectLst>
              <a:cs typeface="Arial" charset="0"/>
            </a:endParaRPr>
          </a:p>
          <a:p>
            <a:pPr algn="l"/>
            <a:r>
              <a:rPr lang="en-US" sz="1100" dirty="0" smtClean="0">
                <a:effectLst>
                  <a:outerShdw blurRad="38100" dist="38100" dir="2700000" algn="tl">
                    <a:srgbClr val="C0C0C0"/>
                  </a:outerShdw>
                </a:effectLst>
                <a:cs typeface="Arial" charset="0"/>
              </a:rPr>
              <a:t>  	</a:t>
            </a:r>
            <a:r>
              <a:rPr lang="en-US" sz="1400" dirty="0" smtClean="0">
                <a:effectLst>
                  <a:outerShdw blurRad="38100" dist="38100" dir="2700000" algn="tl">
                    <a:srgbClr val="C0C0C0"/>
                  </a:outerShdw>
                </a:effectLst>
                <a:cs typeface="Arial" charset="0"/>
              </a:rPr>
              <a:t>Geographic	</a:t>
            </a:r>
            <a:r>
              <a:rPr lang="en-US" sz="1400" dirty="0" smtClean="0">
                <a:effectLst>
                  <a:outerShdw blurRad="38100" dist="38100" dir="2700000" algn="tl">
                    <a:srgbClr val="C0C0C0"/>
                  </a:outerShdw>
                </a:effectLst>
                <a:cs typeface="Arial" charset="0"/>
              </a:rPr>
              <a:t> </a:t>
            </a:r>
            <a:r>
              <a:rPr lang="en-US" sz="1400" dirty="0" smtClean="0">
                <a:effectLst>
                  <a:outerShdw blurRad="38100" dist="38100" dir="2700000" algn="tl">
                    <a:srgbClr val="C0C0C0"/>
                  </a:outerShdw>
                </a:effectLst>
                <a:cs typeface="Arial" charset="0"/>
              </a:rPr>
              <a:t>                  Organizational </a:t>
            </a:r>
            <a:r>
              <a:rPr lang="en-US" sz="1400" dirty="0" smtClean="0">
                <a:effectLst>
                  <a:outerShdw blurRad="38100" dist="38100" dir="2700000" algn="tl">
                    <a:srgbClr val="C0C0C0"/>
                  </a:outerShdw>
                </a:effectLst>
                <a:cs typeface="Arial" charset="0"/>
              </a:rPr>
              <a:t>Role and Level </a:t>
            </a:r>
            <a:r>
              <a:rPr lang="en-US" sz="1400" dirty="0" smtClean="0">
                <a:effectLst>
                  <a:outerShdw blurRad="38100" dist="38100" dir="2700000" algn="tl">
                    <a:srgbClr val="C0C0C0"/>
                  </a:outerShdw>
                </a:effectLst>
                <a:cs typeface="Arial" charset="0"/>
              </a:rPr>
              <a:t>		</a:t>
            </a:r>
          </a:p>
          <a:p>
            <a:pPr algn="l"/>
            <a:r>
              <a:rPr lang="en-US" sz="1400" dirty="0" smtClean="0">
                <a:effectLst>
                  <a:outerShdw blurRad="38100" dist="38100" dir="2700000" algn="tl">
                    <a:srgbClr val="C0C0C0"/>
                  </a:outerShdw>
                </a:effectLst>
                <a:cs typeface="Arial" charset="0"/>
              </a:rPr>
              <a:t>	Location			 Communication</a:t>
            </a:r>
            <a:r>
              <a:rPr lang="en-US" sz="1400" dirty="0" smtClean="0">
                <a:effectLst>
                  <a:outerShdw blurRad="38100" dist="38100" dir="2700000" algn="tl">
                    <a:srgbClr val="C0C0C0"/>
                  </a:outerShdw>
                </a:effectLst>
                <a:cs typeface="Arial" charset="0"/>
              </a:rPr>
              <a:t> Style</a:t>
            </a:r>
            <a:endParaRPr lang="en-US" sz="1400" b="1" dirty="0" smtClean="0">
              <a:effectLst>
                <a:outerShdw blurRad="38100" dist="38100" dir="2700000" algn="tl">
                  <a:srgbClr val="C0C0C0"/>
                </a:outerShdw>
              </a:effectLst>
              <a:cs typeface="Arial" charset="0"/>
            </a:endParaRPr>
          </a:p>
          <a:p>
            <a:pPr algn="l"/>
            <a:r>
              <a:rPr lang="en-US" sz="1400" dirty="0" smtClean="0">
                <a:effectLst>
                  <a:outerShdw blurRad="38100" dist="38100" dir="2700000" algn="tl">
                    <a:srgbClr val="C0C0C0"/>
                  </a:outerShdw>
                </a:effectLst>
                <a:cs typeface="Arial" charset="0"/>
              </a:rPr>
              <a:t>	Military </a:t>
            </a:r>
            <a:r>
              <a:rPr lang="en-US" sz="1400" dirty="0" smtClean="0">
                <a:effectLst>
                  <a:outerShdw blurRad="38100" dist="38100" dir="2700000" algn="tl">
                    <a:srgbClr val="C0C0C0"/>
                  </a:outerShdw>
                </a:effectLst>
                <a:cs typeface="Arial" charset="0"/>
              </a:rPr>
              <a:t>Experience </a:t>
            </a:r>
            <a:r>
              <a:rPr lang="en-US" sz="1400" dirty="0" smtClean="0">
                <a:effectLst>
                  <a:outerShdw blurRad="38100" dist="38100" dir="2700000" algn="tl">
                    <a:srgbClr val="C0C0C0"/>
                  </a:outerShdw>
                </a:effectLst>
                <a:cs typeface="Arial" charset="0"/>
              </a:rPr>
              <a:t>		 Family</a:t>
            </a:r>
            <a:r>
              <a:rPr lang="en-US" sz="1400" dirty="0" smtClean="0">
                <a:effectLst>
                  <a:outerShdw blurRad="38100" dist="38100" dir="2700000" algn="tl">
                    <a:srgbClr val="C0C0C0"/>
                  </a:outerShdw>
                </a:effectLst>
                <a:cs typeface="Arial" charset="0"/>
              </a:rPr>
              <a:t> Status </a:t>
            </a:r>
            <a:endParaRPr lang="en-US" sz="1400" dirty="0" smtClean="0">
              <a:effectLst>
                <a:outerShdw blurRad="38100" dist="38100" dir="2700000" algn="tl">
                  <a:srgbClr val="C0C0C0"/>
                </a:outerShdw>
              </a:effectLst>
              <a:cs typeface="Arial" charset="0"/>
            </a:endParaRPr>
          </a:p>
          <a:p>
            <a:pPr algn="l"/>
            <a:r>
              <a:rPr lang="en-US" sz="1400" dirty="0" smtClean="0">
                <a:effectLst>
                  <a:outerShdw blurRad="38100" dist="38100" dir="2700000" algn="tl">
                    <a:srgbClr val="C0C0C0"/>
                  </a:outerShdw>
                </a:effectLst>
                <a:cs typeface="Arial" charset="0"/>
              </a:rPr>
              <a:t>	Work </a:t>
            </a:r>
            <a:r>
              <a:rPr lang="en-US" sz="1400" dirty="0" smtClean="0">
                <a:effectLst>
                  <a:outerShdw blurRad="38100" dist="38100" dir="2700000" algn="tl">
                    <a:srgbClr val="C0C0C0"/>
                  </a:outerShdw>
                </a:effectLst>
                <a:cs typeface="Arial" charset="0"/>
              </a:rPr>
              <a:t>Experience </a:t>
            </a:r>
            <a:r>
              <a:rPr lang="en-US" sz="1400" dirty="0" smtClean="0">
                <a:effectLst>
                  <a:outerShdw blurRad="38100" dist="38100" dir="2700000" algn="tl">
                    <a:srgbClr val="C0C0C0"/>
                  </a:outerShdw>
                </a:effectLst>
                <a:cs typeface="Arial" charset="0"/>
              </a:rPr>
              <a:t>		 </a:t>
            </a:r>
            <a:r>
              <a:rPr lang="en-US" sz="1400" dirty="0" smtClean="0">
                <a:effectLst>
                  <a:outerShdw blurRad="38100" dist="38100" dir="2700000" algn="tl">
                    <a:srgbClr val="C0C0C0"/>
                  </a:outerShdw>
                </a:effectLst>
                <a:cs typeface="Arial" charset="0"/>
              </a:rPr>
              <a:t>Work/thinking  </a:t>
            </a:r>
            <a:r>
              <a:rPr lang="en-US" sz="1400" dirty="0" smtClean="0">
                <a:effectLst>
                  <a:outerShdw blurRad="38100" dist="38100" dir="2700000" algn="tl">
                    <a:srgbClr val="C0C0C0"/>
                  </a:outerShdw>
                </a:effectLst>
                <a:cs typeface="Arial" charset="0"/>
              </a:rPr>
              <a:t>Style			</a:t>
            </a:r>
            <a:endParaRPr lang="en-US" sz="1400" dirty="0" smtClean="0">
              <a:effectLst>
                <a:outerShdw blurRad="38100" dist="38100" dir="2700000" algn="tl">
                  <a:srgbClr val="C0C0C0"/>
                </a:outerShdw>
              </a:effectLst>
              <a:cs typeface="Arial" charset="0"/>
            </a:endParaRPr>
          </a:p>
          <a:p>
            <a:pPr algn="l"/>
            <a:r>
              <a:rPr lang="en-US" sz="1400" dirty="0" smtClean="0">
                <a:effectLst>
                  <a:outerShdw blurRad="38100" dist="38100" dir="2700000" algn="tl">
                    <a:srgbClr val="C0C0C0"/>
                  </a:outerShdw>
                </a:effectLst>
                <a:cs typeface="Arial" charset="0"/>
              </a:rPr>
              <a:t>	Socioeconomic status		</a:t>
            </a:r>
            <a:r>
              <a:rPr lang="en-US" sz="1400" dirty="0" smtClean="0">
                <a:effectLst>
                  <a:outerShdw blurRad="38100" dist="38100" dir="2700000" algn="tl">
                    <a:srgbClr val="C0C0C0"/>
                  </a:outerShdw>
                </a:effectLst>
                <a:cs typeface="Arial" charset="0"/>
              </a:rPr>
              <a:t> Education</a:t>
            </a:r>
          </a:p>
          <a:p>
            <a:pPr algn="l"/>
            <a:r>
              <a:rPr lang="en-US" sz="1400" dirty="0" smtClean="0">
                <a:effectLst>
                  <a:outerShdw blurRad="38100" dist="38100" dir="2700000" algn="tl">
                    <a:srgbClr val="C0C0C0"/>
                  </a:outerShdw>
                </a:effectLst>
                <a:cs typeface="Arial" charset="0"/>
              </a:rPr>
              <a:t>	Religion			Age</a:t>
            </a:r>
            <a:endParaRPr lang="en-US" sz="1400" dirty="0" smtClean="0">
              <a:effectLst>
                <a:outerShdw blurRad="38100" dist="38100" dir="2700000" algn="tl">
                  <a:srgbClr val="C0C0C0"/>
                </a:outerShdw>
              </a:effectLst>
              <a:cs typeface="Arial" charset="0"/>
            </a:endParaRPr>
          </a:p>
          <a:p>
            <a:pPr algn="l"/>
            <a:r>
              <a:rPr lang="en-US" sz="1400" dirty="0" smtClean="0">
                <a:effectLst>
                  <a:outerShdw blurRad="38100" dist="38100" dir="2700000" algn="tl">
                    <a:srgbClr val="C0C0C0"/>
                  </a:outerShdw>
                </a:effectLst>
                <a:cs typeface="Arial" charset="0"/>
              </a:rPr>
              <a:t>	First </a:t>
            </a:r>
            <a:r>
              <a:rPr lang="en-US" sz="1400" dirty="0" smtClean="0">
                <a:effectLst>
                  <a:outerShdw blurRad="38100" dist="38100" dir="2700000" algn="tl">
                    <a:srgbClr val="C0C0C0"/>
                  </a:outerShdw>
                </a:effectLst>
                <a:cs typeface="Arial" charset="0"/>
              </a:rPr>
              <a:t>Language </a:t>
            </a:r>
            <a:r>
              <a:rPr lang="en-US" sz="1400" dirty="0" smtClean="0">
                <a:effectLst>
                  <a:outerShdw blurRad="38100" dist="38100" dir="2700000" algn="tl">
                    <a:srgbClr val="C0C0C0"/>
                  </a:outerShdw>
                </a:effectLst>
                <a:cs typeface="Arial" charset="0"/>
              </a:rPr>
              <a:t>		Gender</a:t>
            </a:r>
          </a:p>
          <a:p>
            <a:pPr algn="l"/>
            <a:r>
              <a:rPr lang="en-US" sz="1400" dirty="0" smtClean="0">
                <a:effectLst>
                  <a:outerShdw blurRad="38100" dist="38100" dir="2700000" algn="tl">
                    <a:srgbClr val="C0C0C0"/>
                  </a:outerShdw>
                </a:effectLst>
                <a:cs typeface="Arial" charset="0"/>
              </a:rPr>
              <a:t>	Sexual Orientation		Disability</a:t>
            </a:r>
          </a:p>
          <a:p>
            <a:pPr algn="l"/>
            <a:r>
              <a:rPr lang="en-US" sz="1400" dirty="0" smtClean="0">
                <a:effectLst>
                  <a:outerShdw blurRad="38100" dist="38100" dir="2700000" algn="tl">
                    <a:srgbClr val="C0C0C0"/>
                  </a:outerShdw>
                </a:effectLst>
                <a:cs typeface="Arial" charset="0"/>
              </a:rPr>
              <a:t>	Ethnic Heritage		</a:t>
            </a:r>
            <a:r>
              <a:rPr lang="en-US" sz="1400" dirty="0" smtClean="0">
                <a:effectLst>
                  <a:outerShdw blurRad="38100" dist="38100" dir="2700000" algn="tl">
                    <a:srgbClr val="C0C0C0"/>
                  </a:outerShdw>
                </a:effectLst>
                <a:cs typeface="Arial" charset="0"/>
              </a:rPr>
              <a:t>Race</a:t>
            </a:r>
          </a:p>
          <a:p>
            <a:pPr algn="l"/>
            <a:endParaRPr lang="en-US" sz="1100" dirty="0" smtClean="0">
              <a:effectLst>
                <a:outerShdw blurRad="38100" dist="38100" dir="2700000" algn="tl">
                  <a:srgbClr val="C0C0C0"/>
                </a:outerShdw>
              </a:effectLst>
              <a:cs typeface="Arial" charset="0"/>
            </a:endParaRPr>
          </a:p>
          <a:p>
            <a:pPr algn="l"/>
            <a:endParaRPr lang="en-US" sz="3600" dirty="0" smtClean="0">
              <a:cs typeface="Arial" charset="0"/>
            </a:endParaRPr>
          </a:p>
          <a:p>
            <a:pPr lvl="1" algn="l" eaLnBrk="1" hangingPunct="1">
              <a:lnSpc>
                <a:spcPct val="80000"/>
              </a:lnSpc>
              <a:buFont typeface="Arial" charset="0"/>
              <a:buChar char="•"/>
            </a:pPr>
            <a:endParaRPr lang="en-US" sz="3200" dirty="0" smtClean="0">
              <a:solidFill>
                <a:schemeClr val="accent2"/>
              </a:solidFill>
            </a:endParaRPr>
          </a:p>
          <a:p>
            <a:pPr lvl="1" algn="l" eaLnBrk="1" hangingPunct="1">
              <a:lnSpc>
                <a:spcPct val="80000"/>
              </a:lnSpc>
              <a:buFont typeface="Arial" charset="0"/>
              <a:buChar char="•"/>
            </a:pPr>
            <a:endParaRPr lang="en-US" sz="3200" dirty="0" smtClean="0">
              <a:solidFill>
                <a:schemeClr val="accent2"/>
              </a:solidFill>
            </a:endParaRPr>
          </a:p>
          <a:p>
            <a:pPr lvl="1" algn="l" eaLnBrk="1" hangingPunct="1">
              <a:lnSpc>
                <a:spcPct val="80000"/>
              </a:lnSpc>
              <a:buFontTx/>
              <a:buChar char="–"/>
            </a:pPr>
            <a:endParaRPr lang="en-US" dirty="0" smtClean="0">
              <a:solidFill>
                <a:schemeClr val="accent2"/>
              </a:solidFill>
            </a:endParaRPr>
          </a:p>
        </p:txBody>
      </p:sp>
      <p:sp>
        <p:nvSpPr>
          <p:cNvPr id="7" name="TextBox 6"/>
          <p:cNvSpPr txBox="1"/>
          <p:nvPr/>
        </p:nvSpPr>
        <p:spPr>
          <a:xfrm>
            <a:off x="3000375" y="71438"/>
            <a:ext cx="3500438"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9219" name="Rectangle 4"/>
          <p:cNvSpPr>
            <a:spLocks noGrp="1" noChangeArrowheads="1"/>
          </p:cNvSpPr>
          <p:nvPr>
            <p:ph type="subTitle" idx="1"/>
          </p:nvPr>
        </p:nvSpPr>
        <p:spPr>
          <a:xfrm>
            <a:off x="827584" y="980728"/>
            <a:ext cx="8316416" cy="5734397"/>
          </a:xfrm>
        </p:spPr>
        <p:txBody>
          <a:bodyPr/>
          <a:lstStyle/>
          <a:p>
            <a:pPr lvl="1" algn="l" eaLnBrk="1" hangingPunct="1">
              <a:lnSpc>
                <a:spcPct val="80000"/>
              </a:lnSpc>
              <a:buFont typeface="Arial" charset="0"/>
              <a:buChar char="•"/>
            </a:pPr>
            <a:r>
              <a:rPr lang="en-US" sz="3200" dirty="0" smtClean="0"/>
              <a:t>All Communication is Filtered Through Your Cultural </a:t>
            </a:r>
            <a:r>
              <a:rPr lang="en-US" sz="3200" dirty="0" smtClean="0"/>
              <a:t>Perspective</a:t>
            </a:r>
          </a:p>
          <a:p>
            <a:pPr lvl="1" algn="l" eaLnBrk="1" hangingPunct="1">
              <a:lnSpc>
                <a:spcPct val="80000"/>
              </a:lnSpc>
              <a:buFont typeface="Arial" charset="0"/>
              <a:buChar char="•"/>
            </a:pPr>
            <a:endParaRPr lang="en-US" sz="3200" dirty="0" smtClean="0"/>
          </a:p>
          <a:p>
            <a:pPr lvl="1" algn="l" eaLnBrk="1" hangingPunct="1">
              <a:lnSpc>
                <a:spcPct val="80000"/>
              </a:lnSpc>
            </a:pPr>
            <a:r>
              <a:rPr lang="en-US" sz="2400" dirty="0" smtClean="0"/>
              <a:t>Age				</a:t>
            </a:r>
            <a:r>
              <a:rPr lang="en-US" sz="2400" dirty="0" smtClean="0"/>
              <a:t>Geographic </a:t>
            </a:r>
            <a:r>
              <a:rPr lang="en-US" sz="2400" dirty="0" smtClean="0"/>
              <a:t>location</a:t>
            </a:r>
          </a:p>
          <a:p>
            <a:pPr lvl="1" algn="l" eaLnBrk="1" hangingPunct="1">
              <a:lnSpc>
                <a:spcPct val="80000"/>
              </a:lnSpc>
            </a:pPr>
            <a:r>
              <a:rPr lang="en-US" sz="2400" dirty="0" smtClean="0"/>
              <a:t>National origin			</a:t>
            </a:r>
            <a:r>
              <a:rPr lang="en-US" sz="2400" dirty="0" smtClean="0"/>
              <a:t>Functional </a:t>
            </a:r>
            <a:r>
              <a:rPr lang="en-US" sz="2400" dirty="0" smtClean="0"/>
              <a:t>discipline</a:t>
            </a:r>
          </a:p>
          <a:p>
            <a:pPr lvl="1" algn="l" eaLnBrk="1" hangingPunct="1">
              <a:lnSpc>
                <a:spcPct val="80000"/>
              </a:lnSpc>
            </a:pPr>
            <a:r>
              <a:rPr lang="en-US" sz="2400" dirty="0" smtClean="0"/>
              <a:t>Race				</a:t>
            </a:r>
            <a:r>
              <a:rPr lang="en-US" sz="2400" dirty="0" smtClean="0"/>
              <a:t>Languages </a:t>
            </a:r>
            <a:r>
              <a:rPr lang="en-US" sz="2400" dirty="0" smtClean="0"/>
              <a:t>used</a:t>
            </a:r>
          </a:p>
          <a:p>
            <a:pPr lvl="1" algn="l" eaLnBrk="1" hangingPunct="1">
              <a:lnSpc>
                <a:spcPct val="80000"/>
              </a:lnSpc>
            </a:pPr>
            <a:r>
              <a:rPr lang="en-US" sz="2400" dirty="0" smtClean="0"/>
              <a:t>Sexual orientation		Values</a:t>
            </a:r>
          </a:p>
          <a:p>
            <a:pPr lvl="1" algn="l" eaLnBrk="1" hangingPunct="1">
              <a:lnSpc>
                <a:spcPct val="80000"/>
              </a:lnSpc>
            </a:pPr>
            <a:r>
              <a:rPr lang="en-US" sz="2400" dirty="0" smtClean="0"/>
              <a:t>Religion				</a:t>
            </a:r>
            <a:r>
              <a:rPr lang="en-US" sz="2400" dirty="0" smtClean="0"/>
              <a:t>Communication </a:t>
            </a:r>
            <a:r>
              <a:rPr lang="en-US" sz="2400" dirty="0" smtClean="0"/>
              <a:t>style</a:t>
            </a:r>
          </a:p>
          <a:p>
            <a:pPr lvl="1" algn="l" eaLnBrk="1" hangingPunct="1">
              <a:lnSpc>
                <a:spcPct val="80000"/>
              </a:lnSpc>
            </a:pPr>
            <a:r>
              <a:rPr lang="en-US" sz="2400" dirty="0" smtClean="0"/>
              <a:t>Disability				</a:t>
            </a:r>
            <a:r>
              <a:rPr lang="en-US" sz="2400" dirty="0" smtClean="0"/>
              <a:t>Work </a:t>
            </a:r>
            <a:r>
              <a:rPr lang="en-US" sz="2400" dirty="0" smtClean="0"/>
              <a:t>Style</a:t>
            </a:r>
          </a:p>
          <a:p>
            <a:pPr lvl="1" algn="l" eaLnBrk="1" hangingPunct="1">
              <a:lnSpc>
                <a:spcPct val="80000"/>
              </a:lnSpc>
            </a:pPr>
            <a:r>
              <a:rPr lang="en-US" sz="2400" dirty="0" smtClean="0"/>
              <a:t>Gender				</a:t>
            </a:r>
            <a:r>
              <a:rPr lang="en-US" sz="2400" dirty="0" smtClean="0"/>
              <a:t>Learning </a:t>
            </a:r>
            <a:r>
              <a:rPr lang="en-US" sz="2400" dirty="0" smtClean="0"/>
              <a:t>style</a:t>
            </a:r>
            <a:endParaRPr lang="en-US" sz="2400" dirty="0" smtClean="0"/>
          </a:p>
          <a:p>
            <a:pPr lvl="1" algn="l" eaLnBrk="1" hangingPunct="1">
              <a:lnSpc>
                <a:spcPct val="80000"/>
              </a:lnSpc>
            </a:pPr>
            <a:r>
              <a:rPr lang="en-US" sz="2400" dirty="0" smtClean="0"/>
              <a:t>Education				</a:t>
            </a:r>
            <a:r>
              <a:rPr lang="en-US" sz="2400" dirty="0" smtClean="0"/>
              <a:t>Economic </a:t>
            </a:r>
            <a:r>
              <a:rPr lang="en-US" sz="2400" dirty="0" smtClean="0"/>
              <a:t>status</a:t>
            </a:r>
          </a:p>
          <a:p>
            <a:pPr lvl="1" algn="l" eaLnBrk="1" hangingPunct="1">
              <a:lnSpc>
                <a:spcPct val="80000"/>
              </a:lnSpc>
            </a:pPr>
            <a:r>
              <a:rPr lang="en-US" sz="2400" dirty="0" smtClean="0"/>
              <a:t>Work role/experience		</a:t>
            </a:r>
            <a:r>
              <a:rPr lang="en-US" sz="2400" dirty="0" smtClean="0"/>
              <a:t>Family </a:t>
            </a:r>
            <a:r>
              <a:rPr lang="en-US" sz="2400" dirty="0" smtClean="0"/>
              <a:t>situation</a:t>
            </a:r>
          </a:p>
          <a:p>
            <a:pPr lvl="1" algn="l" eaLnBrk="1" hangingPunct="1">
              <a:lnSpc>
                <a:spcPct val="80000"/>
              </a:lnSpc>
            </a:pPr>
            <a:r>
              <a:rPr lang="en-US" sz="2400" dirty="0" smtClean="0"/>
              <a:t>Personality			</a:t>
            </a:r>
            <a:r>
              <a:rPr lang="en-US" sz="2400" dirty="0" smtClean="0"/>
              <a:t>Military </a:t>
            </a:r>
            <a:r>
              <a:rPr lang="en-US" sz="2400" dirty="0" smtClean="0"/>
              <a:t>experience</a:t>
            </a:r>
          </a:p>
          <a:p>
            <a:pPr lvl="1" algn="l" eaLnBrk="1" hangingPunct="1">
              <a:lnSpc>
                <a:spcPct val="80000"/>
              </a:lnSpc>
            </a:pPr>
            <a:r>
              <a:rPr lang="en-US" sz="2400" dirty="0" smtClean="0"/>
              <a:t>Customs			           Philosophical </a:t>
            </a:r>
            <a:r>
              <a:rPr lang="en-US" sz="2400" dirty="0" smtClean="0"/>
              <a:t>perspective</a:t>
            </a:r>
          </a:p>
          <a:p>
            <a:pPr lvl="1" algn="l" eaLnBrk="1" hangingPunct="1">
              <a:lnSpc>
                <a:spcPct val="80000"/>
              </a:lnSpc>
              <a:buFont typeface="Arial" charset="0"/>
              <a:buChar char="•"/>
            </a:pPr>
            <a:endParaRPr lang="en-US" dirty="0" smtClean="0">
              <a:solidFill>
                <a:schemeClr val="accent2"/>
              </a:solidFill>
            </a:endParaRPr>
          </a:p>
        </p:txBody>
      </p:sp>
      <p:sp>
        <p:nvSpPr>
          <p:cNvPr id="7" name="TextBox 6"/>
          <p:cNvSpPr txBox="1"/>
          <p:nvPr/>
        </p:nvSpPr>
        <p:spPr>
          <a:xfrm>
            <a:off x="3000375" y="71438"/>
            <a:ext cx="3500438"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pic>
        <p:nvPicPr>
          <p:cNvPr id="5" name="Picture 9" descr="j0311820[1]"/>
          <p:cNvPicPr>
            <a:picLocks noChangeAspect="1" noChangeArrowheads="1"/>
          </p:cNvPicPr>
          <p:nvPr/>
        </p:nvPicPr>
        <p:blipFill>
          <a:blip r:embed="rId3" cstate="print"/>
          <a:srcRect/>
          <a:stretch>
            <a:fillRect/>
          </a:stretch>
        </p:blipFill>
        <p:spPr bwMode="auto">
          <a:xfrm>
            <a:off x="3707904" y="3356992"/>
            <a:ext cx="1656184" cy="1525836"/>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5" descr="C:\Documents and Settings\ISS - IAT GM\Desktop\New Background.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0243" name="Rectangle 4"/>
          <p:cNvSpPr>
            <a:spLocks noGrp="1" noChangeArrowheads="1"/>
          </p:cNvSpPr>
          <p:nvPr>
            <p:ph type="subTitle" idx="1"/>
          </p:nvPr>
        </p:nvSpPr>
        <p:spPr>
          <a:xfrm>
            <a:off x="928688" y="1428750"/>
            <a:ext cx="7775575" cy="5286375"/>
          </a:xfrm>
        </p:spPr>
        <p:txBody>
          <a:bodyPr/>
          <a:lstStyle/>
          <a:p>
            <a:pPr lvl="1" algn="l" eaLnBrk="1" hangingPunct="1">
              <a:lnSpc>
                <a:spcPct val="80000"/>
              </a:lnSpc>
              <a:buFont typeface="Arial" charset="0"/>
              <a:buChar char="•"/>
            </a:pPr>
            <a:r>
              <a:rPr lang="en-US" sz="3600" dirty="0" smtClean="0"/>
              <a:t>A New Metaphor for </a:t>
            </a:r>
            <a:r>
              <a:rPr lang="en-US" sz="3600" dirty="0" smtClean="0"/>
              <a:t>Canadian Culture</a:t>
            </a:r>
            <a:endParaRPr lang="en-US" sz="3200" dirty="0" smtClean="0">
              <a:solidFill>
                <a:schemeClr val="accent2"/>
              </a:solidFill>
            </a:endParaRPr>
          </a:p>
          <a:p>
            <a:pPr>
              <a:lnSpc>
                <a:spcPct val="90000"/>
              </a:lnSpc>
            </a:pPr>
            <a:r>
              <a:rPr lang="en-US" sz="2400" dirty="0" smtClean="0"/>
              <a:t>The “melting pot” theory of </a:t>
            </a:r>
            <a:r>
              <a:rPr lang="en-US" sz="2400" dirty="0" smtClean="0"/>
              <a:t>Canadian </a:t>
            </a:r>
            <a:r>
              <a:rPr lang="en-US" sz="2400" dirty="0" smtClean="0"/>
              <a:t>society has evolved, instead consider a vegetable soup metaphor.</a:t>
            </a:r>
          </a:p>
          <a:p>
            <a:pPr>
              <a:lnSpc>
                <a:spcPct val="90000"/>
              </a:lnSpc>
            </a:pPr>
            <a:r>
              <a:rPr lang="en-US" sz="2400" dirty="0" smtClean="0"/>
              <a:t>You can easily identify and </a:t>
            </a:r>
            <a:r>
              <a:rPr lang="en-US" sz="2400" smtClean="0"/>
              <a:t>taste </a:t>
            </a:r>
            <a:r>
              <a:rPr lang="en-US" sz="2400" smtClean="0"/>
              <a:t>the </a:t>
            </a:r>
            <a:r>
              <a:rPr lang="en-US" sz="2400" dirty="0" smtClean="0"/>
              <a:t>unique flavors of the </a:t>
            </a:r>
            <a:br>
              <a:rPr lang="en-US" sz="2400" dirty="0" smtClean="0"/>
            </a:br>
            <a:r>
              <a:rPr lang="en-US" sz="2400" dirty="0" smtClean="0"/>
              <a:t>individual parts.</a:t>
            </a:r>
          </a:p>
          <a:p>
            <a:pPr>
              <a:lnSpc>
                <a:spcPct val="90000"/>
              </a:lnSpc>
            </a:pPr>
            <a:r>
              <a:rPr lang="en-US" sz="2400" dirty="0" smtClean="0"/>
              <a:t>Members of various cultural groups</a:t>
            </a:r>
            <a:br>
              <a:rPr lang="en-US" sz="2400" dirty="0" smtClean="0"/>
            </a:br>
            <a:r>
              <a:rPr lang="en-US" sz="2400" dirty="0" smtClean="0"/>
              <a:t>may not want to be assimilated, they </a:t>
            </a:r>
            <a:br>
              <a:rPr lang="en-US" sz="2400" dirty="0" smtClean="0"/>
            </a:br>
            <a:r>
              <a:rPr lang="en-US" sz="2400" dirty="0" smtClean="0"/>
              <a:t>want their tastes, looks and texture</a:t>
            </a:r>
            <a:br>
              <a:rPr lang="en-US" sz="2400" dirty="0" smtClean="0"/>
            </a:br>
            <a:r>
              <a:rPr lang="en-US" sz="2400" dirty="0" smtClean="0"/>
              <a:t>to remain whole.</a:t>
            </a:r>
          </a:p>
          <a:p>
            <a:pPr>
              <a:lnSpc>
                <a:spcPct val="90000"/>
              </a:lnSpc>
            </a:pPr>
            <a:r>
              <a:rPr lang="en-US" sz="2400" dirty="0" smtClean="0"/>
              <a:t>To reap the business benefits of diversity, you must employ </a:t>
            </a:r>
            <a:r>
              <a:rPr lang="en-US" sz="2400" i="1" dirty="0" smtClean="0"/>
              <a:t>inclusive </a:t>
            </a:r>
            <a:r>
              <a:rPr lang="en-US" sz="2400" dirty="0" smtClean="0"/>
              <a:t>work strategies</a:t>
            </a:r>
            <a:endParaRPr lang="en-US" sz="3200" dirty="0" smtClean="0">
              <a:solidFill>
                <a:schemeClr val="accent2"/>
              </a:solidFill>
            </a:endParaRPr>
          </a:p>
          <a:p>
            <a:pPr marL="971550" lvl="1" indent="-514350" algn="l" eaLnBrk="1" hangingPunct="1">
              <a:lnSpc>
                <a:spcPct val="80000"/>
              </a:lnSpc>
            </a:pPr>
            <a:endParaRPr lang="en-US" sz="3200" dirty="0" smtClean="0">
              <a:solidFill>
                <a:schemeClr val="accent2"/>
              </a:solidFill>
            </a:endParaRPr>
          </a:p>
          <a:p>
            <a:pPr marL="971550" lvl="1" indent="-514350" algn="l" eaLnBrk="1" hangingPunct="1">
              <a:lnSpc>
                <a:spcPct val="80000"/>
              </a:lnSpc>
              <a:buFont typeface="+mj-lt"/>
              <a:buAutoNum type="arabicPeriod"/>
            </a:pPr>
            <a:endParaRPr lang="en-US" sz="3200" dirty="0" smtClean="0">
              <a:solidFill>
                <a:schemeClr val="accent2"/>
              </a:solidFill>
            </a:endParaRPr>
          </a:p>
          <a:p>
            <a:pPr marL="971550" lvl="1" indent="-514350" algn="l" eaLnBrk="1" hangingPunct="1">
              <a:lnSpc>
                <a:spcPct val="80000"/>
              </a:lnSpc>
              <a:buFont typeface="+mj-lt"/>
              <a:buAutoNum type="arabicPeriod"/>
            </a:pPr>
            <a:endParaRPr lang="en-US" sz="3200" dirty="0" smtClean="0">
              <a:solidFill>
                <a:schemeClr val="accent2"/>
              </a:solidFill>
            </a:endParaRPr>
          </a:p>
          <a:p>
            <a:pPr lvl="1" algn="l" eaLnBrk="1" hangingPunct="1">
              <a:lnSpc>
                <a:spcPct val="80000"/>
              </a:lnSpc>
              <a:buFont typeface="Arial" charset="0"/>
              <a:buChar char="•"/>
            </a:pPr>
            <a:endParaRPr lang="en-US" sz="3200" dirty="0" smtClean="0">
              <a:solidFill>
                <a:schemeClr val="accent2"/>
              </a:solidFill>
            </a:endParaRPr>
          </a:p>
          <a:p>
            <a:pPr lvl="1" algn="l" eaLnBrk="1" hangingPunct="1">
              <a:lnSpc>
                <a:spcPct val="80000"/>
              </a:lnSpc>
              <a:buFontTx/>
              <a:buChar char="–"/>
            </a:pPr>
            <a:endParaRPr lang="en-US" dirty="0" smtClean="0">
              <a:solidFill>
                <a:schemeClr val="accent2"/>
              </a:solidFill>
            </a:endParaRPr>
          </a:p>
        </p:txBody>
      </p:sp>
      <p:sp>
        <p:nvSpPr>
          <p:cNvPr id="7" name="TextBox 6"/>
          <p:cNvSpPr txBox="1"/>
          <p:nvPr/>
        </p:nvSpPr>
        <p:spPr>
          <a:xfrm>
            <a:off x="3000375" y="71438"/>
            <a:ext cx="3500438" cy="646112"/>
          </a:xfrm>
          <a:prstGeom prst="rect">
            <a:avLst/>
          </a:prstGeom>
          <a:noFill/>
        </p:spPr>
        <p:txBody>
          <a:bodyPr>
            <a:spAutoFit/>
          </a:bodyPr>
          <a:lstStyle/>
          <a:p>
            <a:pPr algn="ctr">
              <a:defRPr/>
            </a:pPr>
            <a:r>
              <a:rPr lang="en-US" sz="3600" dirty="0" smtClean="0">
                <a:solidFill>
                  <a:schemeClr val="accent3"/>
                </a:solidFill>
              </a:rPr>
              <a:t>Diversity</a:t>
            </a:r>
            <a:endParaRPr lang="en-US" sz="3600" dirty="0">
              <a:solidFill>
                <a:schemeClr val="accent3"/>
              </a:solidFill>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1374</TotalTime>
  <Words>2776</Words>
  <Application>Microsoft Office PowerPoint</Application>
  <PresentationFormat>On-screen Show (4:3)</PresentationFormat>
  <Paragraphs>470</Paragraphs>
  <Slides>61</Slides>
  <Notes>1</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Default Design</vt:lpstr>
      <vt:lpstr>Slide 1</vt:lpstr>
      <vt:lpstr>Diversity Training</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vector>
  </TitlesOfParts>
  <Company>Independent Security Services Atlantic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Ops</dc:creator>
  <cp:lastModifiedBy>IAT Ops</cp:lastModifiedBy>
  <cp:revision>153</cp:revision>
  <dcterms:created xsi:type="dcterms:W3CDTF">2005-01-17T22:46:37Z</dcterms:created>
  <dcterms:modified xsi:type="dcterms:W3CDTF">2016-02-10T15:20:04Z</dcterms:modified>
</cp:coreProperties>
</file>