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75" r:id="rId3"/>
    <p:sldId id="257" r:id="rId4"/>
    <p:sldId id="289" r:id="rId5"/>
    <p:sldId id="290" r:id="rId6"/>
    <p:sldId id="291" r:id="rId7"/>
    <p:sldId id="292" r:id="rId8"/>
    <p:sldId id="293" r:id="rId9"/>
    <p:sldId id="273" r:id="rId10"/>
    <p:sldId id="274" r:id="rId11"/>
    <p:sldId id="276" r:id="rId12"/>
    <p:sldId id="277" r:id="rId13"/>
    <p:sldId id="260" r:id="rId14"/>
    <p:sldId id="285" r:id="rId15"/>
    <p:sldId id="259" r:id="rId16"/>
    <p:sldId id="261" r:id="rId17"/>
    <p:sldId id="262" r:id="rId18"/>
    <p:sldId id="263" r:id="rId19"/>
    <p:sldId id="270" r:id="rId20"/>
    <p:sldId id="264" r:id="rId21"/>
    <p:sldId id="265" r:id="rId22"/>
    <p:sldId id="266" r:id="rId23"/>
    <p:sldId id="268" r:id="rId24"/>
    <p:sldId id="269" r:id="rId25"/>
    <p:sldId id="284" r:id="rId26"/>
    <p:sldId id="271" r:id="rId27"/>
    <p:sldId id="278" r:id="rId28"/>
    <p:sldId id="279" r:id="rId29"/>
    <p:sldId id="282" r:id="rId30"/>
    <p:sldId id="283" r:id="rId31"/>
    <p:sldId id="280" r:id="rId32"/>
    <p:sldId id="294" r:id="rId33"/>
    <p:sldId id="295" r:id="rId34"/>
    <p:sldId id="296" r:id="rId35"/>
    <p:sldId id="297" r:id="rId36"/>
    <p:sldId id="298" r:id="rId37"/>
    <p:sldId id="299" r:id="rId38"/>
    <p:sldId id="303" r:id="rId39"/>
    <p:sldId id="286" r:id="rId40"/>
    <p:sldId id="281" r:id="rId41"/>
    <p:sldId id="287" r:id="rId42"/>
    <p:sldId id="300" r:id="rId43"/>
    <p:sldId id="301" r:id="rId44"/>
    <p:sldId id="302" r:id="rId45"/>
    <p:sldId id="304" r:id="rId46"/>
    <p:sldId id="305" r:id="rId47"/>
    <p:sldId id="306" r:id="rId48"/>
    <p:sldId id="307" r:id="rId49"/>
    <p:sldId id="308" r:id="rId50"/>
    <p:sldId id="313" r:id="rId51"/>
    <p:sldId id="309" r:id="rId52"/>
    <p:sldId id="310" r:id="rId53"/>
    <p:sldId id="311" r:id="rId54"/>
    <p:sldId id="312"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660"/>
  </p:normalViewPr>
  <p:slideViewPr>
    <p:cSldViewPr>
      <p:cViewPr>
        <p:scale>
          <a:sx n="66" d="100"/>
          <a:sy n="66" d="100"/>
        </p:scale>
        <p:origin x="-2934" y="-105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669AFD-0F31-4FEC-B63C-FAF633476F04}" type="doc">
      <dgm:prSet loTypeId="urn:microsoft.com/office/officeart/2005/8/layout/hProcess11" loCatId="process" qsTypeId="urn:microsoft.com/office/officeart/2005/8/quickstyle/simple1" qsCatId="simple" csTypeId="urn:microsoft.com/office/officeart/2005/8/colors/accent1_2" csCatId="accent1" phldr="1"/>
      <dgm:spPr/>
    </dgm:pt>
    <dgm:pt modelId="{C7959285-F67F-487E-A99C-BA8061F6A3B9}">
      <dgm:prSet phldrT="[Text]"/>
      <dgm:spPr/>
      <dgm:t>
        <a:bodyPr/>
        <a:lstStyle/>
        <a:p>
          <a:r>
            <a:rPr lang="en-CA" dirty="0" smtClean="0"/>
            <a:t>Disrespect</a:t>
          </a:r>
          <a:endParaRPr lang="en-CA" dirty="0"/>
        </a:p>
      </dgm:t>
    </dgm:pt>
    <dgm:pt modelId="{030BADA3-D9E1-4A70-B1FB-E3A9945E5524}" type="parTrans" cxnId="{5B5449AD-8805-434B-A50B-FCC73B30D261}">
      <dgm:prSet/>
      <dgm:spPr/>
      <dgm:t>
        <a:bodyPr/>
        <a:lstStyle/>
        <a:p>
          <a:endParaRPr lang="en-CA"/>
        </a:p>
      </dgm:t>
    </dgm:pt>
    <dgm:pt modelId="{CE976F0F-E1B8-4AC3-910D-EBB73C0BEFCA}" type="sibTrans" cxnId="{5B5449AD-8805-434B-A50B-FCC73B30D261}">
      <dgm:prSet/>
      <dgm:spPr/>
      <dgm:t>
        <a:bodyPr/>
        <a:lstStyle/>
        <a:p>
          <a:endParaRPr lang="en-CA"/>
        </a:p>
      </dgm:t>
    </dgm:pt>
    <dgm:pt modelId="{2F9FBA4C-BDCE-44CD-AA94-5938011E05D1}">
      <dgm:prSet phldrT="[Text]"/>
      <dgm:spPr/>
      <dgm:t>
        <a:bodyPr/>
        <a:lstStyle/>
        <a:p>
          <a:r>
            <a:rPr lang="en-CA" dirty="0" smtClean="0"/>
            <a:t>Harassment</a:t>
          </a:r>
          <a:endParaRPr lang="en-CA" dirty="0"/>
        </a:p>
      </dgm:t>
    </dgm:pt>
    <dgm:pt modelId="{B7E40F88-28EA-4C1D-A7E3-F1E325F02C6F}" type="parTrans" cxnId="{37158B6B-E8C2-4502-9864-0B6ED98FADDF}">
      <dgm:prSet/>
      <dgm:spPr/>
      <dgm:t>
        <a:bodyPr/>
        <a:lstStyle/>
        <a:p>
          <a:endParaRPr lang="en-CA"/>
        </a:p>
      </dgm:t>
    </dgm:pt>
    <dgm:pt modelId="{53DE1693-D55E-4E58-BFD1-76D2E7BCA1AB}" type="sibTrans" cxnId="{37158B6B-E8C2-4502-9864-0B6ED98FADDF}">
      <dgm:prSet/>
      <dgm:spPr/>
      <dgm:t>
        <a:bodyPr/>
        <a:lstStyle/>
        <a:p>
          <a:endParaRPr lang="en-CA"/>
        </a:p>
      </dgm:t>
    </dgm:pt>
    <dgm:pt modelId="{F6710E38-EAED-4B05-A95E-51DDBEBAAF28}">
      <dgm:prSet phldrT="[Text]"/>
      <dgm:spPr/>
      <dgm:t>
        <a:bodyPr/>
        <a:lstStyle/>
        <a:p>
          <a:r>
            <a:rPr lang="en-CA" dirty="0" smtClean="0"/>
            <a:t>Bullying</a:t>
          </a:r>
          <a:endParaRPr lang="en-CA" dirty="0"/>
        </a:p>
      </dgm:t>
    </dgm:pt>
    <dgm:pt modelId="{85864BAA-0FE6-4217-BDD0-F0F54B3EE126}" type="parTrans" cxnId="{BBCADE3B-DDE2-4FCE-95FF-D0B53CBA942B}">
      <dgm:prSet/>
      <dgm:spPr/>
      <dgm:t>
        <a:bodyPr/>
        <a:lstStyle/>
        <a:p>
          <a:endParaRPr lang="en-CA"/>
        </a:p>
      </dgm:t>
    </dgm:pt>
    <dgm:pt modelId="{21CDDC62-5BED-43CE-9E47-666DBD1F9C41}" type="sibTrans" cxnId="{BBCADE3B-DDE2-4FCE-95FF-D0B53CBA942B}">
      <dgm:prSet/>
      <dgm:spPr/>
      <dgm:t>
        <a:bodyPr/>
        <a:lstStyle/>
        <a:p>
          <a:endParaRPr lang="en-CA"/>
        </a:p>
      </dgm:t>
    </dgm:pt>
    <dgm:pt modelId="{6FCA10F3-C441-4F87-80C1-072F3D73CD72}">
      <dgm:prSet phldrT="[Text]"/>
      <dgm:spPr/>
      <dgm:t>
        <a:bodyPr/>
        <a:lstStyle/>
        <a:p>
          <a:r>
            <a:rPr lang="en-CA" dirty="0" smtClean="0"/>
            <a:t>Violence</a:t>
          </a:r>
          <a:endParaRPr lang="en-CA" dirty="0"/>
        </a:p>
      </dgm:t>
    </dgm:pt>
    <dgm:pt modelId="{A8558A9D-90F0-4818-8E9A-67F3DFA6C254}" type="parTrans" cxnId="{96A0582A-D402-4314-99DA-900062E57BF5}">
      <dgm:prSet/>
      <dgm:spPr/>
      <dgm:t>
        <a:bodyPr/>
        <a:lstStyle/>
        <a:p>
          <a:endParaRPr lang="en-CA"/>
        </a:p>
      </dgm:t>
    </dgm:pt>
    <dgm:pt modelId="{B14492E6-9682-4F24-BCFE-1ACDCC8AFB4F}" type="sibTrans" cxnId="{96A0582A-D402-4314-99DA-900062E57BF5}">
      <dgm:prSet/>
      <dgm:spPr/>
      <dgm:t>
        <a:bodyPr/>
        <a:lstStyle/>
        <a:p>
          <a:endParaRPr lang="en-CA"/>
        </a:p>
      </dgm:t>
    </dgm:pt>
    <dgm:pt modelId="{4EED6671-C1C2-4DA3-8049-4A2BA9F0C006}" type="pres">
      <dgm:prSet presAssocID="{F0669AFD-0F31-4FEC-B63C-FAF633476F04}" presName="Name0" presStyleCnt="0">
        <dgm:presLayoutVars>
          <dgm:dir/>
          <dgm:resizeHandles val="exact"/>
        </dgm:presLayoutVars>
      </dgm:prSet>
      <dgm:spPr/>
    </dgm:pt>
    <dgm:pt modelId="{6EE17969-BD2A-4D23-BE94-634311370C1D}" type="pres">
      <dgm:prSet presAssocID="{F0669AFD-0F31-4FEC-B63C-FAF633476F04}" presName="arrow" presStyleLbl="bgShp" presStyleIdx="0" presStyleCnt="1" custLinFactNeighborY="4546"/>
      <dgm:spPr/>
    </dgm:pt>
    <dgm:pt modelId="{57B032DC-6512-408D-813E-736D605AFF42}" type="pres">
      <dgm:prSet presAssocID="{F0669AFD-0F31-4FEC-B63C-FAF633476F04}" presName="points" presStyleCnt="0"/>
      <dgm:spPr/>
    </dgm:pt>
    <dgm:pt modelId="{F648EB6C-967A-4563-A9C3-2FA0309067E6}" type="pres">
      <dgm:prSet presAssocID="{C7959285-F67F-487E-A99C-BA8061F6A3B9}" presName="compositeA" presStyleCnt="0"/>
      <dgm:spPr/>
    </dgm:pt>
    <dgm:pt modelId="{7DAD8E5D-A025-4CDA-927C-25416AC282ED}" type="pres">
      <dgm:prSet presAssocID="{C7959285-F67F-487E-A99C-BA8061F6A3B9}" presName="textA" presStyleLbl="revTx" presStyleIdx="0" presStyleCnt="4">
        <dgm:presLayoutVars>
          <dgm:bulletEnabled val="1"/>
        </dgm:presLayoutVars>
      </dgm:prSet>
      <dgm:spPr/>
      <dgm:t>
        <a:bodyPr/>
        <a:lstStyle/>
        <a:p>
          <a:endParaRPr lang="en-CA"/>
        </a:p>
      </dgm:t>
    </dgm:pt>
    <dgm:pt modelId="{94FE144F-61B6-4E5C-A965-FA95DA17CFA2}" type="pres">
      <dgm:prSet presAssocID="{C7959285-F67F-487E-A99C-BA8061F6A3B9}" presName="circleA" presStyleLbl="node1" presStyleIdx="0" presStyleCnt="4"/>
      <dgm:spPr/>
    </dgm:pt>
    <dgm:pt modelId="{A9C705E8-819D-4D42-B3C1-DA74A601DDA3}" type="pres">
      <dgm:prSet presAssocID="{C7959285-F67F-487E-A99C-BA8061F6A3B9}" presName="spaceA" presStyleCnt="0"/>
      <dgm:spPr/>
    </dgm:pt>
    <dgm:pt modelId="{29073AF3-D9DD-424E-AD1A-548B848A5A5C}" type="pres">
      <dgm:prSet presAssocID="{CE976F0F-E1B8-4AC3-910D-EBB73C0BEFCA}" presName="space" presStyleCnt="0"/>
      <dgm:spPr/>
    </dgm:pt>
    <dgm:pt modelId="{1CC6F020-7851-4253-9893-95F875175898}" type="pres">
      <dgm:prSet presAssocID="{2F9FBA4C-BDCE-44CD-AA94-5938011E05D1}" presName="compositeB" presStyleCnt="0"/>
      <dgm:spPr/>
    </dgm:pt>
    <dgm:pt modelId="{976E84CD-E2D2-4D36-96A8-194FACA9564B}" type="pres">
      <dgm:prSet presAssocID="{2F9FBA4C-BDCE-44CD-AA94-5938011E05D1}" presName="textB" presStyleLbl="revTx" presStyleIdx="1" presStyleCnt="4">
        <dgm:presLayoutVars>
          <dgm:bulletEnabled val="1"/>
        </dgm:presLayoutVars>
      </dgm:prSet>
      <dgm:spPr/>
      <dgm:t>
        <a:bodyPr/>
        <a:lstStyle/>
        <a:p>
          <a:endParaRPr lang="en-CA"/>
        </a:p>
      </dgm:t>
    </dgm:pt>
    <dgm:pt modelId="{53AD46F2-FDE8-46CB-AD7C-BB35B59FD2DA}" type="pres">
      <dgm:prSet presAssocID="{2F9FBA4C-BDCE-44CD-AA94-5938011E05D1}" presName="circleB" presStyleLbl="node1" presStyleIdx="1" presStyleCnt="4" custLinFactNeighborX="-40646" custLinFactNeighborY="4546"/>
      <dgm:spPr/>
    </dgm:pt>
    <dgm:pt modelId="{7C1F1FA8-3E3B-468E-963A-694AD7A28BFB}" type="pres">
      <dgm:prSet presAssocID="{2F9FBA4C-BDCE-44CD-AA94-5938011E05D1}" presName="spaceB" presStyleCnt="0"/>
      <dgm:spPr/>
    </dgm:pt>
    <dgm:pt modelId="{95A1806B-7C67-42DF-B2AB-BFAE184FD360}" type="pres">
      <dgm:prSet presAssocID="{53DE1693-D55E-4E58-BFD1-76D2E7BCA1AB}" presName="space" presStyleCnt="0"/>
      <dgm:spPr/>
    </dgm:pt>
    <dgm:pt modelId="{0EB0BE9E-2373-4F8D-B1EF-E5EF1E60C5AC}" type="pres">
      <dgm:prSet presAssocID="{F6710E38-EAED-4B05-A95E-51DDBEBAAF28}" presName="compositeA" presStyleCnt="0"/>
      <dgm:spPr/>
    </dgm:pt>
    <dgm:pt modelId="{811B8297-325D-46DD-AC4E-A66CACCF1459}" type="pres">
      <dgm:prSet presAssocID="{F6710E38-EAED-4B05-A95E-51DDBEBAAF28}" presName="textA" presStyleLbl="revTx" presStyleIdx="2" presStyleCnt="4">
        <dgm:presLayoutVars>
          <dgm:bulletEnabled val="1"/>
        </dgm:presLayoutVars>
      </dgm:prSet>
      <dgm:spPr/>
      <dgm:t>
        <a:bodyPr/>
        <a:lstStyle/>
        <a:p>
          <a:endParaRPr lang="en-CA"/>
        </a:p>
      </dgm:t>
    </dgm:pt>
    <dgm:pt modelId="{EFE97410-770A-44DB-87B9-1162DBA823B6}" type="pres">
      <dgm:prSet presAssocID="{F6710E38-EAED-4B05-A95E-51DDBEBAAF28}" presName="circleA" presStyleLbl="node1" presStyleIdx="2" presStyleCnt="4"/>
      <dgm:spPr/>
    </dgm:pt>
    <dgm:pt modelId="{D955D846-400C-49CE-A4D0-955A838531D1}" type="pres">
      <dgm:prSet presAssocID="{F6710E38-EAED-4B05-A95E-51DDBEBAAF28}" presName="spaceA" presStyleCnt="0"/>
      <dgm:spPr/>
    </dgm:pt>
    <dgm:pt modelId="{EBBF6BE1-1119-42A3-8A7C-A373A84F8E91}" type="pres">
      <dgm:prSet presAssocID="{21CDDC62-5BED-43CE-9E47-666DBD1F9C41}" presName="space" presStyleCnt="0"/>
      <dgm:spPr/>
    </dgm:pt>
    <dgm:pt modelId="{98C45936-9FCD-45CA-B43B-773A16743131}" type="pres">
      <dgm:prSet presAssocID="{6FCA10F3-C441-4F87-80C1-072F3D73CD72}" presName="compositeB" presStyleCnt="0"/>
      <dgm:spPr/>
    </dgm:pt>
    <dgm:pt modelId="{928B2DD1-5CEF-4B35-9541-7B7F43E3A107}" type="pres">
      <dgm:prSet presAssocID="{6FCA10F3-C441-4F87-80C1-072F3D73CD72}" presName="textB" presStyleLbl="revTx" presStyleIdx="3" presStyleCnt="4">
        <dgm:presLayoutVars>
          <dgm:bulletEnabled val="1"/>
        </dgm:presLayoutVars>
      </dgm:prSet>
      <dgm:spPr/>
      <dgm:t>
        <a:bodyPr/>
        <a:lstStyle/>
        <a:p>
          <a:endParaRPr lang="en-CA"/>
        </a:p>
      </dgm:t>
    </dgm:pt>
    <dgm:pt modelId="{8D2C6D12-1BD2-4BF6-88EC-DD2982233C12}" type="pres">
      <dgm:prSet presAssocID="{6FCA10F3-C441-4F87-80C1-072F3D73CD72}" presName="circleB" presStyleLbl="node1" presStyleIdx="3" presStyleCnt="4"/>
      <dgm:spPr/>
    </dgm:pt>
    <dgm:pt modelId="{B4E30AFA-39C3-43DC-91DA-5136D4C76914}" type="pres">
      <dgm:prSet presAssocID="{6FCA10F3-C441-4F87-80C1-072F3D73CD72}" presName="spaceB" presStyleCnt="0"/>
      <dgm:spPr/>
    </dgm:pt>
  </dgm:ptLst>
  <dgm:cxnLst>
    <dgm:cxn modelId="{07CB77D3-F554-4067-9A10-F7C412E1A79A}" type="presOf" srcId="{2F9FBA4C-BDCE-44CD-AA94-5938011E05D1}" destId="{976E84CD-E2D2-4D36-96A8-194FACA9564B}" srcOrd="0" destOrd="0" presId="urn:microsoft.com/office/officeart/2005/8/layout/hProcess11"/>
    <dgm:cxn modelId="{37158B6B-E8C2-4502-9864-0B6ED98FADDF}" srcId="{F0669AFD-0F31-4FEC-B63C-FAF633476F04}" destId="{2F9FBA4C-BDCE-44CD-AA94-5938011E05D1}" srcOrd="1" destOrd="0" parTransId="{B7E40F88-28EA-4C1D-A7E3-F1E325F02C6F}" sibTransId="{53DE1693-D55E-4E58-BFD1-76D2E7BCA1AB}"/>
    <dgm:cxn modelId="{BBCADE3B-DDE2-4FCE-95FF-D0B53CBA942B}" srcId="{F0669AFD-0F31-4FEC-B63C-FAF633476F04}" destId="{F6710E38-EAED-4B05-A95E-51DDBEBAAF28}" srcOrd="2" destOrd="0" parTransId="{85864BAA-0FE6-4217-BDD0-F0F54B3EE126}" sibTransId="{21CDDC62-5BED-43CE-9E47-666DBD1F9C41}"/>
    <dgm:cxn modelId="{96A0582A-D402-4314-99DA-900062E57BF5}" srcId="{F0669AFD-0F31-4FEC-B63C-FAF633476F04}" destId="{6FCA10F3-C441-4F87-80C1-072F3D73CD72}" srcOrd="3" destOrd="0" parTransId="{A8558A9D-90F0-4818-8E9A-67F3DFA6C254}" sibTransId="{B14492E6-9682-4F24-BCFE-1ACDCC8AFB4F}"/>
    <dgm:cxn modelId="{5B5449AD-8805-434B-A50B-FCC73B30D261}" srcId="{F0669AFD-0F31-4FEC-B63C-FAF633476F04}" destId="{C7959285-F67F-487E-A99C-BA8061F6A3B9}" srcOrd="0" destOrd="0" parTransId="{030BADA3-D9E1-4A70-B1FB-E3A9945E5524}" sibTransId="{CE976F0F-E1B8-4AC3-910D-EBB73C0BEFCA}"/>
    <dgm:cxn modelId="{EB2537AC-588C-4A09-AA26-8444E513D183}" type="presOf" srcId="{F0669AFD-0F31-4FEC-B63C-FAF633476F04}" destId="{4EED6671-C1C2-4DA3-8049-4A2BA9F0C006}" srcOrd="0" destOrd="0" presId="urn:microsoft.com/office/officeart/2005/8/layout/hProcess11"/>
    <dgm:cxn modelId="{F8C73EB5-73BB-4FC8-AA11-81CFCC6B48DB}" type="presOf" srcId="{6FCA10F3-C441-4F87-80C1-072F3D73CD72}" destId="{928B2DD1-5CEF-4B35-9541-7B7F43E3A107}" srcOrd="0" destOrd="0" presId="urn:microsoft.com/office/officeart/2005/8/layout/hProcess11"/>
    <dgm:cxn modelId="{9AE767FE-C234-45A2-A051-7A0D5F6CBA67}" type="presOf" srcId="{C7959285-F67F-487E-A99C-BA8061F6A3B9}" destId="{7DAD8E5D-A025-4CDA-927C-25416AC282ED}" srcOrd="0" destOrd="0" presId="urn:microsoft.com/office/officeart/2005/8/layout/hProcess11"/>
    <dgm:cxn modelId="{649B7FC7-AF1D-4DD1-956B-2E6D5B79671A}" type="presOf" srcId="{F6710E38-EAED-4B05-A95E-51DDBEBAAF28}" destId="{811B8297-325D-46DD-AC4E-A66CACCF1459}" srcOrd="0" destOrd="0" presId="urn:microsoft.com/office/officeart/2005/8/layout/hProcess11"/>
    <dgm:cxn modelId="{82167EA7-2FDA-4975-94C3-E8FC970E430A}" type="presParOf" srcId="{4EED6671-C1C2-4DA3-8049-4A2BA9F0C006}" destId="{6EE17969-BD2A-4D23-BE94-634311370C1D}" srcOrd="0" destOrd="0" presId="urn:microsoft.com/office/officeart/2005/8/layout/hProcess11"/>
    <dgm:cxn modelId="{AAE2F13B-3239-4719-819A-E2D6F82F9DF7}" type="presParOf" srcId="{4EED6671-C1C2-4DA3-8049-4A2BA9F0C006}" destId="{57B032DC-6512-408D-813E-736D605AFF42}" srcOrd="1" destOrd="0" presId="urn:microsoft.com/office/officeart/2005/8/layout/hProcess11"/>
    <dgm:cxn modelId="{1CBAC357-53A9-4B9F-81EF-9EF16391ADF3}" type="presParOf" srcId="{57B032DC-6512-408D-813E-736D605AFF42}" destId="{F648EB6C-967A-4563-A9C3-2FA0309067E6}" srcOrd="0" destOrd="0" presId="urn:microsoft.com/office/officeart/2005/8/layout/hProcess11"/>
    <dgm:cxn modelId="{3B070E4A-3B84-4EAE-83B5-FFEEDA670879}" type="presParOf" srcId="{F648EB6C-967A-4563-A9C3-2FA0309067E6}" destId="{7DAD8E5D-A025-4CDA-927C-25416AC282ED}" srcOrd="0" destOrd="0" presId="urn:microsoft.com/office/officeart/2005/8/layout/hProcess11"/>
    <dgm:cxn modelId="{34902071-FE7C-45D5-B9B4-6F4658211915}" type="presParOf" srcId="{F648EB6C-967A-4563-A9C3-2FA0309067E6}" destId="{94FE144F-61B6-4E5C-A965-FA95DA17CFA2}" srcOrd="1" destOrd="0" presId="urn:microsoft.com/office/officeart/2005/8/layout/hProcess11"/>
    <dgm:cxn modelId="{1C8A1812-C087-4017-9405-10C1FC1A92B3}" type="presParOf" srcId="{F648EB6C-967A-4563-A9C3-2FA0309067E6}" destId="{A9C705E8-819D-4D42-B3C1-DA74A601DDA3}" srcOrd="2" destOrd="0" presId="urn:microsoft.com/office/officeart/2005/8/layout/hProcess11"/>
    <dgm:cxn modelId="{A35B4B43-5C01-455F-9CD9-36AFEF4EBFE5}" type="presParOf" srcId="{57B032DC-6512-408D-813E-736D605AFF42}" destId="{29073AF3-D9DD-424E-AD1A-548B848A5A5C}" srcOrd="1" destOrd="0" presId="urn:microsoft.com/office/officeart/2005/8/layout/hProcess11"/>
    <dgm:cxn modelId="{1F0237F3-D204-4D0A-8465-144EA6D6C4BF}" type="presParOf" srcId="{57B032DC-6512-408D-813E-736D605AFF42}" destId="{1CC6F020-7851-4253-9893-95F875175898}" srcOrd="2" destOrd="0" presId="urn:microsoft.com/office/officeart/2005/8/layout/hProcess11"/>
    <dgm:cxn modelId="{ECEF604A-52C3-4FE0-820A-C8A6F4B6D3A1}" type="presParOf" srcId="{1CC6F020-7851-4253-9893-95F875175898}" destId="{976E84CD-E2D2-4D36-96A8-194FACA9564B}" srcOrd="0" destOrd="0" presId="urn:microsoft.com/office/officeart/2005/8/layout/hProcess11"/>
    <dgm:cxn modelId="{A8F10BCC-5AE1-4755-BB0A-0FEFF9B9BFF1}" type="presParOf" srcId="{1CC6F020-7851-4253-9893-95F875175898}" destId="{53AD46F2-FDE8-46CB-AD7C-BB35B59FD2DA}" srcOrd="1" destOrd="0" presId="urn:microsoft.com/office/officeart/2005/8/layout/hProcess11"/>
    <dgm:cxn modelId="{4D858013-3A45-4A60-967A-578CF5A465EA}" type="presParOf" srcId="{1CC6F020-7851-4253-9893-95F875175898}" destId="{7C1F1FA8-3E3B-468E-963A-694AD7A28BFB}" srcOrd="2" destOrd="0" presId="urn:microsoft.com/office/officeart/2005/8/layout/hProcess11"/>
    <dgm:cxn modelId="{702FC1AF-F15C-42F0-AF69-B2315FADF153}" type="presParOf" srcId="{57B032DC-6512-408D-813E-736D605AFF42}" destId="{95A1806B-7C67-42DF-B2AB-BFAE184FD360}" srcOrd="3" destOrd="0" presId="urn:microsoft.com/office/officeart/2005/8/layout/hProcess11"/>
    <dgm:cxn modelId="{8D0B204A-63AC-4BD4-841E-0885237BAA91}" type="presParOf" srcId="{57B032DC-6512-408D-813E-736D605AFF42}" destId="{0EB0BE9E-2373-4F8D-B1EF-E5EF1E60C5AC}" srcOrd="4" destOrd="0" presId="urn:microsoft.com/office/officeart/2005/8/layout/hProcess11"/>
    <dgm:cxn modelId="{0F79A025-9236-4E61-9D13-8D8D4A81115C}" type="presParOf" srcId="{0EB0BE9E-2373-4F8D-B1EF-E5EF1E60C5AC}" destId="{811B8297-325D-46DD-AC4E-A66CACCF1459}" srcOrd="0" destOrd="0" presId="urn:microsoft.com/office/officeart/2005/8/layout/hProcess11"/>
    <dgm:cxn modelId="{093AE3D9-1F37-459C-B583-FFB7068A813F}" type="presParOf" srcId="{0EB0BE9E-2373-4F8D-B1EF-E5EF1E60C5AC}" destId="{EFE97410-770A-44DB-87B9-1162DBA823B6}" srcOrd="1" destOrd="0" presId="urn:microsoft.com/office/officeart/2005/8/layout/hProcess11"/>
    <dgm:cxn modelId="{A25152F2-A7E0-4CAD-BBA5-3CB39168D0CE}" type="presParOf" srcId="{0EB0BE9E-2373-4F8D-B1EF-E5EF1E60C5AC}" destId="{D955D846-400C-49CE-A4D0-955A838531D1}" srcOrd="2" destOrd="0" presId="urn:microsoft.com/office/officeart/2005/8/layout/hProcess11"/>
    <dgm:cxn modelId="{C9789622-92A1-4C24-9125-40E995F75246}" type="presParOf" srcId="{57B032DC-6512-408D-813E-736D605AFF42}" destId="{EBBF6BE1-1119-42A3-8A7C-A373A84F8E91}" srcOrd="5" destOrd="0" presId="urn:microsoft.com/office/officeart/2005/8/layout/hProcess11"/>
    <dgm:cxn modelId="{662B8C59-E889-4056-8222-D76EE18AE3BA}" type="presParOf" srcId="{57B032DC-6512-408D-813E-736D605AFF42}" destId="{98C45936-9FCD-45CA-B43B-773A16743131}" srcOrd="6" destOrd="0" presId="urn:microsoft.com/office/officeart/2005/8/layout/hProcess11"/>
    <dgm:cxn modelId="{E4552783-5EA8-4526-90E2-6E99AA078DD4}" type="presParOf" srcId="{98C45936-9FCD-45CA-B43B-773A16743131}" destId="{928B2DD1-5CEF-4B35-9541-7B7F43E3A107}" srcOrd="0" destOrd="0" presId="urn:microsoft.com/office/officeart/2005/8/layout/hProcess11"/>
    <dgm:cxn modelId="{165678FD-55AF-4CBB-8825-A3941D085F56}" type="presParOf" srcId="{98C45936-9FCD-45CA-B43B-773A16743131}" destId="{8D2C6D12-1BD2-4BF6-88EC-DD2982233C12}" srcOrd="1" destOrd="0" presId="urn:microsoft.com/office/officeart/2005/8/layout/hProcess11"/>
    <dgm:cxn modelId="{56869487-C9DF-4B78-A2FE-B214994631B8}" type="presParOf" srcId="{98C45936-9FCD-45CA-B43B-773A16743131}" destId="{B4E30AFA-39C3-43DC-91DA-5136D4C76914}" srcOrd="2" destOrd="0" presId="urn:microsoft.com/office/officeart/2005/8/layout/hProcess1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EE17969-BD2A-4D23-BE94-634311370C1D}">
      <dsp:nvSpPr>
        <dsp:cNvPr id="0" name=""/>
        <dsp:cNvSpPr/>
      </dsp:nvSpPr>
      <dsp:spPr>
        <a:xfrm>
          <a:off x="0" y="1008118"/>
          <a:ext cx="7920880" cy="126734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AD8E5D-A025-4CDA-927C-25416AC282ED}">
      <dsp:nvSpPr>
        <dsp:cNvPr id="0" name=""/>
        <dsp:cNvSpPr/>
      </dsp:nvSpPr>
      <dsp:spPr>
        <a:xfrm>
          <a:off x="3567" y="0"/>
          <a:ext cx="1716061" cy="1267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b" anchorCtr="0">
          <a:noAutofit/>
        </a:bodyPr>
        <a:lstStyle/>
        <a:p>
          <a:pPr lvl="0" algn="ctr" defTabSz="977900">
            <a:lnSpc>
              <a:spcPct val="90000"/>
            </a:lnSpc>
            <a:spcBef>
              <a:spcPct val="0"/>
            </a:spcBef>
            <a:spcAft>
              <a:spcPct val="35000"/>
            </a:spcAft>
          </a:pPr>
          <a:r>
            <a:rPr lang="en-CA" sz="2200" kern="1200" dirty="0" smtClean="0"/>
            <a:t>Disrespect</a:t>
          </a:r>
          <a:endParaRPr lang="en-CA" sz="2200" kern="1200" dirty="0"/>
        </a:p>
      </dsp:txBody>
      <dsp:txXfrm>
        <a:off x="3567" y="0"/>
        <a:ext cx="1716061" cy="1267340"/>
      </dsp:txXfrm>
    </dsp:sp>
    <dsp:sp modelId="{94FE144F-61B6-4E5C-A965-FA95DA17CFA2}">
      <dsp:nvSpPr>
        <dsp:cNvPr id="0" name=""/>
        <dsp:cNvSpPr/>
      </dsp:nvSpPr>
      <dsp:spPr>
        <a:xfrm>
          <a:off x="703181" y="1425758"/>
          <a:ext cx="316835" cy="31683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6E84CD-E2D2-4D36-96A8-194FACA9564B}">
      <dsp:nvSpPr>
        <dsp:cNvPr id="0" name=""/>
        <dsp:cNvSpPr/>
      </dsp:nvSpPr>
      <dsp:spPr>
        <a:xfrm>
          <a:off x="1805432" y="1901011"/>
          <a:ext cx="1716061" cy="1267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t" anchorCtr="0">
          <a:noAutofit/>
        </a:bodyPr>
        <a:lstStyle/>
        <a:p>
          <a:pPr lvl="0" algn="ctr" defTabSz="977900">
            <a:lnSpc>
              <a:spcPct val="90000"/>
            </a:lnSpc>
            <a:spcBef>
              <a:spcPct val="0"/>
            </a:spcBef>
            <a:spcAft>
              <a:spcPct val="35000"/>
            </a:spcAft>
          </a:pPr>
          <a:r>
            <a:rPr lang="en-CA" sz="2200" kern="1200" dirty="0" smtClean="0"/>
            <a:t>Harassment</a:t>
          </a:r>
          <a:endParaRPr lang="en-CA" sz="2200" kern="1200" dirty="0"/>
        </a:p>
      </dsp:txBody>
      <dsp:txXfrm>
        <a:off x="1805432" y="1901011"/>
        <a:ext cx="1716061" cy="1267340"/>
      </dsp:txXfrm>
    </dsp:sp>
    <dsp:sp modelId="{53AD46F2-FDE8-46CB-AD7C-BB35B59FD2DA}">
      <dsp:nvSpPr>
        <dsp:cNvPr id="0" name=""/>
        <dsp:cNvSpPr/>
      </dsp:nvSpPr>
      <dsp:spPr>
        <a:xfrm>
          <a:off x="2376265" y="1440161"/>
          <a:ext cx="316835" cy="31683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B8297-325D-46DD-AC4E-A66CACCF1459}">
      <dsp:nvSpPr>
        <dsp:cNvPr id="0" name=""/>
        <dsp:cNvSpPr/>
      </dsp:nvSpPr>
      <dsp:spPr>
        <a:xfrm>
          <a:off x="3607297" y="0"/>
          <a:ext cx="1716061" cy="1267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b" anchorCtr="0">
          <a:noAutofit/>
        </a:bodyPr>
        <a:lstStyle/>
        <a:p>
          <a:pPr lvl="0" algn="ctr" defTabSz="977900">
            <a:lnSpc>
              <a:spcPct val="90000"/>
            </a:lnSpc>
            <a:spcBef>
              <a:spcPct val="0"/>
            </a:spcBef>
            <a:spcAft>
              <a:spcPct val="35000"/>
            </a:spcAft>
          </a:pPr>
          <a:r>
            <a:rPr lang="en-CA" sz="2200" kern="1200" dirty="0" smtClean="0"/>
            <a:t>Bullying</a:t>
          </a:r>
          <a:endParaRPr lang="en-CA" sz="2200" kern="1200" dirty="0"/>
        </a:p>
      </dsp:txBody>
      <dsp:txXfrm>
        <a:off x="3607297" y="0"/>
        <a:ext cx="1716061" cy="1267340"/>
      </dsp:txXfrm>
    </dsp:sp>
    <dsp:sp modelId="{EFE97410-770A-44DB-87B9-1162DBA823B6}">
      <dsp:nvSpPr>
        <dsp:cNvPr id="0" name=""/>
        <dsp:cNvSpPr/>
      </dsp:nvSpPr>
      <dsp:spPr>
        <a:xfrm>
          <a:off x="4306910" y="1425758"/>
          <a:ext cx="316835" cy="31683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8B2DD1-5CEF-4B35-9541-7B7F43E3A107}">
      <dsp:nvSpPr>
        <dsp:cNvPr id="0" name=""/>
        <dsp:cNvSpPr/>
      </dsp:nvSpPr>
      <dsp:spPr>
        <a:xfrm>
          <a:off x="5409162" y="1901011"/>
          <a:ext cx="1716061" cy="1267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t" anchorCtr="0">
          <a:noAutofit/>
        </a:bodyPr>
        <a:lstStyle/>
        <a:p>
          <a:pPr lvl="0" algn="ctr" defTabSz="977900">
            <a:lnSpc>
              <a:spcPct val="90000"/>
            </a:lnSpc>
            <a:spcBef>
              <a:spcPct val="0"/>
            </a:spcBef>
            <a:spcAft>
              <a:spcPct val="35000"/>
            </a:spcAft>
          </a:pPr>
          <a:r>
            <a:rPr lang="en-CA" sz="2200" kern="1200" dirty="0" smtClean="0"/>
            <a:t>Violence</a:t>
          </a:r>
          <a:endParaRPr lang="en-CA" sz="2200" kern="1200" dirty="0"/>
        </a:p>
      </dsp:txBody>
      <dsp:txXfrm>
        <a:off x="5409162" y="1901011"/>
        <a:ext cx="1716061" cy="1267340"/>
      </dsp:txXfrm>
    </dsp:sp>
    <dsp:sp modelId="{8D2C6D12-1BD2-4BF6-88EC-DD2982233C12}">
      <dsp:nvSpPr>
        <dsp:cNvPr id="0" name=""/>
        <dsp:cNvSpPr/>
      </dsp:nvSpPr>
      <dsp:spPr>
        <a:xfrm>
          <a:off x="6108775" y="1425758"/>
          <a:ext cx="316835" cy="31683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DD60BA-A844-49F6-9894-CD175F00D2BC}" type="datetimeFigureOut">
              <a:rPr lang="en-CA" smtClean="0"/>
              <a:pPr/>
              <a:t>04/02/2016</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D36D4D-C457-4D8A-84F4-BE3B34208731}" type="slidenum">
              <a:rPr lang="en-CA" smtClean="0"/>
              <a:pPr/>
              <a:t>‹#›</a:t>
            </a:fld>
            <a:endParaRPr lang="en-CA"/>
          </a:p>
        </p:txBody>
      </p:sp>
    </p:spTree>
    <p:extLst>
      <p:ext uri="{BB962C8B-B14F-4D97-AF65-F5344CB8AC3E}">
        <p14:creationId xmlns:p14="http://schemas.microsoft.com/office/powerpoint/2010/main" xmlns="" val="1083782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C5154EA-20B7-4B55-9C62-1FAA20D17893}" type="slidenum">
              <a:rPr lang="en-US" smtClean="0"/>
              <a:pPr eaLnBrk="1" hangingPunct="1"/>
              <a:t>4</a:t>
            </a:fld>
            <a:endParaRPr 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eaLnBrk="1" hangingPunct="1"/>
            <a:r>
              <a:rPr lang="en-US" smtClean="0"/>
              <a:t>Most of us are fortunate as HRM employees to have a number of tools to protect us and our rights. </a:t>
            </a:r>
          </a:p>
          <a:p>
            <a:pPr eaLnBrk="1" hangingPunct="1"/>
            <a:r>
              <a:rPr lang="en-US" smtClean="0"/>
              <a:t>Ask the group to show hands as to who in the room are unionized employees.</a:t>
            </a:r>
          </a:p>
          <a:p>
            <a:pPr eaLnBrk="1" hangingPunct="1"/>
            <a:r>
              <a:rPr lang="en-US" smtClean="0"/>
              <a:t>Unionized employees have even more protection than non unionized employees. </a:t>
            </a:r>
          </a:p>
          <a:p>
            <a:pPr eaLnBrk="1" hangingPunct="1"/>
            <a:r>
              <a:rPr lang="en-US" smtClean="0"/>
              <a:t>In the day before unions and the Human Rights Act employees had little protection from not only their employers but from their co-workers. </a:t>
            </a:r>
          </a:p>
          <a:p>
            <a:pPr eaLnBrk="1" hangingPunct="1"/>
            <a:r>
              <a:rPr lang="en-US" smtClean="0"/>
              <a:t>If the company decided to cut wages it did. If the boss pushed you around, you were expected to take it or quit.</a:t>
            </a:r>
          </a:p>
          <a:p>
            <a:pPr eaLnBrk="1" hangingPunct="1"/>
            <a:r>
              <a:rPr lang="en-US" smtClean="0"/>
              <a:t>We often do not think of HRM as a progressive employer. </a:t>
            </a:r>
          </a:p>
          <a:p>
            <a:pPr eaLnBrk="1" hangingPunct="1"/>
            <a:r>
              <a:rPr lang="en-US" smtClean="0"/>
              <a:t>However, HRM has put an extra level of protection in place. This is the Workplace Rights Policy.</a:t>
            </a:r>
          </a:p>
          <a:p>
            <a:pPr eaLnBrk="1" hangingPunct="1"/>
            <a:r>
              <a:rPr lang="en-US" smtClean="0"/>
              <a:t>A final level of protection exists. This is the Nova Scotia Human Rights Act.</a:t>
            </a:r>
          </a:p>
          <a:p>
            <a:pPr eaLnBrk="1" hangingPunct="1"/>
            <a:r>
              <a:rPr lang="en-US" smtClean="0"/>
              <a:t>There is a Canadian Human Rights Act. This is different that the Nova Scotia Human Rights Act. </a:t>
            </a:r>
          </a:p>
          <a:p>
            <a:pPr eaLnBrk="1" hangingPunct="1"/>
            <a:r>
              <a:rPr lang="en-US" smtClean="0"/>
              <a:t>It covers employees who work for the federal government and it’s agencies. It is not a level above the Nova Scotia Human Rights Act. This is a common misunderstanding.</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BA568D4-F52E-4E4C-8B86-6E61D1D617C6}" type="slidenum">
              <a:rPr lang="en-US" smtClean="0"/>
              <a:pPr eaLnBrk="1" hangingPunct="1"/>
              <a:t>47</a:t>
            </a:fld>
            <a:endParaRPr lang="en-US"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r>
              <a:rPr lang="en-US" smtClean="0"/>
              <a:t>Credibility is an important part of collecting information, reviewing information and investigating information in terms of harassment complaints. Here are a few key points to ask yourself.</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E9712A5-0967-4E10-8BB3-A25739FE60A1}" type="slidenum">
              <a:rPr lang="en-CA" smtClean="0"/>
              <a:pPr/>
              <a:t>51</a:t>
            </a:fld>
            <a:endParaRPr lang="en-CA"/>
          </a:p>
        </p:txBody>
      </p:sp>
    </p:spTree>
    <p:extLst>
      <p:ext uri="{BB962C8B-B14F-4D97-AF65-F5344CB8AC3E}">
        <p14:creationId xmlns:p14="http://schemas.microsoft.com/office/powerpoint/2010/main" xmlns="" val="1612492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F71F84C-39CB-4512-8F1A-6A0825EB62DB}" type="slidenum">
              <a:rPr lang="en-US" smtClean="0"/>
              <a:pPr eaLnBrk="1" hangingPunct="1"/>
              <a:t>5</a:t>
            </a:fld>
            <a:endParaRPr lang="en-U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r>
              <a:rPr lang="en-US" smtClean="0"/>
              <a:t>This is the body in Nova Scotia that administers those standards or expectations for dignity and respect that we spoke of a few slides ago. Those expectations or standards are established in the Nova Scotia Human Rights Act. The central office of the Commission is located in Halifax and there are regional offices in Sydney, Digby and New Glasgow. The staff of the Commission investigate and resolve complaints of discrimination. The staff also through its’ Race Relations and affirmative Action Division provide programs and services on a wide range of diversity topics, policy development and preventing or dealing with sexual harassment.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D90B2CB-8629-4D94-8DEF-2A07792E95D4}" type="slidenum">
              <a:rPr lang="en-US" smtClean="0"/>
              <a:pPr eaLnBrk="1" hangingPunct="1"/>
              <a:t>6</a:t>
            </a:fld>
            <a:endParaRPr 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r>
              <a:rPr lang="en-US" smtClean="0"/>
              <a:t>The Nova Scotia Human Rights Act prohibits discrimination in any of the above situations.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9E1D80C-FCEC-4737-91AF-766CFAD65426}" type="slidenum">
              <a:rPr lang="en-US" smtClean="0"/>
              <a:pPr eaLnBrk="1" hangingPunct="1"/>
              <a:t>7</a:t>
            </a:fld>
            <a:endParaRPr 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r>
              <a:rPr lang="en-US" smtClean="0"/>
              <a:t>In 1969 when the Human Rights Act was revised, it began specifying in the Act those individuals or class of individuals covered under the Act. This is the original list. During subsequent revisions of the Act other individuals or classes of individuals were added.</a:t>
            </a:r>
          </a:p>
          <a:p>
            <a:pPr eaLnBrk="1" hangingPunct="1">
              <a:buFont typeface="Wingdings" pitchFamily="2" charset="2"/>
              <a:buNone/>
            </a:pPr>
            <a:r>
              <a:rPr lang="en-US" smtClean="0"/>
              <a:t>Race/Colour	1969, Religion/Creed 1969, Ethnic/National Origin	1969, Association 1969, Retaliation 1969, Gender 1972, Physical Disability 1974,</a:t>
            </a:r>
          </a:p>
          <a:p>
            <a:pPr eaLnBrk="1" hangingPunct="1">
              <a:buFont typeface="Wingdings" pitchFamily="2" charset="2"/>
              <a:buNone/>
            </a:pPr>
            <a:r>
              <a:rPr lang="en-US" smtClean="0"/>
              <a:t>Source of Income 1982, Mental Disability 1986, Pregnancy 1991, Age 1991, Aboriginal Origin 1991, Sexual Orientation 1991, </a:t>
            </a:r>
          </a:p>
          <a:p>
            <a:pPr eaLnBrk="1" hangingPunct="1">
              <a:buFont typeface="Wingdings" pitchFamily="2" charset="2"/>
              <a:buNone/>
            </a:pPr>
            <a:r>
              <a:rPr lang="en-US" smtClean="0"/>
              <a:t>Sexual Harassment 1991, Political Affiliation 1991, Marital Status 1991, Family Status 1991 and Irrational Fear of Contracting an Illness 1991</a:t>
            </a:r>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CBE6B80-32F0-47DC-8473-9ED82B51650F}" type="slidenum">
              <a:rPr lang="en-US" smtClean="0"/>
              <a:pPr eaLnBrk="1" hangingPunct="1"/>
              <a:t>8</a:t>
            </a:fld>
            <a:endParaRPr lang="en-US"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pPr eaLnBrk="1" hangingPunct="1"/>
            <a:r>
              <a:rPr lang="en-US" smtClean="0"/>
              <a:t>The Nova Scotia Human Rights act specifically speaks of sexual harassment. All workers have a right to a workplace that is free from sexual harassment. The term unwelcome is often used. What is unwelcome to one person may be perfectly acceptable to another. However it is up to the recipient or a third party on what is unwelcome. What the originator believes is not the issue. In most cases of sexual harassment it involves comments that are inappropriate. It can involve the inappropriate dress of an individual. The employer has the right to decide on what is or is not appropriate in terms of dress. Inappropriate workplace comments that includes patronizing comments on appearance can be considered as unwelcome conduct. Ask the participants to give some examples of unwelcome conduct. Use the flip chart and start a list with flirtatious behavior and inappropriate clothing. Add to the list. Distribute the handout “Examples of Unwelcome Conduct”. Explain this handout gives a list of many of the things that are inappropriate in conduct.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CA" smtClean="0"/>
              <a:t>Explain that discrimination is the process of making a distinction. It involves the same behaviour that includes using micro inequities. It does not necessarily mean that if you use micro inequities that next week you may become a racist. What it is saying is that if you are a bully you show a lack of respect. If you are a racist you are showing a lack of respect.</a:t>
            </a:r>
          </a:p>
          <a:p>
            <a:pPr>
              <a:spcBef>
                <a:spcPct val="0"/>
              </a:spcBef>
            </a:pPr>
            <a:r>
              <a:rPr lang="en-CA" smtClean="0"/>
              <a:t>Suggest this is a great time to take a break and inform the group at what time the program will resume.</a:t>
            </a:r>
          </a:p>
        </p:txBody>
      </p:sp>
      <p:sp>
        <p:nvSpPr>
          <p:cNvPr id="512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B30BEC0D-6348-47E7-B82D-436F7F484189}" type="slidenum">
              <a:rPr lang="en-CA"/>
              <a:pPr fontAlgn="base">
                <a:spcBef>
                  <a:spcPct val="0"/>
                </a:spcBef>
                <a:spcAft>
                  <a:spcPct val="0"/>
                </a:spcAft>
              </a:pPr>
              <a:t>13</a:t>
            </a:fld>
            <a:endParaRPr lang="en-C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047665E-963B-4A95-942F-EF2D654E4148}" type="slidenum">
              <a:rPr lang="en-US" smtClean="0"/>
              <a:pPr eaLnBrk="1" hangingPunct="1"/>
              <a:t>33</a:t>
            </a:fld>
            <a:endParaRPr lang="en-US"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r>
              <a:rPr lang="en-US" smtClean="0"/>
              <a:t>It is important to remember if you are harassed and you do nothing about it, it is likely to continue. Some organizations are big enough to have a director of human resources or a human resources section that you can contact in getting assistance.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36B7355-CAF0-48B4-B0BF-DC6689108EFE}" type="slidenum">
              <a:rPr lang="en-US" smtClean="0"/>
              <a:pPr eaLnBrk="1" hangingPunct="1"/>
              <a:t>34</a:t>
            </a:fld>
            <a:endParaRPr lang="en-US"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pPr eaLnBrk="1" hangingPunct="1"/>
            <a:r>
              <a:rPr lang="en-US" smtClean="0"/>
              <a:t>This was also seen in the video presentation.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1473C61-72FD-45C1-AC48-69E27353ABD4}" type="slidenum">
              <a:rPr lang="en-US" smtClean="0"/>
              <a:pPr eaLnBrk="1" hangingPunct="1"/>
              <a:t>35</a:t>
            </a:fld>
            <a:endParaRPr lang="en-US"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pPr eaLnBrk="1" hangingPunct="1"/>
            <a:r>
              <a:rPr lang="en-US" smtClean="0"/>
              <a:t>This was also seen in the video presentation.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D60BA2A1-1C7F-41C3-BB55-C3B21CC1F7B9}" type="datetimeFigureOut">
              <a:rPr lang="en-CA" smtClean="0"/>
              <a:pPr/>
              <a:t>04/02/2016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12100FE-B790-4B43-B800-A25256CCE63F}" type="slidenum">
              <a:rPr lang="en-CA" smtClean="0"/>
              <a:pPr/>
              <a:t>‹#›</a:t>
            </a:fld>
            <a:endParaRPr lang="en-CA"/>
          </a:p>
        </p:txBody>
      </p:sp>
    </p:spTree>
    <p:extLst>
      <p:ext uri="{BB962C8B-B14F-4D97-AF65-F5344CB8AC3E}">
        <p14:creationId xmlns:p14="http://schemas.microsoft.com/office/powerpoint/2010/main" xmlns="" val="189367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60BA2A1-1C7F-41C3-BB55-C3B21CC1F7B9}" type="datetimeFigureOut">
              <a:rPr lang="en-CA" smtClean="0"/>
              <a:pPr/>
              <a:t>04/02/2016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12100FE-B790-4B43-B800-A25256CCE63F}" type="slidenum">
              <a:rPr lang="en-CA" smtClean="0"/>
              <a:pPr/>
              <a:t>‹#›</a:t>
            </a:fld>
            <a:endParaRPr lang="en-CA"/>
          </a:p>
        </p:txBody>
      </p:sp>
    </p:spTree>
    <p:extLst>
      <p:ext uri="{BB962C8B-B14F-4D97-AF65-F5344CB8AC3E}">
        <p14:creationId xmlns:p14="http://schemas.microsoft.com/office/powerpoint/2010/main" xmlns="" val="416775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60BA2A1-1C7F-41C3-BB55-C3B21CC1F7B9}" type="datetimeFigureOut">
              <a:rPr lang="en-CA" smtClean="0"/>
              <a:pPr/>
              <a:t>04/02/2016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12100FE-B790-4B43-B800-A25256CCE63F}" type="slidenum">
              <a:rPr lang="en-CA" smtClean="0"/>
              <a:pPr/>
              <a:t>‹#›</a:t>
            </a:fld>
            <a:endParaRPr lang="en-CA"/>
          </a:p>
        </p:txBody>
      </p:sp>
    </p:spTree>
    <p:extLst>
      <p:ext uri="{BB962C8B-B14F-4D97-AF65-F5344CB8AC3E}">
        <p14:creationId xmlns:p14="http://schemas.microsoft.com/office/powerpoint/2010/main" xmlns="" val="3729305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D60BA2A1-1C7F-41C3-BB55-C3B21CC1F7B9}" type="datetimeFigureOut">
              <a:rPr lang="en-CA" smtClean="0"/>
              <a:pPr/>
              <a:t>04/02/2016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12100FE-B790-4B43-B800-A25256CCE63F}" type="slidenum">
              <a:rPr lang="en-CA" smtClean="0"/>
              <a:pPr/>
              <a:t>‹#›</a:t>
            </a:fld>
            <a:endParaRPr lang="en-CA"/>
          </a:p>
        </p:txBody>
      </p:sp>
    </p:spTree>
    <p:extLst>
      <p:ext uri="{BB962C8B-B14F-4D97-AF65-F5344CB8AC3E}">
        <p14:creationId xmlns:p14="http://schemas.microsoft.com/office/powerpoint/2010/main" xmlns="" val="133295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0BA2A1-1C7F-41C3-BB55-C3B21CC1F7B9}" type="datetimeFigureOut">
              <a:rPr lang="en-CA" smtClean="0"/>
              <a:pPr/>
              <a:t>04/02/2016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12100FE-B790-4B43-B800-A25256CCE63F}" type="slidenum">
              <a:rPr lang="en-CA" smtClean="0"/>
              <a:pPr/>
              <a:t>‹#›</a:t>
            </a:fld>
            <a:endParaRPr lang="en-CA"/>
          </a:p>
        </p:txBody>
      </p:sp>
    </p:spTree>
    <p:extLst>
      <p:ext uri="{BB962C8B-B14F-4D97-AF65-F5344CB8AC3E}">
        <p14:creationId xmlns:p14="http://schemas.microsoft.com/office/powerpoint/2010/main" xmlns="" val="2628603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D60BA2A1-1C7F-41C3-BB55-C3B21CC1F7B9}" type="datetimeFigureOut">
              <a:rPr lang="en-CA" smtClean="0"/>
              <a:pPr/>
              <a:t>04/02/2016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12100FE-B790-4B43-B800-A25256CCE63F}" type="slidenum">
              <a:rPr lang="en-CA" smtClean="0"/>
              <a:pPr/>
              <a:t>‹#›</a:t>
            </a:fld>
            <a:endParaRPr lang="en-CA"/>
          </a:p>
        </p:txBody>
      </p:sp>
    </p:spTree>
    <p:extLst>
      <p:ext uri="{BB962C8B-B14F-4D97-AF65-F5344CB8AC3E}">
        <p14:creationId xmlns:p14="http://schemas.microsoft.com/office/powerpoint/2010/main" xmlns="" val="1387267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D60BA2A1-1C7F-41C3-BB55-C3B21CC1F7B9}" type="datetimeFigureOut">
              <a:rPr lang="en-CA" smtClean="0"/>
              <a:pPr/>
              <a:t>04/02/2016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12100FE-B790-4B43-B800-A25256CCE63F}" type="slidenum">
              <a:rPr lang="en-CA" smtClean="0"/>
              <a:pPr/>
              <a:t>‹#›</a:t>
            </a:fld>
            <a:endParaRPr lang="en-CA"/>
          </a:p>
        </p:txBody>
      </p:sp>
    </p:spTree>
    <p:extLst>
      <p:ext uri="{BB962C8B-B14F-4D97-AF65-F5344CB8AC3E}">
        <p14:creationId xmlns:p14="http://schemas.microsoft.com/office/powerpoint/2010/main" xmlns="" val="553828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D60BA2A1-1C7F-41C3-BB55-C3B21CC1F7B9}" type="datetimeFigureOut">
              <a:rPr lang="en-CA" smtClean="0"/>
              <a:pPr/>
              <a:t>04/02/2016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012100FE-B790-4B43-B800-A25256CCE63F}" type="slidenum">
              <a:rPr lang="en-CA" smtClean="0"/>
              <a:pPr/>
              <a:t>‹#›</a:t>
            </a:fld>
            <a:endParaRPr lang="en-CA"/>
          </a:p>
        </p:txBody>
      </p:sp>
    </p:spTree>
    <p:extLst>
      <p:ext uri="{BB962C8B-B14F-4D97-AF65-F5344CB8AC3E}">
        <p14:creationId xmlns:p14="http://schemas.microsoft.com/office/powerpoint/2010/main" xmlns="" val="2901798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0BA2A1-1C7F-41C3-BB55-C3B21CC1F7B9}" type="datetimeFigureOut">
              <a:rPr lang="en-CA" smtClean="0"/>
              <a:pPr/>
              <a:t>04/02/2016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012100FE-B790-4B43-B800-A25256CCE63F}" type="slidenum">
              <a:rPr lang="en-CA" smtClean="0"/>
              <a:pPr/>
              <a:t>‹#›</a:t>
            </a:fld>
            <a:endParaRPr lang="en-CA"/>
          </a:p>
        </p:txBody>
      </p:sp>
    </p:spTree>
    <p:extLst>
      <p:ext uri="{BB962C8B-B14F-4D97-AF65-F5344CB8AC3E}">
        <p14:creationId xmlns:p14="http://schemas.microsoft.com/office/powerpoint/2010/main" xmlns="" val="1088257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0BA2A1-1C7F-41C3-BB55-C3B21CC1F7B9}" type="datetimeFigureOut">
              <a:rPr lang="en-CA" smtClean="0"/>
              <a:pPr/>
              <a:t>04/02/2016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12100FE-B790-4B43-B800-A25256CCE63F}" type="slidenum">
              <a:rPr lang="en-CA" smtClean="0"/>
              <a:pPr/>
              <a:t>‹#›</a:t>
            </a:fld>
            <a:endParaRPr lang="en-CA"/>
          </a:p>
        </p:txBody>
      </p:sp>
    </p:spTree>
    <p:extLst>
      <p:ext uri="{BB962C8B-B14F-4D97-AF65-F5344CB8AC3E}">
        <p14:creationId xmlns:p14="http://schemas.microsoft.com/office/powerpoint/2010/main" xmlns="" val="1927220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0BA2A1-1C7F-41C3-BB55-C3B21CC1F7B9}" type="datetimeFigureOut">
              <a:rPr lang="en-CA" smtClean="0"/>
              <a:pPr/>
              <a:t>04/02/2016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12100FE-B790-4B43-B800-A25256CCE63F}" type="slidenum">
              <a:rPr lang="en-CA" smtClean="0"/>
              <a:pPr/>
              <a:t>‹#›</a:t>
            </a:fld>
            <a:endParaRPr lang="en-CA"/>
          </a:p>
        </p:txBody>
      </p:sp>
    </p:spTree>
    <p:extLst>
      <p:ext uri="{BB962C8B-B14F-4D97-AF65-F5344CB8AC3E}">
        <p14:creationId xmlns:p14="http://schemas.microsoft.com/office/powerpoint/2010/main" xmlns="" val="3070152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0BA2A1-1C7F-41C3-BB55-C3B21CC1F7B9}" type="datetimeFigureOut">
              <a:rPr lang="en-CA" smtClean="0"/>
              <a:pPr/>
              <a:t>04/02/2016</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2100FE-B790-4B43-B800-A25256CCE63F}" type="slidenum">
              <a:rPr lang="en-CA" smtClean="0"/>
              <a:pPr/>
              <a:t>‹#›</a:t>
            </a:fld>
            <a:endParaRPr lang="en-CA"/>
          </a:p>
        </p:txBody>
      </p:sp>
    </p:spTree>
    <p:extLst>
      <p:ext uri="{BB962C8B-B14F-4D97-AF65-F5344CB8AC3E}">
        <p14:creationId xmlns:p14="http://schemas.microsoft.com/office/powerpoint/2010/main" xmlns="" val="165842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youtube.com/watch?v=k8zeaYFQMJ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HARASSMENT TRAINING</a:t>
            </a:r>
            <a:br>
              <a:rPr lang="en-CA" dirty="0" smtClean="0"/>
            </a:br>
            <a:endParaRPr lang="en-CA" sz="3200" dirty="0"/>
          </a:p>
        </p:txBody>
      </p:sp>
      <p:sp>
        <p:nvSpPr>
          <p:cNvPr id="3" name="Subtitle 2"/>
          <p:cNvSpPr>
            <a:spLocks noGrp="1"/>
          </p:cNvSpPr>
          <p:nvPr>
            <p:ph type="subTitle" idx="1"/>
          </p:nvPr>
        </p:nvSpPr>
        <p:spPr/>
        <p:txBody>
          <a:bodyPr/>
          <a:lstStyle/>
          <a:p>
            <a:r>
              <a:rPr lang="en-CA" sz="3600" dirty="0" smtClean="0">
                <a:solidFill>
                  <a:schemeClr val="tx1"/>
                </a:solidFill>
              </a:rPr>
              <a:t>ISS/IAT/MSS</a:t>
            </a:r>
            <a:endParaRPr lang="en-CA" dirty="0">
              <a:solidFill>
                <a:schemeClr val="tx1"/>
              </a:solidFill>
            </a:endParaRPr>
          </a:p>
        </p:txBody>
      </p:sp>
    </p:spTree>
    <p:extLst>
      <p:ext uri="{BB962C8B-B14F-4D97-AF65-F5344CB8AC3E}">
        <p14:creationId xmlns:p14="http://schemas.microsoft.com/office/powerpoint/2010/main" xmlns="" val="806584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ISS DEFINITION OF HARASSMENT</a:t>
            </a:r>
            <a:endParaRPr lang="en-CA" dirty="0"/>
          </a:p>
        </p:txBody>
      </p:sp>
      <p:sp>
        <p:nvSpPr>
          <p:cNvPr id="4" name="TextBox 3"/>
          <p:cNvSpPr txBox="1"/>
          <p:nvPr/>
        </p:nvSpPr>
        <p:spPr>
          <a:xfrm flipH="1">
            <a:off x="827584" y="2060848"/>
            <a:ext cx="7344814" cy="2062103"/>
          </a:xfrm>
          <a:prstGeom prst="rect">
            <a:avLst/>
          </a:prstGeom>
          <a:noFill/>
        </p:spPr>
        <p:txBody>
          <a:bodyPr wrap="square" rtlCol="0">
            <a:spAutoFit/>
          </a:bodyPr>
          <a:lstStyle/>
          <a:p>
            <a:r>
              <a:rPr lang="en-CA" sz="3200" dirty="0" smtClean="0"/>
              <a:t>It is any improper conduct directed at someone, that the person finds offensive and harmful and that a reasonable person would view as unwelcome or offensive.</a:t>
            </a:r>
            <a:endParaRPr lang="en-CA" sz="3200" dirty="0"/>
          </a:p>
        </p:txBody>
      </p:sp>
    </p:spTree>
    <p:extLst>
      <p:ext uri="{BB962C8B-B14F-4D97-AF65-F5344CB8AC3E}">
        <p14:creationId xmlns:p14="http://schemas.microsoft.com/office/powerpoint/2010/main" xmlns="" val="1515304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SOME POLICY EXAMPLES</a:t>
            </a:r>
            <a:endParaRPr lang="en-CA" dirty="0"/>
          </a:p>
        </p:txBody>
      </p:sp>
      <p:sp>
        <p:nvSpPr>
          <p:cNvPr id="3" name="Content Placeholder 2"/>
          <p:cNvSpPr>
            <a:spLocks noGrp="1"/>
          </p:cNvSpPr>
          <p:nvPr>
            <p:ph idx="1"/>
          </p:nvPr>
        </p:nvSpPr>
        <p:spPr/>
        <p:txBody>
          <a:bodyPr/>
          <a:lstStyle/>
          <a:p>
            <a:r>
              <a:rPr lang="en-CA" dirty="0" smtClean="0"/>
              <a:t>Sexist or racist activities</a:t>
            </a:r>
          </a:p>
          <a:p>
            <a:r>
              <a:rPr lang="en-CA" dirty="0" smtClean="0"/>
              <a:t>Threats</a:t>
            </a:r>
          </a:p>
          <a:p>
            <a:r>
              <a:rPr lang="en-CA" dirty="0" smtClean="0"/>
              <a:t>Rude remarks</a:t>
            </a:r>
          </a:p>
          <a:p>
            <a:r>
              <a:rPr lang="en-CA" dirty="0" smtClean="0"/>
              <a:t>Insults</a:t>
            </a:r>
          </a:p>
          <a:p>
            <a:r>
              <a:rPr lang="en-CA" dirty="0" smtClean="0"/>
              <a:t>Intimidation</a:t>
            </a:r>
          </a:p>
          <a:p>
            <a:r>
              <a:rPr lang="en-CA" dirty="0" smtClean="0"/>
              <a:t>Retaliation</a:t>
            </a:r>
          </a:p>
          <a:p>
            <a:r>
              <a:rPr lang="en-CA" dirty="0" smtClean="0"/>
              <a:t>More …</a:t>
            </a:r>
            <a:endParaRPr lang="en-CA" dirty="0"/>
          </a:p>
        </p:txBody>
      </p:sp>
    </p:spTree>
    <p:extLst>
      <p:ext uri="{BB962C8B-B14F-4D97-AF65-F5344CB8AC3E}">
        <p14:creationId xmlns:p14="http://schemas.microsoft.com/office/powerpoint/2010/main" xmlns="" val="991159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NOT AN EASY SUBJECT</a:t>
            </a:r>
            <a:endParaRPr lang="en-CA" dirty="0"/>
          </a:p>
        </p:txBody>
      </p:sp>
      <p:sp>
        <p:nvSpPr>
          <p:cNvPr id="3" name="Content Placeholder 2"/>
          <p:cNvSpPr>
            <a:spLocks noGrp="1"/>
          </p:cNvSpPr>
          <p:nvPr>
            <p:ph idx="1"/>
          </p:nvPr>
        </p:nvSpPr>
        <p:spPr/>
        <p:txBody>
          <a:bodyPr/>
          <a:lstStyle/>
          <a:p>
            <a:r>
              <a:rPr lang="en-CA" dirty="0" smtClean="0"/>
              <a:t>Bias</a:t>
            </a:r>
          </a:p>
          <a:p>
            <a:r>
              <a:rPr lang="en-CA" dirty="0" smtClean="0"/>
              <a:t>Stereotypes</a:t>
            </a:r>
          </a:p>
          <a:p>
            <a:r>
              <a:rPr lang="en-CA" dirty="0" smtClean="0"/>
              <a:t>Preconceptions</a:t>
            </a:r>
          </a:p>
          <a:p>
            <a:r>
              <a:rPr lang="en-CA" dirty="0" smtClean="0"/>
              <a:t>Hearsay</a:t>
            </a:r>
          </a:p>
          <a:p>
            <a:r>
              <a:rPr lang="en-CA" dirty="0" smtClean="0"/>
              <a:t>Lack of Knowledge</a:t>
            </a:r>
            <a:endParaRPr lang="en-CA" dirty="0"/>
          </a:p>
        </p:txBody>
      </p:sp>
    </p:spTree>
    <p:extLst>
      <p:ext uri="{BB962C8B-B14F-4D97-AF65-F5344CB8AC3E}">
        <p14:creationId xmlns:p14="http://schemas.microsoft.com/office/powerpoint/2010/main" xmlns="" val="3787813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normAutofit/>
          </a:bodyPr>
          <a:lstStyle/>
          <a:p>
            <a:r>
              <a:rPr lang="en-CA" dirty="0" smtClean="0"/>
              <a:t>CONTINUUIM OF DISRESPECT</a:t>
            </a:r>
          </a:p>
        </p:txBody>
      </p:sp>
      <p:graphicFrame>
        <p:nvGraphicFramePr>
          <p:cNvPr id="4" name="Diagram 3"/>
          <p:cNvGraphicFramePr/>
          <p:nvPr>
            <p:extLst>
              <p:ext uri="{D42A27DB-BD31-4B8C-83A1-F6EECF244321}">
                <p14:modId xmlns:p14="http://schemas.microsoft.com/office/powerpoint/2010/main" xmlns="" val="2975084436"/>
              </p:ext>
            </p:extLst>
          </p:nvPr>
        </p:nvGraphicFramePr>
        <p:xfrm>
          <a:off x="683568" y="1916832"/>
          <a:ext cx="7920880" cy="31683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3767125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276872"/>
            <a:ext cx="8229600" cy="1143000"/>
          </a:xfrm>
        </p:spPr>
        <p:txBody>
          <a:bodyPr/>
          <a:lstStyle/>
          <a:p>
            <a:r>
              <a:rPr lang="en-CA" dirty="0" smtClean="0"/>
              <a:t>IT CAN GROW!</a:t>
            </a:r>
            <a:endParaRPr lang="en-CA" dirty="0"/>
          </a:p>
        </p:txBody>
      </p:sp>
      <p:sp>
        <p:nvSpPr>
          <p:cNvPr id="4" name="TextBox 3"/>
          <p:cNvSpPr txBox="1"/>
          <p:nvPr/>
        </p:nvSpPr>
        <p:spPr>
          <a:xfrm>
            <a:off x="827584" y="5229200"/>
            <a:ext cx="1512168" cy="369332"/>
          </a:xfrm>
          <a:prstGeom prst="rect">
            <a:avLst/>
          </a:prstGeom>
          <a:noFill/>
        </p:spPr>
        <p:txBody>
          <a:bodyPr wrap="square" rtlCol="0">
            <a:spAutoFit/>
          </a:bodyPr>
          <a:lstStyle/>
          <a:p>
            <a:r>
              <a:rPr lang="en-CA" dirty="0" smtClean="0"/>
              <a:t>Link 1</a:t>
            </a:r>
            <a:endParaRPr lang="en-CA" dirty="0"/>
          </a:p>
        </p:txBody>
      </p:sp>
    </p:spTree>
    <p:extLst>
      <p:ext uri="{BB962C8B-B14F-4D97-AF65-F5344CB8AC3E}">
        <p14:creationId xmlns:p14="http://schemas.microsoft.com/office/powerpoint/2010/main" xmlns="" val="1392077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DISRESPECT</a:t>
            </a:r>
            <a:endParaRPr lang="en-CA" dirty="0"/>
          </a:p>
        </p:txBody>
      </p:sp>
      <p:sp>
        <p:nvSpPr>
          <p:cNvPr id="4" name="TextBox 3"/>
          <p:cNvSpPr txBox="1"/>
          <p:nvPr/>
        </p:nvSpPr>
        <p:spPr>
          <a:xfrm>
            <a:off x="1187624" y="1628800"/>
            <a:ext cx="7200800" cy="2554545"/>
          </a:xfrm>
          <a:prstGeom prst="rect">
            <a:avLst/>
          </a:prstGeom>
          <a:noFill/>
        </p:spPr>
        <p:txBody>
          <a:bodyPr wrap="square" rtlCol="0">
            <a:spAutoFit/>
          </a:bodyPr>
          <a:lstStyle/>
          <a:p>
            <a:r>
              <a:rPr lang="en-CA" sz="3200" dirty="0" smtClean="0"/>
              <a:t>The little things at work that most persons see as a nuisance and increase an employee’s frustration. Often called micro-inequities or referred to as a lack of manners.</a:t>
            </a:r>
            <a:endParaRPr lang="en-CA" sz="3200" dirty="0"/>
          </a:p>
        </p:txBody>
      </p:sp>
    </p:spTree>
    <p:extLst>
      <p:ext uri="{BB962C8B-B14F-4D97-AF65-F5344CB8AC3E}">
        <p14:creationId xmlns:p14="http://schemas.microsoft.com/office/powerpoint/2010/main" xmlns="" val="3968393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BULLYING</a:t>
            </a:r>
            <a:endParaRPr lang="en-CA" dirty="0"/>
          </a:p>
        </p:txBody>
      </p:sp>
      <p:sp>
        <p:nvSpPr>
          <p:cNvPr id="4" name="TextBox 3"/>
          <p:cNvSpPr txBox="1"/>
          <p:nvPr/>
        </p:nvSpPr>
        <p:spPr>
          <a:xfrm>
            <a:off x="1084334" y="3933056"/>
            <a:ext cx="7056784" cy="2554545"/>
          </a:xfrm>
          <a:prstGeom prst="rect">
            <a:avLst/>
          </a:prstGeom>
          <a:noFill/>
        </p:spPr>
        <p:txBody>
          <a:bodyPr wrap="square" rtlCol="0">
            <a:spAutoFit/>
          </a:bodyPr>
          <a:lstStyle/>
          <a:p>
            <a:r>
              <a:rPr lang="en-CA" sz="3200" dirty="0" smtClean="0"/>
              <a:t>A pattern of aggressive behaviour meant to hurt or cause discomfort to another person. The power of a bully comes from the physical size, strength, status, or support of their peer group.</a:t>
            </a:r>
            <a:endParaRPr lang="en-CA" sz="32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203848" y="1412776"/>
            <a:ext cx="2105025" cy="2171700"/>
          </a:xfrm>
          <a:prstGeom prst="rect">
            <a:avLst/>
          </a:prstGeom>
        </p:spPr>
      </p:pic>
    </p:spTree>
    <p:extLst>
      <p:ext uri="{BB962C8B-B14F-4D97-AF65-F5344CB8AC3E}">
        <p14:creationId xmlns:p14="http://schemas.microsoft.com/office/powerpoint/2010/main" xmlns="" val="307944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HARASSMENT</a:t>
            </a:r>
            <a:endParaRPr lang="en-CA" dirty="0"/>
          </a:p>
        </p:txBody>
      </p:sp>
      <p:sp>
        <p:nvSpPr>
          <p:cNvPr id="4" name="TextBox 3"/>
          <p:cNvSpPr txBox="1"/>
          <p:nvPr/>
        </p:nvSpPr>
        <p:spPr>
          <a:xfrm>
            <a:off x="1187624" y="1628800"/>
            <a:ext cx="6840760" cy="4031873"/>
          </a:xfrm>
          <a:prstGeom prst="rect">
            <a:avLst/>
          </a:prstGeom>
          <a:noFill/>
        </p:spPr>
        <p:txBody>
          <a:bodyPr wrap="square" rtlCol="0">
            <a:spAutoFit/>
          </a:bodyPr>
          <a:lstStyle/>
          <a:p>
            <a:r>
              <a:rPr lang="en-CA" sz="3200" dirty="0" smtClean="0"/>
              <a:t>Improper conduct or one time incident or a series of incidents that:</a:t>
            </a:r>
          </a:p>
          <a:p>
            <a:endParaRPr lang="en-CA" sz="3200" dirty="0" smtClean="0"/>
          </a:p>
          <a:p>
            <a:pPr marL="285750" indent="-285750">
              <a:buFont typeface="Wingdings" pitchFamily="2" charset="2"/>
              <a:buChar char="§"/>
            </a:pPr>
            <a:r>
              <a:rPr lang="en-CA" sz="3200" dirty="0" smtClean="0"/>
              <a:t>Intimidates</a:t>
            </a:r>
          </a:p>
          <a:p>
            <a:pPr marL="285750" indent="-285750">
              <a:buFont typeface="Wingdings" pitchFamily="2" charset="2"/>
              <a:buChar char="§"/>
            </a:pPr>
            <a:r>
              <a:rPr lang="en-CA" sz="3200" dirty="0" smtClean="0"/>
              <a:t>Demeans</a:t>
            </a:r>
          </a:p>
          <a:p>
            <a:pPr marL="285750" indent="-285750">
              <a:buFont typeface="Wingdings" pitchFamily="2" charset="2"/>
              <a:buChar char="§"/>
            </a:pPr>
            <a:r>
              <a:rPr lang="en-CA" sz="3200" dirty="0" smtClean="0"/>
              <a:t>Threatens</a:t>
            </a:r>
          </a:p>
          <a:p>
            <a:pPr marL="285750" indent="-285750">
              <a:buFont typeface="Wingdings" pitchFamily="2" charset="2"/>
              <a:buChar char="§"/>
            </a:pPr>
            <a:r>
              <a:rPr lang="en-CA" sz="3200" dirty="0" smtClean="0"/>
              <a:t>Belittles a person towards whom it is intended</a:t>
            </a:r>
          </a:p>
        </p:txBody>
      </p:sp>
    </p:spTree>
    <p:extLst>
      <p:ext uri="{BB962C8B-B14F-4D97-AF65-F5344CB8AC3E}">
        <p14:creationId xmlns:p14="http://schemas.microsoft.com/office/powerpoint/2010/main" xmlns="" val="1120294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WHO MAY HARASS?</a:t>
            </a:r>
            <a:endParaRPr lang="en-CA" dirty="0"/>
          </a:p>
        </p:txBody>
      </p:sp>
      <p:sp>
        <p:nvSpPr>
          <p:cNvPr id="3" name="Content Placeholder 2"/>
          <p:cNvSpPr>
            <a:spLocks noGrp="1"/>
          </p:cNvSpPr>
          <p:nvPr>
            <p:ph idx="1"/>
          </p:nvPr>
        </p:nvSpPr>
        <p:spPr>
          <a:xfrm>
            <a:off x="683568" y="1916832"/>
            <a:ext cx="8229600" cy="4525963"/>
          </a:xfrm>
        </p:spPr>
        <p:txBody>
          <a:bodyPr/>
          <a:lstStyle/>
          <a:p>
            <a:r>
              <a:rPr lang="en-CA" dirty="0" smtClean="0"/>
              <a:t>A Boss</a:t>
            </a:r>
          </a:p>
          <a:p>
            <a:r>
              <a:rPr lang="en-CA" dirty="0" smtClean="0"/>
              <a:t>An Employee</a:t>
            </a:r>
          </a:p>
          <a:p>
            <a:r>
              <a:rPr lang="en-CA" dirty="0" smtClean="0"/>
              <a:t>An Outside Contractor</a:t>
            </a:r>
          </a:p>
          <a:p>
            <a:r>
              <a:rPr lang="en-CA" dirty="0" smtClean="0"/>
              <a:t>A Customer</a:t>
            </a:r>
            <a:endParaRPr lang="en-CA" dirty="0"/>
          </a:p>
        </p:txBody>
      </p:sp>
    </p:spTree>
    <p:extLst>
      <p:ext uri="{BB962C8B-B14F-4D97-AF65-F5344CB8AC3E}">
        <p14:creationId xmlns:p14="http://schemas.microsoft.com/office/powerpoint/2010/main" xmlns="" val="3255178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THIRD PARTY HARASSMENT</a:t>
            </a:r>
            <a:endParaRPr lang="en-CA" dirty="0"/>
          </a:p>
        </p:txBody>
      </p:sp>
      <p:sp>
        <p:nvSpPr>
          <p:cNvPr id="4" name="TextBox 3"/>
          <p:cNvSpPr txBox="1"/>
          <p:nvPr/>
        </p:nvSpPr>
        <p:spPr>
          <a:xfrm>
            <a:off x="1187624" y="1988840"/>
            <a:ext cx="6480720" cy="3046988"/>
          </a:xfrm>
          <a:prstGeom prst="rect">
            <a:avLst/>
          </a:prstGeom>
          <a:noFill/>
        </p:spPr>
        <p:txBody>
          <a:bodyPr wrap="square" rtlCol="0">
            <a:spAutoFit/>
          </a:bodyPr>
          <a:lstStyle/>
          <a:p>
            <a:r>
              <a:rPr lang="en-CA" sz="3200" dirty="0" smtClean="0"/>
              <a:t>This occurs when a person not intended to be a part of the joke, the gossip, the name calling , swearing or any other harassing activity overhears sees or is otherwise exposed to the harassing activity.</a:t>
            </a:r>
            <a:endParaRPr lang="en-CA" sz="3200" dirty="0"/>
          </a:p>
        </p:txBody>
      </p:sp>
    </p:spTree>
    <p:extLst>
      <p:ext uri="{BB962C8B-B14F-4D97-AF65-F5344CB8AC3E}">
        <p14:creationId xmlns:p14="http://schemas.microsoft.com/office/powerpoint/2010/main" xmlns="" val="3373132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411760" y="548680"/>
            <a:ext cx="4032448" cy="4289838"/>
          </a:xfrm>
        </p:spPr>
      </p:pic>
      <p:sp>
        <p:nvSpPr>
          <p:cNvPr id="5" name="TextBox 4"/>
          <p:cNvSpPr txBox="1"/>
          <p:nvPr/>
        </p:nvSpPr>
        <p:spPr>
          <a:xfrm>
            <a:off x="1403648" y="5445224"/>
            <a:ext cx="6336704" cy="523220"/>
          </a:xfrm>
          <a:prstGeom prst="rect">
            <a:avLst/>
          </a:prstGeom>
          <a:noFill/>
        </p:spPr>
        <p:txBody>
          <a:bodyPr wrap="square" rtlCol="0">
            <a:spAutoFit/>
          </a:bodyPr>
          <a:lstStyle/>
          <a:p>
            <a:pPr algn="ctr"/>
            <a:r>
              <a:rPr lang="en-CA" sz="2800" dirty="0" smtClean="0"/>
              <a:t>I don’t care what the customer wants!</a:t>
            </a:r>
            <a:endParaRPr lang="en-CA" sz="2800" dirty="0"/>
          </a:p>
        </p:txBody>
      </p:sp>
    </p:spTree>
    <p:extLst>
      <p:ext uri="{BB962C8B-B14F-4D97-AF65-F5344CB8AC3E}">
        <p14:creationId xmlns:p14="http://schemas.microsoft.com/office/powerpoint/2010/main" xmlns="" val="3732816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TYPES OF HARASSMENT</a:t>
            </a:r>
            <a:endParaRPr lang="en-CA" dirty="0"/>
          </a:p>
        </p:txBody>
      </p:sp>
      <p:sp>
        <p:nvSpPr>
          <p:cNvPr id="3" name="Content Placeholder 2"/>
          <p:cNvSpPr>
            <a:spLocks noGrp="1"/>
          </p:cNvSpPr>
          <p:nvPr>
            <p:ph idx="1"/>
          </p:nvPr>
        </p:nvSpPr>
        <p:spPr>
          <a:xfrm>
            <a:off x="467544" y="1772816"/>
            <a:ext cx="8229600" cy="4525963"/>
          </a:xfrm>
        </p:spPr>
        <p:txBody>
          <a:bodyPr/>
          <a:lstStyle/>
          <a:p>
            <a:r>
              <a:rPr lang="en-CA" dirty="0" smtClean="0"/>
              <a:t>Personal Harassment</a:t>
            </a:r>
          </a:p>
          <a:p>
            <a:r>
              <a:rPr lang="en-CA" dirty="0" smtClean="0"/>
              <a:t>Physical Harassment</a:t>
            </a:r>
          </a:p>
          <a:p>
            <a:r>
              <a:rPr lang="en-CA" dirty="0" smtClean="0"/>
              <a:t>Sexual Harassment</a:t>
            </a:r>
          </a:p>
          <a:p>
            <a:r>
              <a:rPr lang="en-CA" dirty="0" smtClean="0"/>
              <a:t>Poisoned Work Environment / Hostile Work Environment</a:t>
            </a:r>
            <a:endParaRPr lang="en-CA" dirty="0"/>
          </a:p>
        </p:txBody>
      </p:sp>
    </p:spTree>
    <p:extLst>
      <p:ext uri="{BB962C8B-B14F-4D97-AF65-F5344CB8AC3E}">
        <p14:creationId xmlns:p14="http://schemas.microsoft.com/office/powerpoint/2010/main" xmlns="" val="1695738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PERSONAL HARASSMENT</a:t>
            </a:r>
            <a:endParaRPr lang="en-CA" dirty="0"/>
          </a:p>
        </p:txBody>
      </p:sp>
      <p:sp>
        <p:nvSpPr>
          <p:cNvPr id="3" name="Content Placeholder 2"/>
          <p:cNvSpPr>
            <a:spLocks noGrp="1"/>
          </p:cNvSpPr>
          <p:nvPr>
            <p:ph idx="1"/>
          </p:nvPr>
        </p:nvSpPr>
        <p:spPr>
          <a:xfrm>
            <a:off x="457200" y="1600200"/>
            <a:ext cx="3466728" cy="4525963"/>
          </a:xfrm>
        </p:spPr>
        <p:txBody>
          <a:bodyPr>
            <a:normAutofit lnSpcReduction="10000"/>
          </a:bodyPr>
          <a:lstStyle/>
          <a:p>
            <a:r>
              <a:rPr lang="en-CA" dirty="0" smtClean="0"/>
              <a:t>Cartoons</a:t>
            </a:r>
          </a:p>
          <a:p>
            <a:r>
              <a:rPr lang="en-CA" dirty="0" smtClean="0"/>
              <a:t>Jokes</a:t>
            </a:r>
          </a:p>
          <a:p>
            <a:r>
              <a:rPr lang="en-CA" dirty="0" smtClean="0"/>
              <a:t>Yelling</a:t>
            </a:r>
          </a:p>
          <a:p>
            <a:r>
              <a:rPr lang="en-CA" dirty="0" smtClean="0"/>
              <a:t>Rumors</a:t>
            </a:r>
          </a:p>
          <a:p>
            <a:r>
              <a:rPr lang="en-CA" dirty="0" smtClean="0"/>
              <a:t>Gossip</a:t>
            </a:r>
          </a:p>
          <a:p>
            <a:r>
              <a:rPr lang="en-CA" dirty="0" smtClean="0"/>
              <a:t>Swearing</a:t>
            </a:r>
          </a:p>
          <a:p>
            <a:r>
              <a:rPr lang="en-CA" dirty="0" smtClean="0"/>
              <a:t>Name calling</a:t>
            </a:r>
          </a:p>
          <a:p>
            <a:r>
              <a:rPr lang="en-CA" dirty="0" smtClean="0"/>
              <a:t>Exclusion</a:t>
            </a:r>
            <a:endParaRPr lang="en-CA" dirty="0"/>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599892" y="1988840"/>
            <a:ext cx="4536504" cy="3024336"/>
          </a:xfrm>
          <a:prstGeom prst="rect">
            <a:avLst/>
          </a:prstGeom>
        </p:spPr>
      </p:pic>
    </p:spTree>
    <p:extLst>
      <p:ext uri="{BB962C8B-B14F-4D97-AF65-F5344CB8AC3E}">
        <p14:creationId xmlns:p14="http://schemas.microsoft.com/office/powerpoint/2010/main" xmlns="" val="938343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PHYSICAL HARASSMENT</a:t>
            </a:r>
            <a:endParaRPr lang="en-CA" dirty="0"/>
          </a:p>
        </p:txBody>
      </p:sp>
      <p:sp>
        <p:nvSpPr>
          <p:cNvPr id="3" name="Content Placeholder 2"/>
          <p:cNvSpPr>
            <a:spLocks noGrp="1"/>
          </p:cNvSpPr>
          <p:nvPr>
            <p:ph idx="1"/>
          </p:nvPr>
        </p:nvSpPr>
        <p:spPr>
          <a:xfrm>
            <a:off x="467544" y="1772816"/>
            <a:ext cx="4320480" cy="4525963"/>
          </a:xfrm>
        </p:spPr>
        <p:txBody>
          <a:bodyPr/>
          <a:lstStyle/>
          <a:p>
            <a:r>
              <a:rPr lang="en-CA" dirty="0" smtClean="0"/>
              <a:t>Blocking the path</a:t>
            </a:r>
          </a:p>
          <a:p>
            <a:r>
              <a:rPr lang="en-CA" dirty="0" smtClean="0"/>
              <a:t>Pushing</a:t>
            </a:r>
          </a:p>
          <a:p>
            <a:r>
              <a:rPr lang="en-CA" dirty="0" smtClean="0"/>
              <a:t>Touching (non sexual)</a:t>
            </a:r>
          </a:p>
          <a:p>
            <a:r>
              <a:rPr lang="en-CA" dirty="0" smtClean="0"/>
              <a:t>Striking</a:t>
            </a:r>
          </a:p>
          <a:p>
            <a:r>
              <a:rPr lang="en-CA" dirty="0" smtClean="0"/>
              <a:t>Damaging property</a:t>
            </a:r>
          </a:p>
          <a:p>
            <a:endParaRPr lang="en-CA" dirty="0" smtClean="0"/>
          </a:p>
          <a:p>
            <a:endParaRPr lang="en-CA"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860032" y="1988840"/>
            <a:ext cx="3914998" cy="2688299"/>
          </a:xfrm>
          <a:prstGeom prst="rect">
            <a:avLst/>
          </a:prstGeom>
        </p:spPr>
      </p:pic>
    </p:spTree>
    <p:extLst>
      <p:ext uri="{BB962C8B-B14F-4D97-AF65-F5344CB8AC3E}">
        <p14:creationId xmlns:p14="http://schemas.microsoft.com/office/powerpoint/2010/main" xmlns="" val="2596997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POISONED WORK ENVIRONMENT</a:t>
            </a:r>
            <a:endParaRPr lang="en-CA" dirty="0"/>
          </a:p>
        </p:txBody>
      </p:sp>
      <p:sp>
        <p:nvSpPr>
          <p:cNvPr id="4" name="TextBox 3"/>
          <p:cNvSpPr txBox="1"/>
          <p:nvPr/>
        </p:nvSpPr>
        <p:spPr>
          <a:xfrm>
            <a:off x="827584" y="1772816"/>
            <a:ext cx="7560840" cy="3539430"/>
          </a:xfrm>
          <a:prstGeom prst="rect">
            <a:avLst/>
          </a:prstGeom>
          <a:noFill/>
        </p:spPr>
        <p:txBody>
          <a:bodyPr wrap="square" rtlCol="0">
            <a:spAutoFit/>
          </a:bodyPr>
          <a:lstStyle/>
          <a:p>
            <a:r>
              <a:rPr lang="en-CA" sz="3200" dirty="0" smtClean="0"/>
              <a:t>Defined as ongoing, pervasive and severe behaviour that:</a:t>
            </a:r>
          </a:p>
          <a:p>
            <a:endParaRPr lang="en-CA" sz="3200" dirty="0" smtClean="0"/>
          </a:p>
          <a:p>
            <a:r>
              <a:rPr lang="en-CA" sz="3200" dirty="0" smtClean="0"/>
              <a:t>(1) Unreasonably interferes with a person’s work performance, or</a:t>
            </a:r>
          </a:p>
          <a:p>
            <a:r>
              <a:rPr lang="en-CA" sz="3200" dirty="0" smtClean="0"/>
              <a:t>(2) Creates an intimidating, hostile or offensive work environment.</a:t>
            </a:r>
            <a:endParaRPr lang="en-CA" sz="3200" dirty="0"/>
          </a:p>
        </p:txBody>
      </p:sp>
    </p:spTree>
    <p:extLst>
      <p:ext uri="{BB962C8B-B14F-4D97-AF65-F5344CB8AC3E}">
        <p14:creationId xmlns:p14="http://schemas.microsoft.com/office/powerpoint/2010/main" xmlns="" val="1782811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SEXUAL HARASSMENT</a:t>
            </a:r>
            <a:endParaRPr lang="en-CA" dirty="0"/>
          </a:p>
        </p:txBody>
      </p:sp>
      <p:sp>
        <p:nvSpPr>
          <p:cNvPr id="4" name="TextBox 3"/>
          <p:cNvSpPr txBox="1"/>
          <p:nvPr/>
        </p:nvSpPr>
        <p:spPr>
          <a:xfrm>
            <a:off x="751926" y="1700808"/>
            <a:ext cx="7992888" cy="5016758"/>
          </a:xfrm>
          <a:prstGeom prst="rect">
            <a:avLst/>
          </a:prstGeom>
          <a:noFill/>
        </p:spPr>
        <p:txBody>
          <a:bodyPr wrap="square" rtlCol="0">
            <a:spAutoFit/>
          </a:bodyPr>
          <a:lstStyle/>
          <a:p>
            <a:r>
              <a:rPr lang="en-CA" sz="3200" dirty="0" smtClean="0"/>
              <a:t>Whistling</a:t>
            </a:r>
          </a:p>
          <a:p>
            <a:r>
              <a:rPr lang="en-CA" sz="3200" dirty="0" smtClean="0"/>
              <a:t>Leering</a:t>
            </a:r>
          </a:p>
          <a:p>
            <a:r>
              <a:rPr lang="en-CA" sz="3200" dirty="0" smtClean="0"/>
              <a:t>Touching (sexual)</a:t>
            </a:r>
          </a:p>
          <a:p>
            <a:r>
              <a:rPr lang="en-CA" sz="3200" dirty="0" smtClean="0"/>
              <a:t>Comments on anatomy</a:t>
            </a:r>
          </a:p>
          <a:p>
            <a:r>
              <a:rPr lang="en-CA" sz="3200" dirty="0" smtClean="0"/>
              <a:t>Degrading terms</a:t>
            </a:r>
          </a:p>
          <a:p>
            <a:r>
              <a:rPr lang="en-CA" sz="3200" dirty="0" smtClean="0"/>
              <a:t>Sexual gestures</a:t>
            </a:r>
          </a:p>
          <a:p>
            <a:r>
              <a:rPr lang="en-CA" sz="3200" dirty="0"/>
              <a:t>Unwanted advances</a:t>
            </a:r>
          </a:p>
          <a:p>
            <a:r>
              <a:rPr lang="en-CA" sz="3200" dirty="0" smtClean="0"/>
              <a:t>Quid Pro Quo</a:t>
            </a:r>
          </a:p>
          <a:p>
            <a:r>
              <a:rPr lang="en-CA" sz="3200" dirty="0" smtClean="0"/>
              <a:t>(This for that)</a:t>
            </a:r>
          </a:p>
          <a:p>
            <a:endParaRPr lang="en-CA" sz="32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775294" y="2492896"/>
            <a:ext cx="3765873" cy="2808311"/>
          </a:xfrm>
          <a:prstGeom prst="rect">
            <a:avLst/>
          </a:prstGeom>
        </p:spPr>
      </p:pic>
    </p:spTree>
    <p:extLst>
      <p:ext uri="{BB962C8B-B14F-4D97-AF65-F5344CB8AC3E}">
        <p14:creationId xmlns:p14="http://schemas.microsoft.com/office/powerpoint/2010/main" xmlns="" val="854870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208" y="819687"/>
            <a:ext cx="8003232" cy="2105258"/>
          </a:xfrm>
        </p:spPr>
        <p:txBody>
          <a:bodyPr/>
          <a:lstStyle/>
          <a:p>
            <a:r>
              <a:rPr lang="en-CA" dirty="0" smtClean="0"/>
              <a:t>SOME PEOPLE DO NOT GET IT!</a:t>
            </a:r>
            <a:endParaRPr lang="en-CA" dirty="0"/>
          </a:p>
        </p:txBody>
      </p:sp>
      <p:sp>
        <p:nvSpPr>
          <p:cNvPr id="4" name="TextBox 3"/>
          <p:cNvSpPr txBox="1"/>
          <p:nvPr/>
        </p:nvSpPr>
        <p:spPr>
          <a:xfrm>
            <a:off x="1187624" y="1484784"/>
            <a:ext cx="6912768" cy="646331"/>
          </a:xfrm>
          <a:prstGeom prst="rect">
            <a:avLst/>
          </a:prstGeom>
          <a:noFill/>
        </p:spPr>
        <p:txBody>
          <a:bodyPr wrap="square" rtlCol="0">
            <a:spAutoFit/>
          </a:bodyPr>
          <a:lstStyle/>
          <a:p>
            <a:endParaRPr lang="en-CA" i="1" dirty="0" smtClean="0">
              <a:hlinkClick r:id="rId2"/>
            </a:endParaRPr>
          </a:p>
          <a:p>
            <a:endParaRPr lang="en-CA" dirty="0"/>
          </a:p>
        </p:txBody>
      </p:sp>
      <p:sp>
        <p:nvSpPr>
          <p:cNvPr id="5" name="TextBox 4"/>
          <p:cNvSpPr txBox="1"/>
          <p:nvPr/>
        </p:nvSpPr>
        <p:spPr>
          <a:xfrm>
            <a:off x="755576" y="4869160"/>
            <a:ext cx="731290" cy="369332"/>
          </a:xfrm>
          <a:prstGeom prst="rect">
            <a:avLst/>
          </a:prstGeom>
          <a:noFill/>
        </p:spPr>
        <p:txBody>
          <a:bodyPr wrap="none" rtlCol="0">
            <a:spAutoFit/>
          </a:bodyPr>
          <a:lstStyle/>
          <a:p>
            <a:r>
              <a:rPr lang="en-CA" dirty="0" smtClean="0"/>
              <a:t>Link 2</a:t>
            </a:r>
            <a:endParaRPr lang="en-CA" dirty="0"/>
          </a:p>
        </p:txBody>
      </p:sp>
    </p:spTree>
    <p:extLst>
      <p:ext uri="{BB962C8B-B14F-4D97-AF65-F5344CB8AC3E}">
        <p14:creationId xmlns:p14="http://schemas.microsoft.com/office/powerpoint/2010/main" xmlns="" val="1171397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QUID PRO QUO</a:t>
            </a:r>
            <a:endParaRPr lang="en-CA" dirty="0"/>
          </a:p>
        </p:txBody>
      </p:sp>
      <p:sp>
        <p:nvSpPr>
          <p:cNvPr id="4" name="TextBox 3"/>
          <p:cNvSpPr txBox="1"/>
          <p:nvPr/>
        </p:nvSpPr>
        <p:spPr>
          <a:xfrm>
            <a:off x="827584" y="1484784"/>
            <a:ext cx="7488831" cy="3539430"/>
          </a:xfrm>
          <a:prstGeom prst="rect">
            <a:avLst/>
          </a:prstGeom>
          <a:noFill/>
        </p:spPr>
        <p:txBody>
          <a:bodyPr wrap="square" rtlCol="0">
            <a:spAutoFit/>
          </a:bodyPr>
          <a:lstStyle/>
          <a:p>
            <a:r>
              <a:rPr lang="en-CA" sz="3200" dirty="0" smtClean="0"/>
              <a:t>Usually  characterized in a supervisor employee relationship where the person in authority uses or threatens to use their power to influence the employee in a sexual or wanted sexual relationship. It threatens the with holding of advancement or other job benefits.</a:t>
            </a:r>
            <a:endParaRPr lang="en-CA" sz="3200" dirty="0"/>
          </a:p>
        </p:txBody>
      </p:sp>
    </p:spTree>
    <p:extLst>
      <p:ext uri="{BB962C8B-B14F-4D97-AF65-F5344CB8AC3E}">
        <p14:creationId xmlns:p14="http://schemas.microsoft.com/office/powerpoint/2010/main" xmlns="" val="86909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832226" y="1850626"/>
            <a:ext cx="2587646" cy="3234558"/>
          </a:xfrm>
        </p:spPr>
      </p:pic>
      <p:sp>
        <p:nvSpPr>
          <p:cNvPr id="5" name="TextBox 4"/>
          <p:cNvSpPr txBox="1"/>
          <p:nvPr/>
        </p:nvSpPr>
        <p:spPr>
          <a:xfrm>
            <a:off x="971600" y="5389534"/>
            <a:ext cx="2304256" cy="523220"/>
          </a:xfrm>
          <a:prstGeom prst="rect">
            <a:avLst/>
          </a:prstGeom>
          <a:noFill/>
        </p:spPr>
        <p:txBody>
          <a:bodyPr wrap="square" rtlCol="0">
            <a:spAutoFit/>
          </a:bodyPr>
          <a:lstStyle/>
          <a:p>
            <a:r>
              <a:rPr lang="en-CA" sz="2800" dirty="0" smtClean="0"/>
              <a:t>Just one Kiss!</a:t>
            </a:r>
            <a:endParaRPr lang="en-CA" sz="28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364088" y="1988840"/>
            <a:ext cx="1728192" cy="3209500"/>
          </a:xfrm>
          <a:prstGeom prst="rect">
            <a:avLst/>
          </a:prstGeom>
        </p:spPr>
      </p:pic>
      <p:sp>
        <p:nvSpPr>
          <p:cNvPr id="7" name="TextBox 6"/>
          <p:cNvSpPr txBox="1"/>
          <p:nvPr/>
        </p:nvSpPr>
        <p:spPr>
          <a:xfrm>
            <a:off x="5351129" y="5445224"/>
            <a:ext cx="2664295" cy="523220"/>
          </a:xfrm>
          <a:prstGeom prst="rect">
            <a:avLst/>
          </a:prstGeom>
          <a:noFill/>
        </p:spPr>
        <p:txBody>
          <a:bodyPr wrap="square" rtlCol="0">
            <a:spAutoFit/>
          </a:bodyPr>
          <a:lstStyle/>
          <a:p>
            <a:r>
              <a:rPr lang="en-CA" sz="2800" dirty="0" smtClean="0"/>
              <a:t>My Way or Else!</a:t>
            </a:r>
            <a:endParaRPr lang="en-CA" sz="2800" dirty="0"/>
          </a:p>
        </p:txBody>
      </p:sp>
      <p:sp>
        <p:nvSpPr>
          <p:cNvPr id="8" name="TextBox 7"/>
          <p:cNvSpPr txBox="1"/>
          <p:nvPr/>
        </p:nvSpPr>
        <p:spPr>
          <a:xfrm>
            <a:off x="1187624" y="764704"/>
            <a:ext cx="6827800" cy="769441"/>
          </a:xfrm>
          <a:prstGeom prst="rect">
            <a:avLst/>
          </a:prstGeom>
          <a:noFill/>
        </p:spPr>
        <p:txBody>
          <a:bodyPr wrap="square" rtlCol="0">
            <a:spAutoFit/>
          </a:bodyPr>
          <a:lstStyle/>
          <a:p>
            <a:pPr algn="ctr"/>
            <a:r>
              <a:rPr lang="en-CA" sz="4400" dirty="0" smtClean="0"/>
              <a:t>NOT ACCEPTABLE!</a:t>
            </a:r>
            <a:endParaRPr lang="en-CA" sz="4400" dirty="0"/>
          </a:p>
        </p:txBody>
      </p:sp>
    </p:spTree>
    <p:extLst>
      <p:ext uri="{BB962C8B-B14F-4D97-AF65-F5344CB8AC3E}">
        <p14:creationId xmlns:p14="http://schemas.microsoft.com/office/powerpoint/2010/main" xmlns="" val="1792238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NOT ACCEPTABLE</a:t>
            </a:r>
            <a:endParaRPr lang="en-CA"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50540" y="1977650"/>
            <a:ext cx="3979090" cy="2387454"/>
          </a:xfrm>
          <a:prstGeom prst="rect">
            <a:avLst/>
          </a:prstGeom>
        </p:spPr>
      </p:pic>
      <p:sp>
        <p:nvSpPr>
          <p:cNvPr id="5" name="TextBox 4"/>
          <p:cNvSpPr txBox="1"/>
          <p:nvPr/>
        </p:nvSpPr>
        <p:spPr>
          <a:xfrm>
            <a:off x="683568" y="5013176"/>
            <a:ext cx="4248472" cy="523220"/>
          </a:xfrm>
          <a:prstGeom prst="rect">
            <a:avLst/>
          </a:prstGeom>
          <a:noFill/>
        </p:spPr>
        <p:txBody>
          <a:bodyPr wrap="square" rtlCol="0">
            <a:spAutoFit/>
          </a:bodyPr>
          <a:lstStyle/>
          <a:p>
            <a:r>
              <a:rPr lang="en-CA" sz="2800" dirty="0" smtClean="0"/>
              <a:t>Not your child!</a:t>
            </a:r>
            <a:endParaRPr lang="en-CA" sz="28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364088" y="1933947"/>
            <a:ext cx="3079229" cy="3079229"/>
          </a:xfrm>
          <a:prstGeom prst="rect">
            <a:avLst/>
          </a:prstGeom>
        </p:spPr>
      </p:pic>
      <p:sp>
        <p:nvSpPr>
          <p:cNvPr id="7" name="TextBox 6"/>
          <p:cNvSpPr txBox="1"/>
          <p:nvPr/>
        </p:nvSpPr>
        <p:spPr>
          <a:xfrm>
            <a:off x="5796136" y="5536396"/>
            <a:ext cx="2647181" cy="523220"/>
          </a:xfrm>
          <a:prstGeom prst="rect">
            <a:avLst/>
          </a:prstGeom>
          <a:noFill/>
        </p:spPr>
        <p:txBody>
          <a:bodyPr wrap="square" rtlCol="0">
            <a:spAutoFit/>
          </a:bodyPr>
          <a:lstStyle/>
          <a:p>
            <a:r>
              <a:rPr lang="en-CA" sz="2800" dirty="0" smtClean="0"/>
              <a:t>Teasing Monkey</a:t>
            </a:r>
            <a:endParaRPr lang="en-CA" sz="2800" dirty="0"/>
          </a:p>
        </p:txBody>
      </p:sp>
    </p:spTree>
    <p:extLst>
      <p:ext uri="{BB962C8B-B14F-4D97-AF65-F5344CB8AC3E}">
        <p14:creationId xmlns:p14="http://schemas.microsoft.com/office/powerpoint/2010/main" xmlns="" val="42690164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764704"/>
            <a:ext cx="8229600" cy="1143000"/>
          </a:xfrm>
        </p:spPr>
        <p:txBody>
          <a:bodyPr/>
          <a:lstStyle/>
          <a:p>
            <a:r>
              <a:rPr lang="en-CA" dirty="0" smtClean="0"/>
              <a:t>WHAT IS NOT HARASSMENT!</a:t>
            </a:r>
            <a:endParaRPr lang="en-CA" dirty="0"/>
          </a:p>
        </p:txBody>
      </p:sp>
      <p:sp>
        <p:nvSpPr>
          <p:cNvPr id="4" name="TextBox 3"/>
          <p:cNvSpPr txBox="1"/>
          <p:nvPr/>
        </p:nvSpPr>
        <p:spPr>
          <a:xfrm>
            <a:off x="1331640" y="2204864"/>
            <a:ext cx="6408712" cy="1569660"/>
          </a:xfrm>
          <a:prstGeom prst="rect">
            <a:avLst/>
          </a:prstGeom>
          <a:noFill/>
        </p:spPr>
        <p:txBody>
          <a:bodyPr wrap="square" rtlCol="0">
            <a:spAutoFit/>
          </a:bodyPr>
          <a:lstStyle/>
          <a:p>
            <a:pPr marL="342900" indent="-342900">
              <a:buAutoNum type="arabicPeriod"/>
            </a:pPr>
            <a:r>
              <a:rPr lang="en-CA" sz="3200" dirty="0" smtClean="0"/>
              <a:t>A one time bad judgement</a:t>
            </a:r>
          </a:p>
          <a:p>
            <a:pPr marL="342900" indent="-342900">
              <a:buAutoNum type="arabicPeriod"/>
            </a:pPr>
            <a:r>
              <a:rPr lang="en-CA" sz="3200" dirty="0" smtClean="0"/>
              <a:t>Constructive criticism</a:t>
            </a:r>
          </a:p>
          <a:p>
            <a:pPr marL="342900" indent="-342900">
              <a:buAutoNum type="arabicPeriod"/>
            </a:pPr>
            <a:r>
              <a:rPr lang="en-CA" sz="3200" dirty="0" smtClean="0"/>
              <a:t>The right to manage</a:t>
            </a:r>
          </a:p>
        </p:txBody>
      </p:sp>
    </p:spTree>
    <p:extLst>
      <p:ext uri="{BB962C8B-B14F-4D97-AF65-F5344CB8AC3E}">
        <p14:creationId xmlns:p14="http://schemas.microsoft.com/office/powerpoint/2010/main" xmlns="" val="3140647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AGENDA</a:t>
            </a:r>
            <a:endParaRPr lang="en-CA" dirty="0"/>
          </a:p>
        </p:txBody>
      </p:sp>
      <p:sp>
        <p:nvSpPr>
          <p:cNvPr id="3" name="Content Placeholder 2"/>
          <p:cNvSpPr>
            <a:spLocks noGrp="1"/>
          </p:cNvSpPr>
          <p:nvPr>
            <p:ph idx="1"/>
          </p:nvPr>
        </p:nvSpPr>
        <p:spPr/>
        <p:txBody>
          <a:bodyPr/>
          <a:lstStyle/>
          <a:p>
            <a:r>
              <a:rPr lang="en-CA" dirty="0" smtClean="0"/>
              <a:t>Employees &amp; Harassment</a:t>
            </a:r>
          </a:p>
          <a:p>
            <a:r>
              <a:rPr lang="en-CA" dirty="0"/>
              <a:t>ISS Company </a:t>
            </a:r>
            <a:r>
              <a:rPr lang="en-CA" dirty="0" smtClean="0"/>
              <a:t>Policy</a:t>
            </a:r>
          </a:p>
          <a:p>
            <a:r>
              <a:rPr lang="en-CA" dirty="0"/>
              <a:t>Defining </a:t>
            </a:r>
            <a:r>
              <a:rPr lang="en-CA" dirty="0" smtClean="0"/>
              <a:t>Harassment</a:t>
            </a:r>
          </a:p>
          <a:p>
            <a:r>
              <a:rPr lang="en-CA" dirty="0" smtClean="0"/>
              <a:t>Harassment &amp; You</a:t>
            </a:r>
          </a:p>
          <a:p>
            <a:r>
              <a:rPr lang="en-CA" dirty="0" smtClean="0"/>
              <a:t>Preventing Harassment (before a complaint)</a:t>
            </a:r>
          </a:p>
          <a:p>
            <a:r>
              <a:rPr lang="en-CA" dirty="0" smtClean="0"/>
              <a:t>Following a Complaint</a:t>
            </a:r>
          </a:p>
          <a:p>
            <a:endParaRPr lang="en-CA" dirty="0" smtClean="0"/>
          </a:p>
          <a:p>
            <a:endParaRPr lang="en-CA" dirty="0"/>
          </a:p>
        </p:txBody>
      </p:sp>
    </p:spTree>
    <p:extLst>
      <p:ext uri="{BB962C8B-B14F-4D97-AF65-F5344CB8AC3E}">
        <p14:creationId xmlns:p14="http://schemas.microsoft.com/office/powerpoint/2010/main" xmlns="" val="32582267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5616" y="876669"/>
            <a:ext cx="6912768" cy="769441"/>
          </a:xfrm>
          <a:prstGeom prst="rect">
            <a:avLst/>
          </a:prstGeom>
          <a:noFill/>
        </p:spPr>
        <p:txBody>
          <a:bodyPr wrap="square" rtlCol="0">
            <a:spAutoFit/>
          </a:bodyPr>
          <a:lstStyle/>
          <a:p>
            <a:pPr algn="ctr"/>
            <a:r>
              <a:rPr lang="en-CA" sz="4400" dirty="0" smtClean="0"/>
              <a:t>THE RIGHT TO MANAGE</a:t>
            </a:r>
            <a:endParaRPr lang="en-CA" sz="4400" dirty="0"/>
          </a:p>
        </p:txBody>
      </p:sp>
      <p:sp>
        <p:nvSpPr>
          <p:cNvPr id="3" name="TextBox 2"/>
          <p:cNvSpPr txBox="1"/>
          <p:nvPr/>
        </p:nvSpPr>
        <p:spPr>
          <a:xfrm>
            <a:off x="827584" y="1988840"/>
            <a:ext cx="7416824" cy="4031873"/>
          </a:xfrm>
          <a:prstGeom prst="rect">
            <a:avLst/>
          </a:prstGeom>
          <a:noFill/>
        </p:spPr>
        <p:txBody>
          <a:bodyPr wrap="square" rtlCol="0">
            <a:spAutoFit/>
          </a:bodyPr>
          <a:lstStyle/>
          <a:p>
            <a:r>
              <a:rPr lang="en-CA" sz="3200" dirty="0" smtClean="0"/>
              <a:t>Managers and supervisors always retain the right to give direction to or correct to employees. This is an essential part of their responsibilities. </a:t>
            </a:r>
            <a:r>
              <a:rPr lang="en-CA" sz="3200" dirty="0"/>
              <a:t> </a:t>
            </a:r>
            <a:endParaRPr lang="en-CA" sz="3200" dirty="0" smtClean="0"/>
          </a:p>
          <a:p>
            <a:endParaRPr lang="en-CA" sz="3200" dirty="0"/>
          </a:p>
          <a:p>
            <a:r>
              <a:rPr lang="en-CA" sz="3200" dirty="0" smtClean="0"/>
              <a:t>However, it is the manner of how that management responsibility is conducted that is important.</a:t>
            </a:r>
            <a:endParaRPr lang="en-CA" sz="3200" dirty="0"/>
          </a:p>
        </p:txBody>
      </p:sp>
    </p:spTree>
    <p:extLst>
      <p:ext uri="{BB962C8B-B14F-4D97-AF65-F5344CB8AC3E}">
        <p14:creationId xmlns:p14="http://schemas.microsoft.com/office/powerpoint/2010/main" xmlns="" val="19697646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420888"/>
            <a:ext cx="8229600" cy="1143000"/>
          </a:xfrm>
        </p:spPr>
        <p:txBody>
          <a:bodyPr/>
          <a:lstStyle/>
          <a:p>
            <a:r>
              <a:rPr lang="en-CA" dirty="0" smtClean="0"/>
              <a:t>QUESTIONS?</a:t>
            </a:r>
            <a:endParaRPr lang="en-CA" dirty="0"/>
          </a:p>
        </p:txBody>
      </p:sp>
    </p:spTree>
    <p:extLst>
      <p:ext uri="{BB962C8B-B14F-4D97-AF65-F5344CB8AC3E}">
        <p14:creationId xmlns:p14="http://schemas.microsoft.com/office/powerpoint/2010/main" xmlns="" val="33746783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HARASSMENT &amp; YOU</a:t>
            </a:r>
            <a:endParaRPr lang="en-CA" dirty="0"/>
          </a:p>
        </p:txBody>
      </p:sp>
      <p:sp>
        <p:nvSpPr>
          <p:cNvPr id="4" name="TextBox 3"/>
          <p:cNvSpPr txBox="1"/>
          <p:nvPr/>
        </p:nvSpPr>
        <p:spPr>
          <a:xfrm>
            <a:off x="1259632" y="1777258"/>
            <a:ext cx="5904656" cy="3108543"/>
          </a:xfrm>
          <a:prstGeom prst="rect">
            <a:avLst/>
          </a:prstGeom>
          <a:noFill/>
        </p:spPr>
        <p:txBody>
          <a:bodyPr wrap="square" rtlCol="0">
            <a:spAutoFit/>
          </a:bodyPr>
          <a:lstStyle/>
          <a:p>
            <a:r>
              <a:rPr lang="en-CA" sz="3200" dirty="0" smtClean="0"/>
              <a:t>What do I do?</a:t>
            </a:r>
          </a:p>
          <a:p>
            <a:endParaRPr lang="en-CA" sz="3200" dirty="0"/>
          </a:p>
          <a:p>
            <a:r>
              <a:rPr lang="en-CA" sz="3200" dirty="0" smtClean="0"/>
              <a:t>Why I feel the way I do?</a:t>
            </a:r>
          </a:p>
          <a:p>
            <a:endParaRPr lang="en-CA" sz="3200" dirty="0" smtClean="0"/>
          </a:p>
          <a:p>
            <a:r>
              <a:rPr lang="en-CA" sz="3200" dirty="0" smtClean="0"/>
              <a:t>Protecting myself!</a:t>
            </a:r>
          </a:p>
          <a:p>
            <a:endParaRPr lang="en-CA" dirty="0" smtClean="0"/>
          </a:p>
          <a:p>
            <a:endParaRPr lang="en-CA" dirty="0"/>
          </a:p>
        </p:txBody>
      </p:sp>
      <p:pic>
        <p:nvPicPr>
          <p:cNvPr id="3074" name="Picture 2" descr="C:\Users\owner\Desktop\imagesCANXWMVC.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796137" y="1916832"/>
            <a:ext cx="2664296" cy="266429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370223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a:xfrm>
            <a:off x="539552" y="548680"/>
            <a:ext cx="7772400" cy="1470025"/>
          </a:xfrm>
        </p:spPr>
        <p:txBody>
          <a:bodyPr/>
          <a:lstStyle/>
          <a:p>
            <a:pPr eaLnBrk="1" hangingPunct="1"/>
            <a:r>
              <a:rPr lang="en-US" dirty="0" smtClean="0"/>
              <a:t>IF YOU HAVE BEEN HARASSED?</a:t>
            </a:r>
          </a:p>
        </p:txBody>
      </p:sp>
      <p:sp>
        <p:nvSpPr>
          <p:cNvPr id="44035" name="Rectangle 3"/>
          <p:cNvSpPr>
            <a:spLocks noGrp="1" noChangeArrowheads="1"/>
          </p:cNvSpPr>
          <p:nvPr>
            <p:ph type="subTitle" idx="1"/>
          </p:nvPr>
        </p:nvSpPr>
        <p:spPr>
          <a:xfrm>
            <a:off x="1331640" y="2348880"/>
            <a:ext cx="6480720" cy="3168352"/>
          </a:xfrm>
        </p:spPr>
        <p:txBody>
          <a:bodyPr>
            <a:normAutofit/>
          </a:bodyPr>
          <a:lstStyle/>
          <a:p>
            <a:pPr algn="l" eaLnBrk="1" hangingPunct="1">
              <a:buFontTx/>
              <a:buChar char="•"/>
            </a:pPr>
            <a:r>
              <a:rPr lang="en-US" dirty="0" smtClean="0">
                <a:solidFill>
                  <a:schemeClr val="tx1"/>
                </a:solidFill>
              </a:rPr>
              <a:t> Tell the harasser</a:t>
            </a:r>
          </a:p>
          <a:p>
            <a:pPr algn="l" eaLnBrk="1" hangingPunct="1">
              <a:buFontTx/>
              <a:buChar char="•"/>
            </a:pPr>
            <a:r>
              <a:rPr lang="en-US" dirty="0" smtClean="0">
                <a:solidFill>
                  <a:schemeClr val="tx1"/>
                </a:solidFill>
              </a:rPr>
              <a:t> Tell your boss</a:t>
            </a:r>
          </a:p>
          <a:p>
            <a:pPr algn="l" eaLnBrk="1" hangingPunct="1">
              <a:buFontTx/>
              <a:buChar char="•"/>
            </a:pPr>
            <a:r>
              <a:rPr lang="en-US" dirty="0" smtClean="0">
                <a:solidFill>
                  <a:schemeClr val="tx1"/>
                </a:solidFill>
              </a:rPr>
              <a:t> If it is your boss, tell their boss</a:t>
            </a:r>
          </a:p>
          <a:p>
            <a:pPr algn="l" eaLnBrk="1" hangingPunct="1">
              <a:buFontTx/>
              <a:buChar char="•"/>
            </a:pPr>
            <a:r>
              <a:rPr lang="en-US" dirty="0" smtClean="0">
                <a:solidFill>
                  <a:schemeClr val="tx1"/>
                </a:solidFill>
              </a:rPr>
              <a:t> Always seek assistance</a:t>
            </a:r>
          </a:p>
          <a:p>
            <a:pPr algn="l" eaLnBrk="1" hangingPunct="1">
              <a:buFontTx/>
              <a:buChar char="•"/>
            </a:pPr>
            <a:r>
              <a:rPr lang="en-US" dirty="0" smtClean="0">
                <a:solidFill>
                  <a:schemeClr val="tx1"/>
                </a:solidFill>
              </a:rPr>
              <a:t> Put complaints in writing</a:t>
            </a:r>
          </a:p>
        </p:txBody>
      </p:sp>
    </p:spTree>
    <p:extLst>
      <p:ext uri="{BB962C8B-B14F-4D97-AF65-F5344CB8AC3E}">
        <p14:creationId xmlns:p14="http://schemas.microsoft.com/office/powerpoint/2010/main" xmlns="" val="11585522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ctrTitle"/>
          </p:nvPr>
        </p:nvSpPr>
        <p:spPr>
          <a:xfrm>
            <a:off x="685800" y="381000"/>
            <a:ext cx="7772400" cy="1371600"/>
          </a:xfrm>
        </p:spPr>
        <p:txBody>
          <a:bodyPr/>
          <a:lstStyle/>
          <a:p>
            <a:pPr eaLnBrk="1" hangingPunct="1"/>
            <a:r>
              <a:rPr lang="en-US" smtClean="0"/>
              <a:t>TELLING THE HARASSER</a:t>
            </a:r>
          </a:p>
        </p:txBody>
      </p:sp>
      <p:sp>
        <p:nvSpPr>
          <p:cNvPr id="45059" name="Rectangle 3"/>
          <p:cNvSpPr>
            <a:spLocks noGrp="1" noChangeArrowheads="1"/>
          </p:cNvSpPr>
          <p:nvPr>
            <p:ph type="subTitle" idx="1"/>
          </p:nvPr>
        </p:nvSpPr>
        <p:spPr>
          <a:xfrm>
            <a:off x="611560" y="1844824"/>
            <a:ext cx="7239000" cy="3733800"/>
          </a:xfrm>
        </p:spPr>
        <p:txBody>
          <a:bodyPr/>
          <a:lstStyle/>
          <a:p>
            <a:pPr marL="609600" indent="-609600" algn="l" eaLnBrk="1" hangingPunct="1"/>
            <a:r>
              <a:rPr lang="en-US" dirty="0" smtClean="0">
                <a:solidFill>
                  <a:schemeClr val="tx1"/>
                </a:solidFill>
              </a:rPr>
              <a:t>Verbalize your concerns to the harasser:</a:t>
            </a:r>
          </a:p>
          <a:p>
            <a:pPr marL="609600" indent="-609600" algn="l" eaLnBrk="1" hangingPunct="1">
              <a:buFont typeface="Wingdings" pitchFamily="2" charset="2"/>
              <a:buChar char="§"/>
            </a:pPr>
            <a:r>
              <a:rPr lang="en-US" dirty="0" smtClean="0">
                <a:solidFill>
                  <a:schemeClr val="tx1"/>
                </a:solidFill>
              </a:rPr>
              <a:t>That you have positive intent</a:t>
            </a:r>
          </a:p>
          <a:p>
            <a:pPr marL="609600" indent="-609600" algn="l" eaLnBrk="1" hangingPunct="1">
              <a:buFont typeface="Wingdings" pitchFamily="2" charset="2"/>
              <a:buChar char="§"/>
            </a:pPr>
            <a:r>
              <a:rPr lang="en-US" dirty="0" smtClean="0">
                <a:solidFill>
                  <a:schemeClr val="tx1"/>
                </a:solidFill>
              </a:rPr>
              <a:t>What specific behavior is offensive</a:t>
            </a:r>
          </a:p>
          <a:p>
            <a:pPr marL="609600" indent="-609600" algn="l" eaLnBrk="1" hangingPunct="1">
              <a:buFont typeface="Wingdings" pitchFamily="2" charset="2"/>
              <a:buChar char="§"/>
            </a:pPr>
            <a:r>
              <a:rPr lang="en-US" dirty="0" smtClean="0">
                <a:solidFill>
                  <a:schemeClr val="tx1"/>
                </a:solidFill>
              </a:rPr>
              <a:t>How you were impacted</a:t>
            </a:r>
          </a:p>
          <a:p>
            <a:pPr marL="609600" indent="-609600" algn="l" eaLnBrk="1" hangingPunct="1">
              <a:buFont typeface="Wingdings" pitchFamily="2" charset="2"/>
              <a:buChar char="§"/>
            </a:pPr>
            <a:r>
              <a:rPr lang="en-US" dirty="0" smtClean="0">
                <a:solidFill>
                  <a:schemeClr val="tx1"/>
                </a:solidFill>
              </a:rPr>
              <a:t>That you expect them to stop!</a:t>
            </a:r>
          </a:p>
          <a:p>
            <a:pPr marL="609600" indent="-609600" algn="l" eaLnBrk="1" hangingPunct="1"/>
            <a:endParaRPr lang="en-US" dirty="0" smtClean="0"/>
          </a:p>
        </p:txBody>
      </p:sp>
      <p:pic>
        <p:nvPicPr>
          <p:cNvPr id="2050" name="Picture 2" descr="C:\Users\owner\Desktop\imagesCABBOAAX.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084168" y="5013176"/>
            <a:ext cx="1600200" cy="14668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83825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ctrTitle"/>
          </p:nvPr>
        </p:nvSpPr>
        <p:spPr>
          <a:xfrm>
            <a:off x="609600" y="533400"/>
            <a:ext cx="7772400" cy="1295400"/>
          </a:xfrm>
        </p:spPr>
        <p:txBody>
          <a:bodyPr/>
          <a:lstStyle/>
          <a:p>
            <a:pPr eaLnBrk="1" hangingPunct="1"/>
            <a:r>
              <a:rPr lang="en-US" smtClean="0"/>
              <a:t>VICTIM”S FEARS</a:t>
            </a:r>
          </a:p>
        </p:txBody>
      </p:sp>
      <p:sp>
        <p:nvSpPr>
          <p:cNvPr id="43011" name="Rectangle 3"/>
          <p:cNvSpPr>
            <a:spLocks noGrp="1" noChangeArrowheads="1"/>
          </p:cNvSpPr>
          <p:nvPr>
            <p:ph type="subTitle" idx="1"/>
          </p:nvPr>
        </p:nvSpPr>
        <p:spPr>
          <a:xfrm>
            <a:off x="838200" y="1828800"/>
            <a:ext cx="7838256" cy="4696544"/>
          </a:xfrm>
        </p:spPr>
        <p:txBody>
          <a:bodyPr>
            <a:noAutofit/>
          </a:bodyPr>
          <a:lstStyle/>
          <a:p>
            <a:pPr marL="609600" indent="-609600" algn="l" eaLnBrk="1" hangingPunct="1">
              <a:lnSpc>
                <a:spcPct val="90000"/>
              </a:lnSpc>
              <a:buFont typeface="Wingdings" pitchFamily="2" charset="2"/>
              <a:buChar char="§"/>
            </a:pPr>
            <a:r>
              <a:rPr lang="en-US" dirty="0" smtClean="0">
                <a:solidFill>
                  <a:schemeClr val="tx1"/>
                </a:solidFill>
              </a:rPr>
              <a:t>Not being believed</a:t>
            </a:r>
          </a:p>
          <a:p>
            <a:pPr marL="609600" indent="-609600" algn="l" eaLnBrk="1" hangingPunct="1">
              <a:lnSpc>
                <a:spcPct val="90000"/>
              </a:lnSpc>
              <a:buFont typeface="Wingdings" pitchFamily="2" charset="2"/>
              <a:buChar char="§"/>
            </a:pPr>
            <a:r>
              <a:rPr lang="en-US" dirty="0" smtClean="0">
                <a:solidFill>
                  <a:schemeClr val="tx1"/>
                </a:solidFill>
              </a:rPr>
              <a:t>Being wrong</a:t>
            </a:r>
          </a:p>
          <a:p>
            <a:pPr marL="609600" indent="-609600" algn="l" eaLnBrk="1" hangingPunct="1">
              <a:lnSpc>
                <a:spcPct val="90000"/>
              </a:lnSpc>
              <a:buFont typeface="Wingdings" pitchFamily="2" charset="2"/>
              <a:buChar char="§"/>
            </a:pPr>
            <a:r>
              <a:rPr lang="en-US" dirty="0" smtClean="0">
                <a:solidFill>
                  <a:schemeClr val="tx1"/>
                </a:solidFill>
              </a:rPr>
              <a:t>Retaliation</a:t>
            </a:r>
          </a:p>
          <a:p>
            <a:pPr marL="609600" indent="-609600" algn="l" eaLnBrk="1" hangingPunct="1">
              <a:lnSpc>
                <a:spcPct val="90000"/>
              </a:lnSpc>
              <a:buFont typeface="Wingdings" pitchFamily="2" charset="2"/>
              <a:buChar char="§"/>
            </a:pPr>
            <a:r>
              <a:rPr lang="en-US" dirty="0" smtClean="0">
                <a:solidFill>
                  <a:schemeClr val="tx1"/>
                </a:solidFill>
              </a:rPr>
              <a:t>Gossip</a:t>
            </a:r>
          </a:p>
          <a:p>
            <a:pPr marL="609600" indent="-609600" algn="l" eaLnBrk="1" hangingPunct="1">
              <a:lnSpc>
                <a:spcPct val="90000"/>
              </a:lnSpc>
              <a:buFont typeface="Wingdings" pitchFamily="2" charset="2"/>
              <a:buChar char="§"/>
            </a:pPr>
            <a:r>
              <a:rPr lang="en-US" dirty="0" smtClean="0">
                <a:solidFill>
                  <a:schemeClr val="tx1"/>
                </a:solidFill>
              </a:rPr>
              <a:t>Losing Control</a:t>
            </a:r>
          </a:p>
          <a:p>
            <a:pPr marL="609600" indent="-609600" algn="l" eaLnBrk="1" hangingPunct="1">
              <a:lnSpc>
                <a:spcPct val="90000"/>
              </a:lnSpc>
              <a:buFont typeface="Wingdings" pitchFamily="2" charset="2"/>
              <a:buChar char="§"/>
            </a:pPr>
            <a:r>
              <a:rPr lang="en-US" dirty="0" smtClean="0">
                <a:solidFill>
                  <a:schemeClr val="tx1"/>
                </a:solidFill>
              </a:rPr>
              <a:t>Rejection by co-workers or boss</a:t>
            </a:r>
          </a:p>
          <a:p>
            <a:pPr marL="609600" indent="-609600" algn="l" eaLnBrk="1" hangingPunct="1">
              <a:lnSpc>
                <a:spcPct val="90000"/>
              </a:lnSpc>
              <a:buFont typeface="Wingdings" pitchFamily="2" charset="2"/>
              <a:buChar char="§"/>
            </a:pPr>
            <a:r>
              <a:rPr lang="en-US" dirty="0" smtClean="0">
                <a:solidFill>
                  <a:schemeClr val="tx1"/>
                </a:solidFill>
              </a:rPr>
              <a:t>Becoming labeled (over sensitive, trouble maker, not having a sense of humor)</a:t>
            </a:r>
          </a:p>
        </p:txBody>
      </p:sp>
      <p:pic>
        <p:nvPicPr>
          <p:cNvPr id="1026" name="Picture 2" descr="C:\Users\owner\Desktop\fear.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508104" y="1966552"/>
            <a:ext cx="2500570" cy="230707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373442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PERSONAL PROTECTION TIPS</a:t>
            </a:r>
            <a:endParaRPr lang="en-CA" dirty="0"/>
          </a:p>
        </p:txBody>
      </p:sp>
      <p:sp>
        <p:nvSpPr>
          <p:cNvPr id="3" name="Content Placeholder 2"/>
          <p:cNvSpPr>
            <a:spLocks noGrp="1"/>
          </p:cNvSpPr>
          <p:nvPr>
            <p:ph idx="1"/>
          </p:nvPr>
        </p:nvSpPr>
        <p:spPr>
          <a:xfrm>
            <a:off x="467544" y="1916832"/>
            <a:ext cx="8229600" cy="4525963"/>
          </a:xfrm>
        </p:spPr>
        <p:txBody>
          <a:bodyPr/>
          <a:lstStyle/>
          <a:p>
            <a:r>
              <a:rPr lang="en-CA" dirty="0" smtClean="0"/>
              <a:t>Use a memory book</a:t>
            </a:r>
          </a:p>
          <a:p>
            <a:r>
              <a:rPr lang="en-CA" dirty="0" smtClean="0"/>
              <a:t>Keep emails</a:t>
            </a:r>
          </a:p>
          <a:p>
            <a:r>
              <a:rPr lang="en-CA" dirty="0" smtClean="0"/>
              <a:t>Keep written notes</a:t>
            </a:r>
          </a:p>
          <a:p>
            <a:r>
              <a:rPr lang="en-CA" dirty="0" smtClean="0"/>
              <a:t>Remember the golden rule</a:t>
            </a:r>
          </a:p>
          <a:p>
            <a:r>
              <a:rPr lang="en-CA" dirty="0" smtClean="0"/>
              <a:t>Limit unnecessary physical contact</a:t>
            </a:r>
          </a:p>
          <a:p>
            <a:endParaRPr lang="en-CA" dirty="0"/>
          </a:p>
        </p:txBody>
      </p:sp>
    </p:spTree>
    <p:extLst>
      <p:ext uri="{BB962C8B-B14F-4D97-AF65-F5344CB8AC3E}">
        <p14:creationId xmlns:p14="http://schemas.microsoft.com/office/powerpoint/2010/main" xmlns="" val="17800376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916832"/>
            <a:ext cx="8229600" cy="1143000"/>
          </a:xfrm>
        </p:spPr>
        <p:txBody>
          <a:bodyPr/>
          <a:lstStyle/>
          <a:p>
            <a:r>
              <a:rPr lang="en-CA" dirty="0" smtClean="0"/>
              <a:t>PREVENTING HARASSMENT</a:t>
            </a:r>
            <a:endParaRPr lang="en-CA" dirty="0"/>
          </a:p>
        </p:txBody>
      </p:sp>
    </p:spTree>
    <p:extLst>
      <p:ext uri="{BB962C8B-B14F-4D97-AF65-F5344CB8AC3E}">
        <p14:creationId xmlns:p14="http://schemas.microsoft.com/office/powerpoint/2010/main" xmlns="" val="14025908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IF YOU ARE ACCUSED</a:t>
            </a:r>
            <a:endParaRPr lang="en-CA" dirty="0"/>
          </a:p>
        </p:txBody>
      </p:sp>
      <p:sp>
        <p:nvSpPr>
          <p:cNvPr id="3" name="Content Placeholder 2"/>
          <p:cNvSpPr>
            <a:spLocks noGrp="1"/>
          </p:cNvSpPr>
          <p:nvPr>
            <p:ph idx="1"/>
          </p:nvPr>
        </p:nvSpPr>
        <p:spPr/>
        <p:txBody>
          <a:bodyPr/>
          <a:lstStyle/>
          <a:p>
            <a:r>
              <a:rPr lang="en-CA" dirty="0" smtClean="0"/>
              <a:t>Apologize immediately</a:t>
            </a:r>
          </a:p>
          <a:p>
            <a:r>
              <a:rPr lang="en-CA" dirty="0" smtClean="0"/>
              <a:t>Stop whatever you were doing</a:t>
            </a:r>
          </a:p>
          <a:p>
            <a:r>
              <a:rPr lang="en-CA" dirty="0" smtClean="0"/>
              <a:t>Do not do it again</a:t>
            </a:r>
          </a:p>
          <a:p>
            <a:r>
              <a:rPr lang="en-CA" dirty="0" smtClean="0"/>
              <a:t>Keep written notes for yourself</a:t>
            </a:r>
          </a:p>
          <a:p>
            <a:r>
              <a:rPr lang="en-CA" dirty="0" smtClean="0"/>
              <a:t>Tell your boss about the situation and what you did </a:t>
            </a:r>
            <a:r>
              <a:rPr lang="en-CA" smtClean="0"/>
              <a:t>to resolve it</a:t>
            </a:r>
            <a:endParaRPr lang="en-CA" dirty="0"/>
          </a:p>
        </p:txBody>
      </p:sp>
    </p:spTree>
    <p:extLst>
      <p:ext uri="{BB962C8B-B14F-4D97-AF65-F5344CB8AC3E}">
        <p14:creationId xmlns:p14="http://schemas.microsoft.com/office/powerpoint/2010/main" xmlns="" val="5007354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WHY PREVENT HARASSMENT</a:t>
            </a:r>
            <a:endParaRPr lang="en-CA" dirty="0"/>
          </a:p>
        </p:txBody>
      </p:sp>
      <p:sp>
        <p:nvSpPr>
          <p:cNvPr id="3" name="Content Placeholder 2"/>
          <p:cNvSpPr>
            <a:spLocks noGrp="1"/>
          </p:cNvSpPr>
          <p:nvPr>
            <p:ph idx="1"/>
          </p:nvPr>
        </p:nvSpPr>
        <p:spPr/>
        <p:txBody>
          <a:bodyPr/>
          <a:lstStyle/>
          <a:p>
            <a:r>
              <a:rPr lang="en-CA" dirty="0" smtClean="0"/>
              <a:t>Liability</a:t>
            </a:r>
          </a:p>
          <a:p>
            <a:r>
              <a:rPr lang="en-CA" dirty="0" smtClean="0"/>
              <a:t>Customer Lose</a:t>
            </a:r>
          </a:p>
          <a:p>
            <a:r>
              <a:rPr lang="en-CA" dirty="0" smtClean="0"/>
              <a:t>Lowers Costs</a:t>
            </a:r>
          </a:p>
          <a:p>
            <a:r>
              <a:rPr lang="en-CA" dirty="0" smtClean="0"/>
              <a:t>Employee Retention</a:t>
            </a:r>
          </a:p>
          <a:p>
            <a:r>
              <a:rPr lang="en-CA" dirty="0" smtClean="0"/>
              <a:t>Establishes a good work environment</a:t>
            </a:r>
            <a:endParaRPr lang="en-CA" dirty="0"/>
          </a:p>
        </p:txBody>
      </p:sp>
      <p:sp>
        <p:nvSpPr>
          <p:cNvPr id="4" name="TextBox 3"/>
          <p:cNvSpPr txBox="1"/>
          <p:nvPr/>
        </p:nvSpPr>
        <p:spPr>
          <a:xfrm>
            <a:off x="827584" y="5373216"/>
            <a:ext cx="1728192" cy="369332"/>
          </a:xfrm>
          <a:prstGeom prst="rect">
            <a:avLst/>
          </a:prstGeom>
          <a:noFill/>
        </p:spPr>
        <p:txBody>
          <a:bodyPr wrap="square" rtlCol="0">
            <a:spAutoFit/>
          </a:bodyPr>
          <a:lstStyle/>
          <a:p>
            <a:r>
              <a:rPr lang="en-CA" dirty="0" smtClean="0"/>
              <a:t>Link 3</a:t>
            </a:r>
            <a:endParaRPr lang="en-CA" dirty="0"/>
          </a:p>
        </p:txBody>
      </p:sp>
    </p:spTree>
    <p:extLst>
      <p:ext uri="{BB962C8B-B14F-4D97-AF65-F5344CB8AC3E}">
        <p14:creationId xmlns:p14="http://schemas.microsoft.com/office/powerpoint/2010/main" xmlns="" val="298947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838200"/>
            <a:ext cx="7772400" cy="1470025"/>
          </a:xfrm>
        </p:spPr>
        <p:txBody>
          <a:bodyPr/>
          <a:lstStyle/>
          <a:p>
            <a:pPr eaLnBrk="1" hangingPunct="1"/>
            <a:r>
              <a:rPr lang="en-US" dirty="0" smtClean="0"/>
              <a:t>EMPLOYEES </a:t>
            </a:r>
            <a:r>
              <a:rPr lang="en-US" dirty="0" smtClean="0"/>
              <a:t>HAVE </a:t>
            </a:r>
            <a:r>
              <a:rPr lang="en-US" dirty="0" smtClean="0"/>
              <a:t>THREE TOOLS</a:t>
            </a:r>
          </a:p>
        </p:txBody>
      </p:sp>
      <p:sp>
        <p:nvSpPr>
          <p:cNvPr id="4099" name="Text Box 5"/>
          <p:cNvSpPr txBox="1">
            <a:spLocks noChangeArrowheads="1"/>
          </p:cNvSpPr>
          <p:nvPr/>
        </p:nvSpPr>
        <p:spPr bwMode="auto">
          <a:xfrm>
            <a:off x="838200" y="2590800"/>
            <a:ext cx="7543800" cy="3662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buFontTx/>
              <a:buAutoNum type="arabicPeriod"/>
            </a:pPr>
            <a:r>
              <a:rPr lang="en-US" sz="3600"/>
              <a:t> Union Employees Have a Grievance Process</a:t>
            </a:r>
          </a:p>
          <a:p>
            <a:pPr eaLnBrk="1" hangingPunct="1">
              <a:spcBef>
                <a:spcPct val="50000"/>
              </a:spcBef>
              <a:buFontTx/>
              <a:buAutoNum type="arabicPeriod"/>
            </a:pPr>
            <a:r>
              <a:rPr lang="en-US" sz="3600"/>
              <a:t> Workplace Rights Policy</a:t>
            </a:r>
          </a:p>
          <a:p>
            <a:pPr eaLnBrk="1" hangingPunct="1">
              <a:spcBef>
                <a:spcPct val="50000"/>
              </a:spcBef>
              <a:buFontTx/>
              <a:buAutoNum type="arabicPeriod"/>
            </a:pPr>
            <a:r>
              <a:rPr lang="en-US" sz="3600"/>
              <a:t> Nova Scotia Human Rights Act</a:t>
            </a:r>
          </a:p>
          <a:p>
            <a:pPr eaLnBrk="1" hangingPunct="1">
              <a:spcBef>
                <a:spcPct val="50000"/>
              </a:spcBef>
              <a:buFontTx/>
              <a:buAutoNum type="arabicPeriod"/>
            </a:pPr>
            <a:endParaRPr lang="en-US" sz="3600"/>
          </a:p>
        </p:txBody>
      </p:sp>
    </p:spTree>
    <p:extLst>
      <p:ext uri="{BB962C8B-B14F-4D97-AF65-F5344CB8AC3E}">
        <p14:creationId xmlns:p14="http://schemas.microsoft.com/office/powerpoint/2010/main" xmlns="" val="38567390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PREVENTING HARASSMENT</a:t>
            </a:r>
            <a:br>
              <a:rPr lang="en-CA" dirty="0" smtClean="0"/>
            </a:br>
            <a:r>
              <a:rPr lang="en-CA" dirty="0" smtClean="0"/>
              <a:t>(Senior Management)</a:t>
            </a:r>
            <a:endParaRPr lang="en-CA" dirty="0"/>
          </a:p>
        </p:txBody>
      </p:sp>
      <p:sp>
        <p:nvSpPr>
          <p:cNvPr id="3" name="Content Placeholder 2"/>
          <p:cNvSpPr>
            <a:spLocks noGrp="1"/>
          </p:cNvSpPr>
          <p:nvPr>
            <p:ph idx="1"/>
          </p:nvPr>
        </p:nvSpPr>
        <p:spPr>
          <a:xfrm>
            <a:off x="467544" y="1916832"/>
            <a:ext cx="8136904" cy="3600399"/>
          </a:xfrm>
        </p:spPr>
        <p:txBody>
          <a:bodyPr>
            <a:normAutofit/>
          </a:bodyPr>
          <a:lstStyle/>
          <a:p>
            <a:r>
              <a:rPr lang="en-CA" dirty="0" smtClean="0"/>
              <a:t>Have an harassment policy</a:t>
            </a:r>
          </a:p>
          <a:p>
            <a:r>
              <a:rPr lang="en-CA" dirty="0" smtClean="0"/>
              <a:t>Ensure each employee has read the policy</a:t>
            </a:r>
          </a:p>
          <a:p>
            <a:r>
              <a:rPr lang="en-CA" dirty="0" smtClean="0"/>
              <a:t>Post the policy where it can be seen</a:t>
            </a:r>
          </a:p>
          <a:p>
            <a:r>
              <a:rPr lang="en-CA" dirty="0" smtClean="0"/>
              <a:t>Speak positively about a work environment free from harassment</a:t>
            </a:r>
          </a:p>
        </p:txBody>
      </p:sp>
    </p:spTree>
    <p:extLst>
      <p:ext uri="{BB962C8B-B14F-4D97-AF65-F5344CB8AC3E}">
        <p14:creationId xmlns:p14="http://schemas.microsoft.com/office/powerpoint/2010/main" xmlns="" val="777667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t>PREVENTING HARASSMENT</a:t>
            </a:r>
            <a:br>
              <a:rPr lang="en-CA" dirty="0" smtClean="0"/>
            </a:br>
            <a:r>
              <a:rPr lang="en-CA" dirty="0" smtClean="0"/>
              <a:t>(Managers &amp; Supervisors)</a:t>
            </a:r>
            <a:endParaRPr lang="en-CA" dirty="0"/>
          </a:p>
        </p:txBody>
      </p:sp>
      <p:sp>
        <p:nvSpPr>
          <p:cNvPr id="3" name="Content Placeholder 2"/>
          <p:cNvSpPr>
            <a:spLocks noGrp="1"/>
          </p:cNvSpPr>
          <p:nvPr>
            <p:ph idx="1"/>
          </p:nvPr>
        </p:nvSpPr>
        <p:spPr>
          <a:xfrm>
            <a:off x="467544" y="1916833"/>
            <a:ext cx="8136904" cy="3384376"/>
          </a:xfrm>
        </p:spPr>
        <p:txBody>
          <a:bodyPr>
            <a:normAutofit lnSpcReduction="10000"/>
          </a:bodyPr>
          <a:lstStyle/>
          <a:p>
            <a:r>
              <a:rPr lang="en-CA" dirty="0" smtClean="0"/>
              <a:t>Be </a:t>
            </a:r>
            <a:r>
              <a:rPr lang="en-CA" dirty="0"/>
              <a:t>a role model and good example</a:t>
            </a:r>
          </a:p>
          <a:p>
            <a:r>
              <a:rPr lang="en-CA" dirty="0"/>
              <a:t>Don’t delay or ignore complaints</a:t>
            </a:r>
          </a:p>
          <a:p>
            <a:r>
              <a:rPr lang="en-CA" dirty="0"/>
              <a:t>Act when you see offensive </a:t>
            </a:r>
            <a:r>
              <a:rPr lang="en-CA" dirty="0" smtClean="0"/>
              <a:t>behaviour</a:t>
            </a:r>
          </a:p>
          <a:p>
            <a:r>
              <a:rPr lang="en-CA" dirty="0"/>
              <a:t>Do not be a silent </a:t>
            </a:r>
            <a:r>
              <a:rPr lang="en-CA" dirty="0" smtClean="0"/>
              <a:t>observer</a:t>
            </a:r>
          </a:p>
          <a:p>
            <a:r>
              <a:rPr lang="en-CA" dirty="0"/>
              <a:t>Examine the workplace for offensive </a:t>
            </a:r>
            <a:r>
              <a:rPr lang="en-CA" dirty="0" smtClean="0"/>
              <a:t>materials</a:t>
            </a:r>
            <a:endParaRPr lang="en-CA" dirty="0"/>
          </a:p>
          <a:p>
            <a:endParaRPr lang="en-CA" dirty="0"/>
          </a:p>
        </p:txBody>
      </p:sp>
      <p:pic>
        <p:nvPicPr>
          <p:cNvPr id="4098" name="Picture 2" descr="C:\Users\owner\Desktop\imagesCA5NAL87.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292080" y="4653136"/>
            <a:ext cx="2628900" cy="17430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151115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060848"/>
            <a:ext cx="8229600" cy="1143000"/>
          </a:xfrm>
        </p:spPr>
        <p:txBody>
          <a:bodyPr/>
          <a:lstStyle/>
          <a:p>
            <a:r>
              <a:rPr lang="en-CA" dirty="0" smtClean="0"/>
              <a:t>QUESTIONS?</a:t>
            </a:r>
            <a:endParaRPr lang="en-CA" dirty="0"/>
          </a:p>
        </p:txBody>
      </p:sp>
    </p:spTree>
    <p:extLst>
      <p:ext uri="{BB962C8B-B14F-4D97-AF65-F5344CB8AC3E}">
        <p14:creationId xmlns:p14="http://schemas.microsoft.com/office/powerpoint/2010/main" xmlns="" val="1661802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276872"/>
            <a:ext cx="8229600" cy="1143000"/>
          </a:xfrm>
        </p:spPr>
        <p:txBody>
          <a:bodyPr/>
          <a:lstStyle/>
          <a:p>
            <a:r>
              <a:rPr lang="en-CA" dirty="0" smtClean="0"/>
              <a:t>FOLLOWING A COMPLAINT</a:t>
            </a:r>
            <a:endParaRPr lang="en-CA" dirty="0"/>
          </a:p>
        </p:txBody>
      </p:sp>
    </p:spTree>
    <p:extLst>
      <p:ext uri="{BB962C8B-B14F-4D97-AF65-F5344CB8AC3E}">
        <p14:creationId xmlns:p14="http://schemas.microsoft.com/office/powerpoint/2010/main" xmlns="" val="27177520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FIRST STEPS</a:t>
            </a:r>
            <a:endParaRPr lang="en-CA" dirty="0"/>
          </a:p>
        </p:txBody>
      </p:sp>
      <p:sp>
        <p:nvSpPr>
          <p:cNvPr id="3" name="Content Placeholder 2"/>
          <p:cNvSpPr>
            <a:spLocks noGrp="1"/>
          </p:cNvSpPr>
          <p:nvPr>
            <p:ph idx="1"/>
          </p:nvPr>
        </p:nvSpPr>
        <p:spPr/>
        <p:txBody>
          <a:bodyPr/>
          <a:lstStyle/>
          <a:p>
            <a:r>
              <a:rPr lang="en-CA" dirty="0" smtClean="0"/>
              <a:t>Promptly respond to complaints</a:t>
            </a:r>
          </a:p>
          <a:p>
            <a:r>
              <a:rPr lang="en-CA" dirty="0" smtClean="0"/>
              <a:t>Do not guarantee confidentiality</a:t>
            </a:r>
          </a:p>
          <a:p>
            <a:r>
              <a:rPr lang="en-CA" dirty="0" smtClean="0"/>
              <a:t>Never make an immediate decision</a:t>
            </a:r>
          </a:p>
          <a:p>
            <a:r>
              <a:rPr lang="en-CA" dirty="0" smtClean="0"/>
              <a:t>Ensure you have the names of any witnesses</a:t>
            </a:r>
          </a:p>
          <a:p>
            <a:r>
              <a:rPr lang="en-CA" dirty="0" smtClean="0"/>
              <a:t>Ask for the complaint in writing</a:t>
            </a:r>
          </a:p>
          <a:p>
            <a:r>
              <a:rPr lang="en-CA" dirty="0" smtClean="0"/>
              <a:t>Caution on retaliation</a:t>
            </a:r>
          </a:p>
          <a:p>
            <a:r>
              <a:rPr lang="en-CA" dirty="0"/>
              <a:t>Take notes (facts)</a:t>
            </a:r>
          </a:p>
          <a:p>
            <a:pPr marL="0" indent="0">
              <a:buNone/>
            </a:pPr>
            <a:endParaRPr lang="en-CA" dirty="0"/>
          </a:p>
        </p:txBody>
      </p:sp>
    </p:spTree>
    <p:extLst>
      <p:ext uri="{BB962C8B-B14F-4D97-AF65-F5344CB8AC3E}">
        <p14:creationId xmlns:p14="http://schemas.microsoft.com/office/powerpoint/2010/main" xmlns="" val="12853620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NEXT STEPS</a:t>
            </a:r>
            <a:endParaRPr lang="en-CA" dirty="0"/>
          </a:p>
        </p:txBody>
      </p:sp>
      <p:sp>
        <p:nvSpPr>
          <p:cNvPr id="3" name="Content Placeholder 2"/>
          <p:cNvSpPr>
            <a:spLocks noGrp="1"/>
          </p:cNvSpPr>
          <p:nvPr>
            <p:ph idx="1"/>
          </p:nvPr>
        </p:nvSpPr>
        <p:spPr/>
        <p:txBody>
          <a:bodyPr/>
          <a:lstStyle/>
          <a:p>
            <a:r>
              <a:rPr lang="en-CA" dirty="0" smtClean="0"/>
              <a:t>Speak with respondent</a:t>
            </a:r>
          </a:p>
          <a:p>
            <a:r>
              <a:rPr lang="en-CA" dirty="0" smtClean="0"/>
              <a:t>Take notes</a:t>
            </a:r>
          </a:p>
          <a:p>
            <a:r>
              <a:rPr lang="en-CA" dirty="0" smtClean="0"/>
              <a:t>Get the names of witnesses</a:t>
            </a:r>
          </a:p>
          <a:p>
            <a:r>
              <a:rPr lang="en-CA" dirty="0" smtClean="0"/>
              <a:t>Do not </a:t>
            </a:r>
            <a:r>
              <a:rPr lang="en-CA" dirty="0"/>
              <a:t>g</a:t>
            </a:r>
            <a:r>
              <a:rPr lang="en-CA" dirty="0" smtClean="0"/>
              <a:t>uarantee confidentiality</a:t>
            </a:r>
          </a:p>
          <a:p>
            <a:r>
              <a:rPr lang="en-CA" dirty="0" smtClean="0"/>
              <a:t>Caution on retaliation</a:t>
            </a:r>
            <a:endParaRPr lang="en-CA" dirty="0"/>
          </a:p>
        </p:txBody>
      </p:sp>
    </p:spTree>
    <p:extLst>
      <p:ext uri="{BB962C8B-B14F-4D97-AF65-F5344CB8AC3E}">
        <p14:creationId xmlns:p14="http://schemas.microsoft.com/office/powerpoint/2010/main" xmlns="" val="11950916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RESOLUTION</a:t>
            </a:r>
            <a:endParaRPr lang="en-CA" dirty="0"/>
          </a:p>
        </p:txBody>
      </p:sp>
      <p:sp>
        <p:nvSpPr>
          <p:cNvPr id="3" name="Content Placeholder 2"/>
          <p:cNvSpPr>
            <a:spLocks noGrp="1"/>
          </p:cNvSpPr>
          <p:nvPr>
            <p:ph idx="1"/>
          </p:nvPr>
        </p:nvSpPr>
        <p:spPr/>
        <p:txBody>
          <a:bodyPr/>
          <a:lstStyle/>
          <a:p>
            <a:r>
              <a:rPr lang="en-CA" dirty="0" smtClean="0"/>
              <a:t>Meet with both parties to try and resolve</a:t>
            </a:r>
          </a:p>
          <a:p>
            <a:r>
              <a:rPr lang="en-CA" dirty="0" smtClean="0"/>
              <a:t>Failing initial resolution move on to investigation</a:t>
            </a:r>
          </a:p>
          <a:p>
            <a:r>
              <a:rPr lang="en-CA" dirty="0" smtClean="0"/>
              <a:t>Interview witnesses for facts on this case</a:t>
            </a:r>
          </a:p>
          <a:p>
            <a:r>
              <a:rPr lang="en-CA" dirty="0" smtClean="0"/>
              <a:t>Collect evidence such as emails, notes, pictures</a:t>
            </a:r>
          </a:p>
          <a:p>
            <a:r>
              <a:rPr lang="en-CA" dirty="0" smtClean="0"/>
              <a:t>Use judgement as to likely that situation did occur</a:t>
            </a:r>
          </a:p>
          <a:p>
            <a:endParaRPr lang="en-CA" dirty="0"/>
          </a:p>
        </p:txBody>
      </p:sp>
    </p:spTree>
    <p:extLst>
      <p:ext uri="{BB962C8B-B14F-4D97-AF65-F5344CB8AC3E}">
        <p14:creationId xmlns:p14="http://schemas.microsoft.com/office/powerpoint/2010/main" xmlns="" val="17020346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ctrTitle"/>
          </p:nvPr>
        </p:nvSpPr>
        <p:spPr>
          <a:xfrm>
            <a:off x="685800" y="228600"/>
            <a:ext cx="7772400" cy="1447800"/>
          </a:xfrm>
        </p:spPr>
        <p:txBody>
          <a:bodyPr/>
          <a:lstStyle/>
          <a:p>
            <a:pPr eaLnBrk="1" hangingPunct="1"/>
            <a:r>
              <a:rPr lang="en-US" smtClean="0"/>
              <a:t>JUDGING CREDIBILITY</a:t>
            </a:r>
          </a:p>
        </p:txBody>
      </p:sp>
      <p:sp>
        <p:nvSpPr>
          <p:cNvPr id="51203" name="Rectangle 3"/>
          <p:cNvSpPr>
            <a:spLocks noGrp="1" noChangeArrowheads="1"/>
          </p:cNvSpPr>
          <p:nvPr>
            <p:ph type="subTitle" idx="1"/>
          </p:nvPr>
        </p:nvSpPr>
        <p:spPr>
          <a:xfrm>
            <a:off x="533400" y="1524000"/>
            <a:ext cx="8001000" cy="4800600"/>
          </a:xfrm>
        </p:spPr>
        <p:txBody>
          <a:bodyPr/>
          <a:lstStyle/>
          <a:p>
            <a:pPr algn="l" eaLnBrk="1" hangingPunct="1">
              <a:lnSpc>
                <a:spcPct val="90000"/>
              </a:lnSpc>
              <a:buFontTx/>
              <a:buChar char="•"/>
            </a:pPr>
            <a:r>
              <a:rPr lang="en-US" sz="2800" dirty="0" smtClean="0">
                <a:solidFill>
                  <a:schemeClr val="tx1"/>
                </a:solidFill>
              </a:rPr>
              <a:t> Does the story make sense?</a:t>
            </a:r>
          </a:p>
          <a:p>
            <a:pPr algn="l" eaLnBrk="1" hangingPunct="1">
              <a:lnSpc>
                <a:spcPct val="90000"/>
              </a:lnSpc>
              <a:buFontTx/>
              <a:buChar char="•"/>
            </a:pPr>
            <a:r>
              <a:rPr lang="en-US" sz="2800" dirty="0" smtClean="0">
                <a:solidFill>
                  <a:schemeClr val="tx1"/>
                </a:solidFill>
              </a:rPr>
              <a:t> Is there evidence?</a:t>
            </a:r>
          </a:p>
          <a:p>
            <a:pPr algn="l" eaLnBrk="1" hangingPunct="1">
              <a:lnSpc>
                <a:spcPct val="90000"/>
              </a:lnSpc>
              <a:buFontTx/>
              <a:buChar char="•"/>
            </a:pPr>
            <a:r>
              <a:rPr lang="en-US" sz="2800" dirty="0" smtClean="0">
                <a:solidFill>
                  <a:schemeClr val="tx1"/>
                </a:solidFill>
              </a:rPr>
              <a:t> Be Aware of “hear say”!</a:t>
            </a:r>
          </a:p>
          <a:p>
            <a:pPr algn="l" eaLnBrk="1" hangingPunct="1">
              <a:lnSpc>
                <a:spcPct val="90000"/>
              </a:lnSpc>
              <a:buFontTx/>
              <a:buChar char="•"/>
            </a:pPr>
            <a:r>
              <a:rPr lang="en-US" sz="2800" dirty="0" smtClean="0">
                <a:solidFill>
                  <a:schemeClr val="tx1"/>
                </a:solidFill>
              </a:rPr>
              <a:t> Are the witnesses friends?</a:t>
            </a:r>
          </a:p>
          <a:p>
            <a:pPr algn="l" eaLnBrk="1" hangingPunct="1">
              <a:lnSpc>
                <a:spcPct val="90000"/>
              </a:lnSpc>
              <a:buFontTx/>
              <a:buChar char="•"/>
            </a:pPr>
            <a:r>
              <a:rPr lang="en-US" sz="2800" dirty="0" smtClean="0">
                <a:solidFill>
                  <a:schemeClr val="tx1"/>
                </a:solidFill>
              </a:rPr>
              <a:t> Is there a history of resentment?</a:t>
            </a:r>
          </a:p>
          <a:p>
            <a:pPr algn="l" eaLnBrk="1" hangingPunct="1">
              <a:lnSpc>
                <a:spcPct val="90000"/>
              </a:lnSpc>
              <a:buFontTx/>
              <a:buChar char="•"/>
            </a:pPr>
            <a:r>
              <a:rPr lang="en-US" sz="2800" dirty="0" smtClean="0">
                <a:solidFill>
                  <a:schemeClr val="tx1"/>
                </a:solidFill>
              </a:rPr>
              <a:t> Is there a motivation to lie?</a:t>
            </a:r>
          </a:p>
          <a:p>
            <a:pPr algn="l" eaLnBrk="1" hangingPunct="1">
              <a:lnSpc>
                <a:spcPct val="90000"/>
              </a:lnSpc>
              <a:buFontTx/>
              <a:buChar char="•"/>
            </a:pPr>
            <a:r>
              <a:rPr lang="en-US" sz="2800" dirty="0" smtClean="0">
                <a:solidFill>
                  <a:schemeClr val="tx1"/>
                </a:solidFill>
              </a:rPr>
              <a:t> Is the witness, the alleged harasser or the complainant a truthful person?</a:t>
            </a:r>
          </a:p>
          <a:p>
            <a:pPr algn="l" eaLnBrk="1" hangingPunct="1">
              <a:lnSpc>
                <a:spcPct val="90000"/>
              </a:lnSpc>
              <a:buFontTx/>
              <a:buChar char="•"/>
            </a:pPr>
            <a:r>
              <a:rPr lang="en-US" sz="2800" dirty="0" smtClean="0">
                <a:solidFill>
                  <a:schemeClr val="tx1"/>
                </a:solidFill>
              </a:rPr>
              <a:t> Does the harasser claim not to remember, and will not deny or confirm the event?</a:t>
            </a:r>
          </a:p>
        </p:txBody>
      </p:sp>
    </p:spTree>
    <p:extLst>
      <p:ext uri="{BB962C8B-B14F-4D97-AF65-F5344CB8AC3E}">
        <p14:creationId xmlns:p14="http://schemas.microsoft.com/office/powerpoint/2010/main" xmlns="" val="31822417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FINDING</a:t>
            </a:r>
            <a:endParaRPr lang="en-CA" dirty="0"/>
          </a:p>
        </p:txBody>
      </p:sp>
      <p:sp>
        <p:nvSpPr>
          <p:cNvPr id="3" name="Content Placeholder 2"/>
          <p:cNvSpPr>
            <a:spLocks noGrp="1"/>
          </p:cNvSpPr>
          <p:nvPr>
            <p:ph idx="1"/>
          </p:nvPr>
        </p:nvSpPr>
        <p:spPr>
          <a:xfrm>
            <a:off x="395536" y="2332037"/>
            <a:ext cx="8280920" cy="3905275"/>
          </a:xfrm>
        </p:spPr>
        <p:txBody>
          <a:bodyPr/>
          <a:lstStyle/>
          <a:p>
            <a:r>
              <a:rPr lang="en-CA" dirty="0" smtClean="0"/>
              <a:t>Harassment did take place</a:t>
            </a:r>
          </a:p>
          <a:p>
            <a:r>
              <a:rPr lang="en-CA" dirty="0" smtClean="0"/>
              <a:t>Harassment did not take place</a:t>
            </a:r>
          </a:p>
          <a:p>
            <a:r>
              <a:rPr lang="en-CA" dirty="0" smtClean="0"/>
              <a:t>Insufficient evidence to make a finding</a:t>
            </a:r>
          </a:p>
          <a:p>
            <a:r>
              <a:rPr lang="en-CA" dirty="0" smtClean="0"/>
              <a:t>Both parties advised of the finding</a:t>
            </a:r>
          </a:p>
          <a:p>
            <a:r>
              <a:rPr lang="en-CA" dirty="0" smtClean="0"/>
              <a:t>Ensure your notes indicate the nature of the finding</a:t>
            </a:r>
            <a:endParaRPr lang="en-CA" dirty="0"/>
          </a:p>
        </p:txBody>
      </p:sp>
      <p:pic>
        <p:nvPicPr>
          <p:cNvPr id="5122" name="Picture 2" descr="C:\Users\owner\Desktop\images.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084168" y="1625178"/>
            <a:ext cx="1802507" cy="182518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754007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DISCIPLINE</a:t>
            </a:r>
            <a:endParaRPr lang="en-CA" dirty="0"/>
          </a:p>
        </p:txBody>
      </p:sp>
      <p:sp>
        <p:nvSpPr>
          <p:cNvPr id="3" name="Content Placeholder 2"/>
          <p:cNvSpPr>
            <a:spLocks noGrp="1"/>
          </p:cNvSpPr>
          <p:nvPr>
            <p:ph idx="1"/>
          </p:nvPr>
        </p:nvSpPr>
        <p:spPr/>
        <p:txBody>
          <a:bodyPr/>
          <a:lstStyle/>
          <a:p>
            <a:r>
              <a:rPr lang="en-CA" dirty="0" smtClean="0"/>
              <a:t>Advise both parties the details of any discipline to take place</a:t>
            </a:r>
          </a:p>
          <a:p>
            <a:r>
              <a:rPr lang="en-CA" dirty="0" smtClean="0"/>
              <a:t>Witnesses and other workers are not told the finding or the nature of any discipline</a:t>
            </a:r>
          </a:p>
          <a:p>
            <a:endParaRPr lang="en-CA" dirty="0" smtClean="0"/>
          </a:p>
          <a:p>
            <a:endParaRPr lang="en-CA" dirty="0"/>
          </a:p>
        </p:txBody>
      </p:sp>
    </p:spTree>
    <p:extLst>
      <p:ext uri="{BB962C8B-B14F-4D97-AF65-F5344CB8AC3E}">
        <p14:creationId xmlns:p14="http://schemas.microsoft.com/office/powerpoint/2010/main" xmlns="" val="2952375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685800" y="1219200"/>
            <a:ext cx="7772400" cy="1470025"/>
          </a:xfrm>
        </p:spPr>
        <p:txBody>
          <a:bodyPr/>
          <a:lstStyle/>
          <a:p>
            <a:pPr eaLnBrk="1" hangingPunct="1"/>
            <a:r>
              <a:rPr lang="en-US" smtClean="0"/>
              <a:t>NOVA SCOTIA HUMAN RIGHTS COMMISSION</a:t>
            </a:r>
          </a:p>
        </p:txBody>
      </p:sp>
      <p:sp>
        <p:nvSpPr>
          <p:cNvPr id="18435" name="Rectangle 3"/>
          <p:cNvSpPr>
            <a:spLocks noGrp="1" noChangeArrowheads="1"/>
          </p:cNvSpPr>
          <p:nvPr>
            <p:ph type="subTitle" idx="1"/>
          </p:nvPr>
        </p:nvSpPr>
        <p:spPr>
          <a:xfrm>
            <a:off x="1219200" y="3048000"/>
            <a:ext cx="6553200" cy="2438400"/>
          </a:xfrm>
        </p:spPr>
        <p:txBody>
          <a:bodyPr/>
          <a:lstStyle/>
          <a:p>
            <a:pPr algn="l" eaLnBrk="1" hangingPunct="1">
              <a:lnSpc>
                <a:spcPct val="90000"/>
              </a:lnSpc>
            </a:pPr>
            <a:r>
              <a:rPr lang="en-US" dirty="0" smtClean="0">
                <a:solidFill>
                  <a:schemeClr val="tx1"/>
                </a:solidFill>
              </a:rPr>
              <a:t>It is an independent government commission established by the Government of Nova Scotia that is charged with the administration of the Province’s Human Rights Act.</a:t>
            </a:r>
          </a:p>
        </p:txBody>
      </p:sp>
    </p:spTree>
    <p:extLst>
      <p:ext uri="{BB962C8B-B14F-4D97-AF65-F5344CB8AC3E}">
        <p14:creationId xmlns:p14="http://schemas.microsoft.com/office/powerpoint/2010/main" xmlns="" val="2798939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348880"/>
            <a:ext cx="8229600" cy="1143000"/>
          </a:xfrm>
        </p:spPr>
        <p:txBody>
          <a:bodyPr/>
          <a:lstStyle/>
          <a:p>
            <a:r>
              <a:rPr lang="en-CA" dirty="0" smtClean="0"/>
              <a:t>QUESTIONS?</a:t>
            </a:r>
            <a:endParaRPr lang="en-CA" dirty="0"/>
          </a:p>
        </p:txBody>
      </p:sp>
    </p:spTree>
    <p:extLst>
      <p:ext uri="{BB962C8B-B14F-4D97-AF65-F5344CB8AC3E}">
        <p14:creationId xmlns:p14="http://schemas.microsoft.com/office/powerpoint/2010/main" xmlns="" val="30175230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772816"/>
            <a:ext cx="8291264" cy="2866330"/>
          </a:xfrm>
        </p:spPr>
        <p:txBody>
          <a:bodyPr>
            <a:normAutofit/>
          </a:bodyPr>
          <a:lstStyle/>
          <a:p>
            <a:r>
              <a:rPr lang="en-CA" dirty="0" smtClean="0"/>
              <a:t>CASE STUDY</a:t>
            </a:r>
            <a:br>
              <a:rPr lang="en-CA" dirty="0" smtClean="0"/>
            </a:br>
            <a:r>
              <a:rPr lang="en-CA" dirty="0"/>
              <a:t/>
            </a:r>
            <a:br>
              <a:rPr lang="en-CA" dirty="0"/>
            </a:br>
            <a:r>
              <a:rPr lang="en-CA" dirty="0" smtClean="0"/>
              <a:t>John &amp; Susan</a:t>
            </a:r>
            <a:endParaRPr lang="en-CA" dirty="0"/>
          </a:p>
        </p:txBody>
      </p:sp>
    </p:spTree>
    <p:extLst>
      <p:ext uri="{BB962C8B-B14F-4D97-AF65-F5344CB8AC3E}">
        <p14:creationId xmlns:p14="http://schemas.microsoft.com/office/powerpoint/2010/main" xmlns="" val="13219707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FINDING (John &amp; Susan)</a:t>
            </a:r>
            <a:endParaRPr lang="en-CA" dirty="0"/>
          </a:p>
        </p:txBody>
      </p:sp>
      <p:sp>
        <p:nvSpPr>
          <p:cNvPr id="3" name="Content Placeholder 2"/>
          <p:cNvSpPr>
            <a:spLocks noGrp="1"/>
          </p:cNvSpPr>
          <p:nvPr>
            <p:ph idx="1"/>
          </p:nvPr>
        </p:nvSpPr>
        <p:spPr/>
        <p:txBody>
          <a:bodyPr>
            <a:normAutofit fontScale="85000" lnSpcReduction="10000"/>
          </a:bodyPr>
          <a:lstStyle/>
          <a:p>
            <a:r>
              <a:rPr lang="en-CA" dirty="0" smtClean="0"/>
              <a:t>There were no witnesses to the home visits.</a:t>
            </a:r>
          </a:p>
          <a:p>
            <a:r>
              <a:rPr lang="en-CA" dirty="0" smtClean="0"/>
              <a:t>Both parties admitted they did meet.</a:t>
            </a:r>
          </a:p>
          <a:p>
            <a:r>
              <a:rPr lang="en-CA" dirty="0" smtClean="0"/>
              <a:t>Susan produces a tape of the music played that night by John recorded as they met and with some dialogue picked up by the microphone used.</a:t>
            </a:r>
          </a:p>
          <a:p>
            <a:r>
              <a:rPr lang="en-CA" dirty="0" smtClean="0"/>
              <a:t>Both parties testified that he had made dinner for them; he had the fireplace on; the lights turned down; and served her wine.</a:t>
            </a:r>
          </a:p>
          <a:p>
            <a:r>
              <a:rPr lang="en-CA" dirty="0" smtClean="0"/>
              <a:t>Harassment did occur.</a:t>
            </a:r>
          </a:p>
          <a:p>
            <a:r>
              <a:rPr lang="en-CA" dirty="0" smtClean="0"/>
              <a:t>She was awarded damages and </a:t>
            </a:r>
            <a:r>
              <a:rPr lang="en-CA" smtClean="0"/>
              <a:t>lost wages.</a:t>
            </a:r>
            <a:endParaRPr lang="en-CA" dirty="0"/>
          </a:p>
        </p:txBody>
      </p:sp>
    </p:spTree>
    <p:extLst>
      <p:ext uri="{BB962C8B-B14F-4D97-AF65-F5344CB8AC3E}">
        <p14:creationId xmlns:p14="http://schemas.microsoft.com/office/powerpoint/2010/main" xmlns="" val="20656671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060848"/>
            <a:ext cx="8219256" cy="1714202"/>
          </a:xfrm>
        </p:spPr>
        <p:txBody>
          <a:bodyPr>
            <a:normAutofit/>
          </a:bodyPr>
          <a:lstStyle/>
          <a:p>
            <a:r>
              <a:rPr lang="en-CA" dirty="0" smtClean="0"/>
              <a:t>CASE STUDY</a:t>
            </a:r>
            <a:br>
              <a:rPr lang="en-CA" dirty="0" smtClean="0"/>
            </a:br>
            <a:r>
              <a:rPr lang="en-CA" dirty="0" smtClean="0"/>
              <a:t>Off Duty</a:t>
            </a:r>
            <a:endParaRPr lang="en-CA" dirty="0"/>
          </a:p>
        </p:txBody>
      </p:sp>
    </p:spTree>
    <p:extLst>
      <p:ext uri="{BB962C8B-B14F-4D97-AF65-F5344CB8AC3E}">
        <p14:creationId xmlns:p14="http://schemas.microsoft.com/office/powerpoint/2010/main" xmlns="" val="27275957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FINDINGS – Off Duty</a:t>
            </a:r>
            <a:endParaRPr lang="en-CA" dirty="0"/>
          </a:p>
        </p:txBody>
      </p:sp>
      <p:sp>
        <p:nvSpPr>
          <p:cNvPr id="3" name="Content Placeholder 2"/>
          <p:cNvSpPr>
            <a:spLocks noGrp="1"/>
          </p:cNvSpPr>
          <p:nvPr>
            <p:ph idx="1"/>
          </p:nvPr>
        </p:nvSpPr>
        <p:spPr/>
        <p:txBody>
          <a:bodyPr>
            <a:normAutofit lnSpcReduction="10000"/>
          </a:bodyPr>
          <a:lstStyle/>
          <a:p>
            <a:r>
              <a:rPr lang="en-CA" dirty="0" smtClean="0"/>
              <a:t>All three parties indicated the situation did take place.</a:t>
            </a:r>
          </a:p>
          <a:p>
            <a:r>
              <a:rPr lang="en-CA" dirty="0" smtClean="0"/>
              <a:t>It was recognized that such driving methods were unsafe and posed a potential risk.</a:t>
            </a:r>
          </a:p>
          <a:p>
            <a:r>
              <a:rPr lang="en-CA" dirty="0" smtClean="0"/>
              <a:t>The actions of Harry were unwelcome and not reasonable actions to be taken.</a:t>
            </a:r>
          </a:p>
          <a:p>
            <a:r>
              <a:rPr lang="en-CA" dirty="0" smtClean="0"/>
              <a:t>Despite being off company property the actions involved an employer / employee relationship.</a:t>
            </a:r>
            <a:endParaRPr lang="en-CA" dirty="0"/>
          </a:p>
        </p:txBody>
      </p:sp>
    </p:spTree>
    <p:extLst>
      <p:ext uri="{BB962C8B-B14F-4D97-AF65-F5344CB8AC3E}">
        <p14:creationId xmlns:p14="http://schemas.microsoft.com/office/powerpoint/2010/main" xmlns="" val="1101146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a:xfrm>
            <a:off x="685800" y="457200"/>
            <a:ext cx="7772400" cy="1470025"/>
          </a:xfrm>
        </p:spPr>
        <p:txBody>
          <a:bodyPr/>
          <a:lstStyle/>
          <a:p>
            <a:pPr eaLnBrk="1" hangingPunct="1"/>
            <a:r>
              <a:rPr lang="en-US" smtClean="0"/>
              <a:t>DISCRIMINATION IS PROHIBITED</a:t>
            </a:r>
          </a:p>
        </p:txBody>
      </p:sp>
      <p:sp>
        <p:nvSpPr>
          <p:cNvPr id="21507" name="Rectangle 3"/>
          <p:cNvSpPr>
            <a:spLocks noGrp="1" noChangeArrowheads="1"/>
          </p:cNvSpPr>
          <p:nvPr>
            <p:ph type="subTitle" idx="1"/>
          </p:nvPr>
        </p:nvSpPr>
        <p:spPr>
          <a:xfrm>
            <a:off x="533400" y="1981200"/>
            <a:ext cx="8077200" cy="3962400"/>
          </a:xfrm>
        </p:spPr>
        <p:txBody>
          <a:bodyPr>
            <a:noAutofit/>
          </a:bodyPr>
          <a:lstStyle/>
          <a:p>
            <a:pPr algn="l" eaLnBrk="1" hangingPunct="1">
              <a:lnSpc>
                <a:spcPct val="90000"/>
              </a:lnSpc>
              <a:buFontTx/>
              <a:buChar char="•"/>
            </a:pPr>
            <a:r>
              <a:rPr lang="en-US" sz="2800" dirty="0" smtClean="0"/>
              <a:t> </a:t>
            </a:r>
            <a:r>
              <a:rPr lang="en-US" sz="2800" dirty="0" smtClean="0">
                <a:solidFill>
                  <a:schemeClr val="tx1"/>
                </a:solidFill>
              </a:rPr>
              <a:t>The provision of, or access to services or facilities</a:t>
            </a:r>
          </a:p>
          <a:p>
            <a:pPr algn="l" eaLnBrk="1" hangingPunct="1">
              <a:lnSpc>
                <a:spcPct val="90000"/>
              </a:lnSpc>
              <a:buFontTx/>
              <a:buChar char="•"/>
            </a:pPr>
            <a:r>
              <a:rPr lang="en-US" sz="2800" dirty="0" smtClean="0">
                <a:solidFill>
                  <a:schemeClr val="tx1"/>
                </a:solidFill>
              </a:rPr>
              <a:t> Accommodation</a:t>
            </a:r>
          </a:p>
          <a:p>
            <a:pPr algn="l" eaLnBrk="1" hangingPunct="1">
              <a:lnSpc>
                <a:spcPct val="90000"/>
              </a:lnSpc>
              <a:buFontTx/>
              <a:buChar char="•"/>
            </a:pPr>
            <a:r>
              <a:rPr lang="en-US" sz="2800" dirty="0" smtClean="0">
                <a:solidFill>
                  <a:schemeClr val="tx1"/>
                </a:solidFill>
              </a:rPr>
              <a:t> The purchase or sale of property</a:t>
            </a:r>
          </a:p>
          <a:p>
            <a:pPr algn="l" eaLnBrk="1" hangingPunct="1">
              <a:lnSpc>
                <a:spcPct val="90000"/>
              </a:lnSpc>
              <a:buFontTx/>
              <a:buChar char="•"/>
            </a:pPr>
            <a:r>
              <a:rPr lang="en-US" sz="2800" dirty="0" smtClean="0">
                <a:solidFill>
                  <a:schemeClr val="tx1"/>
                </a:solidFill>
              </a:rPr>
              <a:t> Employment</a:t>
            </a:r>
          </a:p>
          <a:p>
            <a:pPr algn="l" eaLnBrk="1" hangingPunct="1">
              <a:lnSpc>
                <a:spcPct val="90000"/>
              </a:lnSpc>
              <a:buFontTx/>
              <a:buChar char="•"/>
            </a:pPr>
            <a:r>
              <a:rPr lang="en-US" sz="2800" dirty="0" smtClean="0">
                <a:solidFill>
                  <a:schemeClr val="tx1"/>
                </a:solidFill>
              </a:rPr>
              <a:t> Volunteer public service</a:t>
            </a:r>
          </a:p>
          <a:p>
            <a:pPr algn="l" eaLnBrk="1" hangingPunct="1">
              <a:lnSpc>
                <a:spcPct val="90000"/>
              </a:lnSpc>
              <a:buFontTx/>
              <a:buChar char="•"/>
            </a:pPr>
            <a:r>
              <a:rPr lang="en-US" sz="2800" dirty="0" smtClean="0">
                <a:solidFill>
                  <a:schemeClr val="tx1"/>
                </a:solidFill>
              </a:rPr>
              <a:t> A publication, broadcast or advertisement</a:t>
            </a:r>
          </a:p>
          <a:p>
            <a:pPr algn="l" eaLnBrk="1" hangingPunct="1">
              <a:lnSpc>
                <a:spcPct val="90000"/>
              </a:lnSpc>
              <a:buFontTx/>
              <a:buChar char="•"/>
            </a:pPr>
            <a:r>
              <a:rPr lang="en-US" sz="2800" dirty="0" smtClean="0">
                <a:solidFill>
                  <a:schemeClr val="tx1"/>
                </a:solidFill>
              </a:rPr>
              <a:t> Membership in a professional association, business or trade association, employers’ organization or employees’ organization</a:t>
            </a:r>
          </a:p>
        </p:txBody>
      </p:sp>
    </p:spTree>
    <p:extLst>
      <p:ext uri="{BB962C8B-B14F-4D97-AF65-F5344CB8AC3E}">
        <p14:creationId xmlns:p14="http://schemas.microsoft.com/office/powerpoint/2010/main" xmlns="" val="3066910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a:xfrm>
            <a:off x="685800" y="304800"/>
            <a:ext cx="7772400" cy="1470025"/>
          </a:xfrm>
        </p:spPr>
        <p:txBody>
          <a:bodyPr/>
          <a:lstStyle/>
          <a:p>
            <a:pPr eaLnBrk="1" hangingPunct="1"/>
            <a:r>
              <a:rPr lang="en-US" smtClean="0"/>
              <a:t>DISCRIMINATION PROHIBITED AGAINST</a:t>
            </a:r>
          </a:p>
        </p:txBody>
      </p:sp>
      <p:sp>
        <p:nvSpPr>
          <p:cNvPr id="22531" name="Rectangle 3"/>
          <p:cNvSpPr>
            <a:spLocks noGrp="1" noChangeArrowheads="1"/>
          </p:cNvSpPr>
          <p:nvPr>
            <p:ph type="subTitle" idx="1"/>
          </p:nvPr>
        </p:nvSpPr>
        <p:spPr>
          <a:xfrm>
            <a:off x="609600" y="1905000"/>
            <a:ext cx="8077200" cy="3962400"/>
          </a:xfrm>
        </p:spPr>
        <p:txBody>
          <a:bodyPr/>
          <a:lstStyle/>
          <a:p>
            <a:pPr algn="l" eaLnBrk="1" hangingPunct="1">
              <a:buFont typeface="Wingdings" pitchFamily="2" charset="2"/>
              <a:buNone/>
            </a:pPr>
            <a:r>
              <a:rPr lang="en-US" sz="2800" dirty="0" smtClean="0">
                <a:solidFill>
                  <a:schemeClr val="tx1"/>
                </a:solidFill>
              </a:rPr>
              <a:t>Race/</a:t>
            </a:r>
            <a:r>
              <a:rPr lang="en-US" sz="2800" dirty="0" err="1" smtClean="0">
                <a:solidFill>
                  <a:schemeClr val="tx1"/>
                </a:solidFill>
              </a:rPr>
              <a:t>Colour</a:t>
            </a:r>
            <a:r>
              <a:rPr lang="en-US" sz="2800" dirty="0" smtClean="0">
                <a:solidFill>
                  <a:schemeClr val="tx1"/>
                </a:solidFill>
              </a:rPr>
              <a:t> 	Religion/Creed	 Family Status </a:t>
            </a:r>
          </a:p>
          <a:p>
            <a:pPr algn="l" eaLnBrk="1" hangingPunct="1">
              <a:buFont typeface="Wingdings" pitchFamily="2" charset="2"/>
              <a:buNone/>
            </a:pPr>
            <a:r>
              <a:rPr lang="en-US" sz="2800" dirty="0" smtClean="0">
                <a:solidFill>
                  <a:schemeClr val="tx1"/>
                </a:solidFill>
              </a:rPr>
              <a:t>Ethnic/National Origin		Retaliation 		 Physical Disability	 	Association	   	Gender	Source of Income	Mental Disability</a:t>
            </a:r>
          </a:p>
          <a:p>
            <a:pPr algn="l" eaLnBrk="1" hangingPunct="1">
              <a:buFont typeface="Wingdings" pitchFamily="2" charset="2"/>
              <a:buNone/>
            </a:pPr>
            <a:r>
              <a:rPr lang="en-US" sz="2800" dirty="0" smtClean="0">
                <a:solidFill>
                  <a:schemeClr val="tx1"/>
                </a:solidFill>
              </a:rPr>
              <a:t>Pregnancy		Aboriginal Origin		Age</a:t>
            </a:r>
          </a:p>
          <a:p>
            <a:pPr algn="l" eaLnBrk="1" hangingPunct="1">
              <a:buFont typeface="Wingdings" pitchFamily="2" charset="2"/>
              <a:buNone/>
            </a:pPr>
            <a:r>
              <a:rPr lang="en-US" sz="2800" dirty="0" smtClean="0">
                <a:solidFill>
                  <a:schemeClr val="tx1"/>
                </a:solidFill>
              </a:rPr>
              <a:t>Sexual Orientation		 Political Affiliation					Marital Status </a:t>
            </a:r>
          </a:p>
          <a:p>
            <a:pPr algn="l" eaLnBrk="1" hangingPunct="1">
              <a:buFont typeface="Wingdings" pitchFamily="2" charset="2"/>
              <a:buNone/>
            </a:pPr>
            <a:r>
              <a:rPr lang="en-US" sz="2800" dirty="0" smtClean="0">
                <a:solidFill>
                  <a:schemeClr val="tx1"/>
                </a:solidFill>
              </a:rPr>
              <a:t>Irrational Fear of Contracting an Illness</a:t>
            </a:r>
          </a:p>
        </p:txBody>
      </p:sp>
    </p:spTree>
    <p:extLst>
      <p:ext uri="{BB962C8B-B14F-4D97-AF65-F5344CB8AC3E}">
        <p14:creationId xmlns:p14="http://schemas.microsoft.com/office/powerpoint/2010/main" xmlns="" val="1917142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ctrTitle"/>
          </p:nvPr>
        </p:nvSpPr>
        <p:spPr>
          <a:xfrm>
            <a:off x="533400" y="381000"/>
            <a:ext cx="7772400" cy="1470025"/>
          </a:xfrm>
        </p:spPr>
        <p:txBody>
          <a:bodyPr/>
          <a:lstStyle/>
          <a:p>
            <a:pPr eaLnBrk="1" hangingPunct="1"/>
            <a:r>
              <a:rPr lang="en-US" smtClean="0"/>
              <a:t>SEXUAL HARASSMENT</a:t>
            </a:r>
          </a:p>
        </p:txBody>
      </p:sp>
      <p:sp>
        <p:nvSpPr>
          <p:cNvPr id="37891" name="Rectangle 3"/>
          <p:cNvSpPr>
            <a:spLocks noGrp="1" noChangeArrowheads="1"/>
          </p:cNvSpPr>
          <p:nvPr>
            <p:ph type="subTitle" idx="1"/>
          </p:nvPr>
        </p:nvSpPr>
        <p:spPr>
          <a:xfrm>
            <a:off x="685800" y="2057400"/>
            <a:ext cx="7696200" cy="3733800"/>
          </a:xfrm>
        </p:spPr>
        <p:txBody>
          <a:bodyPr>
            <a:normAutofit fontScale="92500"/>
          </a:bodyPr>
          <a:lstStyle/>
          <a:p>
            <a:pPr algn="l" eaLnBrk="1" hangingPunct="1">
              <a:buFont typeface="Wingdings" pitchFamily="2" charset="2"/>
              <a:buChar char="Ø"/>
            </a:pPr>
            <a:r>
              <a:rPr lang="en-US" sz="2800" dirty="0" smtClean="0"/>
              <a:t> </a:t>
            </a:r>
            <a:r>
              <a:rPr lang="en-US" dirty="0" smtClean="0">
                <a:solidFill>
                  <a:schemeClr val="tx1"/>
                </a:solidFill>
              </a:rPr>
              <a:t>Recognized as part of the Human Rights Act.</a:t>
            </a:r>
          </a:p>
          <a:p>
            <a:pPr algn="l" eaLnBrk="1" hangingPunct="1">
              <a:buFont typeface="Wingdings" pitchFamily="2" charset="2"/>
              <a:buChar char="Ø"/>
            </a:pPr>
            <a:r>
              <a:rPr lang="en-US" dirty="0" smtClean="0">
                <a:solidFill>
                  <a:schemeClr val="tx1"/>
                </a:solidFill>
              </a:rPr>
              <a:t> It is unwelcome conduct of a sexual nature.</a:t>
            </a:r>
          </a:p>
          <a:p>
            <a:pPr algn="l" eaLnBrk="1" hangingPunct="1">
              <a:buFont typeface="Wingdings" pitchFamily="2" charset="2"/>
              <a:buChar char="Ø"/>
            </a:pPr>
            <a:r>
              <a:rPr lang="en-US" dirty="0" smtClean="0">
                <a:solidFill>
                  <a:schemeClr val="tx1"/>
                </a:solidFill>
              </a:rPr>
              <a:t> Unwelcome is defined by the recipient and any third party who might observe or hear it.</a:t>
            </a:r>
          </a:p>
          <a:p>
            <a:pPr algn="l" eaLnBrk="1" hangingPunct="1">
              <a:buFont typeface="Wingdings" pitchFamily="2" charset="2"/>
              <a:buChar char="Ø"/>
            </a:pPr>
            <a:r>
              <a:rPr lang="en-US" dirty="0" smtClean="0">
                <a:solidFill>
                  <a:schemeClr val="tx1"/>
                </a:solidFill>
              </a:rPr>
              <a:t> Flirtatious behavior and inappropriate clothing can be considered.</a:t>
            </a:r>
          </a:p>
        </p:txBody>
      </p:sp>
    </p:spTree>
    <p:extLst>
      <p:ext uri="{BB962C8B-B14F-4D97-AF65-F5344CB8AC3E}">
        <p14:creationId xmlns:p14="http://schemas.microsoft.com/office/powerpoint/2010/main" xmlns="" val="2337948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ISS POLICY</a:t>
            </a:r>
            <a:endParaRPr lang="en-CA" dirty="0"/>
          </a:p>
        </p:txBody>
      </p:sp>
      <p:sp>
        <p:nvSpPr>
          <p:cNvPr id="3" name="Content Placeholder 2"/>
          <p:cNvSpPr>
            <a:spLocks noGrp="1"/>
          </p:cNvSpPr>
          <p:nvPr>
            <p:ph idx="1"/>
          </p:nvPr>
        </p:nvSpPr>
        <p:spPr/>
        <p:txBody>
          <a:bodyPr/>
          <a:lstStyle/>
          <a:p>
            <a:r>
              <a:rPr lang="en-CA" dirty="0" smtClean="0"/>
              <a:t>Committed to an harassment free workplace.</a:t>
            </a:r>
          </a:p>
          <a:p>
            <a:r>
              <a:rPr lang="en-CA" dirty="0" smtClean="0"/>
              <a:t>Committed to a workplace characterized by respect and dignity.</a:t>
            </a:r>
          </a:p>
          <a:p>
            <a:r>
              <a:rPr lang="en-CA" dirty="0" smtClean="0"/>
              <a:t>Recognizes harassment as a complex matter.</a:t>
            </a:r>
          </a:p>
          <a:p>
            <a:r>
              <a:rPr lang="en-CA" dirty="0" smtClean="0"/>
              <a:t>Recognizes the need for resolving such matters promptly.</a:t>
            </a:r>
            <a:endParaRPr lang="en-CA" dirty="0"/>
          </a:p>
        </p:txBody>
      </p:sp>
    </p:spTree>
    <p:extLst>
      <p:ext uri="{BB962C8B-B14F-4D97-AF65-F5344CB8AC3E}">
        <p14:creationId xmlns:p14="http://schemas.microsoft.com/office/powerpoint/2010/main" xmlns="" val="3097541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520</TotalTime>
  <Words>2090</Words>
  <Application>Microsoft Office PowerPoint</Application>
  <PresentationFormat>On-screen Show (4:3)</PresentationFormat>
  <Paragraphs>281</Paragraphs>
  <Slides>54</Slides>
  <Notes>11</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HARASSMENT TRAINING </vt:lpstr>
      <vt:lpstr>Slide 2</vt:lpstr>
      <vt:lpstr>AGENDA</vt:lpstr>
      <vt:lpstr>EMPLOYEES HAVE THREE TOOLS</vt:lpstr>
      <vt:lpstr>NOVA SCOTIA HUMAN RIGHTS COMMISSION</vt:lpstr>
      <vt:lpstr>DISCRIMINATION IS PROHIBITED</vt:lpstr>
      <vt:lpstr>DISCRIMINATION PROHIBITED AGAINST</vt:lpstr>
      <vt:lpstr>SEXUAL HARASSMENT</vt:lpstr>
      <vt:lpstr>THE ISS POLICY</vt:lpstr>
      <vt:lpstr>ISS DEFINITION OF HARASSMENT</vt:lpstr>
      <vt:lpstr>SOME POLICY EXAMPLES</vt:lpstr>
      <vt:lpstr>NOT AN EASY SUBJECT</vt:lpstr>
      <vt:lpstr>CONTINUUIM OF DISRESPECT</vt:lpstr>
      <vt:lpstr>IT CAN GROW!</vt:lpstr>
      <vt:lpstr>DISRESPECT</vt:lpstr>
      <vt:lpstr>BULLYING</vt:lpstr>
      <vt:lpstr>HARASSMENT</vt:lpstr>
      <vt:lpstr>WHO MAY HARASS?</vt:lpstr>
      <vt:lpstr>THIRD PARTY HARASSMENT</vt:lpstr>
      <vt:lpstr>TYPES OF HARASSMENT</vt:lpstr>
      <vt:lpstr>PERSONAL HARASSMENT</vt:lpstr>
      <vt:lpstr>PHYSICAL HARASSMENT</vt:lpstr>
      <vt:lpstr>POISONED WORK ENVIRONMENT</vt:lpstr>
      <vt:lpstr>SEXUAL HARASSMENT</vt:lpstr>
      <vt:lpstr>SOME PEOPLE DO NOT GET IT!</vt:lpstr>
      <vt:lpstr>QUID PRO QUO</vt:lpstr>
      <vt:lpstr>Slide 27</vt:lpstr>
      <vt:lpstr>NOT ACCEPTABLE</vt:lpstr>
      <vt:lpstr>WHAT IS NOT HARASSMENT!</vt:lpstr>
      <vt:lpstr>Slide 30</vt:lpstr>
      <vt:lpstr>QUESTIONS?</vt:lpstr>
      <vt:lpstr>HARASSMENT &amp; YOU</vt:lpstr>
      <vt:lpstr>IF YOU HAVE BEEN HARASSED?</vt:lpstr>
      <vt:lpstr>TELLING THE HARASSER</vt:lpstr>
      <vt:lpstr>VICTIM”S FEARS</vt:lpstr>
      <vt:lpstr>PERSONAL PROTECTION TIPS</vt:lpstr>
      <vt:lpstr>PREVENTING HARASSMENT</vt:lpstr>
      <vt:lpstr>IF YOU ARE ACCUSED</vt:lpstr>
      <vt:lpstr>WHY PREVENT HARASSMENT</vt:lpstr>
      <vt:lpstr>PREVENTING HARASSMENT (Senior Management)</vt:lpstr>
      <vt:lpstr>PREVENTING HARASSMENT (Managers &amp; Supervisors)</vt:lpstr>
      <vt:lpstr>QUESTIONS?</vt:lpstr>
      <vt:lpstr>FOLLOWING A COMPLAINT</vt:lpstr>
      <vt:lpstr>FIRST STEPS</vt:lpstr>
      <vt:lpstr>NEXT STEPS</vt:lpstr>
      <vt:lpstr>RESOLUTION</vt:lpstr>
      <vt:lpstr>JUDGING CREDIBILITY</vt:lpstr>
      <vt:lpstr>THE FINDING</vt:lpstr>
      <vt:lpstr>DISCIPLINE</vt:lpstr>
      <vt:lpstr>QUESTIONS?</vt:lpstr>
      <vt:lpstr>CASE STUDY  John &amp; Susan</vt:lpstr>
      <vt:lpstr>FINDING (John &amp; Susan)</vt:lpstr>
      <vt:lpstr>CASE STUDY Off Duty</vt:lpstr>
      <vt:lpstr>FINDINGS – Off Duty</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HARASSMENT TRAINING</dc:title>
  <dc:creator>owner</dc:creator>
  <cp:lastModifiedBy>IAT Ops</cp:lastModifiedBy>
  <cp:revision>92</cp:revision>
  <dcterms:created xsi:type="dcterms:W3CDTF">2012-05-20T12:42:49Z</dcterms:created>
  <dcterms:modified xsi:type="dcterms:W3CDTF">2016-02-04T19:34:41Z</dcterms:modified>
</cp:coreProperties>
</file>