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01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9144000" cy="5143500" type="screen16x9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195"/>
    <a:srgbClr val="042642"/>
    <a:srgbClr val="05447A"/>
    <a:srgbClr val="094275"/>
    <a:srgbClr val="1C9EDD"/>
    <a:srgbClr val="064276"/>
    <a:srgbClr val="D1D1D1"/>
    <a:srgbClr val="DB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7"/>
    <p:restoredTop sz="99796" autoAdjust="0"/>
  </p:normalViewPr>
  <p:slideViewPr>
    <p:cSldViewPr snapToGrid="0" snapToObjects="1">
      <p:cViewPr varScale="1">
        <p:scale>
          <a:sx n="118" d="100"/>
          <a:sy n="118" d="100"/>
        </p:scale>
        <p:origin x="88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3D6639B-19F4-CE4D-9DAE-0B84AD5CAC62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B7F5B02-1D18-8348-9FA8-133B00F48A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0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8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5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8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2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2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1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69B5-EA2F-E44F-997C-210F833A568E}" type="datetimeFigureOut">
              <a:rPr lang="en-US" smtClean="0"/>
              <a:t>3/26/2019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B090-AD0C-8148-96FB-3516F5A35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pa-nov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7B63F6-9FDA-1445-BD7D-3BD0CFD5E0DB}"/>
              </a:ext>
            </a:extLst>
          </p:cNvPr>
          <p:cNvSpPr txBox="1"/>
          <p:nvPr/>
        </p:nvSpPr>
        <p:spPr>
          <a:xfrm>
            <a:off x="1218699" y="3060548"/>
            <a:ext cx="6706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216195"/>
                </a:solidFill>
                <a:latin typeface="Museo 500" panose="02000000000000000000" pitchFamily="2" charset="77"/>
              </a:rPr>
              <a:t>Status </a:t>
            </a:r>
            <a:r>
              <a:rPr lang="pt-BR" sz="2800" dirty="0" err="1">
                <a:solidFill>
                  <a:srgbClr val="216195"/>
                </a:solidFill>
                <a:latin typeface="Museo 500" panose="02000000000000000000" pitchFamily="2" charset="77"/>
              </a:rPr>
              <a:t>Report</a:t>
            </a:r>
            <a:r>
              <a:rPr lang="pt-BR" sz="2800" dirty="0">
                <a:solidFill>
                  <a:srgbClr val="216195"/>
                </a:solidFill>
                <a:latin typeface="Museo 500" panose="02000000000000000000" pitchFamily="2" charset="77"/>
              </a:rPr>
              <a:t> – GP Leonardo Lisboa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D88EE9-8011-7C4C-B0D0-C5E48F83DC04}"/>
              </a:ext>
            </a:extLst>
          </p:cNvPr>
          <p:cNvSpPr txBox="1"/>
          <p:nvPr/>
        </p:nvSpPr>
        <p:spPr>
          <a:xfrm>
            <a:off x="1905097" y="3728434"/>
            <a:ext cx="568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216195"/>
                </a:solidFill>
                <a:latin typeface="Museo 500" panose="02000000000000000000" pitchFamily="2" charset="77"/>
              </a:rPr>
              <a:t>26 de março de 2019</a:t>
            </a:r>
          </a:p>
          <a:p>
            <a:pPr algn="ctr"/>
            <a:r>
              <a:rPr lang="pt-BR" dirty="0" err="1">
                <a:solidFill>
                  <a:srgbClr val="216195"/>
                </a:solidFill>
                <a:latin typeface="Museo 500" panose="02000000000000000000" pitchFamily="2" charset="77"/>
              </a:rPr>
              <a:t>Transire</a:t>
            </a:r>
            <a:endParaRPr lang="pt-BR" dirty="0">
              <a:solidFill>
                <a:srgbClr val="216195"/>
              </a:solidFill>
              <a:latin typeface="Museo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813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Esperado: 45%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39%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7C1DAE-5EEF-D04F-A6DF-C712D6228277}"/>
              </a:ext>
            </a:extLst>
          </p:cNvPr>
          <p:cNvSpPr txBox="1"/>
          <p:nvPr/>
        </p:nvSpPr>
        <p:spPr>
          <a:xfrm>
            <a:off x="-1" y="3915758"/>
            <a:ext cx="9137649" cy="1023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Atraso de 3 dias na liberação do ambiente por problema de infraestrutura – Ponto de Risco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Planilhas de Impostos será enviada apenas em 05/04 – Ponto de atenção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Reunião para tratar os gaps já levantados, destacados por área e </a:t>
            </a:r>
            <a:r>
              <a:rPr lang="pt-BR" sz="1000" dirty="0" err="1">
                <a:latin typeface="Museo 500" panose="02000000000000000000" pitchFamily="2" charset="77"/>
              </a:rPr>
              <a:t>keyuser</a:t>
            </a:r>
            <a:r>
              <a:rPr lang="pt-BR" sz="1000" dirty="0">
                <a:latin typeface="Museo 500" panose="02000000000000000000" pitchFamily="2" charset="77"/>
              </a:rPr>
              <a:t> – Ponto de Atenção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Ao todo, 64 processos validados, 12 processos em validação e 5 processos em construção – Observação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Levantar os pontos de integração com Wagner Santos para estimativa e apresentação ao comitê – Ponto de atenção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92%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26/03/2019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268695-1AAB-A543-8AC8-20259C0AF665}"/>
              </a:ext>
            </a:extLst>
          </p:cNvPr>
          <p:cNvSpPr txBox="1"/>
          <p:nvPr/>
        </p:nvSpPr>
        <p:spPr>
          <a:xfrm>
            <a:off x="-1" y="1479739"/>
            <a:ext cx="306537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Processos de Controladoria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Processos de PA, SMT, PCP e Gabinete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Processos de P&amp;D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83D2-E6EF-2440-B0A3-15182F306254}"/>
              </a:ext>
            </a:extLst>
          </p:cNvPr>
          <p:cNvSpPr txBox="1"/>
          <p:nvPr/>
        </p:nvSpPr>
        <p:spPr>
          <a:xfrm>
            <a:off x="-1" y="1171803"/>
            <a:ext cx="3093365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Concluídas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B356E3-CB7F-BE4A-BF41-4C1A7515FE92}"/>
              </a:ext>
            </a:extLst>
          </p:cNvPr>
          <p:cNvSpPr txBox="1"/>
          <p:nvPr/>
        </p:nvSpPr>
        <p:spPr>
          <a:xfrm>
            <a:off x="-3682" y="2578274"/>
            <a:ext cx="3097046" cy="3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useo 500" panose="02000000000000000000" pitchFamily="2" charset="77"/>
              </a:rPr>
              <a:t>Atividades em Validação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80F9D1-6889-5347-B87F-7CF3B77B9230}"/>
              </a:ext>
            </a:extLst>
          </p:cNvPr>
          <p:cNvSpPr/>
          <p:nvPr/>
        </p:nvSpPr>
        <p:spPr>
          <a:xfrm>
            <a:off x="0" y="2893123"/>
            <a:ext cx="30618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644BA6-3AE3-8A48-93BD-F47532A3DCE4}"/>
              </a:ext>
            </a:extLst>
          </p:cNvPr>
          <p:cNvSpPr txBox="1"/>
          <p:nvPr/>
        </p:nvSpPr>
        <p:spPr>
          <a:xfrm>
            <a:off x="3061840" y="2576561"/>
            <a:ext cx="3064339" cy="30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em Andamento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371E9E-E869-A84B-9270-B5434042A3AC}"/>
              </a:ext>
            </a:extLst>
          </p:cNvPr>
          <p:cNvSpPr/>
          <p:nvPr/>
        </p:nvSpPr>
        <p:spPr>
          <a:xfrm>
            <a:off x="3061839" y="2892003"/>
            <a:ext cx="306433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Compras e Vendas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Assistência Técnica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Configuração do Ambiente</a:t>
            </a: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3067219" y="1171415"/>
            <a:ext cx="3062711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3065015" y="1479447"/>
            <a:ext cx="3064339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Projetos PPO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Movimentação de Depósitos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Chipset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De acordo com planilha de Follow-up</a:t>
            </a:r>
          </a:p>
          <a:p>
            <a:pPr algn="just"/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1DDB52-86C6-9E4C-AF13-514EB5C9B31C}"/>
              </a:ext>
            </a:extLst>
          </p:cNvPr>
          <p:cNvSpPr txBox="1"/>
          <p:nvPr/>
        </p:nvSpPr>
        <p:spPr>
          <a:xfrm>
            <a:off x="6130689" y="1171415"/>
            <a:ext cx="302400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Próximas Atividades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A884933-1A49-9A44-B807-32489DA74E14}"/>
              </a:ext>
            </a:extLst>
          </p:cNvPr>
          <p:cNvSpPr/>
          <p:nvPr/>
        </p:nvSpPr>
        <p:spPr>
          <a:xfrm>
            <a:off x="6130942" y="1479580"/>
            <a:ext cx="302851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29/03 – Processos de Vendas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29/03 – Processos de Compras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29/03 – Processos de Importação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29/03 – Processos de Produção</a:t>
            </a: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02/09/2019 -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A3BDE06-1D1B-F548-95DA-5DB425D1137F}"/>
              </a:ext>
            </a:extLst>
          </p:cNvPr>
          <p:cNvSpPr/>
          <p:nvPr/>
        </p:nvSpPr>
        <p:spPr>
          <a:xfrm>
            <a:off x="6127792" y="2896766"/>
            <a:ext cx="301620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Alberto Sanches Garcia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Fernando Gama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Tadeu Rocha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Equipe de Soluções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Leonardo Lisboa (gerente do projeto)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A3CF2-9003-CE4E-BCAD-FC9D22C7FAAC}"/>
              </a:ext>
            </a:extLst>
          </p:cNvPr>
          <p:cNvSpPr txBox="1"/>
          <p:nvPr/>
        </p:nvSpPr>
        <p:spPr>
          <a:xfrm>
            <a:off x="6126178" y="2577210"/>
            <a:ext cx="3043967" cy="307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Recursos Envolvidos: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0D0ACCC-5724-3642-8A17-F39A22537DDD}"/>
              </a:ext>
            </a:extLst>
          </p:cNvPr>
          <p:cNvSpPr/>
          <p:nvPr/>
        </p:nvSpPr>
        <p:spPr>
          <a:xfrm>
            <a:off x="-9525" y="2892003"/>
            <a:ext cx="3072290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Processos de Compras e Importação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Processos de Vendas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Processos de Assistência Técnica</a:t>
            </a: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5050F4-71B2-594D-B75E-90F73A955CFB}"/>
              </a:ext>
            </a:extLst>
          </p:cNvPr>
          <p:cNvSpPr txBox="1"/>
          <p:nvPr/>
        </p:nvSpPr>
        <p:spPr>
          <a:xfrm>
            <a:off x="2189" y="3599735"/>
            <a:ext cx="915249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Pontos de Atenção / Observações / Riscos </a:t>
            </a:r>
          </a:p>
        </p:txBody>
      </p:sp>
    </p:spTree>
    <p:extLst>
      <p:ext uri="{BB962C8B-B14F-4D97-AF65-F5344CB8AC3E}">
        <p14:creationId xmlns:p14="http://schemas.microsoft.com/office/powerpoint/2010/main" val="259684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Planejado: 8%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8%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7C1DAE-5EEF-D04F-A6DF-C712D6228277}"/>
              </a:ext>
            </a:extLst>
          </p:cNvPr>
          <p:cNvSpPr txBox="1"/>
          <p:nvPr/>
        </p:nvSpPr>
        <p:spPr>
          <a:xfrm>
            <a:off x="-1" y="3915758"/>
            <a:ext cx="91376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Cumprir os prazos para entrega das planilhas já apresentadas – Ponto de Atenção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Discussão sobre mesmo código de item com destinações diferentes – Ponto de Atenção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Implementar funcionalidades do PA </a:t>
            </a:r>
            <a:r>
              <a:rPr lang="pt-BR" sz="1050" dirty="0" err="1">
                <a:latin typeface="Museo 500" panose="02000000000000000000" pitchFamily="2" charset="77"/>
              </a:rPr>
              <a:t>Picking</a:t>
            </a:r>
            <a:r>
              <a:rPr lang="pt-BR" sz="1050" dirty="0">
                <a:latin typeface="Museo 500" panose="02000000000000000000" pitchFamily="2" charset="77"/>
              </a:rPr>
              <a:t> – Ponto de Atenção 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Discussão sobre custo por absorção – Ponto de Atenção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Indefinição dos processos de produção podem impactar outras áreas, principalmente o fiscal – Risco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Verificar se o </a:t>
            </a:r>
            <a:r>
              <a:rPr lang="pt-BR" sz="1050" dirty="0" err="1">
                <a:latin typeface="Museo 500" panose="02000000000000000000" pitchFamily="2" charset="77"/>
              </a:rPr>
              <a:t>keyuser</a:t>
            </a:r>
            <a:r>
              <a:rPr lang="pt-BR" sz="1050" dirty="0">
                <a:latin typeface="Museo 500" panose="02000000000000000000" pitchFamily="2" charset="77"/>
              </a:rPr>
              <a:t> escolhido têm poder de decisão – Ponto de Atenção</a:t>
            </a: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22%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29/01/2019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268695-1AAB-A543-8AC8-20259C0AF665}"/>
              </a:ext>
            </a:extLst>
          </p:cNvPr>
          <p:cNvSpPr txBox="1"/>
          <p:nvPr/>
        </p:nvSpPr>
        <p:spPr>
          <a:xfrm>
            <a:off x="-1" y="1479739"/>
            <a:ext cx="306537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Mapeamento de Processos: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Contábil, Fiscal e Financeiro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Custos, Ativo e Faturamento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Estoque, Qualidade e PCP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83D2-E6EF-2440-B0A3-15182F306254}"/>
              </a:ext>
            </a:extLst>
          </p:cNvPr>
          <p:cNvSpPr txBox="1"/>
          <p:nvPr/>
        </p:nvSpPr>
        <p:spPr>
          <a:xfrm>
            <a:off x="-1" y="1171803"/>
            <a:ext cx="3093365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Concluídas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B356E3-CB7F-BE4A-BF41-4C1A7515FE92}"/>
              </a:ext>
            </a:extLst>
          </p:cNvPr>
          <p:cNvSpPr txBox="1"/>
          <p:nvPr/>
        </p:nvSpPr>
        <p:spPr>
          <a:xfrm>
            <a:off x="-3682" y="2578274"/>
            <a:ext cx="3097046" cy="3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useo 500" panose="02000000000000000000" pitchFamily="2" charset="77"/>
              </a:rPr>
              <a:t>Atividades em Validação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80F9D1-6889-5347-B87F-7CF3B77B9230}"/>
              </a:ext>
            </a:extLst>
          </p:cNvPr>
          <p:cNvSpPr/>
          <p:nvPr/>
        </p:nvSpPr>
        <p:spPr>
          <a:xfrm>
            <a:off x="0" y="2893123"/>
            <a:ext cx="30618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644BA6-3AE3-8A48-93BD-F47532A3DCE4}"/>
              </a:ext>
            </a:extLst>
          </p:cNvPr>
          <p:cNvSpPr txBox="1"/>
          <p:nvPr/>
        </p:nvSpPr>
        <p:spPr>
          <a:xfrm>
            <a:off x="3061840" y="2576561"/>
            <a:ext cx="3064339" cy="30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em Andamento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371E9E-E869-A84B-9270-B5434042A3AC}"/>
              </a:ext>
            </a:extLst>
          </p:cNvPr>
          <p:cNvSpPr/>
          <p:nvPr/>
        </p:nvSpPr>
        <p:spPr>
          <a:xfrm>
            <a:off x="3061839" y="2892003"/>
            <a:ext cx="306433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Mapeamento de Processos de Produção, Cadastros da área de Produção, Especificação de integração com BASIS, Envio do Plano de Contas e Impostos, Mapeamento de Processos de Compras e Vendas e Projetos e Serviços, Cadastro de </a:t>
            </a:r>
            <a:r>
              <a:rPr lang="pt-BR" sz="800" dirty="0" err="1">
                <a:latin typeface="Museo 500" panose="02000000000000000000" pitchFamily="2" charset="77"/>
              </a:rPr>
              <a:t>PNs</a:t>
            </a:r>
            <a:r>
              <a:rPr lang="pt-BR" sz="800" dirty="0">
                <a:latin typeface="Museo 500" panose="02000000000000000000" pitchFamily="2" charset="77"/>
              </a:rPr>
              <a:t> e Itens.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3067219" y="1171415"/>
            <a:ext cx="3062711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3065015" y="1479447"/>
            <a:ext cx="3064339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1DDB52-86C6-9E4C-AF13-514EB5C9B31C}"/>
              </a:ext>
            </a:extLst>
          </p:cNvPr>
          <p:cNvSpPr txBox="1"/>
          <p:nvPr/>
        </p:nvSpPr>
        <p:spPr>
          <a:xfrm>
            <a:off x="6130689" y="1171415"/>
            <a:ext cx="302400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Próximas Atividades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A884933-1A49-9A44-B807-32489DA74E14}"/>
              </a:ext>
            </a:extLst>
          </p:cNvPr>
          <p:cNvSpPr/>
          <p:nvPr/>
        </p:nvSpPr>
        <p:spPr>
          <a:xfrm>
            <a:off x="6126179" y="1479580"/>
            <a:ext cx="302851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01/02 – Mapeamento de Compras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08/02 – Prévia Blueprint Contábil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08/02 – Mapeamento de Projetos</a:t>
            </a:r>
          </a:p>
          <a:p>
            <a:pPr marL="171450" indent="-1714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15/02 – Disponibilizar Ambiente</a:t>
            </a:r>
          </a:p>
          <a:p>
            <a:endParaRPr lang="pt-BR" sz="1050" dirty="0">
              <a:latin typeface="Museo 500" panose="02000000000000000000" pitchFamily="2" charset="77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05/08/2019 -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A3BDE06-1D1B-F548-95DA-5DB425D1137F}"/>
              </a:ext>
            </a:extLst>
          </p:cNvPr>
          <p:cNvSpPr/>
          <p:nvPr/>
        </p:nvSpPr>
        <p:spPr>
          <a:xfrm>
            <a:off x="6127792" y="2892003"/>
            <a:ext cx="301620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Alberto Sanches Garcia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Fernando Gama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Tadeu Rocha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Equipe de Soluções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Leonardo Lisboa (gerente do projeto)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A3CF2-9003-CE4E-BCAD-FC9D22C7FAAC}"/>
              </a:ext>
            </a:extLst>
          </p:cNvPr>
          <p:cNvSpPr txBox="1"/>
          <p:nvPr/>
        </p:nvSpPr>
        <p:spPr>
          <a:xfrm>
            <a:off x="6126179" y="2577210"/>
            <a:ext cx="3011470" cy="307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Recursos Envolvidos: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0D0ACCC-5724-3642-8A17-F39A22537DDD}"/>
              </a:ext>
            </a:extLst>
          </p:cNvPr>
          <p:cNvSpPr/>
          <p:nvPr/>
        </p:nvSpPr>
        <p:spPr>
          <a:xfrm>
            <a:off x="0" y="2892003"/>
            <a:ext cx="30643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Fluxos de Processos </a:t>
            </a:r>
            <a:r>
              <a:rPr lang="pt-BR" sz="1050" dirty="0" err="1">
                <a:latin typeface="Museo 500" panose="02000000000000000000" pitchFamily="2" charset="77"/>
              </a:rPr>
              <a:t>Transire</a:t>
            </a:r>
            <a:r>
              <a:rPr lang="pt-BR" sz="1050" dirty="0">
                <a:latin typeface="Museo 500" panose="02000000000000000000" pitchFamily="2" charset="77"/>
              </a:rPr>
              <a:t> / </a:t>
            </a:r>
            <a:r>
              <a:rPr lang="pt-BR" sz="1050" dirty="0" err="1">
                <a:latin typeface="Museo 500" panose="02000000000000000000" pitchFamily="2" charset="77"/>
              </a:rPr>
              <a:t>Callidus</a:t>
            </a:r>
            <a:endParaRPr lang="pt-BR" sz="1050" dirty="0">
              <a:latin typeface="Museo 500" panose="02000000000000000000" pitchFamily="2" charset="77"/>
            </a:endParaRP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5050F4-71B2-594D-B75E-90F73A955CFB}"/>
              </a:ext>
            </a:extLst>
          </p:cNvPr>
          <p:cNvSpPr txBox="1"/>
          <p:nvPr/>
        </p:nvSpPr>
        <p:spPr>
          <a:xfrm>
            <a:off x="2189" y="3596546"/>
            <a:ext cx="915249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Pontos de Atenção / Observações / Riscos </a:t>
            </a:r>
          </a:p>
        </p:txBody>
      </p:sp>
    </p:spTree>
    <p:extLst>
      <p:ext uri="{BB962C8B-B14F-4D97-AF65-F5344CB8AC3E}">
        <p14:creationId xmlns:p14="http://schemas.microsoft.com/office/powerpoint/2010/main" val="287019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Planejado: 13%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13%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7C1DAE-5EEF-D04F-A6DF-C712D6228277}"/>
              </a:ext>
            </a:extLst>
          </p:cNvPr>
          <p:cNvSpPr txBox="1"/>
          <p:nvPr/>
        </p:nvSpPr>
        <p:spPr>
          <a:xfrm>
            <a:off x="-1" y="3915758"/>
            <a:ext cx="913764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Cumprir os prazos para entrega das planilhas já apresentadas – Ponto de Atenção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Implementar funcionalidades do PA </a:t>
            </a:r>
            <a:r>
              <a:rPr lang="pt-BR" sz="1050" dirty="0" err="1">
                <a:latin typeface="Museo 500" panose="02000000000000000000" pitchFamily="2" charset="77"/>
              </a:rPr>
              <a:t>Picking</a:t>
            </a:r>
            <a:r>
              <a:rPr lang="pt-BR" sz="1050" dirty="0">
                <a:latin typeface="Museo 500" panose="02000000000000000000" pitchFamily="2" charset="77"/>
              </a:rPr>
              <a:t> – Ponto de Atenção </a:t>
            </a:r>
          </a:p>
          <a:p>
            <a:pPr marL="342900" indent="-342900">
              <a:buFontTx/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Indefinição dos processos de produção podem impactar outras áreas, principalmente o fiscal – Risco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Reuniões não planejadas podem impactar nas agendas – Ponto de Atenção</a:t>
            </a: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39%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05/02/2019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268695-1AAB-A543-8AC8-20259C0AF665}"/>
              </a:ext>
            </a:extLst>
          </p:cNvPr>
          <p:cNvSpPr txBox="1"/>
          <p:nvPr/>
        </p:nvSpPr>
        <p:spPr>
          <a:xfrm>
            <a:off x="-1" y="1479739"/>
            <a:ext cx="306537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Mapeamento de Processos: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Contábil, Fiscal e Financeiro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Custos, Ativo e Faturamento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Estoque, Qualidade e PCP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83D2-E6EF-2440-B0A3-15182F306254}"/>
              </a:ext>
            </a:extLst>
          </p:cNvPr>
          <p:cNvSpPr txBox="1"/>
          <p:nvPr/>
        </p:nvSpPr>
        <p:spPr>
          <a:xfrm>
            <a:off x="-1" y="1171803"/>
            <a:ext cx="3093365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Concluídas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B356E3-CB7F-BE4A-BF41-4C1A7515FE92}"/>
              </a:ext>
            </a:extLst>
          </p:cNvPr>
          <p:cNvSpPr txBox="1"/>
          <p:nvPr/>
        </p:nvSpPr>
        <p:spPr>
          <a:xfrm>
            <a:off x="-3682" y="2578274"/>
            <a:ext cx="3097046" cy="3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useo 500" panose="02000000000000000000" pitchFamily="2" charset="77"/>
              </a:rPr>
              <a:t>Atividades em Validação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80F9D1-6889-5347-B87F-7CF3B77B9230}"/>
              </a:ext>
            </a:extLst>
          </p:cNvPr>
          <p:cNvSpPr/>
          <p:nvPr/>
        </p:nvSpPr>
        <p:spPr>
          <a:xfrm>
            <a:off x="0" y="2893123"/>
            <a:ext cx="30618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644BA6-3AE3-8A48-93BD-F47532A3DCE4}"/>
              </a:ext>
            </a:extLst>
          </p:cNvPr>
          <p:cNvSpPr txBox="1"/>
          <p:nvPr/>
        </p:nvSpPr>
        <p:spPr>
          <a:xfrm>
            <a:off x="3061840" y="2576561"/>
            <a:ext cx="3064339" cy="30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em Andamento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371E9E-E869-A84B-9270-B5434042A3AC}"/>
              </a:ext>
            </a:extLst>
          </p:cNvPr>
          <p:cNvSpPr/>
          <p:nvPr/>
        </p:nvSpPr>
        <p:spPr>
          <a:xfrm>
            <a:off x="3061839" y="2892003"/>
            <a:ext cx="306433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Mapeamento de Processos de Produção, Cadastros da área de Produção, Especificação de integração com BASIS, Envio do Plano de Contas e Impostos, Mapeamento de Processos de Compras e Vendas e Projetos e Serviços, Cadastro de </a:t>
            </a:r>
            <a:r>
              <a:rPr lang="pt-BR" sz="800" dirty="0" err="1">
                <a:latin typeface="Museo 500" panose="02000000000000000000" pitchFamily="2" charset="77"/>
              </a:rPr>
              <a:t>PNs</a:t>
            </a:r>
            <a:r>
              <a:rPr lang="pt-BR" sz="800" dirty="0">
                <a:latin typeface="Museo 500" panose="02000000000000000000" pitchFamily="2" charset="77"/>
              </a:rPr>
              <a:t> e Itens.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3067219" y="1171415"/>
            <a:ext cx="3062711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3065015" y="1479447"/>
            <a:ext cx="3064339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Indefinição dos processos de produção podem impactar outras áreas. Processos de SMT e PSA e número de série e lote.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1DDB52-86C6-9E4C-AF13-514EB5C9B31C}"/>
              </a:ext>
            </a:extLst>
          </p:cNvPr>
          <p:cNvSpPr txBox="1"/>
          <p:nvPr/>
        </p:nvSpPr>
        <p:spPr>
          <a:xfrm>
            <a:off x="6130689" y="1171415"/>
            <a:ext cx="302400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Próximas Atividades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A884933-1A49-9A44-B807-32489DA74E14}"/>
              </a:ext>
            </a:extLst>
          </p:cNvPr>
          <p:cNvSpPr/>
          <p:nvPr/>
        </p:nvSpPr>
        <p:spPr>
          <a:xfrm>
            <a:off x="6126179" y="1479580"/>
            <a:ext cx="302851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06/02 – Mapeamento de Projetos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08/02 – Mapeamento de Importação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08/02 – Prévia Blueprint Contábil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15/02 – Disponibilizar Ambiente</a:t>
            </a:r>
          </a:p>
          <a:p>
            <a:endParaRPr lang="pt-BR" sz="1050" dirty="0">
              <a:latin typeface="Museo 500" panose="02000000000000000000" pitchFamily="2" charset="77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05/08/2019 -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A3BDE06-1D1B-F548-95DA-5DB425D1137F}"/>
              </a:ext>
            </a:extLst>
          </p:cNvPr>
          <p:cNvSpPr/>
          <p:nvPr/>
        </p:nvSpPr>
        <p:spPr>
          <a:xfrm>
            <a:off x="6127792" y="2892003"/>
            <a:ext cx="301620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Alberto Sanches Garcia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Fernando Gama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Tadeu Rocha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Equipe de Soluções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Leonardo Lisboa (gerente do projeto)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A3CF2-9003-CE4E-BCAD-FC9D22C7FAAC}"/>
              </a:ext>
            </a:extLst>
          </p:cNvPr>
          <p:cNvSpPr txBox="1"/>
          <p:nvPr/>
        </p:nvSpPr>
        <p:spPr>
          <a:xfrm>
            <a:off x="6126179" y="2577210"/>
            <a:ext cx="3011470" cy="307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Recursos Envolvidos: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0D0ACCC-5724-3642-8A17-F39A22537DDD}"/>
              </a:ext>
            </a:extLst>
          </p:cNvPr>
          <p:cNvSpPr/>
          <p:nvPr/>
        </p:nvSpPr>
        <p:spPr>
          <a:xfrm>
            <a:off x="0" y="2892003"/>
            <a:ext cx="30643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Fluxos de Processos de Controladoria</a:t>
            </a: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5050F4-71B2-594D-B75E-90F73A955CFB}"/>
              </a:ext>
            </a:extLst>
          </p:cNvPr>
          <p:cNvSpPr txBox="1"/>
          <p:nvPr/>
        </p:nvSpPr>
        <p:spPr>
          <a:xfrm>
            <a:off x="2189" y="3596546"/>
            <a:ext cx="915249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Pontos de Atenção / Observações / Riscos </a:t>
            </a:r>
          </a:p>
        </p:txBody>
      </p:sp>
    </p:spTree>
    <p:extLst>
      <p:ext uri="{BB962C8B-B14F-4D97-AF65-F5344CB8AC3E}">
        <p14:creationId xmlns:p14="http://schemas.microsoft.com/office/powerpoint/2010/main" val="2359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Planejado: 19%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19%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7C1DAE-5EEF-D04F-A6DF-C712D6228277}"/>
              </a:ext>
            </a:extLst>
          </p:cNvPr>
          <p:cNvSpPr txBox="1"/>
          <p:nvPr/>
        </p:nvSpPr>
        <p:spPr>
          <a:xfrm>
            <a:off x="-1" y="3915758"/>
            <a:ext cx="9137649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Prévia das cargas de itens e parceiros de negócios não foi enviada. O prazo final de entrega é no dia 15/02. Se houver ajustes a serem feitos, teremos de fazer uma análise e depois os usuários deverão fazer uma nova entrega das cargas. – Ponto de Atenção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Incluir processos de </a:t>
            </a:r>
            <a:r>
              <a:rPr lang="pt-BR" sz="1050" dirty="0" err="1">
                <a:latin typeface="Museo 500" panose="02000000000000000000" pitchFamily="2" charset="77"/>
              </a:rPr>
              <a:t>Picking</a:t>
            </a:r>
            <a:r>
              <a:rPr lang="pt-BR" sz="1050" dirty="0">
                <a:latin typeface="Museo 500" panose="02000000000000000000" pitchFamily="2" charset="77"/>
              </a:rPr>
              <a:t>, </a:t>
            </a:r>
            <a:r>
              <a:rPr lang="pt-BR" sz="1050" dirty="0" err="1">
                <a:latin typeface="Museo 500" panose="02000000000000000000" pitchFamily="2" charset="77"/>
              </a:rPr>
              <a:t>Picking</a:t>
            </a:r>
            <a:r>
              <a:rPr lang="pt-BR" sz="1050" dirty="0">
                <a:latin typeface="Museo 500" panose="02000000000000000000" pitchFamily="2" charset="77"/>
              </a:rPr>
              <a:t> Reverso, RMA e Scrap em Cronograma – Ponto de Atenção </a:t>
            </a:r>
          </a:p>
          <a:p>
            <a:pPr marL="342900" indent="-342900">
              <a:buFontTx/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Indefinição dos processos de produção podem impactar outras áreas, principalmente o fiscal – Risco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Reuniões não planejadas podem impactar nas agendas – Ponto de Atenção</a:t>
            </a:r>
          </a:p>
          <a:p>
            <a:pPr marL="342900" indent="-342900">
              <a:buAutoNum type="arabicParenR"/>
            </a:pPr>
            <a:r>
              <a:rPr lang="pt-BR" sz="1050" dirty="0">
                <a:latin typeface="Museo 500" panose="02000000000000000000" pitchFamily="2" charset="77"/>
              </a:rPr>
              <a:t>Cumprimento de horários, reuniões e prazos para validação – Ponto de Atenção</a:t>
            </a: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57%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12/02/2019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268695-1AAB-A543-8AC8-20259C0AF665}"/>
              </a:ext>
            </a:extLst>
          </p:cNvPr>
          <p:cNvSpPr txBox="1"/>
          <p:nvPr/>
        </p:nvSpPr>
        <p:spPr>
          <a:xfrm>
            <a:off x="-1" y="1479739"/>
            <a:ext cx="306537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Validação de Processos de Controladoria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83D2-E6EF-2440-B0A3-15182F306254}"/>
              </a:ext>
            </a:extLst>
          </p:cNvPr>
          <p:cNvSpPr txBox="1"/>
          <p:nvPr/>
        </p:nvSpPr>
        <p:spPr>
          <a:xfrm>
            <a:off x="-1" y="1171803"/>
            <a:ext cx="3093365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Concluídas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B356E3-CB7F-BE4A-BF41-4C1A7515FE92}"/>
              </a:ext>
            </a:extLst>
          </p:cNvPr>
          <p:cNvSpPr txBox="1"/>
          <p:nvPr/>
        </p:nvSpPr>
        <p:spPr>
          <a:xfrm>
            <a:off x="-3682" y="2578274"/>
            <a:ext cx="3097046" cy="3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useo 500" panose="02000000000000000000" pitchFamily="2" charset="77"/>
              </a:rPr>
              <a:t>Atividades em Validação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80F9D1-6889-5347-B87F-7CF3B77B9230}"/>
              </a:ext>
            </a:extLst>
          </p:cNvPr>
          <p:cNvSpPr/>
          <p:nvPr/>
        </p:nvSpPr>
        <p:spPr>
          <a:xfrm>
            <a:off x="0" y="2893123"/>
            <a:ext cx="30618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644BA6-3AE3-8A48-93BD-F47532A3DCE4}"/>
              </a:ext>
            </a:extLst>
          </p:cNvPr>
          <p:cNvSpPr txBox="1"/>
          <p:nvPr/>
        </p:nvSpPr>
        <p:spPr>
          <a:xfrm>
            <a:off x="3061840" y="2576561"/>
            <a:ext cx="3064339" cy="30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em Andamento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371E9E-E869-A84B-9270-B5434042A3AC}"/>
              </a:ext>
            </a:extLst>
          </p:cNvPr>
          <p:cNvSpPr/>
          <p:nvPr/>
        </p:nvSpPr>
        <p:spPr>
          <a:xfrm>
            <a:off x="3061839" y="2892003"/>
            <a:ext cx="306433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Validação dos processos de produção V.2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Especificação de integração com BASIS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Mapeamento de processos de compras, vendas, projetos e serviços</a:t>
            </a: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3067219" y="1171415"/>
            <a:ext cx="3062711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3065015" y="1479447"/>
            <a:ext cx="3064339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Indefinição dos processos de produção podem impactar outras áreas. Processos de SMT e PSA e número de série e lote.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Enviar prévias das planilhas de carga de impostos, planos de contas, itens e </a:t>
            </a:r>
            <a:r>
              <a:rPr lang="pt-BR" sz="1050" dirty="0" err="1">
                <a:latin typeface="Museo 500" panose="02000000000000000000" pitchFamily="2" charset="77"/>
              </a:rPr>
              <a:t>PNs</a:t>
            </a:r>
            <a:r>
              <a:rPr lang="pt-BR" sz="1050" dirty="0">
                <a:latin typeface="Museo 500" panose="02000000000000000000" pitchFamily="2" charset="77"/>
              </a:rPr>
              <a:t>.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1DDB52-86C6-9E4C-AF13-514EB5C9B31C}"/>
              </a:ext>
            </a:extLst>
          </p:cNvPr>
          <p:cNvSpPr txBox="1"/>
          <p:nvPr/>
        </p:nvSpPr>
        <p:spPr>
          <a:xfrm>
            <a:off x="6130689" y="1171415"/>
            <a:ext cx="302400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Próximas Atividades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A884933-1A49-9A44-B807-32489DA74E14}"/>
              </a:ext>
            </a:extLst>
          </p:cNvPr>
          <p:cNvSpPr/>
          <p:nvPr/>
        </p:nvSpPr>
        <p:spPr>
          <a:xfrm>
            <a:off x="6126179" y="1479580"/>
            <a:ext cx="3028510" cy="1223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15/02 – Disponibilizar Ambiente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18/02 – Prévia </a:t>
            </a:r>
            <a:r>
              <a:rPr lang="pt-BR" sz="1050" dirty="0" err="1">
                <a:latin typeface="Museo 500" panose="02000000000000000000" pitchFamily="2" charset="77"/>
              </a:rPr>
              <a:t>Blueprint</a:t>
            </a:r>
            <a:r>
              <a:rPr lang="pt-BR" sz="1050" dirty="0">
                <a:latin typeface="Museo 500" panose="02000000000000000000" pitchFamily="2" charset="77"/>
              </a:rPr>
              <a:t> Produção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20/02 – Prévia </a:t>
            </a:r>
            <a:r>
              <a:rPr lang="pt-BR" sz="1050" dirty="0" err="1">
                <a:latin typeface="Museo 500" panose="02000000000000000000" pitchFamily="2" charset="77"/>
              </a:rPr>
              <a:t>Blueprint</a:t>
            </a:r>
            <a:r>
              <a:rPr lang="pt-BR" sz="1050" dirty="0">
                <a:latin typeface="Museo 500" panose="02000000000000000000" pitchFamily="2" charset="77"/>
              </a:rPr>
              <a:t> Contábil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22/02 – Prévia </a:t>
            </a:r>
            <a:r>
              <a:rPr lang="pt-BR" sz="1050" dirty="0" err="1">
                <a:latin typeface="Museo 500" panose="02000000000000000000" pitchFamily="2" charset="77"/>
              </a:rPr>
              <a:t>Blueprint</a:t>
            </a:r>
            <a:r>
              <a:rPr lang="pt-BR" sz="1050" dirty="0">
                <a:latin typeface="Museo 500" panose="02000000000000000000" pitchFamily="2" charset="77"/>
              </a:rPr>
              <a:t> Compras, Vendas, Projetos e Serviços.</a:t>
            </a:r>
          </a:p>
          <a:p>
            <a:endParaRPr lang="pt-BR" sz="1050" dirty="0">
              <a:latin typeface="Museo 500" panose="02000000000000000000" pitchFamily="2" charset="77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05/08/2019 -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A3BDE06-1D1B-F548-95DA-5DB425D1137F}"/>
              </a:ext>
            </a:extLst>
          </p:cNvPr>
          <p:cNvSpPr/>
          <p:nvPr/>
        </p:nvSpPr>
        <p:spPr>
          <a:xfrm>
            <a:off x="6127792" y="2892003"/>
            <a:ext cx="301620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Alberto Sanches Garcia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Fernando Gama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Tadeu Rocha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Equipe de Soluções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Leonardo Lisboa (gerente do projeto)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A3CF2-9003-CE4E-BCAD-FC9D22C7FAAC}"/>
              </a:ext>
            </a:extLst>
          </p:cNvPr>
          <p:cNvSpPr txBox="1"/>
          <p:nvPr/>
        </p:nvSpPr>
        <p:spPr>
          <a:xfrm>
            <a:off x="6126179" y="2577210"/>
            <a:ext cx="3011470" cy="307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Recursos Envolvidos: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0D0ACCC-5724-3642-8A17-F39A22537DDD}"/>
              </a:ext>
            </a:extLst>
          </p:cNvPr>
          <p:cNvSpPr/>
          <p:nvPr/>
        </p:nvSpPr>
        <p:spPr>
          <a:xfrm>
            <a:off x="0" y="2892003"/>
            <a:ext cx="30643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Processos de Produção V.2</a:t>
            </a: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5050F4-71B2-594D-B75E-90F73A955CFB}"/>
              </a:ext>
            </a:extLst>
          </p:cNvPr>
          <p:cNvSpPr txBox="1"/>
          <p:nvPr/>
        </p:nvSpPr>
        <p:spPr>
          <a:xfrm>
            <a:off x="2189" y="3596546"/>
            <a:ext cx="915249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Pontos de Atenção / Observações / Riscos </a:t>
            </a:r>
          </a:p>
        </p:txBody>
      </p:sp>
    </p:spTree>
    <p:extLst>
      <p:ext uri="{BB962C8B-B14F-4D97-AF65-F5344CB8AC3E}">
        <p14:creationId xmlns:p14="http://schemas.microsoft.com/office/powerpoint/2010/main" val="63483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Planejado: 24%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22%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7C1DAE-5EEF-D04F-A6DF-C712D6228277}"/>
              </a:ext>
            </a:extLst>
          </p:cNvPr>
          <p:cNvSpPr txBox="1"/>
          <p:nvPr/>
        </p:nvSpPr>
        <p:spPr>
          <a:xfrm>
            <a:off x="-1" y="3915758"/>
            <a:ext cx="9137649" cy="1177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Cumprimento de horários, reuniões e prazos para validação – Ponto de Atenção</a:t>
            </a:r>
          </a:p>
          <a:p>
            <a:pPr marL="342900" indent="-342900">
              <a:buAutoNum type="arabicParenR"/>
            </a:pPr>
            <a:endParaRPr lang="pt-BR" sz="1000" dirty="0">
              <a:latin typeface="Museo 500" panose="02000000000000000000" pitchFamily="2" charset="77"/>
            </a:endParaRPr>
          </a:p>
          <a:p>
            <a:pPr marL="342900" indent="-342900">
              <a:buAutoNum type="arabicParenR"/>
            </a:pPr>
            <a:endParaRPr lang="pt-BR" sz="1000" dirty="0">
              <a:latin typeface="Museo 500" panose="02000000000000000000" pitchFamily="2" charset="77"/>
            </a:endParaRPr>
          </a:p>
          <a:p>
            <a:pPr marL="342900" indent="-342900">
              <a:buAutoNum type="arabicParenR"/>
            </a:pPr>
            <a:endParaRPr lang="pt-BR" sz="1000" dirty="0">
              <a:latin typeface="Museo 500" panose="02000000000000000000" pitchFamily="2" charset="77"/>
            </a:endParaRPr>
          </a:p>
          <a:p>
            <a:endParaRPr lang="pt-BR" sz="1000" dirty="0">
              <a:latin typeface="Museo 500" panose="02000000000000000000" pitchFamily="2" charset="77"/>
            </a:endParaRPr>
          </a:p>
          <a:p>
            <a:endParaRPr lang="pt-BR" sz="1000" dirty="0">
              <a:latin typeface="Museo 500" panose="02000000000000000000" pitchFamily="2" charset="77"/>
            </a:endParaRP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68%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19/02/2019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268695-1AAB-A543-8AC8-20259C0AF665}"/>
              </a:ext>
            </a:extLst>
          </p:cNvPr>
          <p:cNvSpPr txBox="1"/>
          <p:nvPr/>
        </p:nvSpPr>
        <p:spPr>
          <a:xfrm>
            <a:off x="-1" y="1479739"/>
            <a:ext cx="306537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Validação de Processos de Controladoria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83D2-E6EF-2440-B0A3-15182F306254}"/>
              </a:ext>
            </a:extLst>
          </p:cNvPr>
          <p:cNvSpPr txBox="1"/>
          <p:nvPr/>
        </p:nvSpPr>
        <p:spPr>
          <a:xfrm>
            <a:off x="-1" y="1171803"/>
            <a:ext cx="3093365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Concluídas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B356E3-CB7F-BE4A-BF41-4C1A7515FE92}"/>
              </a:ext>
            </a:extLst>
          </p:cNvPr>
          <p:cNvSpPr txBox="1"/>
          <p:nvPr/>
        </p:nvSpPr>
        <p:spPr>
          <a:xfrm>
            <a:off x="-3682" y="2578274"/>
            <a:ext cx="3097046" cy="3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useo 500" panose="02000000000000000000" pitchFamily="2" charset="77"/>
              </a:rPr>
              <a:t>Atividades em Validação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80F9D1-6889-5347-B87F-7CF3B77B9230}"/>
              </a:ext>
            </a:extLst>
          </p:cNvPr>
          <p:cNvSpPr/>
          <p:nvPr/>
        </p:nvSpPr>
        <p:spPr>
          <a:xfrm>
            <a:off x="0" y="2893123"/>
            <a:ext cx="30618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644BA6-3AE3-8A48-93BD-F47532A3DCE4}"/>
              </a:ext>
            </a:extLst>
          </p:cNvPr>
          <p:cNvSpPr txBox="1"/>
          <p:nvPr/>
        </p:nvSpPr>
        <p:spPr>
          <a:xfrm>
            <a:off x="3061840" y="2576561"/>
            <a:ext cx="3064339" cy="30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em Andamento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371E9E-E869-A84B-9270-B5434042A3AC}"/>
              </a:ext>
            </a:extLst>
          </p:cNvPr>
          <p:cNvSpPr/>
          <p:nvPr/>
        </p:nvSpPr>
        <p:spPr>
          <a:xfrm>
            <a:off x="3061839" y="2892003"/>
            <a:ext cx="306433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Validação dos processos de produção V.2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Ajustar </a:t>
            </a: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Compras e Vendas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Ajustar </a:t>
            </a: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Projetos e Assistência Técnica</a:t>
            </a: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3067219" y="1171415"/>
            <a:ext cx="3062711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3065015" y="1479447"/>
            <a:ext cx="3064339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Ver quadro a seguir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1DDB52-86C6-9E4C-AF13-514EB5C9B31C}"/>
              </a:ext>
            </a:extLst>
          </p:cNvPr>
          <p:cNvSpPr txBox="1"/>
          <p:nvPr/>
        </p:nvSpPr>
        <p:spPr>
          <a:xfrm>
            <a:off x="6130689" y="1171415"/>
            <a:ext cx="302400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Próximas Atividades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A884933-1A49-9A44-B807-32489DA74E14}"/>
              </a:ext>
            </a:extLst>
          </p:cNvPr>
          <p:cNvSpPr/>
          <p:nvPr/>
        </p:nvSpPr>
        <p:spPr>
          <a:xfrm>
            <a:off x="6126179" y="1479580"/>
            <a:ext cx="302851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20/02 – Prévia </a:t>
            </a:r>
            <a:r>
              <a:rPr lang="pt-BR" sz="1050" dirty="0" err="1">
                <a:latin typeface="Museo 500" panose="02000000000000000000" pitchFamily="2" charset="77"/>
              </a:rPr>
              <a:t>Blueprint</a:t>
            </a:r>
            <a:r>
              <a:rPr lang="pt-BR" sz="1050" dirty="0">
                <a:latin typeface="Museo 500" panose="02000000000000000000" pitchFamily="2" charset="77"/>
              </a:rPr>
              <a:t> Contábil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22/02 – Disponibilizar ambiente</a:t>
            </a: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05/08/2019 -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A3BDE06-1D1B-F548-95DA-5DB425D1137F}"/>
              </a:ext>
            </a:extLst>
          </p:cNvPr>
          <p:cNvSpPr/>
          <p:nvPr/>
        </p:nvSpPr>
        <p:spPr>
          <a:xfrm>
            <a:off x="6127792" y="2892003"/>
            <a:ext cx="301620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Alberto Sanches Garcia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Fernando Gama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Tadeu Rocha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Equipe de Soluções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Leonardo Lisboa (gerente do projeto)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A3CF2-9003-CE4E-BCAD-FC9D22C7FAAC}"/>
              </a:ext>
            </a:extLst>
          </p:cNvPr>
          <p:cNvSpPr txBox="1"/>
          <p:nvPr/>
        </p:nvSpPr>
        <p:spPr>
          <a:xfrm>
            <a:off x="6126178" y="2577210"/>
            <a:ext cx="3043967" cy="307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Recursos Envolvidos: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0D0ACCC-5724-3642-8A17-F39A22537DDD}"/>
              </a:ext>
            </a:extLst>
          </p:cNvPr>
          <p:cNvSpPr/>
          <p:nvPr/>
        </p:nvSpPr>
        <p:spPr>
          <a:xfrm>
            <a:off x="0" y="2892003"/>
            <a:ext cx="30643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Processos de Produção V.2</a:t>
            </a: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5050F4-71B2-594D-B75E-90F73A955CFB}"/>
              </a:ext>
            </a:extLst>
          </p:cNvPr>
          <p:cNvSpPr txBox="1"/>
          <p:nvPr/>
        </p:nvSpPr>
        <p:spPr>
          <a:xfrm>
            <a:off x="2189" y="3596546"/>
            <a:ext cx="915249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Pontos de Atenção / Observações / Riscos </a:t>
            </a:r>
          </a:p>
        </p:txBody>
      </p:sp>
    </p:spTree>
    <p:extLst>
      <p:ext uri="{BB962C8B-B14F-4D97-AF65-F5344CB8AC3E}">
        <p14:creationId xmlns:p14="http://schemas.microsoft.com/office/powerpoint/2010/main" val="406813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Planejado: 24%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22%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68%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19/02/2019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0" y="1171415"/>
            <a:ext cx="9154687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2189" y="1479447"/>
            <a:ext cx="9139969" cy="3554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900" dirty="0">
                <a:latin typeface="Museo 500" panose="02000000000000000000" pitchFamily="2" charset="77"/>
              </a:rPr>
              <a:t>Área de Produção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Lista de Grupo de materiais - cobrar Marcos Montenegro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Máscara do Bin </a:t>
            </a:r>
            <a:r>
              <a:rPr lang="pt-BR" sz="900" dirty="0" err="1">
                <a:latin typeface="Museo 500" panose="02000000000000000000" pitchFamily="2" charset="77"/>
              </a:rPr>
              <a:t>Location</a:t>
            </a:r>
            <a:r>
              <a:rPr lang="pt-BR" sz="900" dirty="0">
                <a:latin typeface="Museo 500" panose="02000000000000000000" pitchFamily="2" charset="77"/>
              </a:rPr>
              <a:t> - cobrar Jorge Hudson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Lista de depósitos com código e nome - cobrar Jorge Hudson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Quais os depósitos terão Bin </a:t>
            </a:r>
            <a:r>
              <a:rPr lang="pt-BR" sz="900" dirty="0" err="1">
                <a:latin typeface="Museo 500" panose="02000000000000000000" pitchFamily="2" charset="77"/>
              </a:rPr>
              <a:t>Location</a:t>
            </a:r>
            <a:r>
              <a:rPr lang="pt-BR" sz="900" dirty="0">
                <a:latin typeface="Museo 500" panose="02000000000000000000" pitchFamily="2" charset="77"/>
              </a:rPr>
              <a:t> - cobrar Jorge Hudson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Quais produtos serão controlados no SAP por número de série - cobrar Marcos Montenegro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Quais produtos serão controlados no SAP por Lote - cobrar Marcos Montenegro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Máscara do código de materiais - cobrar Marcos Montenegro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Máscara do código de serviços - cobrar Marcos Montenegro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Estruturas de cada produto (B.O.M) - cobrar Marcos Montenegro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Desenho do processo de </a:t>
            </a:r>
            <a:r>
              <a:rPr lang="pt-BR" sz="900" dirty="0" err="1">
                <a:latin typeface="Museo 500" panose="02000000000000000000" pitchFamily="2" charset="77"/>
              </a:rPr>
              <a:t>Supply</a:t>
            </a:r>
            <a:r>
              <a:rPr lang="pt-BR" sz="900" dirty="0">
                <a:latin typeface="Museo 500" panose="02000000000000000000" pitchFamily="2" charset="77"/>
              </a:rPr>
              <a:t> Chain - cobrar Pedro Henrique, Fernando solicitou desde o dia 07/02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Número de série: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	- Os itens serão controlados por número de série? - cobrar Sidney Morgado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	- Se sim, quais itens serão controlados por número de série? - cobrar Sidney Morgado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Lote: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	- Os itens serão controlados por lote? - cobrar Sidney Morgado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	- Se sim, quais itens serão controlados por lote? - cobrar Sidney Morgado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Validar versão 2 dos fluxos de produção - cobrar Jorge Demarco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Desenho do processo de RTS - cobrar </a:t>
            </a:r>
            <a:r>
              <a:rPr lang="pt-BR" sz="900" dirty="0" err="1">
                <a:latin typeface="Museo 500" panose="02000000000000000000" pitchFamily="2" charset="77"/>
              </a:rPr>
              <a:t>Angela</a:t>
            </a:r>
            <a:r>
              <a:rPr lang="pt-BR" sz="900" dirty="0">
                <a:latin typeface="Museo 500" panose="02000000000000000000" pitchFamily="2" charset="77"/>
              </a:rPr>
              <a:t> </a:t>
            </a:r>
            <a:r>
              <a:rPr lang="pt-BR" sz="900" dirty="0" err="1">
                <a:latin typeface="Museo 500" panose="02000000000000000000" pitchFamily="2" charset="77"/>
              </a:rPr>
              <a:t>Tsutsumi</a:t>
            </a:r>
            <a:endParaRPr lang="pt-BR" sz="900" dirty="0">
              <a:latin typeface="Museo 500" panose="02000000000000000000" pitchFamily="2" charset="7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Quem será o usuário chave para o assunto de MES? - cobrar Sidney Morgado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Definir quem fará o apontamento de produção, SAP ou MES? - cobrar Sidney Morgado</a:t>
            </a:r>
          </a:p>
          <a:p>
            <a:endParaRPr lang="pt-BR" sz="90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900" dirty="0">
                <a:latin typeface="Museo 500" panose="02000000000000000000" pitchFamily="2" charset="77"/>
              </a:rPr>
              <a:t>Área de Compras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pt-BR" sz="900" dirty="0">
                <a:latin typeface="Museo 500" panose="02000000000000000000" pitchFamily="2" charset="77"/>
              </a:rPr>
              <a:t>Pedidos urgentes que não caem para aprovação, quais as regras que determinam a necessidade deste tipo de pedido? – cobrar </a:t>
            </a:r>
            <a:r>
              <a:rPr lang="pt-BR" sz="900" dirty="0" err="1">
                <a:latin typeface="Museo 500" panose="02000000000000000000" pitchFamily="2" charset="77"/>
              </a:rPr>
              <a:t>Monalisa</a:t>
            </a:r>
            <a:endParaRPr lang="pt-BR" sz="90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05/08/2019 -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Planejado: 33%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31%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7C1DAE-5EEF-D04F-A6DF-C712D6228277}"/>
              </a:ext>
            </a:extLst>
          </p:cNvPr>
          <p:cNvSpPr txBox="1"/>
          <p:nvPr/>
        </p:nvSpPr>
        <p:spPr>
          <a:xfrm>
            <a:off x="-1" y="3915758"/>
            <a:ext cx="9137649" cy="1177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Cumprimento de horários, reuniões e prazos para validação – Ponto de Atenção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Mapeamento de processos do BASIS e TKPP – Ponto de Atenção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Ao todo, 45 processos validados, 2 aguardando validação e 13 em construção - Observação</a:t>
            </a:r>
          </a:p>
          <a:p>
            <a:endParaRPr lang="pt-BR" sz="1000" dirty="0">
              <a:latin typeface="Museo 500" panose="02000000000000000000" pitchFamily="2" charset="77"/>
            </a:endParaRPr>
          </a:p>
          <a:p>
            <a:endParaRPr lang="pt-BR" sz="1000" dirty="0">
              <a:latin typeface="Museo 500" panose="02000000000000000000" pitchFamily="2" charset="77"/>
            </a:endParaRPr>
          </a:p>
          <a:p>
            <a:endParaRPr lang="pt-BR" sz="1000" dirty="0">
              <a:latin typeface="Museo 500" panose="02000000000000000000" pitchFamily="2" charset="77"/>
            </a:endParaRP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75%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28/02/2019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268695-1AAB-A543-8AC8-20259C0AF665}"/>
              </a:ext>
            </a:extLst>
          </p:cNvPr>
          <p:cNvSpPr txBox="1"/>
          <p:nvPr/>
        </p:nvSpPr>
        <p:spPr>
          <a:xfrm>
            <a:off x="-1" y="1479739"/>
            <a:ext cx="306537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Validação de Processos de Controladoria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83D2-E6EF-2440-B0A3-15182F306254}"/>
              </a:ext>
            </a:extLst>
          </p:cNvPr>
          <p:cNvSpPr txBox="1"/>
          <p:nvPr/>
        </p:nvSpPr>
        <p:spPr>
          <a:xfrm>
            <a:off x="-1" y="1171803"/>
            <a:ext cx="3093365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Concluídas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B356E3-CB7F-BE4A-BF41-4C1A7515FE92}"/>
              </a:ext>
            </a:extLst>
          </p:cNvPr>
          <p:cNvSpPr txBox="1"/>
          <p:nvPr/>
        </p:nvSpPr>
        <p:spPr>
          <a:xfrm>
            <a:off x="-3682" y="2578274"/>
            <a:ext cx="3097046" cy="3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useo 500" panose="02000000000000000000" pitchFamily="2" charset="77"/>
              </a:rPr>
              <a:t>Atividades em Validação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80F9D1-6889-5347-B87F-7CF3B77B9230}"/>
              </a:ext>
            </a:extLst>
          </p:cNvPr>
          <p:cNvSpPr/>
          <p:nvPr/>
        </p:nvSpPr>
        <p:spPr>
          <a:xfrm>
            <a:off x="0" y="2893123"/>
            <a:ext cx="30618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644BA6-3AE3-8A48-93BD-F47532A3DCE4}"/>
              </a:ext>
            </a:extLst>
          </p:cNvPr>
          <p:cNvSpPr txBox="1"/>
          <p:nvPr/>
        </p:nvSpPr>
        <p:spPr>
          <a:xfrm>
            <a:off x="3061840" y="2576561"/>
            <a:ext cx="3064339" cy="30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em Andamento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371E9E-E869-A84B-9270-B5434042A3AC}"/>
              </a:ext>
            </a:extLst>
          </p:cNvPr>
          <p:cNvSpPr/>
          <p:nvPr/>
        </p:nvSpPr>
        <p:spPr>
          <a:xfrm>
            <a:off x="3061839" y="2892003"/>
            <a:ext cx="306433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Compras e Vendas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Assistência Técnica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Ajuste de Processos de Projetos (P&amp;D e PPO)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Testes de VPN para liberação do ambiente</a:t>
            </a: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3067219" y="1171415"/>
            <a:ext cx="3062711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3065015" y="1479447"/>
            <a:ext cx="3064339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De acordo com planilha de Follow-up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1DDB52-86C6-9E4C-AF13-514EB5C9B31C}"/>
              </a:ext>
            </a:extLst>
          </p:cNvPr>
          <p:cNvSpPr txBox="1"/>
          <p:nvPr/>
        </p:nvSpPr>
        <p:spPr>
          <a:xfrm>
            <a:off x="6130689" y="1171415"/>
            <a:ext cx="302400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Próximas Atividades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A884933-1A49-9A44-B807-32489DA74E14}"/>
              </a:ext>
            </a:extLst>
          </p:cNvPr>
          <p:cNvSpPr/>
          <p:nvPr/>
        </p:nvSpPr>
        <p:spPr>
          <a:xfrm>
            <a:off x="6126179" y="1479580"/>
            <a:ext cx="302851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01/03 – Mapeamento </a:t>
            </a:r>
            <a:r>
              <a:rPr lang="pt-BR" sz="1050" dirty="0" err="1">
                <a:latin typeface="Museo 500" panose="02000000000000000000" pitchFamily="2" charset="77"/>
              </a:rPr>
              <a:t>Basis</a:t>
            </a:r>
            <a:endParaRPr lang="pt-BR" sz="1050" dirty="0">
              <a:latin typeface="Museo 500" panose="02000000000000000000" pitchFamily="2" charset="77"/>
            </a:endParaRP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08/03 – Apresentação </a:t>
            </a:r>
            <a:r>
              <a:rPr lang="pt-BR" sz="1050" dirty="0" err="1">
                <a:latin typeface="Museo 500" panose="02000000000000000000" pitchFamily="2" charset="77"/>
              </a:rPr>
              <a:t>Blueprint</a:t>
            </a:r>
            <a:r>
              <a:rPr lang="pt-BR" sz="1050" dirty="0">
                <a:latin typeface="Museo 500" panose="02000000000000000000" pitchFamily="2" charset="77"/>
              </a:rPr>
              <a:t> Compras, Vendas e Assistência Técnica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15/03 – Mapeamento Compras (MAO)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15/03 – Mapeamento M.E.S. (MAO)</a:t>
            </a: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02/09/2019 -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A3BDE06-1D1B-F548-95DA-5DB425D1137F}"/>
              </a:ext>
            </a:extLst>
          </p:cNvPr>
          <p:cNvSpPr/>
          <p:nvPr/>
        </p:nvSpPr>
        <p:spPr>
          <a:xfrm>
            <a:off x="6127792" y="2892003"/>
            <a:ext cx="301620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Alberto Sanches Garcia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Fernando Gama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Tadeu Rocha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Equipe de Soluções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Leonardo Lisboa (gerente do projeto)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A3CF2-9003-CE4E-BCAD-FC9D22C7FAAC}"/>
              </a:ext>
            </a:extLst>
          </p:cNvPr>
          <p:cNvSpPr txBox="1"/>
          <p:nvPr/>
        </p:nvSpPr>
        <p:spPr>
          <a:xfrm>
            <a:off x="6126178" y="2577210"/>
            <a:ext cx="3043967" cy="307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Recursos Envolvidos: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0D0ACCC-5724-3642-8A17-F39A22537DDD}"/>
              </a:ext>
            </a:extLst>
          </p:cNvPr>
          <p:cNvSpPr/>
          <p:nvPr/>
        </p:nvSpPr>
        <p:spPr>
          <a:xfrm>
            <a:off x="0" y="2892003"/>
            <a:ext cx="30643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SMT (produção)</a:t>
            </a:r>
          </a:p>
          <a:p>
            <a:pPr marL="2857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5050F4-71B2-594D-B75E-90F73A955CFB}"/>
              </a:ext>
            </a:extLst>
          </p:cNvPr>
          <p:cNvSpPr txBox="1"/>
          <p:nvPr/>
        </p:nvSpPr>
        <p:spPr>
          <a:xfrm>
            <a:off x="2189" y="3596546"/>
            <a:ext cx="915249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Pontos de Atenção / Observações / Riscos </a:t>
            </a:r>
          </a:p>
        </p:txBody>
      </p:sp>
    </p:spTree>
    <p:extLst>
      <p:ext uri="{BB962C8B-B14F-4D97-AF65-F5344CB8AC3E}">
        <p14:creationId xmlns:p14="http://schemas.microsoft.com/office/powerpoint/2010/main" val="318229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Planejado: 36%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34%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7C1DAE-5EEF-D04F-A6DF-C712D6228277}"/>
              </a:ext>
            </a:extLst>
          </p:cNvPr>
          <p:cNvSpPr txBox="1"/>
          <p:nvPr/>
        </p:nvSpPr>
        <p:spPr>
          <a:xfrm>
            <a:off x="-1" y="3915758"/>
            <a:ext cx="9137649" cy="1184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Atraso decorrente da falta de retorno dos processos levantados em Manaus (Produção) – Ponto de Atenção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Atraso decorrente da estabilização da VPN (latência entre SP x Manaus x AWS) – Risco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Prazo máximo para estabilização do ambiente e tempo hábil para criar as bases de desenvolvimento – 15/03 – Risco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Datas estipuladas inicialmente para disponibilizar ambiente (15 e 22/02) – Observação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Ao todo, 55 processos validados, 2 processos pendentes e 9 processos em construção - Observação</a:t>
            </a: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84%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08/03/2019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268695-1AAB-A543-8AC8-20259C0AF665}"/>
              </a:ext>
            </a:extLst>
          </p:cNvPr>
          <p:cNvSpPr txBox="1"/>
          <p:nvPr/>
        </p:nvSpPr>
        <p:spPr>
          <a:xfrm>
            <a:off x="-1" y="1479739"/>
            <a:ext cx="3065379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Validação de Processos de Controladoria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Validação de Processo de P&amp;D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83D2-E6EF-2440-B0A3-15182F306254}"/>
              </a:ext>
            </a:extLst>
          </p:cNvPr>
          <p:cNvSpPr txBox="1"/>
          <p:nvPr/>
        </p:nvSpPr>
        <p:spPr>
          <a:xfrm>
            <a:off x="-1" y="1171803"/>
            <a:ext cx="3093365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Concluídas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B356E3-CB7F-BE4A-BF41-4C1A7515FE92}"/>
              </a:ext>
            </a:extLst>
          </p:cNvPr>
          <p:cNvSpPr txBox="1"/>
          <p:nvPr/>
        </p:nvSpPr>
        <p:spPr>
          <a:xfrm>
            <a:off x="-3682" y="2578274"/>
            <a:ext cx="3097046" cy="3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useo 500" panose="02000000000000000000" pitchFamily="2" charset="77"/>
              </a:rPr>
              <a:t>Atividades em Validação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80F9D1-6889-5347-B87F-7CF3B77B9230}"/>
              </a:ext>
            </a:extLst>
          </p:cNvPr>
          <p:cNvSpPr/>
          <p:nvPr/>
        </p:nvSpPr>
        <p:spPr>
          <a:xfrm>
            <a:off x="0" y="2893123"/>
            <a:ext cx="30618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644BA6-3AE3-8A48-93BD-F47532A3DCE4}"/>
              </a:ext>
            </a:extLst>
          </p:cNvPr>
          <p:cNvSpPr txBox="1"/>
          <p:nvPr/>
        </p:nvSpPr>
        <p:spPr>
          <a:xfrm>
            <a:off x="3061840" y="2576561"/>
            <a:ext cx="3064339" cy="30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em Andamento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371E9E-E869-A84B-9270-B5434042A3AC}"/>
              </a:ext>
            </a:extLst>
          </p:cNvPr>
          <p:cNvSpPr/>
          <p:nvPr/>
        </p:nvSpPr>
        <p:spPr>
          <a:xfrm>
            <a:off x="3061839" y="2892003"/>
            <a:ext cx="306433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Compras e Vendas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Assistência Técnica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Testes de VPN para liberação do ambiente</a:t>
            </a: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3067219" y="1171415"/>
            <a:ext cx="3062711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3065015" y="1479447"/>
            <a:ext cx="3064339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De acordo com planilha de Follow-up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PPO (em Manaus)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1DDB52-86C6-9E4C-AF13-514EB5C9B31C}"/>
              </a:ext>
            </a:extLst>
          </p:cNvPr>
          <p:cNvSpPr txBox="1"/>
          <p:nvPr/>
        </p:nvSpPr>
        <p:spPr>
          <a:xfrm>
            <a:off x="6130689" y="1171415"/>
            <a:ext cx="302400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Próximas Atividades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A884933-1A49-9A44-B807-32489DA74E14}"/>
              </a:ext>
            </a:extLst>
          </p:cNvPr>
          <p:cNvSpPr/>
          <p:nvPr/>
        </p:nvSpPr>
        <p:spPr>
          <a:xfrm>
            <a:off x="6126179" y="1479580"/>
            <a:ext cx="302851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15/03 – Mapeamento Compras (MAO)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15/03 – Mapeamento M.E.S. (MAO)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15/03 – Mapeamento PA </a:t>
            </a:r>
            <a:r>
              <a:rPr lang="pt-BR" sz="1050" dirty="0" err="1">
                <a:latin typeface="Museo 500" panose="02000000000000000000" pitchFamily="2" charset="77"/>
              </a:rPr>
              <a:t>Picking</a:t>
            </a:r>
            <a:r>
              <a:rPr lang="pt-BR" sz="1050" dirty="0">
                <a:latin typeface="Museo 500" panose="02000000000000000000" pitchFamily="2" charset="77"/>
              </a:rPr>
              <a:t>, </a:t>
            </a:r>
            <a:r>
              <a:rPr lang="pt-BR" sz="1050" dirty="0" err="1">
                <a:latin typeface="Museo 500" panose="02000000000000000000" pitchFamily="2" charset="77"/>
              </a:rPr>
              <a:t>Picking</a:t>
            </a:r>
            <a:r>
              <a:rPr lang="pt-BR" sz="1050" dirty="0">
                <a:latin typeface="Museo 500" panose="02000000000000000000" pitchFamily="2" charset="77"/>
              </a:rPr>
              <a:t> Reverso e RTS (MAO)</a:t>
            </a: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02/09/2019 -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A3BDE06-1D1B-F548-95DA-5DB425D1137F}"/>
              </a:ext>
            </a:extLst>
          </p:cNvPr>
          <p:cNvSpPr/>
          <p:nvPr/>
        </p:nvSpPr>
        <p:spPr>
          <a:xfrm>
            <a:off x="6127792" y="2892003"/>
            <a:ext cx="301620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Alberto Sanches Garcia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Fernando Gama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Tadeu Rocha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Equipe de Soluções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Leonardo Lisboa (gerente do projeto)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A3CF2-9003-CE4E-BCAD-FC9D22C7FAAC}"/>
              </a:ext>
            </a:extLst>
          </p:cNvPr>
          <p:cNvSpPr txBox="1"/>
          <p:nvPr/>
        </p:nvSpPr>
        <p:spPr>
          <a:xfrm>
            <a:off x="6126178" y="2577210"/>
            <a:ext cx="3043967" cy="307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Recursos Envolvidos: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0D0ACCC-5724-3642-8A17-F39A22537DDD}"/>
              </a:ext>
            </a:extLst>
          </p:cNvPr>
          <p:cNvSpPr/>
          <p:nvPr/>
        </p:nvSpPr>
        <p:spPr>
          <a:xfrm>
            <a:off x="0" y="2892003"/>
            <a:ext cx="30643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SMT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Movimentação de Depósitos</a:t>
            </a: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5050F4-71B2-594D-B75E-90F73A955CFB}"/>
              </a:ext>
            </a:extLst>
          </p:cNvPr>
          <p:cNvSpPr txBox="1"/>
          <p:nvPr/>
        </p:nvSpPr>
        <p:spPr>
          <a:xfrm>
            <a:off x="2189" y="3596546"/>
            <a:ext cx="915249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Pontos de Atenção / Observações / Riscos </a:t>
            </a:r>
          </a:p>
        </p:txBody>
      </p:sp>
    </p:spTree>
    <p:extLst>
      <p:ext uri="{BB962C8B-B14F-4D97-AF65-F5344CB8AC3E}">
        <p14:creationId xmlns:p14="http://schemas.microsoft.com/office/powerpoint/2010/main" val="13324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g-vazi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1" y="-2"/>
            <a:ext cx="9144000" cy="5143500"/>
          </a:xfrm>
          <a:prstGeom prst="rect">
            <a:avLst/>
          </a:prstGeom>
        </p:spPr>
      </p:pic>
      <p:sp>
        <p:nvSpPr>
          <p:cNvPr id="3" name="Rectangle 22">
            <a:extLst>
              <a:ext uri="{FF2B5EF4-FFF2-40B4-BE49-F238E27FC236}">
                <a16:creationId xmlns:a16="http://schemas.microsoft.com/office/drawing/2014/main" id="{D6E4F915-58FA-4746-BC79-A9E3E1C6A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86768"/>
          </a:xfrm>
          <a:prstGeom prst="rect">
            <a:avLst/>
          </a:prstGeom>
          <a:solidFill>
            <a:srgbClr val="0070C0"/>
          </a:solidFill>
          <a:ln w="12700">
            <a:noFill/>
            <a:miter lim="800000"/>
            <a:headEnd type="none" w="sm" len="sm"/>
            <a:tailEnd type="none" w="sm" len="sm"/>
          </a:ln>
          <a:extLst/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pt-BR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Status Report SAP Business One – </a:t>
            </a:r>
            <a:r>
              <a:rPr kumimoji="0" lang="en-GB" altLang="pt-BR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500" panose="02000000000000000000" pitchFamily="2" charset="77"/>
                <a:ea typeface="Century Gothic" charset="0"/>
                <a:cs typeface="Century Gothic" charset="0"/>
              </a:rPr>
              <a:t>Transire</a:t>
            </a:r>
            <a:endParaRPr kumimoji="0" lang="en-GB" altLang="pt-BR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18A065-4EAC-534B-BDB4-EAABADF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483"/>
            <a:ext cx="1389159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528345A4-0BC6-9F4D-881A-FFD49C85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096" y="457254"/>
            <a:ext cx="3837018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FDF887EA-3F30-7140-A7C9-892D76B6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159" y="454308"/>
            <a:ext cx="883877" cy="683346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6FD5813-6577-DB4E-80BB-F6A43996E382}"/>
              </a:ext>
            </a:extLst>
          </p:cNvPr>
          <p:cNvSpPr txBox="1"/>
          <p:nvPr/>
        </p:nvSpPr>
        <p:spPr>
          <a:xfrm>
            <a:off x="-29828" y="493381"/>
            <a:ext cx="13952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Evolução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Planejado: 38%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Realizado:  31% </a:t>
            </a:r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115187F-5E07-C544-9622-AD6C2B36C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935" y="568922"/>
            <a:ext cx="462194" cy="458155"/>
          </a:xfrm>
          <a:prstGeom prst="ellipse">
            <a:avLst/>
          </a:prstGeom>
          <a:solidFill>
            <a:srgbClr val="FFFF00"/>
          </a:solidFill>
          <a:ln w="9525">
            <a:noFill/>
            <a:round/>
            <a:headEnd type="none" w="sm" len="sm"/>
            <a:tailEnd type="none" w="sm" len="sm"/>
          </a:ln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endParaRPr lang="en-US" altLang="pt-BR" b="1" dirty="0"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BE69CC12-57D0-EF43-A5B1-AA88805D4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7894" y="457465"/>
            <a:ext cx="1306106" cy="68103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7C1DAE-5EEF-D04F-A6DF-C712D6228277}"/>
              </a:ext>
            </a:extLst>
          </p:cNvPr>
          <p:cNvSpPr txBox="1"/>
          <p:nvPr/>
        </p:nvSpPr>
        <p:spPr>
          <a:xfrm>
            <a:off x="-1" y="3915758"/>
            <a:ext cx="9137649" cy="1031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Liberação da VPN até 14/03 (período da manhã) – Ponto de atenção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Planilhas de Impostos estão sob validação com vários ajustes – Ponto de atenção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Reunião para tratar os gaps já levantados – Ponto de Atenção</a:t>
            </a:r>
          </a:p>
          <a:p>
            <a:pPr marL="342900" indent="-342900">
              <a:buAutoNum type="arabicParenR"/>
            </a:pPr>
            <a:r>
              <a:rPr lang="pt-BR" sz="1000" dirty="0">
                <a:latin typeface="Museo 500" panose="02000000000000000000" pitchFamily="2" charset="77"/>
              </a:rPr>
              <a:t>Ao todo, 55 processos validados, 2 processos pendentes e 9 processos em construção - Observação</a:t>
            </a: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  <a:p>
            <a:pPr marL="342900" indent="-342900">
              <a:buAutoNum type="arabicParenR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CBDCE4E-1FE2-B841-B267-0F4826098F89}"/>
              </a:ext>
            </a:extLst>
          </p:cNvPr>
          <p:cNvSpPr txBox="1"/>
          <p:nvPr/>
        </p:nvSpPr>
        <p:spPr>
          <a:xfrm>
            <a:off x="3988142" y="491109"/>
            <a:ext cx="19295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Fases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Inicial – 99%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Business Blueprint – 88%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C6F7CDD-0438-C44B-A000-66E6262BB825}"/>
              </a:ext>
            </a:extLst>
          </p:cNvPr>
          <p:cNvSpPr txBox="1"/>
          <p:nvPr/>
        </p:nvSpPr>
        <p:spPr>
          <a:xfrm>
            <a:off x="7825583" y="499172"/>
            <a:ext cx="132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Museo 500" panose="02000000000000000000" pitchFamily="2" charset="77"/>
              </a:rPr>
              <a:t>Atualizado em:</a:t>
            </a:r>
          </a:p>
          <a:p>
            <a:pPr algn="ctr"/>
            <a:r>
              <a:rPr lang="pt-BR" sz="1600" b="1" dirty="0">
                <a:latin typeface="Museo 500" panose="02000000000000000000" pitchFamily="2" charset="77"/>
              </a:rPr>
              <a:t>12/03/2019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9268695-1AAB-A543-8AC8-20259C0AF665}"/>
              </a:ext>
            </a:extLst>
          </p:cNvPr>
          <p:cNvSpPr txBox="1"/>
          <p:nvPr/>
        </p:nvSpPr>
        <p:spPr>
          <a:xfrm>
            <a:off x="-1" y="1479739"/>
            <a:ext cx="30653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Validação de Processos de Controladoria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Validação de Processos de P&amp;D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Validação de Processos de PCP, PA, PSA, Gabinete, Desmontagem e Estoque</a:t>
            </a: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742950" lvl="1" indent="-285750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1983D2-E6EF-2440-B0A3-15182F306254}"/>
              </a:ext>
            </a:extLst>
          </p:cNvPr>
          <p:cNvSpPr txBox="1"/>
          <p:nvPr/>
        </p:nvSpPr>
        <p:spPr>
          <a:xfrm>
            <a:off x="-1" y="1171803"/>
            <a:ext cx="3093365" cy="30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Concluídas 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3B356E3-CB7F-BE4A-BF41-4C1A7515FE92}"/>
              </a:ext>
            </a:extLst>
          </p:cNvPr>
          <p:cNvSpPr txBox="1"/>
          <p:nvPr/>
        </p:nvSpPr>
        <p:spPr>
          <a:xfrm>
            <a:off x="-3682" y="2578274"/>
            <a:ext cx="3097046" cy="30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Museo 500" panose="02000000000000000000" pitchFamily="2" charset="77"/>
              </a:rPr>
              <a:t>Atividades em Validação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080F9D1-6889-5347-B87F-7CF3B77B9230}"/>
              </a:ext>
            </a:extLst>
          </p:cNvPr>
          <p:cNvSpPr/>
          <p:nvPr/>
        </p:nvSpPr>
        <p:spPr>
          <a:xfrm>
            <a:off x="0" y="2893123"/>
            <a:ext cx="30618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2644BA6-3AE3-8A48-93BD-F47532A3DCE4}"/>
              </a:ext>
            </a:extLst>
          </p:cNvPr>
          <p:cNvSpPr txBox="1"/>
          <p:nvPr/>
        </p:nvSpPr>
        <p:spPr>
          <a:xfrm>
            <a:off x="3061840" y="2576561"/>
            <a:ext cx="3064339" cy="306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em Andamento 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A371E9E-E869-A84B-9270-B5434042A3AC}"/>
              </a:ext>
            </a:extLst>
          </p:cNvPr>
          <p:cNvSpPr/>
          <p:nvPr/>
        </p:nvSpPr>
        <p:spPr>
          <a:xfrm>
            <a:off x="3061839" y="2892003"/>
            <a:ext cx="3064339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Compras e Vendas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 err="1">
                <a:latin typeface="Museo 500" panose="02000000000000000000" pitchFamily="2" charset="77"/>
              </a:rPr>
              <a:t>Blueprint</a:t>
            </a:r>
            <a:r>
              <a:rPr lang="pt-BR" sz="800" dirty="0">
                <a:latin typeface="Museo 500" panose="02000000000000000000" pitchFamily="2" charset="77"/>
              </a:rPr>
              <a:t> de Assistência Técnica</a:t>
            </a:r>
          </a:p>
          <a:p>
            <a:pPr marL="285750" lvl="1" indent="-285750" algn="just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Testes de VPN para liberação do ambiente</a:t>
            </a: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  <a:p>
            <a:pPr marL="285750" lvl="1" indent="-285750" algn="just">
              <a:buFont typeface="Wingdings" pitchFamily="2" charset="2"/>
              <a:buChar char="ü"/>
            </a:pPr>
            <a:endParaRPr lang="pt-BR" sz="800" dirty="0">
              <a:latin typeface="Museo 500" panose="02000000000000000000" pitchFamily="2" charset="77"/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3C6DEBE-5249-7E45-BA04-5AC93C4D3822}"/>
              </a:ext>
            </a:extLst>
          </p:cNvPr>
          <p:cNvSpPr txBox="1"/>
          <p:nvPr/>
        </p:nvSpPr>
        <p:spPr>
          <a:xfrm>
            <a:off x="6016425" y="509231"/>
            <a:ext cx="17845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>
                <a:latin typeface="Museo 500" panose="02000000000000000000" pitchFamily="2" charset="77"/>
              </a:rPr>
              <a:t>Realização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Preparação Final – 0%</a:t>
            </a:r>
          </a:p>
          <a:p>
            <a:r>
              <a:rPr lang="pt-BR" sz="1050" dirty="0">
                <a:latin typeface="Museo 500" panose="02000000000000000000" pitchFamily="2" charset="77"/>
              </a:rPr>
              <a:t>Suporte e Go-</a:t>
            </a:r>
            <a:r>
              <a:rPr lang="pt-BR" sz="1050" dirty="0" err="1">
                <a:latin typeface="Museo 500" panose="02000000000000000000" pitchFamily="2" charset="77"/>
              </a:rPr>
              <a:t>live</a:t>
            </a:r>
            <a:r>
              <a:rPr lang="pt-BR" sz="1050" dirty="0">
                <a:latin typeface="Museo 500" panose="02000000000000000000" pitchFamily="2" charset="77"/>
              </a:rPr>
              <a:t> – 0%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072DF64-91EB-D647-B780-2CE65F73F45D}"/>
              </a:ext>
            </a:extLst>
          </p:cNvPr>
          <p:cNvSpPr txBox="1"/>
          <p:nvPr/>
        </p:nvSpPr>
        <p:spPr>
          <a:xfrm>
            <a:off x="3067219" y="1171415"/>
            <a:ext cx="3062711" cy="30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Atividades Pendentes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1EB1C6D-22BF-FC4A-96A8-3A09D534C9AC}"/>
              </a:ext>
            </a:extLst>
          </p:cNvPr>
          <p:cNvSpPr/>
          <p:nvPr/>
        </p:nvSpPr>
        <p:spPr>
          <a:xfrm>
            <a:off x="3065015" y="1479447"/>
            <a:ext cx="3064339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De acordo com planilha de Follow-up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PPO (em Manaus)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285750" indent="-2857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31DDB52-86C6-9E4C-AF13-514EB5C9B31C}"/>
              </a:ext>
            </a:extLst>
          </p:cNvPr>
          <p:cNvSpPr txBox="1"/>
          <p:nvPr/>
        </p:nvSpPr>
        <p:spPr>
          <a:xfrm>
            <a:off x="6130689" y="1171415"/>
            <a:ext cx="3024000" cy="3077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Próximas Atividades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A884933-1A49-9A44-B807-32489DA74E14}"/>
              </a:ext>
            </a:extLst>
          </p:cNvPr>
          <p:cNvSpPr/>
          <p:nvPr/>
        </p:nvSpPr>
        <p:spPr>
          <a:xfrm>
            <a:off x="6126179" y="1479580"/>
            <a:ext cx="3028510" cy="10618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15/03 – Mapeamento Compras (MAO)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15/03 – Mapeamento M.E.S. (MAO)</a:t>
            </a:r>
          </a:p>
          <a:p>
            <a:pPr marL="171450" indent="-171450" algn="just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Até 15/03 – Mapeamento PA </a:t>
            </a:r>
            <a:r>
              <a:rPr lang="pt-BR" sz="1050" dirty="0" err="1">
                <a:latin typeface="Museo 500" panose="02000000000000000000" pitchFamily="2" charset="77"/>
              </a:rPr>
              <a:t>Picking</a:t>
            </a:r>
            <a:r>
              <a:rPr lang="pt-BR" sz="1050" dirty="0">
                <a:latin typeface="Museo 500" panose="02000000000000000000" pitchFamily="2" charset="77"/>
              </a:rPr>
              <a:t>, </a:t>
            </a:r>
            <a:r>
              <a:rPr lang="pt-BR" sz="1050" dirty="0" err="1">
                <a:latin typeface="Museo 500" panose="02000000000000000000" pitchFamily="2" charset="77"/>
              </a:rPr>
              <a:t>Picking</a:t>
            </a:r>
            <a:r>
              <a:rPr lang="pt-BR" sz="1050" dirty="0">
                <a:latin typeface="Museo 500" panose="02000000000000000000" pitchFamily="2" charset="77"/>
              </a:rPr>
              <a:t> Reverso e RTS (MAO)</a:t>
            </a: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  <a:p>
            <a:pPr marL="171450" indent="-171450" algn="just">
              <a:buFont typeface="Wingdings" pitchFamily="2" charset="2"/>
              <a:buChar char="ü"/>
            </a:pPr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0" name="Rectangle 7">
            <a:extLst>
              <a:ext uri="{FF2B5EF4-FFF2-40B4-BE49-F238E27FC236}">
                <a16:creationId xmlns:a16="http://schemas.microsoft.com/office/drawing/2014/main" id="{BB17B01E-DA4A-8A45-BDC0-34A569F22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037" y="458745"/>
            <a:ext cx="1728058" cy="680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493" tIns="43247" rIns="86493" bIns="43247" anchor="ctr"/>
          <a:lstStyle>
            <a:lvl1pPr defTabSz="865188" eaLnBrk="0" hangingPunct="0">
              <a:spcBef>
                <a:spcPct val="50000"/>
              </a:spcBef>
              <a:buClr>
                <a:srgbClr val="99CC00"/>
              </a:buClr>
              <a:buFont typeface="Univers 45 Light" pitchFamily="2" charset="0"/>
              <a:buChar char="•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1pPr>
            <a:lvl2pPr marL="742950" indent="-28575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2pPr>
            <a:lvl3pPr marL="11430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3pPr>
            <a:lvl4pPr marL="16002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4pPr>
            <a:lvl5pPr marL="2057400" indent="-228600" defTabSz="865188" eaLnBrk="0" hangingPunct="0">
              <a:spcBef>
                <a:spcPct val="50000"/>
              </a:spcBef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5pPr>
            <a:lvl6pPr marL="25146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6pPr>
            <a:lvl7pPr marL="29718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7pPr>
            <a:lvl8pPr marL="34290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8pPr>
            <a:lvl9pPr marL="3886200" indent="-228600" defTabSz="865188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99CC00"/>
              </a:buClr>
              <a:buFont typeface="Arial" charset="0"/>
              <a:buChar char="−"/>
              <a:defRPr>
                <a:solidFill>
                  <a:schemeClr val="tx1"/>
                </a:solidFill>
                <a:latin typeface="Univers 45 Light" pitchFamily="2" charset="0"/>
                <a:cs typeface="Arial" charset="0"/>
              </a:defRPr>
            </a:lvl9pPr>
          </a:lstStyle>
          <a:p>
            <a:pPr marL="0" marR="0" lvl="0" indent="0" algn="ctr" defTabSz="865188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pt-BR" sz="1300" b="0" i="0" u="none" strike="noStrike" kern="0" cap="none" spc="0" normalizeH="0" baseline="0" noProof="0">
              <a:ln>
                <a:noFill/>
              </a:ln>
              <a:solidFill>
                <a:srgbClr val="333659"/>
              </a:solidFill>
              <a:effectLst/>
              <a:uLnTx/>
              <a:uFillTx/>
              <a:latin typeface="Museo 500" panose="02000000000000000000" pitchFamily="2" charset="77"/>
              <a:ea typeface="Century Gothic" charset="0"/>
              <a:cs typeface="Century Gothic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3EF7428-3C6F-2042-9929-47724A004D33}"/>
              </a:ext>
            </a:extLst>
          </p:cNvPr>
          <p:cNvSpPr txBox="1"/>
          <p:nvPr/>
        </p:nvSpPr>
        <p:spPr>
          <a:xfrm>
            <a:off x="2247975" y="493381"/>
            <a:ext cx="1881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Museo 500" panose="02000000000000000000" pitchFamily="2" charset="77"/>
              </a:rPr>
              <a:t>Go-</a:t>
            </a:r>
            <a:r>
              <a:rPr lang="pt-BR" sz="1200" b="1" dirty="0" err="1">
                <a:latin typeface="Museo 500" panose="02000000000000000000" pitchFamily="2" charset="77"/>
              </a:rPr>
              <a:t>live</a:t>
            </a:r>
            <a:endParaRPr lang="pt-BR" sz="1200" b="1" dirty="0">
              <a:latin typeface="Museo 500" panose="02000000000000000000" pitchFamily="2" charset="77"/>
            </a:endParaRPr>
          </a:p>
          <a:p>
            <a:r>
              <a:rPr lang="pt-BR" sz="1050" dirty="0">
                <a:latin typeface="Museo 500" panose="02000000000000000000" pitchFamily="2" charset="77"/>
              </a:rPr>
              <a:t>02/09/2019 - Previsto</a:t>
            </a:r>
          </a:p>
          <a:p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BA3BDE06-1D1B-F548-95DA-5DB425D1137F}"/>
              </a:ext>
            </a:extLst>
          </p:cNvPr>
          <p:cNvSpPr/>
          <p:nvPr/>
        </p:nvSpPr>
        <p:spPr>
          <a:xfrm>
            <a:off x="6127792" y="2892003"/>
            <a:ext cx="3016208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Alberto Sanches Garcia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Fernando Gama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Tadeu Rocha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Equipe de Soluções (consultor do projeto)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800" dirty="0">
                <a:latin typeface="Museo 500" panose="02000000000000000000" pitchFamily="2" charset="77"/>
              </a:rPr>
              <a:t>Leonardo Lisboa (gerente do projeto)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2EA3CF2-9003-CE4E-BCAD-FC9D22C7FAAC}"/>
              </a:ext>
            </a:extLst>
          </p:cNvPr>
          <p:cNvSpPr txBox="1"/>
          <p:nvPr/>
        </p:nvSpPr>
        <p:spPr>
          <a:xfrm>
            <a:off x="6126178" y="2577210"/>
            <a:ext cx="3043967" cy="307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Recursos Envolvidos: 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0D0ACCC-5724-3642-8A17-F39A22537DDD}"/>
              </a:ext>
            </a:extLst>
          </p:cNvPr>
          <p:cNvSpPr/>
          <p:nvPr/>
        </p:nvSpPr>
        <p:spPr>
          <a:xfrm>
            <a:off x="0" y="2892003"/>
            <a:ext cx="3064339" cy="7386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SMT</a:t>
            </a:r>
          </a:p>
          <a:p>
            <a:pPr marL="285750" lvl="1" indent="-285750">
              <a:buFont typeface="Wingdings" pitchFamily="2" charset="2"/>
              <a:buChar char="ü"/>
            </a:pPr>
            <a:r>
              <a:rPr lang="pt-BR" sz="1050" dirty="0">
                <a:latin typeface="Museo 500" panose="02000000000000000000" pitchFamily="2" charset="77"/>
              </a:rPr>
              <a:t>Processo de Movimentação de Depósitos</a:t>
            </a: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  <a:p>
            <a:pPr marL="0" lvl="1"/>
            <a:endParaRPr lang="pt-BR" sz="1050" dirty="0">
              <a:latin typeface="Museo 500" panose="02000000000000000000" pitchFamily="2" charset="77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C5050F4-71B2-594D-B75E-90F73A955CFB}"/>
              </a:ext>
            </a:extLst>
          </p:cNvPr>
          <p:cNvSpPr txBox="1"/>
          <p:nvPr/>
        </p:nvSpPr>
        <p:spPr>
          <a:xfrm>
            <a:off x="2189" y="3596546"/>
            <a:ext cx="915249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Museo 500" panose="02000000000000000000" pitchFamily="2" charset="77"/>
              </a:rPr>
              <a:t>Pontos de Atenção / Observações / Riscos </a:t>
            </a:r>
          </a:p>
        </p:txBody>
      </p:sp>
    </p:spTree>
    <p:extLst>
      <p:ext uri="{BB962C8B-B14F-4D97-AF65-F5344CB8AC3E}">
        <p14:creationId xmlns:p14="http://schemas.microsoft.com/office/powerpoint/2010/main" val="324326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>
        <a:spAutoFit/>
      </a:bodyPr>
      <a:lstStyle>
        <a:defPPr marL="171450" indent="-171450" algn="l">
          <a:buFont typeface="Wingdings" pitchFamily="2" charset="2"/>
          <a:buChar char="ü"/>
          <a:defRPr sz="105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10748</TotalTime>
  <Words>2261</Words>
  <Application>Microsoft Office PowerPoint</Application>
  <PresentationFormat>Apresentação na tela (16:9)</PresentationFormat>
  <Paragraphs>436</Paragraphs>
  <Slides>10</Slides>
  <Notes>0</Notes>
  <HiddenSlides>8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Museo 500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Listra Agência Interativa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Cabral</dc:creator>
  <cp:lastModifiedBy>Leonardo Lisboa</cp:lastModifiedBy>
  <cp:revision>552</cp:revision>
  <cp:lastPrinted>2019-03-08T21:15:43Z</cp:lastPrinted>
  <dcterms:created xsi:type="dcterms:W3CDTF">2016-12-14T02:47:59Z</dcterms:created>
  <dcterms:modified xsi:type="dcterms:W3CDTF">2019-03-26T19:57:19Z</dcterms:modified>
</cp:coreProperties>
</file>