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62424-2B4C-6343-B6FD-6859BE7BBBBF}" type="datetimeFigureOut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F0936-DD82-9B46-BEB4-C3050B2A9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1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0936-DD82-9B46-BEB4-C3050B2A976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22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CE4E-CFF3-7441-945D-BBC31B9284B7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2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B70A-A71B-8443-AC80-E0997E7A6B0A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1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B333-DBD0-A348-8AC1-C7A2210FFFAF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4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577-44C9-5E4C-A2AA-9EB96FC6F966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3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46C4-E683-6047-90FF-606560463954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8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4791-82B4-F24A-8ED7-F8093FB317D5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3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357C-B2A4-EA43-803C-F12BB8897A85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74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D604-BA31-A443-98BB-732CD55ECDB1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8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6A19-E19A-7F45-BDE9-9FC183BD288C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679-B56B-E54A-A5B2-E44C0B0DF250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1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B782-8F95-8C40-8FC0-65C51588B5D5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5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7B73-B254-6242-8EE6-DCD66E4E83AC}" type="datetime1">
              <a:rPr kumimoji="1" lang="ko-KR" altLang="en-US" smtClean="0"/>
              <a:t>2018. 6. 14.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4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smtClean="0"/>
              <a:t>Detection Methods </a:t>
            </a:r>
            <a:r>
              <a:rPr kumimoji="1" lang="en-US" altLang="ko-KR" b="1" dirty="0" smtClean="0"/>
              <a:t>for Distributed Web-Crawler</a:t>
            </a:r>
            <a:r>
              <a:rPr kumimoji="1" lang="en-US" altLang="ko-KR" dirty="0" smtClean="0"/>
              <a:t>:</a:t>
            </a:r>
            <a:br>
              <a:rPr kumimoji="1" lang="en-US" altLang="ko-KR" dirty="0" smtClean="0"/>
            </a:br>
            <a:r>
              <a:rPr kumimoji="1" lang="en-US" altLang="ko-KR" dirty="0" smtClean="0"/>
              <a:t>Long-tail Threshold Model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노인우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2018.06.14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0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lang="en-US" altLang="ko-KR" dirty="0"/>
              <a:t>Athena </a:t>
            </a:r>
            <a:r>
              <a:rPr lang="en-US" altLang="ko-KR" dirty="0" err="1"/>
              <a:t>Stassopoulou</a:t>
            </a:r>
            <a:r>
              <a:rPr lang="en-US" altLang="ko-KR" dirty="0"/>
              <a:t> and </a:t>
            </a:r>
            <a:r>
              <a:rPr lang="en-US" altLang="ko-KR" dirty="0" err="1"/>
              <a:t>Marios</a:t>
            </a:r>
            <a:r>
              <a:rPr lang="en-US" altLang="ko-KR" dirty="0"/>
              <a:t> D </a:t>
            </a:r>
            <a:r>
              <a:rPr lang="en-US" altLang="ko-KR" dirty="0" err="1"/>
              <a:t>Dikaiakos</a:t>
            </a:r>
            <a:r>
              <a:rPr lang="en-US" altLang="ko-KR" dirty="0"/>
              <a:t>. 2006. </a:t>
            </a:r>
            <a:r>
              <a:rPr lang="en-US" altLang="ko-KR" b="1" dirty="0"/>
              <a:t>Crawler detection: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bayesian</a:t>
            </a:r>
            <a:r>
              <a:rPr lang="en-US" altLang="ko-KR" b="1" dirty="0" smtClean="0"/>
              <a:t> </a:t>
            </a:r>
            <a:r>
              <a:rPr lang="en-US" altLang="ko-KR" b="1" dirty="0"/>
              <a:t>approach. </a:t>
            </a:r>
            <a:r>
              <a:rPr lang="en-US" altLang="ko-KR" dirty="0"/>
              <a:t>In Internet Surveillance and Protection, 2006. ICISP’06. </a:t>
            </a:r>
            <a:r>
              <a:rPr lang="en-US" altLang="ko-KR" dirty="0" smtClean="0"/>
              <a:t>International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Conference </a:t>
            </a:r>
            <a:r>
              <a:rPr lang="en-US" altLang="ko-KR" dirty="0"/>
              <a:t>on. IEEE, 16–16.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3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개요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기존 기술</a:t>
            </a:r>
            <a:endParaRPr kumimoji="1" lang="en-US" altLang="ko-KR" dirty="0" smtClean="0"/>
          </a:p>
          <a:p>
            <a:r>
              <a:rPr kumimoji="1" lang="ko-KR" altLang="en-US" dirty="0" smtClean="0"/>
              <a:t>적용 기법 및 설계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Long-tail Threshold </a:t>
            </a:r>
            <a:r>
              <a:rPr kumimoji="1" lang="ko-KR" altLang="en-US" smtClean="0"/>
              <a:t>모델</a:t>
            </a:r>
            <a:endParaRPr kumimoji="1" lang="en-US" altLang="ko-KR" dirty="0" smtClean="0"/>
          </a:p>
          <a:p>
            <a:r>
              <a:rPr kumimoji="1" lang="ko-KR" altLang="en-US" dirty="0" smtClean="0"/>
              <a:t>분석 </a:t>
            </a:r>
            <a:r>
              <a:rPr kumimoji="1" lang="ko-KR" altLang="en-US" dirty="0" smtClean="0"/>
              <a:t>및 실험</a:t>
            </a:r>
            <a:endParaRPr kumimoji="1" lang="en-US" altLang="ko-KR" dirty="0" smtClean="0"/>
          </a:p>
          <a:p>
            <a:r>
              <a:rPr kumimoji="1" lang="ko-KR" altLang="en-US" dirty="0" smtClean="0"/>
              <a:t>참고자료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6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분산형 크롤러 방어를 목적으로 설계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기존의 방어 기법으로는 방어 난해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발생 확률이 낮은 사건 지속 발생 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해당 주체 의심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핵심 아이디어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웹트래픽을 분석하여 확률이 낮은 사건의 집합</a:t>
            </a:r>
            <a:r>
              <a:rPr kumimoji="1" lang="en-US" altLang="ko-KR" dirty="0" smtClean="0"/>
              <a:t>(long-tail)</a:t>
            </a:r>
            <a:r>
              <a:rPr kumimoji="1" lang="ko-KR" altLang="en-US" dirty="0" smtClean="0"/>
              <a:t> 정의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Long-tail</a:t>
            </a:r>
            <a:r>
              <a:rPr kumimoji="1" lang="ko-KR" altLang="en-US" dirty="0" smtClean="0"/>
              <a:t> 접근 </a:t>
            </a:r>
            <a:r>
              <a:rPr kumimoji="1" lang="en-US" altLang="ko-KR" dirty="0" smtClean="0"/>
              <a:t>IP</a:t>
            </a:r>
            <a:r>
              <a:rPr kumimoji="1" lang="ko-KR" altLang="en-US" dirty="0" smtClean="0"/>
              <a:t>들을 크롤러로 분류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블록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남아 있는 크롤러 </a:t>
            </a:r>
            <a:r>
              <a:rPr kumimoji="1" lang="en-US" altLang="ko-KR" dirty="0" smtClean="0"/>
              <a:t>IP</a:t>
            </a:r>
            <a:r>
              <a:rPr kumimoji="1" lang="ko-KR" altLang="en-US" dirty="0" smtClean="0"/>
              <a:t>들의 행동이 더 아웃라이어에 가까워짐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2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기존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HTTP </a:t>
            </a:r>
            <a:r>
              <a:rPr kumimoji="1" lang="ko-KR" altLang="en-US" dirty="0" smtClean="0"/>
              <a:t>헤더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낮은 수준의 </a:t>
            </a:r>
            <a:r>
              <a:rPr kumimoji="1" lang="en-US" altLang="ko-KR" dirty="0" smtClean="0"/>
              <a:t>web crawler</a:t>
            </a:r>
            <a:r>
              <a:rPr kumimoji="1" lang="ko-KR" altLang="en-US" dirty="0" smtClean="0"/>
              <a:t>는 헤더변조를 하지 않음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접근 패턴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일부 </a:t>
            </a:r>
            <a:r>
              <a:rPr kumimoji="1" lang="en-US" altLang="ko-KR" dirty="0"/>
              <a:t>w</a:t>
            </a:r>
            <a:r>
              <a:rPr kumimoji="1" lang="en-US" altLang="ko-KR" dirty="0" smtClean="0"/>
              <a:t>eb crawler</a:t>
            </a:r>
            <a:r>
              <a:rPr kumimoji="1" lang="ko-KR" altLang="en-US" dirty="0" smtClean="0"/>
              <a:t>는 속도 및 처리를 위해 필요한 자원에만 접근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일반 사용자와 접근 패턴 상이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예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를 거치지 않음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접근 빈도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수집 대상이 많을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 crawler</a:t>
            </a:r>
            <a:r>
              <a:rPr kumimoji="1" lang="ko-KR" altLang="en-US" dirty="0" smtClean="0"/>
              <a:t>는 한정 시간 내에 수집하기 위해 대량의 </a:t>
            </a:r>
            <a:r>
              <a:rPr kumimoji="1" lang="en-US" altLang="ko-KR" dirty="0" smtClean="0"/>
              <a:t>request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요청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4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적용기법 및 설계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집중 영역인 </a:t>
            </a:r>
            <a:r>
              <a:rPr kumimoji="1" lang="en-US" altLang="ko-KR" dirty="0" smtClean="0"/>
              <a:t>Td1 </a:t>
            </a:r>
            <a:r>
              <a:rPr kumimoji="1" lang="ko-KR" altLang="en-US" dirty="0" smtClean="0"/>
              <a:t>제외</a:t>
            </a:r>
            <a:endParaRPr kumimoji="1" lang="en-US" altLang="ko-KR" dirty="0" smtClean="0"/>
          </a:p>
          <a:p>
            <a:r>
              <a:rPr kumimoji="1" lang="en-US" altLang="ko-KR" dirty="0" smtClean="0"/>
              <a:t>Long-tail </a:t>
            </a:r>
            <a:r>
              <a:rPr kumimoji="1" lang="ko-KR" altLang="en-US" dirty="0" smtClean="0"/>
              <a:t>영역을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평균 </a:t>
            </a:r>
            <a:r>
              <a:rPr kumimoji="1" lang="en-US" altLang="ko-KR" dirty="0" smtClean="0"/>
              <a:t>Td</a:t>
            </a:r>
            <a:r>
              <a:rPr kumimoji="1" lang="ko-KR" altLang="en-US" dirty="0" smtClean="0"/>
              <a:t>보다 낮은 </a:t>
            </a:r>
            <a:r>
              <a:rPr kumimoji="1" lang="en-US" altLang="ko-KR" dirty="0" smtClean="0"/>
              <a:t>threshold Td3</a:t>
            </a:r>
            <a:r>
              <a:rPr kumimoji="1" lang="ko-KR" altLang="en-US" dirty="0" smtClean="0"/>
              <a:t> 획득</a:t>
            </a:r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93" y="1825625"/>
            <a:ext cx="4645722" cy="431098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41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분석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데이터 분포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NASA Web Traffic Log </a:t>
            </a:r>
            <a:r>
              <a:rPr kumimoji="1" lang="ko-KR" altLang="en-US" dirty="0" smtClean="0"/>
              <a:t>사용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 아이템 접근 빈도 </a:t>
            </a:r>
            <a:r>
              <a:rPr kumimoji="1" lang="en-US" altLang="ko-KR" dirty="0" smtClean="0"/>
              <a:t>power distribution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51" y="3432898"/>
            <a:ext cx="3155584" cy="30142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16" y="3432899"/>
            <a:ext cx="3099065" cy="3014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49" y="3432900"/>
            <a:ext cx="2976610" cy="30142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15" y="3432899"/>
            <a:ext cx="3070806" cy="3014288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2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분산 크롤링 시뮬레이션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LTM(Long-tail Threshold Model) </a:t>
            </a:r>
            <a:r>
              <a:rPr kumimoji="1" lang="ko-KR" altLang="en-US" dirty="0" smtClean="0"/>
              <a:t>사용 결과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en-US" altLang="ko-KR" dirty="0" smtClean="0"/>
              <a:t>1,000</a:t>
            </a:r>
            <a:r>
              <a:rPr kumimoji="1" lang="ko-KR" altLang="en-US" dirty="0" smtClean="0"/>
              <a:t>개 </a:t>
            </a:r>
            <a:r>
              <a:rPr kumimoji="1" lang="en-US" altLang="ko-KR" dirty="0" smtClean="0"/>
              <a:t>IP</a:t>
            </a:r>
            <a:r>
              <a:rPr kumimoji="1" lang="ko-KR" altLang="en-US" dirty="0" smtClean="0"/>
              <a:t>로 분산 시킨 크롤러 시뮬레이션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13" y="3127917"/>
            <a:ext cx="4889500" cy="32004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33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성능비교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매우 낮은 오탐율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84" y="2553630"/>
            <a:ext cx="4972116" cy="3423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47" y="2640439"/>
            <a:ext cx="4327590" cy="3249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3893" y="2219093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False Positive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82200" y="592369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Threshold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7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활용방안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댓글 매크로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분산 동작 방식은 분산 크롤러와 유사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목적 상이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크롤러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모든 아이템에 최소 수준 접근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댓글툴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특정 아이템에 집중적으로 접근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선결 사항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댓글툴의 동작 방식에 대한 도메인 지식 필요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Long-tail</a:t>
            </a:r>
            <a:r>
              <a:rPr kumimoji="1" lang="ko-KR" altLang="en-US" dirty="0" smtClean="0"/>
              <a:t>을 다른 방식으로 구축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5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283</Words>
  <Application>Microsoft Macintosh PowerPoint</Application>
  <PresentationFormat>와이드스크린</PresentationFormat>
  <Paragraphs>68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Mangal</vt:lpstr>
      <vt:lpstr>Arial</vt:lpstr>
      <vt:lpstr>Office 테마</vt:lpstr>
      <vt:lpstr>Detection Methods for Distributed Web-Crawler: Long-tail Threshold Model</vt:lpstr>
      <vt:lpstr>목차</vt:lpstr>
      <vt:lpstr>개요</vt:lpstr>
      <vt:lpstr>기존 기술</vt:lpstr>
      <vt:lpstr>적용기법 및 설계</vt:lpstr>
      <vt:lpstr>분석 – 데이터 분포</vt:lpstr>
      <vt:lpstr>실험 – 분산 크롤링 시뮬레이션</vt:lpstr>
      <vt:lpstr>실험 – 성능비교</vt:lpstr>
      <vt:lpstr>활용방안 – 댓글 매크로</vt:lpstr>
      <vt:lpstr>참고자료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Anti-Methods for Distributed Web-Crawler: Long-tail Threshold Model</dc:title>
  <dc:creator>Microsoft Office 사용자</dc:creator>
  <cp:lastModifiedBy>Microsoft Office 사용자</cp:lastModifiedBy>
  <cp:revision>86</cp:revision>
  <dcterms:created xsi:type="dcterms:W3CDTF">2018-06-11T01:47:55Z</dcterms:created>
  <dcterms:modified xsi:type="dcterms:W3CDTF">2018-06-14T08:58:12Z</dcterms:modified>
</cp:coreProperties>
</file>