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4" r:id="rId3"/>
    <p:sldId id="310" r:id="rId4"/>
    <p:sldId id="311" r:id="rId5"/>
    <p:sldId id="312" r:id="rId6"/>
    <p:sldId id="313" r:id="rId7"/>
    <p:sldId id="314" r:id="rId8"/>
    <p:sldId id="315" r:id="rId9"/>
    <p:sldId id="309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33CC33"/>
    <a:srgbClr val="0017C0"/>
    <a:srgbClr val="FFFF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 varScale="1">
        <p:scale>
          <a:sx n="71" d="100"/>
          <a:sy n="71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374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F1B0C0-5435-47AB-9849-BBC3DCE8B6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9211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086F622-A22B-4047-8308-BCA30B893A51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32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74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99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38" y="619283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342900">
              <a:buClr>
                <a:srgbClr val="339933"/>
              </a:buClr>
              <a:buSzPct val="80000"/>
              <a:buFont typeface="Courier New" pitchFamily="49" charset="0"/>
              <a:buChar char="o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C00000"/>
                </a:solidFill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0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2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0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895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1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7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products/photoshop.html" TargetMode="External"/><Relationship Id="rId2" Type="http://schemas.openxmlformats.org/officeDocument/2006/relationships/hyperlink" Target="http://www.adobe.com/products/dreamwea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zilla.org/vi/firefox/new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5123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1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027" y="2073911"/>
            <a:ext cx="8314446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  <a:r>
              <a:rPr lang="en-US" sz="4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LẬP TRÌNH WEB CĂN BẢN</a:t>
            </a: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8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22238" y="284163"/>
            <a:ext cx="7840662" cy="647700"/>
          </a:xfrm>
        </p:spPr>
        <p:txBody>
          <a:bodyPr/>
          <a:lstStyle/>
          <a:p>
            <a:pPr eaLnBrk="1" hangingPunct="1"/>
            <a:r>
              <a:rPr lang="en-US" noProof="1" smtClean="0"/>
              <a:t>NỘI DUNG</a:t>
            </a:r>
          </a:p>
        </p:txBody>
      </p:sp>
      <p:grpSp>
        <p:nvGrpSpPr>
          <p:cNvPr id="6147" name="Group 25"/>
          <p:cNvGrpSpPr>
            <a:grpSpLocks/>
          </p:cNvGrpSpPr>
          <p:nvPr/>
        </p:nvGrpSpPr>
        <p:grpSpPr bwMode="auto">
          <a:xfrm>
            <a:off x="1828800" y="1528763"/>
            <a:ext cx="762000" cy="665162"/>
            <a:chOff x="1110" y="2656"/>
            <a:chExt cx="1549" cy="1351"/>
          </a:xfrm>
        </p:grpSpPr>
        <p:sp>
          <p:nvSpPr>
            <p:cNvPr id="617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48" name="Group 29"/>
          <p:cNvGrpSpPr>
            <a:grpSpLocks/>
          </p:cNvGrpSpPr>
          <p:nvPr/>
        </p:nvGrpSpPr>
        <p:grpSpPr bwMode="auto">
          <a:xfrm>
            <a:off x="1828800" y="2443163"/>
            <a:ext cx="762000" cy="665162"/>
            <a:chOff x="3174" y="2656"/>
            <a:chExt cx="1549" cy="1351"/>
          </a:xfrm>
        </p:grpSpPr>
        <p:sp>
          <p:nvSpPr>
            <p:cNvPr id="616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9" name="Line 11"/>
          <p:cNvSpPr>
            <a:spLocks noChangeShapeType="1"/>
          </p:cNvSpPr>
          <p:nvPr/>
        </p:nvSpPr>
        <p:spPr bwMode="auto">
          <a:xfrm>
            <a:off x="2438400" y="21177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gray">
          <a:xfrm>
            <a:off x="2025650" y="16271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51" name="Line 14"/>
          <p:cNvSpPr>
            <a:spLocks noChangeShapeType="1"/>
          </p:cNvSpPr>
          <p:nvPr/>
        </p:nvSpPr>
        <p:spPr bwMode="auto">
          <a:xfrm>
            <a:off x="2438400" y="3032125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2724150" y="2519363"/>
            <a:ext cx="290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Đề cương khóa học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gray">
          <a:xfrm>
            <a:off x="2025650" y="25415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154" name="Group 39"/>
          <p:cNvGrpSpPr>
            <a:grpSpLocks/>
          </p:cNvGrpSpPr>
          <p:nvPr/>
        </p:nvGrpSpPr>
        <p:grpSpPr bwMode="auto">
          <a:xfrm>
            <a:off x="1828800" y="3335338"/>
            <a:ext cx="762000" cy="665162"/>
            <a:chOff x="1110" y="2656"/>
            <a:chExt cx="1549" cy="1351"/>
          </a:xfrm>
        </p:grpSpPr>
        <p:sp>
          <p:nvSpPr>
            <p:cNvPr id="616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5" name="Line 25"/>
          <p:cNvSpPr>
            <a:spLocks noChangeShapeType="1"/>
          </p:cNvSpPr>
          <p:nvPr/>
        </p:nvSpPr>
        <p:spPr bwMode="auto">
          <a:xfrm>
            <a:off x="2438400" y="3944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auto">
          <a:xfrm>
            <a:off x="2709863" y="3411538"/>
            <a:ext cx="240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Giới thiệu dự án</a:t>
            </a:r>
          </a:p>
        </p:txBody>
      </p:sp>
      <p:sp>
        <p:nvSpPr>
          <p:cNvPr id="6157" name="Text Box 27"/>
          <p:cNvSpPr txBox="1">
            <a:spLocks noChangeArrowheads="1"/>
          </p:cNvSpPr>
          <p:nvPr/>
        </p:nvSpPr>
        <p:spPr bwMode="gray">
          <a:xfrm>
            <a:off x="2025650" y="3433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158" name="Group 39"/>
          <p:cNvGrpSpPr>
            <a:grpSpLocks/>
          </p:cNvGrpSpPr>
          <p:nvPr/>
        </p:nvGrpSpPr>
        <p:grpSpPr bwMode="auto">
          <a:xfrm>
            <a:off x="1833563" y="4224338"/>
            <a:ext cx="762000" cy="665162"/>
            <a:chOff x="1110" y="2656"/>
            <a:chExt cx="1549" cy="1351"/>
          </a:xfrm>
        </p:grpSpPr>
        <p:sp>
          <p:nvSpPr>
            <p:cNvPr id="6163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9" name="Line 25"/>
          <p:cNvSpPr>
            <a:spLocks noChangeShapeType="1"/>
          </p:cNvSpPr>
          <p:nvPr/>
        </p:nvSpPr>
        <p:spPr bwMode="auto">
          <a:xfrm>
            <a:off x="2443163" y="4833938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26"/>
          <p:cNvSpPr txBox="1">
            <a:spLocks noChangeArrowheads="1"/>
          </p:cNvSpPr>
          <p:nvPr/>
        </p:nvSpPr>
        <p:spPr bwMode="auto">
          <a:xfrm>
            <a:off x="2714625" y="4300538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Công cụ sử dụng</a:t>
            </a:r>
          </a:p>
        </p:txBody>
      </p:sp>
      <p:sp>
        <p:nvSpPr>
          <p:cNvPr id="6161" name="Text Box 27"/>
          <p:cNvSpPr txBox="1">
            <a:spLocks noChangeArrowheads="1"/>
          </p:cNvSpPr>
          <p:nvPr/>
        </p:nvSpPr>
        <p:spPr bwMode="gray">
          <a:xfrm>
            <a:off x="2044700" y="4352925"/>
            <a:ext cx="35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62" name="Text Box 26"/>
          <p:cNvSpPr txBox="1">
            <a:spLocks noChangeArrowheads="1"/>
          </p:cNvSpPr>
          <p:nvPr/>
        </p:nvSpPr>
        <p:spPr bwMode="auto">
          <a:xfrm>
            <a:off x="2724150" y="1614488"/>
            <a:ext cx="268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/>
              <a:t>Mục tiêu khóa học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Làm quen HTML,</a:t>
            </a:r>
          </a:p>
          <a:p>
            <a:pPr>
              <a:defRPr/>
            </a:pPr>
            <a:r>
              <a:rPr lang="en-US" smtClean="0"/>
              <a:t>Làm việc với các thẻ HTML cơ bản,</a:t>
            </a:r>
          </a:p>
          <a:p>
            <a:pPr>
              <a:defRPr/>
            </a:pPr>
            <a:r>
              <a:rPr lang="en-US" smtClean="0"/>
              <a:t>Làm việc với các thẻ HTML nâng cao,</a:t>
            </a:r>
          </a:p>
          <a:p>
            <a:pPr>
              <a:defRPr/>
            </a:pPr>
            <a:r>
              <a:rPr lang="en-US" smtClean="0"/>
              <a:t>Thiết kế biểu mẫu HTML,</a:t>
            </a:r>
          </a:p>
          <a:p>
            <a:pPr>
              <a:defRPr/>
            </a:pPr>
            <a:r>
              <a:rPr lang="en-US" smtClean="0"/>
              <a:t>Định nghĩa và sử dụng CSS,</a:t>
            </a:r>
          </a:p>
          <a:p>
            <a:pPr>
              <a:defRPr/>
            </a:pPr>
            <a:r>
              <a:rPr lang="en-US" smtClean="0"/>
              <a:t>Lập trình JavaScript, DHTML,</a:t>
            </a:r>
          </a:p>
          <a:p>
            <a:pPr>
              <a:defRPr/>
            </a:pPr>
            <a:r>
              <a:rPr lang="en-US" smtClean="0"/>
              <a:t>Thiết kế giao diện web sử dụng PhotoShop.</a:t>
            </a:r>
            <a:endParaRPr lang="en-US"/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Mục tiêu khóa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81558767"/>
              </p:ext>
            </p:extLst>
          </p:nvPr>
        </p:nvGraphicFramePr>
        <p:xfrm>
          <a:off x="534988" y="1223963"/>
          <a:ext cx="8088312" cy="341947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938328"/>
                <a:gridCol w="2149984"/>
              </a:tblGrid>
              <a:tr h="9004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err="1">
                          <a:latin typeface="Cambria" pitchFamily="18" charset="0"/>
                        </a:rPr>
                        <a:t>Nội</a:t>
                      </a:r>
                      <a:r>
                        <a:rPr lang="en-US" sz="1900" dirty="0">
                          <a:latin typeface="Cambria" pitchFamily="18" charset="0"/>
                        </a:rPr>
                        <a:t> dung </a:t>
                      </a:r>
                      <a:r>
                        <a:rPr lang="en-US" sz="1900" dirty="0" err="1">
                          <a:latin typeface="Cambria" pitchFamily="18" charset="0"/>
                        </a:rPr>
                        <a:t>học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Thời lượng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(giờ)</a:t>
                      </a: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Chương 1: HTML cơ bản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6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Chương 2: HTML nâng cao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6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Chương 3: Định dạng trang web bằng CSS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mtClean="0">
                          <a:latin typeface="Cambria" pitchFamily="18" charset="0"/>
                        </a:rPr>
                        <a:t>6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Chương 4: Sử dụng JavaScript xây dựng web tương tác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mtClean="0">
                          <a:latin typeface="Cambria" pitchFamily="18" charset="0"/>
                        </a:rPr>
                        <a:t>16</a:t>
                      </a:r>
                      <a:endParaRPr lang="en-US" sz="190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Chương 5: Đồ họa cho Web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latin typeface="Cambria" pitchFamily="18" charset="0"/>
                        </a:rPr>
                        <a:t>6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</a:tr>
              <a:tr h="4198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smtClean="0">
                          <a:latin typeface="Cambria" pitchFamily="18" charset="0"/>
                        </a:rPr>
                        <a:t>Tổng:</a:t>
                      </a:r>
                      <a:endParaRPr lang="en-US" sz="1900" b="1">
                        <a:latin typeface="Cambria" pitchFamily="18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40</a:t>
                      </a: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  <p:sp>
        <p:nvSpPr>
          <p:cNvPr id="82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Đề cương khóa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Giáo trình biên soạn theo “Hướng dự án” (Project-Based)</a:t>
            </a:r>
          </a:p>
          <a:p>
            <a:pPr>
              <a:defRPr/>
            </a:pPr>
            <a:r>
              <a:rPr lang="en-US" smtClean="0"/>
              <a:t>Ví dụ theo dự án.</a:t>
            </a:r>
          </a:p>
          <a:p>
            <a:pPr>
              <a:defRPr/>
            </a:pPr>
            <a:r>
              <a:rPr lang="en-US" smtClean="0"/>
              <a:t>Bài tập thực hành theo dự án.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Cách tiếp cận</a:t>
            </a:r>
          </a:p>
        </p:txBody>
      </p:sp>
      <p:pic>
        <p:nvPicPr>
          <p:cNvPr id="9220" name="Picture 4" descr="http://www.caes.uga.edu/academics/focus/images/Projectfocus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5513" y="3798888"/>
            <a:ext cx="24574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4014788" cy="4598988"/>
          </a:xfrm>
        </p:spPr>
        <p:txBody>
          <a:bodyPr/>
          <a:lstStyle/>
          <a:p>
            <a:pPr>
              <a:defRPr/>
            </a:pPr>
            <a:r>
              <a:rPr lang="en-US" smtClean="0"/>
              <a:t>Website bán hàng trực tuyến Salomon.</a:t>
            </a:r>
            <a:endParaRPr lang="en-US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Giới thiệu dự án</a:t>
            </a:r>
          </a:p>
        </p:txBody>
      </p:sp>
      <p:pic>
        <p:nvPicPr>
          <p:cNvPr id="10244" name="Picture 2" descr="Salom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0888" y="1214438"/>
            <a:ext cx="409575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975" y="2339975"/>
            <a:ext cx="34544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Thư mục chính lưu trữ Dự án </a:t>
            </a:r>
            <a:r>
              <a:rPr lang="en-US"/>
              <a:t>(Dùng lưu trữ các tập tin html và css</a:t>
            </a:r>
            <a:r>
              <a:rPr lang="en-US" smtClean="0"/>
              <a:t>):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flashes</a:t>
            </a:r>
            <a:r>
              <a:rPr lang="en-US"/>
              <a:t> (Lưu trữ các tập tin flash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product-imgs</a:t>
            </a:r>
            <a:r>
              <a:rPr lang="en-US"/>
              <a:t> (Lưu trữ hình ảnh các sản phẩm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images</a:t>
            </a:r>
            <a:r>
              <a:rPr lang="en-US"/>
              <a:t> (Lưu trữ hình ảnh sử dụng chung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scripts</a:t>
            </a:r>
            <a:r>
              <a:rPr lang="en-US"/>
              <a:t> (Lưu trữ các tập tin Javascript</a:t>
            </a:r>
            <a:r>
              <a:rPr lang="en-US" smtClean="0"/>
              <a:t>),</a:t>
            </a:r>
            <a:endParaRPr lang="en-US"/>
          </a:p>
          <a:p>
            <a:pPr lvl="1">
              <a:defRPr/>
            </a:pPr>
            <a:r>
              <a:rPr lang="en-US">
                <a:solidFill>
                  <a:srgbClr val="339933"/>
                </a:solidFill>
              </a:rPr>
              <a:t>videos</a:t>
            </a:r>
            <a:r>
              <a:rPr lang="en-US"/>
              <a:t> (Lưu trữ các tập tin video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Cấu trúc thư mục dự 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325"/>
            <a:ext cx="8255000" cy="4598988"/>
          </a:xfrm>
        </p:spPr>
        <p:txBody>
          <a:bodyPr/>
          <a:lstStyle/>
          <a:p>
            <a:pPr>
              <a:defRPr/>
            </a:pPr>
            <a:r>
              <a:rPr lang="en-US"/>
              <a:t>Adobe Dreamweaver: </a:t>
            </a:r>
            <a:r>
              <a:rPr lang="en-US" sz="2500" u="sng">
                <a:hlinkClick r:id="rId2"/>
              </a:rPr>
              <a:t>http://www.adobe.com/products/dreamweaver.html</a:t>
            </a:r>
            <a:endParaRPr lang="en-US" sz="2500"/>
          </a:p>
          <a:p>
            <a:pPr>
              <a:defRPr/>
            </a:pPr>
            <a:r>
              <a:rPr lang="en-US"/>
              <a:t>PhotoShop: </a:t>
            </a:r>
            <a:r>
              <a:rPr lang="en-US" sz="2500" u="sng">
                <a:hlinkClick r:id="rId3"/>
              </a:rPr>
              <a:t>http://www.adobe.com/products/photoshop.html</a:t>
            </a:r>
            <a:endParaRPr lang="en-US" sz="2500"/>
          </a:p>
          <a:p>
            <a:pPr>
              <a:defRPr/>
            </a:pPr>
            <a:r>
              <a:rPr lang="en-US"/>
              <a:t>Mozilla Firefox: </a:t>
            </a:r>
            <a:r>
              <a:rPr lang="en-US" sz="2500" u="sng">
                <a:hlinkClick r:id="rId4"/>
              </a:rPr>
              <a:t>http://www.mozilla.org/vi/firefox/new/</a:t>
            </a:r>
            <a:endParaRPr lang="en-US" sz="2500"/>
          </a:p>
          <a:p>
            <a:pPr>
              <a:defRPr/>
            </a:pPr>
            <a:endParaRPr lang="en-US"/>
          </a:p>
        </p:txBody>
      </p:sp>
      <p:sp>
        <p:nvSpPr>
          <p:cNvPr id="1229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2413" y="230188"/>
            <a:ext cx="8566150" cy="587375"/>
          </a:xfrm>
        </p:spPr>
        <p:txBody>
          <a:bodyPr/>
          <a:lstStyle/>
          <a:p>
            <a:r>
              <a:rPr lang="en-US" smtClean="0"/>
              <a:t>Công cụ sử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2578" y="1516036"/>
            <a:ext cx="441018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Chúc các bạn </a:t>
            </a:r>
          </a:p>
          <a:p>
            <a:pPr algn="ctr">
              <a:defRPr/>
            </a:pP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thành công!</a:t>
            </a:r>
          </a:p>
        </p:txBody>
      </p:sp>
      <p:pic>
        <p:nvPicPr>
          <p:cNvPr id="13315" name="Picture 7" descr="http://rashmiwishusuccess.com/wp-content/uploads/Welcome-to-suc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713" y="3673475"/>
            <a:ext cx="2619375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288</Words>
  <Application>Microsoft Office PowerPoint</Application>
  <PresentationFormat>On-screen Show (4:3)</PresentationFormat>
  <Paragraphs>57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Standarddesign</vt:lpstr>
      <vt:lpstr>Slide 1</vt:lpstr>
      <vt:lpstr>NỘI DUNG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356</cp:revision>
  <dcterms:created xsi:type="dcterms:W3CDTF">2007-11-27T23:54:21Z</dcterms:created>
  <dcterms:modified xsi:type="dcterms:W3CDTF">2013-06-17T05:27:38Z</dcterms:modified>
</cp:coreProperties>
</file>