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5"/>
  </p:notesMasterIdLst>
  <p:handoutMasterIdLst>
    <p:handoutMasterId r:id="rId26"/>
  </p:handoutMasterIdLst>
  <p:sldIdLst>
    <p:sldId id="287" r:id="rId2"/>
    <p:sldId id="284" r:id="rId3"/>
    <p:sldId id="310" r:id="rId4"/>
    <p:sldId id="311" r:id="rId5"/>
    <p:sldId id="322" r:id="rId6"/>
    <p:sldId id="323" r:id="rId7"/>
    <p:sldId id="312" r:id="rId8"/>
    <p:sldId id="314" r:id="rId9"/>
    <p:sldId id="313" r:id="rId10"/>
    <p:sldId id="315" r:id="rId11"/>
    <p:sldId id="316" r:id="rId12"/>
    <p:sldId id="317" r:id="rId13"/>
    <p:sldId id="318" r:id="rId14"/>
    <p:sldId id="328" r:id="rId15"/>
    <p:sldId id="329" r:id="rId16"/>
    <p:sldId id="330" r:id="rId17"/>
    <p:sldId id="331" r:id="rId18"/>
    <p:sldId id="332" r:id="rId19"/>
    <p:sldId id="333" r:id="rId20"/>
    <p:sldId id="319" r:id="rId21"/>
    <p:sldId id="320" r:id="rId22"/>
    <p:sldId id="321" r:id="rId23"/>
    <p:sldId id="30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7C0"/>
    <a:srgbClr val="339933"/>
    <a:srgbClr val="33CC33"/>
    <a:srgbClr val="B6DF89"/>
    <a:srgbClr val="D3EFBB"/>
    <a:srgbClr val="7FD13B"/>
    <a:srgbClr val="FFFFCC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606" autoAdjust="0"/>
    <p:restoredTop sz="94585" autoAdjust="0"/>
  </p:normalViewPr>
  <p:slideViewPr>
    <p:cSldViewPr snapToGrid="0">
      <p:cViewPr varScale="1">
        <p:scale>
          <a:sx n="69" d="100"/>
          <a:sy n="69" d="100"/>
        </p:scale>
        <p:origin x="-9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54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84111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2723BB-C78C-422F-8FC4-FD04164CFF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29571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690DB2C-687C-4D70-BC81-6D32C9863B7D}" type="slidenum">
              <a:rPr lang="en-GB" sz="1300"/>
              <a:pPr algn="r" eaLnBrk="1" hangingPunct="1"/>
              <a:t>1</a:t>
            </a:fld>
            <a:endParaRPr lang="en-GB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en-US" noProof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1"/>
          <p:cNvSpPr>
            <a:spLocks noChangeArrowheads="1"/>
          </p:cNvSpPr>
          <p:nvPr userDrawn="1"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 txBox="1">
            <a:spLocks noChangeArrowheads="1"/>
          </p:cNvSpPr>
          <p:nvPr userDrawn="1"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Trung tâm Công nghệ Phần mềm</a:t>
            </a:r>
          </a:p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Đại học Cần Thơ</a:t>
            </a:r>
            <a:endParaRPr lang="de-DE" sz="1600" b="1" smtClean="0">
              <a:solidFill>
                <a:srgbClr val="0D0D0D"/>
              </a:solidFill>
            </a:endParaRPr>
          </a:p>
        </p:txBody>
      </p:sp>
      <p:sp>
        <p:nvSpPr>
          <p:cNvPr id="11163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01329" y="1801311"/>
            <a:ext cx="8049126" cy="1081087"/>
          </a:xfrm>
        </p:spPr>
        <p:txBody>
          <a:bodyPr anchor="ctr"/>
          <a:lstStyle>
            <a:lvl1pPr algn="ctr">
              <a:lnSpc>
                <a:spcPct val="110000"/>
              </a:lnSpc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83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34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2707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105400" y="6248400"/>
            <a:ext cx="4038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 Page Programming with HTML,DHTML &amp; JavaScript/Session 4/ </a:t>
            </a:r>
            <a:fld id="{8EFFCAB4-6F37-456B-AB38-A4DB2208FFC4}" type="slidenum">
              <a:rPr lang="en-US"/>
              <a:pPr>
                <a:defRPr/>
              </a:pPr>
              <a:t>‹#›</a:t>
            </a:fld>
            <a:r>
              <a:rPr lang="en-US"/>
              <a:t> of 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12700" y="5981700"/>
            <a:ext cx="9169400" cy="889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D3EFBB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/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35938" y="247650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6"/>
          <p:cNvCxnSpPr>
            <a:cxnSpLocks noChangeShapeType="1"/>
          </p:cNvCxnSpPr>
          <p:nvPr userDrawn="1"/>
        </p:nvCxnSpPr>
        <p:spPr bwMode="auto">
          <a:xfrm>
            <a:off x="0" y="825500"/>
            <a:ext cx="9144000" cy="0"/>
          </a:xfrm>
          <a:prstGeom prst="line">
            <a:avLst/>
          </a:prstGeom>
          <a:noFill/>
          <a:ln w="9525" cmpd="dbl" algn="ctr">
            <a:solidFill>
              <a:srgbClr val="B6DF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599155"/>
          </a:xfrm>
        </p:spPr>
        <p:txBody>
          <a:bodyPr>
            <a:normAutofit/>
          </a:bodyPr>
          <a:lstStyle>
            <a:lvl1pPr marL="457200" indent="-457200">
              <a:buClr>
                <a:srgbClr val="339933"/>
              </a:buClr>
              <a:buFont typeface="Wingdings" pitchFamily="2" charset="2"/>
              <a:buChar char="Ø"/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1pPr>
            <a:lvl2pPr marL="685800" indent="-228600">
              <a:buClr>
                <a:srgbClr val="339933"/>
              </a:buClr>
              <a:buSzPct val="50000"/>
              <a:buFont typeface="Courier New" pitchFamily="49" charset="0"/>
              <a:buChar char="o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2pPr>
            <a:lvl3pPr marL="1139825" indent="-274638">
              <a:buClr>
                <a:srgbClr val="33CC33"/>
              </a:buClr>
              <a:buSzPct val="80000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3pPr>
            <a:lvl4pPr marL="1317625" indent="-265113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3081" y="230188"/>
            <a:ext cx="8566066" cy="587959"/>
          </a:xfrm>
        </p:spPr>
        <p:txBody>
          <a:bodyPr anchor="ctr"/>
          <a:lstStyle>
            <a:lvl1pPr marL="0" indent="0">
              <a:buNone/>
              <a:defRPr sz="2600" b="1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</a:defRPr>
            </a:lvl1pPr>
            <a:lvl3pPr marL="446087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545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632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62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81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108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706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142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637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100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4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http://files.softicons.com/download/system-icons/lozengue-filetype-icons-by-gurato/png/512/HTML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ounded Rectangle 11"/>
          <p:cNvSpPr>
            <a:spLocks noChangeArrowheads="1"/>
          </p:cNvSpPr>
          <p:nvPr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pic>
        <p:nvPicPr>
          <p:cNvPr id="6147" name="Picture 4" descr="ISO9001-2008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6513" y="5876925"/>
            <a:ext cx="10398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image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363" y="5895975"/>
            <a:ext cx="969962" cy="5524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gray">
          <a:xfrm>
            <a:off x="197307" y="239255"/>
            <a:ext cx="8684756" cy="45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>
              <a:lnSpc>
                <a:spcPct val="110000"/>
              </a:lnSpc>
              <a:defRPr/>
            </a:pP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4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CHƯƠNG </a:t>
            </a:r>
            <a:r>
              <a:rPr lang="en-US" sz="24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  <a:endParaRPr lang="en-US" sz="2400" b="1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43" y="2327129"/>
            <a:ext cx="831444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HTML </a:t>
            </a:r>
            <a:r>
              <a:rPr lang="en-US" sz="40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NÂNG CAO</a:t>
            </a:r>
            <a:endParaRPr lang="en-US" sz="4000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75" name="Rectangle 10"/>
          <p:cNvSpPr txBox="1">
            <a:spLocks noChangeArrowheads="1"/>
          </p:cNvSpPr>
          <p:nvPr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tâm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mềm</a:t>
            </a:r>
            <a:endParaRPr lang="en-US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Thơ</a:t>
            </a:r>
            <a:endParaRPr lang="de-DE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2" name="Picture 9" descr="\\172.16.160.11\Tai lieu ISO\Logo CUSC\Logo transparent\CUSC- EDU- Ma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files.softicons.com/download/system-icons/lozengue-filetype-icons-by-gurato/png/512/HTML.png"/>
          <p:cNvPicPr>
            <a:picLocks noChangeAspect="1" noChangeArrowheads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9113" y="464870"/>
            <a:ext cx="1574800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Nút nhấn – Ví dụ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31326"/>
            <a:ext cx="9144000" cy="2680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DUYPRO~1\AppData\Local\Temp\SNAGHTML2099b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9452" y="4015203"/>
            <a:ext cx="33051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urved Connector 5"/>
          <p:cNvCxnSpPr>
            <a:endCxn id="2052" idx="1"/>
          </p:cNvCxnSpPr>
          <p:nvPr/>
        </p:nvCxnSpPr>
        <p:spPr bwMode="auto">
          <a:xfrm>
            <a:off x="1125418" y="3715972"/>
            <a:ext cx="1914034" cy="1275544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339933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55069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Hộp kiểm</a:t>
            </a:r>
          </a:p>
          <a:p>
            <a:endParaRPr lang="en-US"/>
          </a:p>
          <a:p>
            <a:r>
              <a:rPr lang="en-US" smtClean="0"/>
              <a:t>Nút radio</a:t>
            </a:r>
          </a:p>
          <a:p>
            <a:endParaRPr lang="en-US"/>
          </a:p>
          <a:p>
            <a:r>
              <a:rPr lang="en-US" smtClean="0"/>
              <a:t>Nút radio có thể nhóm lại tạo nhiều tùy chọn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Nhãn</a:t>
            </a:r>
          </a:p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Các thành phần khác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4320" y="1882855"/>
            <a:ext cx="823171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&lt;input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"checkbox"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</a:t>
            </a:r>
            <a:r>
              <a:rPr lang="en-US" sz="2200" noProof="1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Tên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id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</a:t>
            </a:r>
            <a:r>
              <a:rPr lang="en-US" sz="2200" noProof="1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id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value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</a:t>
            </a:r>
            <a:r>
              <a:rPr lang="en-US" sz="2200" noProof="1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Giá trị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4320" y="3102333"/>
            <a:ext cx="823171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&lt;input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"radio"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"&lt;Tên&gt;"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id=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"&lt;id&gt;"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value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"&lt;Giá trị&gt;"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4320" y="4279426"/>
            <a:ext cx="823171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&lt;input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"radio"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"gender " 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id=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gender 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value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"male" 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</a:rPr>
              <a:t>&lt;input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"radio"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"gender 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</a:rPr>
              <a:t>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</a:rPr>
              <a:t>id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"gender 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</a:rPr>
              <a:t>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</a:rPr>
              <a:t>value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"female"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</a:rPr>
              <a:t> /&gt;</a:t>
            </a:r>
            <a:endParaRPr lang="en-US" sz="2200" noProof="1">
              <a:solidFill>
                <a:srgbClr val="0017C0"/>
              </a:solidFill>
              <a:latin typeface="Corbe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4319" y="5616024"/>
            <a:ext cx="8231715" cy="402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&lt;label 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name=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"&lt;Tên&gt;" 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id=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"&lt;id&gt;"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&gt;</a:t>
            </a:r>
            <a:r>
              <a:rPr lang="en-US" sz="2200" noProof="1" smtClean="0">
                <a:latin typeface="Corbel" pitchFamily="34" charset="0"/>
                <a:cs typeface="+mn-cs"/>
              </a:rPr>
              <a:t>Tiêu đề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&lt;/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label&gt;</a:t>
            </a:r>
          </a:p>
        </p:txBody>
      </p:sp>
    </p:spTree>
    <p:extLst>
      <p:ext uri="{BB962C8B-B14F-4D97-AF65-F5344CB8AC3E}">
        <p14:creationId xmlns:p14="http://schemas.microsoft.com/office/powerpoint/2010/main" xmlns="" val="4207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048410"/>
            <a:ext cx="8255000" cy="4599155"/>
          </a:xfrm>
        </p:spPr>
        <p:txBody>
          <a:bodyPr/>
          <a:lstStyle/>
          <a:p>
            <a:r>
              <a:rPr lang="en-US" smtClean="0"/>
              <a:t>Hộp chọn đơn</a:t>
            </a:r>
          </a:p>
          <a:p>
            <a:endParaRPr lang="en-US" smtClean="0"/>
          </a:p>
          <a:p>
            <a:endParaRPr lang="en-US" smtClean="0"/>
          </a:p>
          <a:p>
            <a:pPr marL="0" indent="0">
              <a:buNone/>
            </a:pPr>
            <a:endParaRPr lang="en-US"/>
          </a:p>
          <a:p>
            <a:r>
              <a:rPr lang="en-US" smtClean="0"/>
              <a:t>Hộp đa lựa chọn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Hộp chọn</a:t>
            </a: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7700" y="1599586"/>
            <a:ext cx="7848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&lt;select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"&lt;Tên&gt;"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&gt;</a:t>
            </a:r>
            <a:endParaRPr lang="en-US" sz="2200" noProof="1">
              <a:solidFill>
                <a:srgbClr val="0017C0"/>
              </a:solidFill>
              <a:latin typeface="Corbel" pitchFamily="34" charset="0"/>
              <a:cs typeface="+mn-cs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  &lt;option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value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"&lt;Giá trị 1&gt;"</a:t>
            </a:r>
            <a:endParaRPr lang="en-US" sz="2200" noProof="1">
              <a:solidFill>
                <a:schemeClr val="accent4">
                  <a:lumMod val="75000"/>
                </a:schemeClr>
              </a:solidFill>
              <a:latin typeface="Corbel" pitchFamily="34" charset="0"/>
              <a:cs typeface="+mn-cs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   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selected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"selected"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&gt;</a:t>
            </a:r>
            <a:r>
              <a:rPr lang="en-US" sz="2200" noProof="1" smtClean="0">
                <a:latin typeface="Corbel" pitchFamily="34" charset="0"/>
                <a:cs typeface="+mn-cs"/>
              </a:rPr>
              <a:t>Tiêu đề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&lt;/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option&gt;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  &lt;option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value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"&lt;Giá trị 2&gt;"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&gt;</a:t>
            </a:r>
            <a:r>
              <a:rPr lang="en-US" sz="2200" noProof="1" smtClean="0">
                <a:latin typeface="Corbel" pitchFamily="34" charset="0"/>
                <a:cs typeface="+mn-cs"/>
              </a:rPr>
              <a:t>Tiêu đề 2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&lt;/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option&gt;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  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…</a:t>
            </a:r>
            <a:endParaRPr lang="en-US" sz="2200" noProof="1">
              <a:solidFill>
                <a:srgbClr val="0017C0"/>
              </a:solidFill>
              <a:latin typeface="Corbel" pitchFamily="34" charset="0"/>
              <a:cs typeface="+mn-cs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&lt;/select&gt;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700" y="4159907"/>
            <a:ext cx="7848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&lt;select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"products"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multiple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"multiple"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&gt;</a:t>
            </a:r>
            <a:endParaRPr lang="en-US" sz="2200" noProof="1">
              <a:solidFill>
                <a:srgbClr val="0017C0"/>
              </a:solidFill>
              <a:latin typeface="Corbel" pitchFamily="34" charset="0"/>
              <a:cs typeface="+mn-cs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  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</a:rPr>
              <a:t>&lt;option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</a:rPr>
              <a:t>value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"&lt;</a:t>
            </a:r>
            <a:r>
              <a:rPr lang="en-US" sz="2200" noProof="1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Giá trị 1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&gt;"</a:t>
            </a:r>
            <a:endParaRPr lang="en-US" sz="2200" noProof="1">
              <a:solidFill>
                <a:schemeClr val="accent4">
                  <a:lumMod val="75000"/>
                </a:schemeClr>
              </a:solidFill>
              <a:latin typeface="Corbel" pitchFamily="34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</a:rPr>
              <a:t>    selected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"selected"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</a:rPr>
              <a:t>&gt;</a:t>
            </a:r>
            <a:r>
              <a:rPr lang="en-US" sz="2200" noProof="1" smtClean="0">
                <a:latin typeface="Corbel" pitchFamily="34" charset="0"/>
              </a:rPr>
              <a:t>Tiêu đề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</a:rPr>
              <a:t>&lt;/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</a:rPr>
              <a:t>option&gt;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</a:rPr>
              <a:t>  &lt;option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</a:rPr>
              <a:t>value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"&lt;</a:t>
            </a:r>
            <a:r>
              <a:rPr lang="en-US" sz="2200" noProof="1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Giá trị 2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</a:rPr>
              <a:t>&gt;</a:t>
            </a:r>
            <a:r>
              <a:rPr lang="en-US" sz="2200" noProof="1" smtClean="0">
                <a:latin typeface="Corbel" pitchFamily="34" charset="0"/>
              </a:rPr>
              <a:t>Tiêu </a:t>
            </a:r>
            <a:r>
              <a:rPr lang="en-US" sz="2200" noProof="1">
                <a:latin typeface="Corbel" pitchFamily="34" charset="0"/>
              </a:rPr>
              <a:t>đề </a:t>
            </a:r>
            <a:r>
              <a:rPr lang="en-US" sz="2200" noProof="1" smtClean="0">
                <a:latin typeface="Corbel" pitchFamily="34" charset="0"/>
              </a:rPr>
              <a:t>2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</a:rPr>
              <a:t>&lt;/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</a:rPr>
              <a:t>option&gt;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</a:rPr>
              <a:t>  …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&lt;/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select&gt;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7382" y="1599586"/>
            <a:ext cx="1907983" cy="195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8383" y="4145839"/>
            <a:ext cx="1926982" cy="197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9284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thuộc tính type="file" của thẻ &lt;input&gt;</a:t>
            </a:r>
          </a:p>
          <a:p>
            <a:endParaRPr lang="en-US"/>
          </a:p>
          <a:p>
            <a:r>
              <a:rPr lang="en-US" smtClean="0"/>
              <a:t>Để tải tập tin thành công, phải xác định thuộc tính </a:t>
            </a:r>
            <a:r>
              <a:rPr lang="en-US" noProof="1" smtClean="0"/>
              <a:t>enctype của thẻ &lt;form&gt;</a:t>
            </a:r>
          </a:p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Ô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5159" y="1833600"/>
            <a:ext cx="7848600" cy="402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&lt;input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"file"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"&lt;Tên&gt;"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id=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 id&gt;"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/&gt;</a:t>
            </a:r>
            <a:endParaRPr lang="en-US" sz="2200" noProof="1">
              <a:solidFill>
                <a:srgbClr val="0017C0"/>
              </a:solidFill>
              <a:latin typeface="Corbel" pitchFamily="34" charset="0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5159" y="3640017"/>
            <a:ext cx="7848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&lt;form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enctype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"multipart/form-data"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…&gt;</a:t>
            </a:r>
            <a:endParaRPr lang="en-US" sz="2200" noProof="1">
              <a:solidFill>
                <a:srgbClr val="0017C0"/>
              </a:solidFill>
              <a:latin typeface="Corbel" pitchFamily="34" charset="0"/>
              <a:cs typeface="+mn-cs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	...</a:t>
            </a:r>
            <a:endParaRPr lang="en-US" sz="2200" noProof="1">
              <a:solidFill>
                <a:srgbClr val="0017C0"/>
              </a:solidFill>
              <a:latin typeface="Corbel" pitchFamily="34" charset="0"/>
              <a:cs typeface="+mn-cs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	&lt;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input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"file"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"&lt;</a:t>
            </a:r>
            <a:r>
              <a:rPr lang="en-US" sz="2200" noProof="1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Tên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&gt;"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</a:rPr>
              <a:t>id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"&lt; </a:t>
            </a:r>
            <a:r>
              <a:rPr lang="en-US" sz="2200" noProof="1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id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	...</a:t>
            </a:r>
            <a:endParaRPr lang="en-US" sz="2200" noProof="1">
              <a:solidFill>
                <a:srgbClr val="0017C0"/>
              </a:solidFill>
              <a:latin typeface="Corbel" pitchFamily="34" charset="0"/>
              <a:cs typeface="+mn-cs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xmlns="" val="21489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40000"/>
              </a:spcAft>
            </a:pP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Một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số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kiểu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nhập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mới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HTML5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" y="1844040"/>
          <a:ext cx="8397240" cy="36344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8993"/>
                <a:gridCol w="6758247"/>
              </a:tblGrid>
              <a:tr h="7726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err="1" smtClean="0"/>
                        <a:t>Kiểu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err="1" smtClean="0"/>
                        <a:t>Mô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tả</a:t>
                      </a:r>
                      <a:endParaRPr lang="en-US" sz="2400" b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87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/>
                        <a:t>email</a:t>
                      </a:r>
                      <a:endParaRPr 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err="1" smtClean="0"/>
                        <a:t>Trình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bày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địa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chỉ</a:t>
                      </a:r>
                      <a:r>
                        <a:rPr lang="en-US" sz="2800" kern="1200" baseline="0" dirty="0" smtClean="0"/>
                        <a:t> email</a:t>
                      </a:r>
                      <a:endParaRPr 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5038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/>
                        <a:t>search</a:t>
                      </a:r>
                      <a:endParaRPr 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err="1" smtClean="0"/>
                        <a:t>Trình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bày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các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tìm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kiếm</a:t>
                      </a:r>
                      <a:endParaRPr 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575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err="1" smtClean="0"/>
                        <a:t>url</a:t>
                      </a:r>
                      <a:endParaRPr 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2800" kern="1200" baseline="0" dirty="0" err="1" smtClean="0"/>
                        <a:t>Trình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bày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địa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chỉ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trang</a:t>
                      </a:r>
                      <a:r>
                        <a:rPr lang="en-US" sz="2800" kern="1200" baseline="0" dirty="0" smtClean="0"/>
                        <a:t> web</a:t>
                      </a:r>
                      <a:endParaRPr 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6278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err="1" smtClean="0"/>
                        <a:t>tel</a:t>
                      </a:r>
                      <a:endParaRPr 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err="1" smtClean="0"/>
                        <a:t>Trình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bày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số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điện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thoại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kèm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mẫu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riêng</a:t>
                      </a:r>
                      <a:r>
                        <a:rPr lang="en-US" sz="2800" kern="1200" baseline="0" dirty="0" smtClean="0"/>
                        <a:t> </a:t>
                      </a:r>
                      <a:endParaRPr 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667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/>
                        <a:t>number</a:t>
                      </a:r>
                      <a:endParaRPr 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err="1" smtClean="0"/>
                        <a:t>Trình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bày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giá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trị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số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trong</a:t>
                      </a:r>
                      <a:r>
                        <a:rPr lang="en-US" sz="2800" kern="1200" baseline="0" dirty="0" smtClean="0"/>
                        <a:t> ô </a:t>
                      </a:r>
                      <a:r>
                        <a:rPr lang="en-US" sz="2800" kern="1200" baseline="0" dirty="0" err="1" smtClean="0"/>
                        <a:t>nhập</a:t>
                      </a:r>
                      <a:endParaRPr 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Một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số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kiểu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nhập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mới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HTML5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9120" y="1859280"/>
          <a:ext cx="8016240" cy="32410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/>
                <a:gridCol w="6339840"/>
              </a:tblGrid>
              <a:tr h="5187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err="1" smtClean="0"/>
                        <a:t>Kiểu</a:t>
                      </a:r>
                      <a:endParaRPr lang="en-US" sz="24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err="1" smtClean="0"/>
                        <a:t>Mô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tả</a:t>
                      </a:r>
                      <a:endParaRPr lang="en-US" sz="2400" b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97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/>
                        <a:t>range</a:t>
                      </a:r>
                      <a:endParaRPr 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err="1" smtClean="0"/>
                        <a:t>Trình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bày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giá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trị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số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được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chọn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từ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phạm</a:t>
                      </a:r>
                      <a:r>
                        <a:rPr lang="en-US" sz="2800" kern="1200" baseline="0" dirty="0" smtClean="0"/>
                        <a:t> vi</a:t>
                      </a:r>
                      <a:endParaRPr 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693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/>
                        <a:t>date</a:t>
                      </a:r>
                      <a:endParaRPr 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err="1" smtClean="0"/>
                        <a:t>Trình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bày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lịch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ngày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khi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nhấn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vào</a:t>
                      </a:r>
                      <a:r>
                        <a:rPr lang="en-US" sz="2800" kern="1200" baseline="0" dirty="0" smtClean="0"/>
                        <a:t> ô </a:t>
                      </a:r>
                      <a:r>
                        <a:rPr lang="en-US" sz="2800" kern="1200" baseline="0" dirty="0" err="1" smtClean="0"/>
                        <a:t>nhập</a:t>
                      </a:r>
                      <a:endParaRPr 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3556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err="1" smtClean="0"/>
                        <a:t>datetime</a:t>
                      </a:r>
                      <a:endParaRPr 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err="1" smtClean="0"/>
                        <a:t>Trình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bày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lịch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ngày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và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giờ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đầy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đủ</a:t>
                      </a:r>
                      <a:endParaRPr 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588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/>
                        <a:t>color</a:t>
                      </a:r>
                      <a:endParaRPr 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err="1" smtClean="0"/>
                        <a:t>Trình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bày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giao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diện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để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chọn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màu</a:t>
                      </a:r>
                      <a:r>
                        <a:rPr lang="en-US" sz="2800" kern="1200" baseline="0" dirty="0" smtClean="0"/>
                        <a:t> </a:t>
                      </a:r>
                      <a:r>
                        <a:rPr lang="en-US" sz="2800" kern="1200" baseline="0" dirty="0" err="1" smtClean="0"/>
                        <a:t>sắc</a:t>
                      </a:r>
                      <a:endParaRPr 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Một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số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thuộc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tính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mới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HTML5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" y="1524000"/>
          <a:ext cx="8229600" cy="4307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/>
                <a:gridCol w="6400800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err="1" smtClean="0"/>
                        <a:t>Thuộc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tính</a:t>
                      </a:r>
                      <a:endParaRPr 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smtClean="0"/>
                        <a:t>Mô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tả</a:t>
                      </a:r>
                      <a:endParaRPr lang="en-US" sz="2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/>
                        <a:t>placeholder</a:t>
                      </a:r>
                      <a:endParaRPr 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err="1" smtClean="0"/>
                        <a:t>Trình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bày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gợi</a:t>
                      </a:r>
                      <a:r>
                        <a:rPr lang="en-US" sz="2400" kern="1200" baseline="0" dirty="0" smtClean="0"/>
                        <a:t> ý </a:t>
                      </a:r>
                      <a:r>
                        <a:rPr lang="en-US" sz="2400" kern="1200" baseline="0" dirty="0" err="1" smtClean="0"/>
                        <a:t>nhập</a:t>
                      </a:r>
                      <a:endParaRPr 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82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/>
                        <a:t>required</a:t>
                      </a:r>
                      <a:endParaRPr 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err="1" smtClean="0"/>
                        <a:t>Yêu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cầu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nhập</a:t>
                      </a:r>
                      <a:r>
                        <a:rPr lang="en-US" sz="2400" kern="1200" baseline="0" dirty="0" smtClean="0"/>
                        <a:t>, </a:t>
                      </a:r>
                      <a:r>
                        <a:rPr lang="en-US" sz="2400" kern="1200" baseline="0" dirty="0" err="1" smtClean="0"/>
                        <a:t>không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được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để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rỗng</a:t>
                      </a:r>
                      <a:endParaRPr 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/>
                        <a:t>multiple</a:t>
                      </a:r>
                      <a:endParaRPr 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/>
                        <a:t>Cho </a:t>
                      </a:r>
                      <a:r>
                        <a:rPr lang="en-US" sz="2400" kern="1200" baseline="0" dirty="0" err="1" smtClean="0"/>
                        <a:t>phép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nhiều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giá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trị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có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thể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nhập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vào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trường</a:t>
                      </a:r>
                      <a:endParaRPr 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/>
                        <a:t>autofocus</a:t>
                      </a:r>
                      <a:endParaRPr 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/>
                        <a:t>Cho </a:t>
                      </a:r>
                      <a:r>
                        <a:rPr lang="en-US" sz="2400" kern="1200" baseline="0" dirty="0" err="1" smtClean="0"/>
                        <a:t>phép</a:t>
                      </a:r>
                      <a:r>
                        <a:rPr lang="en-US" sz="2400" kern="1200" baseline="0" dirty="0" smtClean="0"/>
                        <a:t> con </a:t>
                      </a:r>
                      <a:r>
                        <a:rPr lang="en-US" sz="2400" kern="1200" baseline="0" dirty="0" err="1" smtClean="0"/>
                        <a:t>trỏ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nhấp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nháy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ngay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vị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trí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sau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khi</a:t>
                      </a:r>
                      <a:r>
                        <a:rPr lang="en-US" sz="2400" kern="1200" baseline="0" dirty="0" smtClean="0"/>
                        <a:t> load </a:t>
                      </a:r>
                      <a:r>
                        <a:rPr lang="en-US" sz="2400" kern="1200" baseline="0" dirty="0" err="1" smtClean="0"/>
                        <a:t>trang</a:t>
                      </a:r>
                      <a:r>
                        <a:rPr lang="en-US" sz="2400" kern="1200" baseline="0" dirty="0" smtClean="0"/>
                        <a:t> </a:t>
                      </a:r>
                      <a:endParaRPr 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/>
                        <a:t>pattern</a:t>
                      </a:r>
                      <a:endParaRPr 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err="1" smtClean="0"/>
                        <a:t>Trình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bày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biểu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thức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quy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tắc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cho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trường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được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nhập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vào</a:t>
                      </a:r>
                      <a:endParaRPr 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303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/>
                        <a:t>title</a:t>
                      </a:r>
                      <a:endParaRPr 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err="1" smtClean="0"/>
                        <a:t>Trình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bày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gợi</a:t>
                      </a:r>
                      <a:r>
                        <a:rPr lang="en-US" sz="2400" kern="1200" baseline="0" dirty="0" smtClean="0"/>
                        <a:t> ý </a:t>
                      </a:r>
                      <a:r>
                        <a:rPr lang="en-US" sz="2400" kern="1200" baseline="0" dirty="0" err="1" smtClean="0"/>
                        <a:t>nhập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khi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người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dùng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rê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chuột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baseline="0" dirty="0" err="1" smtClean="0"/>
                        <a:t>vào</a:t>
                      </a:r>
                      <a:r>
                        <a:rPr lang="en-US" sz="2400" kern="1200" baseline="0" dirty="0" smtClean="0"/>
                        <a:t> ô </a:t>
                      </a:r>
                      <a:r>
                        <a:rPr lang="en-US" sz="2400" kern="1200" baseline="0" dirty="0" err="1" smtClean="0"/>
                        <a:t>nhập</a:t>
                      </a:r>
                      <a:endParaRPr 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Phần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tử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datalist</a:t>
            </a:r>
            <a:endParaRPr lang="en-US" dirty="0" smtClean="0">
              <a:solidFill>
                <a:srgbClr val="33CC33"/>
              </a:solidFill>
              <a:effectLst>
                <a:reflection blurRad="6350" stA="29000" endPos="45500" dir="5400000" sy="-100000" algn="bl" rotWithShape="0"/>
              </a:effectLst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9080" y="156002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600" kern="0" dirty="0" err="1">
                <a:latin typeface="+mn-lt"/>
              </a:rPr>
              <a:t>Trình</a:t>
            </a:r>
            <a:r>
              <a:rPr lang="en-US" sz="2600" kern="0" dirty="0">
                <a:latin typeface="+mn-lt"/>
              </a:rPr>
              <a:t> </a:t>
            </a:r>
            <a:r>
              <a:rPr lang="en-US" sz="2600" kern="0" dirty="0" err="1">
                <a:latin typeface="+mn-lt"/>
              </a:rPr>
              <a:t>bày</a:t>
            </a:r>
            <a:r>
              <a:rPr lang="en-US" sz="2600" kern="0" dirty="0">
                <a:latin typeface="+mn-lt"/>
              </a:rPr>
              <a:t> </a:t>
            </a:r>
            <a:r>
              <a:rPr lang="en-US" sz="2600" kern="0" dirty="0" err="1">
                <a:latin typeface="+mn-lt"/>
              </a:rPr>
              <a:t>danh</a:t>
            </a:r>
            <a:r>
              <a:rPr lang="en-US" sz="2600" kern="0" dirty="0">
                <a:latin typeface="+mn-lt"/>
              </a:rPr>
              <a:t> </a:t>
            </a:r>
            <a:r>
              <a:rPr lang="en-US" sz="2600" kern="0" dirty="0" err="1">
                <a:latin typeface="+mn-lt"/>
              </a:rPr>
              <a:t>sách</a:t>
            </a:r>
            <a:r>
              <a:rPr lang="en-US" sz="2600" kern="0" dirty="0">
                <a:latin typeface="+mn-lt"/>
              </a:rPr>
              <a:t> </a:t>
            </a:r>
            <a:r>
              <a:rPr lang="en-US" sz="2600" kern="0" dirty="0" err="1">
                <a:latin typeface="+mn-lt"/>
              </a:rPr>
              <a:t>xổ</a:t>
            </a:r>
            <a:r>
              <a:rPr lang="en-US" sz="2600" kern="0" dirty="0">
                <a:latin typeface="+mn-lt"/>
              </a:rPr>
              <a:t> </a:t>
            </a:r>
            <a:r>
              <a:rPr lang="en-US" sz="2600" kern="0" dirty="0" err="1">
                <a:latin typeface="+mn-lt"/>
              </a:rPr>
              <a:t>xuống</a:t>
            </a:r>
            <a:r>
              <a:rPr lang="en-US" sz="2600" kern="0" dirty="0">
                <a:latin typeface="+mn-lt"/>
              </a:rPr>
              <a:t> </a:t>
            </a:r>
            <a:r>
              <a:rPr lang="en-US" sz="2600" kern="0" dirty="0" err="1">
                <a:latin typeface="+mn-lt"/>
              </a:rPr>
              <a:t>khi</a:t>
            </a:r>
            <a:r>
              <a:rPr lang="en-US" sz="2600" kern="0" dirty="0">
                <a:latin typeface="+mn-lt"/>
              </a:rPr>
              <a:t> </a:t>
            </a:r>
            <a:r>
              <a:rPr lang="en-US" sz="2600" kern="0" dirty="0" err="1">
                <a:latin typeface="+mn-lt"/>
              </a:rPr>
              <a:t>nhấn</a:t>
            </a:r>
            <a:r>
              <a:rPr lang="en-US" sz="2600" kern="0" dirty="0">
                <a:latin typeface="+mn-lt"/>
              </a:rPr>
              <a:t> </a:t>
            </a:r>
            <a:r>
              <a:rPr lang="en-US" sz="2600" kern="0" dirty="0" err="1">
                <a:latin typeface="+mn-lt"/>
              </a:rPr>
              <a:t>chuột</a:t>
            </a:r>
            <a:r>
              <a:rPr lang="en-US" sz="2600" kern="0" dirty="0">
                <a:latin typeface="+mn-lt"/>
              </a:rPr>
              <a:t> </a:t>
            </a:r>
            <a:r>
              <a:rPr lang="en-US" sz="2600" kern="0" dirty="0" err="1">
                <a:latin typeface="+mn-lt"/>
              </a:rPr>
              <a:t>vào</a:t>
            </a:r>
            <a:r>
              <a:rPr lang="en-US" sz="2600" kern="0" dirty="0">
                <a:latin typeface="+mn-lt"/>
              </a:rPr>
              <a:t> ô </a:t>
            </a:r>
            <a:r>
              <a:rPr lang="en-US" sz="2600" kern="0" dirty="0" err="1">
                <a:latin typeface="+mn-lt"/>
              </a:rPr>
              <a:t>nhập</a:t>
            </a:r>
            <a:r>
              <a:rPr lang="en-US" sz="2600" kern="0" dirty="0">
                <a:latin typeface="+mn-lt"/>
              </a:rPr>
              <a:t>. Cho </a:t>
            </a:r>
            <a:r>
              <a:rPr lang="en-US" sz="2600" kern="0" dirty="0" err="1">
                <a:latin typeface="+mn-lt"/>
              </a:rPr>
              <a:t>phép</a:t>
            </a:r>
            <a:r>
              <a:rPr lang="en-US" sz="2600" kern="0" dirty="0">
                <a:latin typeface="+mn-lt"/>
              </a:rPr>
              <a:t> </a:t>
            </a:r>
            <a:r>
              <a:rPr lang="en-US" sz="2600" kern="0" dirty="0" err="1">
                <a:latin typeface="+mn-lt"/>
              </a:rPr>
              <a:t>nhập</a:t>
            </a:r>
            <a:r>
              <a:rPr lang="en-US" sz="2600" kern="0" dirty="0">
                <a:latin typeface="+mn-lt"/>
              </a:rPr>
              <a:t> </a:t>
            </a:r>
            <a:r>
              <a:rPr lang="en-US" sz="2600" kern="0" dirty="0" err="1">
                <a:latin typeface="+mn-lt"/>
              </a:rPr>
              <a:t>dữ</a:t>
            </a:r>
            <a:r>
              <a:rPr lang="en-US" sz="2600" kern="0" dirty="0">
                <a:latin typeface="+mn-lt"/>
              </a:rPr>
              <a:t> </a:t>
            </a:r>
            <a:r>
              <a:rPr lang="en-US" sz="2600" kern="0" dirty="0" err="1">
                <a:latin typeface="+mn-lt"/>
              </a:rPr>
              <a:t>liệu</a:t>
            </a:r>
            <a:r>
              <a:rPr lang="en-US" sz="2600" kern="0" dirty="0">
                <a:latin typeface="+mn-lt"/>
              </a:rPr>
              <a:t> </a:t>
            </a:r>
            <a:r>
              <a:rPr lang="en-US" sz="2600" kern="0" dirty="0" err="1">
                <a:latin typeface="+mn-lt"/>
              </a:rPr>
              <a:t>mới</a:t>
            </a:r>
            <a:endParaRPr lang="en-US" sz="2600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endParaRPr lang="en-US" kern="0" dirty="0">
              <a:latin typeface="+mn-lt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36520"/>
            <a:ext cx="6553200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Figure 10.19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886200"/>
            <a:ext cx="3352800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Phần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tử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output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00891" y="1246909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 err="1">
                <a:latin typeface="+mn-lt"/>
              </a:rPr>
              <a:t>Hiển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thị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kết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quả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tính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toán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trên</a:t>
            </a:r>
            <a:r>
              <a:rPr lang="en-US" sz="2400" kern="0" dirty="0">
                <a:latin typeface="+mn-lt"/>
              </a:rPr>
              <a:t> form.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 err="1">
                <a:latin typeface="+mn-lt"/>
              </a:rPr>
              <a:t>Giá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trị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kết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quả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được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hiển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thị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trong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phần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tử</a:t>
            </a:r>
            <a:r>
              <a:rPr lang="en-US" sz="2400" kern="0" dirty="0">
                <a:latin typeface="+mn-lt"/>
              </a:rPr>
              <a:t> output </a:t>
            </a:r>
            <a:r>
              <a:rPr lang="en-US" sz="2400" kern="0" dirty="0" err="1">
                <a:latin typeface="+mn-lt"/>
              </a:rPr>
              <a:t>được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xử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lý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từ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những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phần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tử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khác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trên</a:t>
            </a:r>
            <a:r>
              <a:rPr lang="en-US" sz="2400" kern="0" dirty="0">
                <a:latin typeface="+mn-lt"/>
              </a:rPr>
              <a:t> form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endParaRPr lang="en-US" kern="0" dirty="0">
              <a:latin typeface="+mn-lt"/>
            </a:endParaRP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236" y="2479962"/>
            <a:ext cx="7924800" cy="37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Phần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tử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output</a:t>
            </a:r>
          </a:p>
        </p:txBody>
      </p:sp>
      <p:pic>
        <p:nvPicPr>
          <p:cNvPr id="9" name="Picture 8" descr="Figure 10.22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346" y="1357745"/>
            <a:ext cx="7848600" cy="432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3081" y="230188"/>
            <a:ext cx="4642476" cy="587959"/>
          </a:xfrm>
        </p:spPr>
        <p:txBody>
          <a:bodyPr/>
          <a:lstStyle/>
          <a:p>
            <a:r>
              <a:rPr lang="en-US" noProof="1"/>
              <a:t>NỘI </a:t>
            </a:r>
            <a:r>
              <a:rPr lang="en-US" noProof="1" smtClean="0"/>
              <a:t>DUNG CHƯƠNG</a:t>
            </a:r>
            <a:endParaRPr lang="en-US"/>
          </a:p>
        </p:txBody>
      </p:sp>
      <p:grpSp>
        <p:nvGrpSpPr>
          <p:cNvPr id="7171" name="Group 25"/>
          <p:cNvGrpSpPr>
            <a:grpSpLocks/>
          </p:cNvGrpSpPr>
          <p:nvPr/>
        </p:nvGrpSpPr>
        <p:grpSpPr bwMode="auto">
          <a:xfrm>
            <a:off x="1828800" y="1781987"/>
            <a:ext cx="762000" cy="665162"/>
            <a:chOff x="1110" y="2656"/>
            <a:chExt cx="1549" cy="1351"/>
          </a:xfrm>
        </p:grpSpPr>
        <p:sp>
          <p:nvSpPr>
            <p:cNvPr id="720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172" name="Group 29"/>
          <p:cNvGrpSpPr>
            <a:grpSpLocks/>
          </p:cNvGrpSpPr>
          <p:nvPr/>
        </p:nvGrpSpPr>
        <p:grpSpPr bwMode="auto">
          <a:xfrm>
            <a:off x="1828800" y="2696387"/>
            <a:ext cx="762000" cy="665162"/>
            <a:chOff x="3174" y="2656"/>
            <a:chExt cx="1549" cy="1351"/>
          </a:xfrm>
        </p:grpSpPr>
        <p:sp>
          <p:nvSpPr>
            <p:cNvPr id="720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73" name="Line 11"/>
          <p:cNvSpPr>
            <a:spLocks noChangeShapeType="1"/>
          </p:cNvSpPr>
          <p:nvPr/>
        </p:nvSpPr>
        <p:spPr bwMode="auto">
          <a:xfrm>
            <a:off x="2438400" y="2370949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Text Box 12"/>
          <p:cNvSpPr txBox="1">
            <a:spLocks noChangeArrowheads="1"/>
          </p:cNvSpPr>
          <p:nvPr/>
        </p:nvSpPr>
        <p:spPr bwMode="auto">
          <a:xfrm>
            <a:off x="2724150" y="1883587"/>
            <a:ext cx="28696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smtClean="0">
                <a:solidFill>
                  <a:srgbClr val="33CC33"/>
                </a:solidFill>
              </a:rPr>
              <a:t>Giới thiệu biểu mẫu</a:t>
            </a:r>
            <a:endParaRPr lang="en-US" sz="2400">
              <a:solidFill>
                <a:srgbClr val="33CC33"/>
              </a:solidFill>
            </a:endParaRPr>
          </a:p>
        </p:txBody>
      </p:sp>
      <p:sp>
        <p:nvSpPr>
          <p:cNvPr id="7175" name="Text Box 13"/>
          <p:cNvSpPr txBox="1">
            <a:spLocks noChangeArrowheads="1"/>
          </p:cNvSpPr>
          <p:nvPr/>
        </p:nvSpPr>
        <p:spPr bwMode="gray">
          <a:xfrm>
            <a:off x="2025650" y="1880412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76" name="Line 14"/>
          <p:cNvSpPr>
            <a:spLocks noChangeShapeType="1"/>
          </p:cNvSpPr>
          <p:nvPr/>
        </p:nvSpPr>
        <p:spPr bwMode="auto">
          <a:xfrm>
            <a:off x="2438400" y="3285349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15"/>
          <p:cNvSpPr txBox="1">
            <a:spLocks noChangeArrowheads="1"/>
          </p:cNvSpPr>
          <p:nvPr/>
        </p:nvSpPr>
        <p:spPr bwMode="auto">
          <a:xfrm>
            <a:off x="2724150" y="2772587"/>
            <a:ext cx="42947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smtClean="0">
                <a:solidFill>
                  <a:srgbClr val="33CC33"/>
                </a:solidFill>
              </a:rPr>
              <a:t>Các thành phần của biểu mẫu</a:t>
            </a:r>
            <a:endParaRPr lang="en-US" sz="2400">
              <a:solidFill>
                <a:srgbClr val="33CC33"/>
              </a:solidFill>
            </a:endParaRPr>
          </a:p>
        </p:txBody>
      </p:sp>
      <p:sp>
        <p:nvSpPr>
          <p:cNvPr id="7178" name="Text Box 16"/>
          <p:cNvSpPr txBox="1">
            <a:spLocks noChangeArrowheads="1"/>
          </p:cNvSpPr>
          <p:nvPr/>
        </p:nvSpPr>
        <p:spPr bwMode="gray">
          <a:xfrm>
            <a:off x="2025650" y="2794812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7179" name="Group 39"/>
          <p:cNvGrpSpPr>
            <a:grpSpLocks/>
          </p:cNvGrpSpPr>
          <p:nvPr/>
        </p:nvGrpSpPr>
        <p:grpSpPr bwMode="auto">
          <a:xfrm>
            <a:off x="1828800" y="3588562"/>
            <a:ext cx="762000" cy="665162"/>
            <a:chOff x="1110" y="2656"/>
            <a:chExt cx="1549" cy="1351"/>
          </a:xfrm>
        </p:grpSpPr>
        <p:sp>
          <p:nvSpPr>
            <p:cNvPr id="7197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80" name="Line 25"/>
          <p:cNvSpPr>
            <a:spLocks noChangeShapeType="1"/>
          </p:cNvSpPr>
          <p:nvPr/>
        </p:nvSpPr>
        <p:spPr bwMode="auto">
          <a:xfrm>
            <a:off x="2438400" y="4198162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Text Box 26"/>
          <p:cNvSpPr txBox="1">
            <a:spLocks noChangeArrowheads="1"/>
          </p:cNvSpPr>
          <p:nvPr/>
        </p:nvSpPr>
        <p:spPr bwMode="auto">
          <a:xfrm>
            <a:off x="2709863" y="3664762"/>
            <a:ext cx="2411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smtClean="0">
                <a:solidFill>
                  <a:srgbClr val="33CC33"/>
                </a:solidFill>
              </a:rPr>
              <a:t>Sử dụng iFrame</a:t>
            </a:r>
            <a:endParaRPr lang="en-US" sz="2400">
              <a:solidFill>
                <a:srgbClr val="33CC33"/>
              </a:solidFill>
            </a:endParaRPr>
          </a:p>
        </p:txBody>
      </p:sp>
      <p:sp>
        <p:nvSpPr>
          <p:cNvPr id="7182" name="Text Box 27"/>
          <p:cNvSpPr txBox="1">
            <a:spLocks noChangeArrowheads="1"/>
          </p:cNvSpPr>
          <p:nvPr/>
        </p:nvSpPr>
        <p:spPr bwMode="gray">
          <a:xfrm>
            <a:off x="2025650" y="3686987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4" grpId="0"/>
      <p:bldP spid="7175" grpId="0"/>
      <p:bldP spid="7176" grpId="0" animBg="1"/>
      <p:bldP spid="7177" grpId="0"/>
      <p:bldP spid="7178" grpId="0"/>
      <p:bldP spid="7180" grpId="0" animBg="1"/>
      <p:bldP spid="7181" grpId="0"/>
      <p:bldP spid="718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Dùng để chèn trang web vào một trang web khác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IFRAME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0583" y="2384885"/>
            <a:ext cx="762562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200" b="1">
                <a:solidFill>
                  <a:srgbClr val="0017C0"/>
                </a:solidFill>
                <a:latin typeface="Corbel" pitchFamily="34" charset="0"/>
                <a:cs typeface="+mn-cs"/>
              </a:rPr>
              <a:t>&lt;IFRAME </a:t>
            </a:r>
            <a:r>
              <a:rPr lang="fr-FR" sz="2200" b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  </a:t>
            </a:r>
            <a:r>
              <a:rPr lang="fr-FR" sz="2200" smtClean="0">
                <a:solidFill>
                  <a:srgbClr val="339933"/>
                </a:solidFill>
                <a:latin typeface="Corbel" pitchFamily="34" charset="0"/>
                <a:cs typeface="+mn-cs"/>
              </a:rPr>
              <a:t>&lt;</a:t>
            </a:r>
            <a:r>
              <a:rPr lang="fr-FR" sz="2200">
                <a:solidFill>
                  <a:srgbClr val="339933"/>
                </a:solidFill>
                <a:latin typeface="Corbel" pitchFamily="34" charset="0"/>
                <a:cs typeface="+mn-cs"/>
              </a:rPr>
              <a:t>Các thuộc tính&gt;</a:t>
            </a:r>
            <a:r>
              <a:rPr lang="fr-FR" sz="220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fr-FR" sz="2200" smtClean="0">
                <a:solidFill>
                  <a:srgbClr val="0017C0"/>
                </a:solidFill>
                <a:latin typeface="Corbel" pitchFamily="34" charset="0"/>
                <a:cs typeface="+mn-cs"/>
              </a:rPr>
              <a:t>/&gt;"</a:t>
            </a:r>
            <a:endParaRPr lang="en-US" sz="2200">
              <a:solidFill>
                <a:srgbClr val="0017C0"/>
              </a:solidFill>
              <a:latin typeface="Corbel" pitchFamily="34" charset="0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81480205"/>
              </p:ext>
            </p:extLst>
          </p:nvPr>
        </p:nvGraphicFramePr>
        <p:xfrm>
          <a:off x="735109" y="3158312"/>
          <a:ext cx="7649235" cy="2065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66066"/>
                <a:gridCol w="4883169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mbria" pitchFamily="18" charset="0"/>
                        </a:rPr>
                        <a:t>Thuộc tính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mbria" pitchFamily="18" charset="0"/>
                        </a:rPr>
                        <a:t>Mô tả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NAME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mbria" pitchFamily="18" charset="0"/>
                        </a:rPr>
                        <a:t>Gán tên cho khung hiện thời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WIDTH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mbria" pitchFamily="18" charset="0"/>
                        </a:rPr>
                        <a:t>Xác định độ rộng của khung trên dòng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HEIGHT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mbria" pitchFamily="18" charset="0"/>
                        </a:rPr>
                        <a:t>Xác định chiều cao của khung trên dòng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SRC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mbria" pitchFamily="18" charset="0"/>
                        </a:rPr>
                        <a:t>Địa chỉ trang web được hiển thị trong khung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SCROLLING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mbria" pitchFamily="18" charset="0"/>
                        </a:rPr>
                        <a:t>Hiển thị thanh cuộn</a:t>
                      </a:r>
                    </a:p>
                  </a:txBody>
                  <a:tcPr marL="27305" marR="27305" marT="27305" marB="2730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556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IFRAME – Ví dụ</a:t>
            </a:r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0287" y="2654471"/>
            <a:ext cx="45434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1855" y="1247557"/>
            <a:ext cx="738028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4151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Các thành phần nào của biểu mẫu cho phép người dùng nhập dữ liệu dạng văn bản?</a:t>
            </a:r>
          </a:p>
          <a:p>
            <a:pPr lvl="1"/>
            <a:r>
              <a:rPr lang="en-US" smtClean="0"/>
              <a:t>Nút gửi dữ liệu.</a:t>
            </a:r>
          </a:p>
          <a:p>
            <a:pPr lvl="1"/>
            <a:r>
              <a:rPr lang="en-US" smtClean="0"/>
              <a:t>Ô nhập liệu một dòng.</a:t>
            </a:r>
          </a:p>
          <a:p>
            <a:pPr lvl="1"/>
            <a:r>
              <a:rPr lang="en-US" smtClean="0"/>
              <a:t>Hộp đa lựa chọn.</a:t>
            </a:r>
          </a:p>
          <a:p>
            <a:pPr lvl="1"/>
            <a:r>
              <a:rPr lang="en-US" smtClean="0"/>
              <a:t>Ô chọn tập tin.</a:t>
            </a:r>
          </a:p>
          <a:p>
            <a:pPr lvl="1"/>
            <a:r>
              <a:rPr lang="en-US" smtClean="0"/>
              <a:t>Ô nhập liệu nhiều dòng.</a:t>
            </a:r>
          </a:p>
          <a:p>
            <a:pPr lvl="1"/>
            <a:r>
              <a:rPr lang="en-US" smtClean="0"/>
              <a:t>Hộp kiểm.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Câu hỏi ôn tập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1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1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1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1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1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1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1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1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8C2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8C2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8C2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8C2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477" y="2551837"/>
            <a:ext cx="882805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KẾT THÚC </a:t>
            </a:r>
            <a:r>
              <a:rPr 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CHƯƠNG </a:t>
            </a: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3</a:t>
            </a:r>
          </a:p>
          <a:p>
            <a:pPr algn="ctr">
              <a:defRPr/>
            </a:pP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Cám ơn các bạn đã theo dõi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8221198" cy="3298504"/>
          </a:xfrm>
        </p:spPr>
        <p:txBody>
          <a:bodyPr>
            <a:normAutofit/>
          </a:bodyPr>
          <a:lstStyle/>
          <a:p>
            <a:r>
              <a:rPr lang="en-US" smtClean="0"/>
              <a:t>Là một phần của tài liệu HTML.</a:t>
            </a:r>
          </a:p>
          <a:p>
            <a:r>
              <a:rPr lang="en-US" smtClean="0"/>
              <a:t>Dùng để thu thập thông tin người sử dụng.</a:t>
            </a:r>
          </a:p>
          <a:p>
            <a:r>
              <a:rPr lang="en-US" smtClean="0"/>
              <a:t>Thẻ </a:t>
            </a:r>
            <a:r>
              <a:rPr lang="en-US" smtClean="0">
                <a:solidFill>
                  <a:srgbClr val="33CC33"/>
                </a:solidFill>
              </a:rPr>
              <a:t>&lt;FORM&gt;</a:t>
            </a:r>
            <a:r>
              <a:rPr lang="en-US" smtClean="0"/>
              <a:t> được dùng để tạo biểu mẫu.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Biểu mẫu (Form)</a:t>
            </a:r>
            <a:endParaRPr lang="en-US"/>
          </a:p>
        </p:txBody>
      </p:sp>
      <p:pic>
        <p:nvPicPr>
          <p:cNvPr id="307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530" y="3284737"/>
            <a:ext cx="38385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931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Tạo một vùng chứa các thành phần biểu mẫu.</a:t>
            </a:r>
          </a:p>
          <a:p>
            <a:r>
              <a:rPr lang="en-US" smtClean="0"/>
              <a:t>Cú pháp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Ví dụ: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Thẻ &lt;FORM&gt;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4332" y="2432466"/>
            <a:ext cx="7395225" cy="10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023" y="4445417"/>
            <a:ext cx="7972871" cy="77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489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8255000" cy="170719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Thẻ</a:t>
            </a:r>
            <a:r>
              <a:rPr lang="en-US" dirty="0" smtClean="0"/>
              <a:t> &lt;LABEL&gt;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thành</a:t>
            </a:r>
            <a:r>
              <a:rPr lang="en-US" b="0" dirty="0" smtClean="0"/>
              <a:t> </a:t>
            </a:r>
            <a:r>
              <a:rPr lang="en-US" b="0" dirty="0" err="1" smtClean="0"/>
              <a:t>phần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biểu</a:t>
            </a:r>
            <a:r>
              <a:rPr lang="en-US" b="0" dirty="0" smtClean="0"/>
              <a:t> </a:t>
            </a:r>
            <a:r>
              <a:rPr lang="en-US" b="0" dirty="0" err="1" smtClean="0"/>
              <a:t>mẫu</a:t>
            </a:r>
            <a:r>
              <a:rPr lang="en-US" b="0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Nhãn</a:t>
            </a:r>
            <a:endParaRPr lang="en-US" dirty="0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100016" y="2729435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txtHoten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txtHoten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method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="post"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=""&gt;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label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txtName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"&gt;</a:t>
            </a:r>
            <a:r>
              <a:rPr lang="en-US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Họ</a:t>
            </a:r>
            <a:r>
              <a:rPr lang="en-US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và</a:t>
            </a:r>
            <a:r>
              <a:rPr lang="en-US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tên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label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hangingPunct="0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type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="text"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txtName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93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7812809" cy="48651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vi-VN" dirty="0" smtClean="0"/>
              <a:t>Ph</a:t>
            </a:r>
            <a:r>
              <a:rPr lang="en-US" dirty="0" smtClean="0"/>
              <a:t>ầ</a:t>
            </a:r>
            <a:r>
              <a:rPr lang="vi-VN" dirty="0" smtClean="0"/>
              <a:t>n t</a:t>
            </a:r>
            <a:r>
              <a:rPr lang="en-US" dirty="0" smtClean="0"/>
              <a:t>ử INPUT</a:t>
            </a:r>
          </a:p>
          <a:p>
            <a:pPr lvl="1" algn="just">
              <a:lnSpc>
                <a:spcPct val="80000"/>
              </a:lnSpc>
            </a:pPr>
            <a:r>
              <a:rPr lang="en-US" dirty="0" err="1" smtClean="0"/>
              <a:t>defaultValue</a:t>
            </a:r>
            <a:endParaRPr lang="en-US" dirty="0" smtClean="0"/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DISABLE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FORM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MAXLENGTH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NAME 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READONLY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SIZE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TYPE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VALUE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CHECKED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SRC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vi-VN" sz="2800" dirty="0" smtClean="0"/>
              <a:t>Th</a:t>
            </a:r>
            <a:r>
              <a:rPr lang="en-US" sz="2800" dirty="0" err="1" smtClean="0"/>
              <a:t>uộc</a:t>
            </a:r>
            <a:r>
              <a:rPr lang="vi-VN" sz="2800" dirty="0" smtClean="0"/>
              <a:t> t</a:t>
            </a:r>
            <a:r>
              <a:rPr lang="en-US" sz="2800" dirty="0" err="1" smtClean="0"/>
              <a:t>í</a:t>
            </a:r>
            <a:r>
              <a:rPr lang="vi-VN" sz="2800" dirty="0" smtClean="0"/>
              <a:t>nh c</a:t>
            </a:r>
            <a:r>
              <a:rPr lang="en-US" sz="2800" dirty="0" smtClean="0"/>
              <a:t>á</a:t>
            </a:r>
            <a:r>
              <a:rPr lang="vi-VN" sz="2800" dirty="0" smtClean="0"/>
              <a:t>c ph</a:t>
            </a:r>
            <a:r>
              <a:rPr lang="en-US" sz="2800" dirty="0" smtClean="0"/>
              <a:t>ầ</a:t>
            </a:r>
            <a:r>
              <a:rPr lang="vi-VN" sz="2800" dirty="0" smtClean="0"/>
              <a:t>n t</a:t>
            </a:r>
            <a:r>
              <a:rPr lang="en-US" sz="2800" dirty="0" smtClean="0"/>
              <a:t>ử</a:t>
            </a:r>
            <a:r>
              <a:rPr lang="vi-VN" sz="2800" dirty="0" smtClean="0"/>
              <a:t> nh</a:t>
            </a:r>
            <a:r>
              <a:rPr lang="en-US" sz="2800" dirty="0" smtClean="0"/>
              <a:t>ậ</a:t>
            </a:r>
            <a:r>
              <a:rPr lang="vi-VN" sz="2800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31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Ô nhập liệu một dòng (Single-line input field)</a:t>
            </a:r>
          </a:p>
          <a:p>
            <a:endParaRPr lang="en-US"/>
          </a:p>
          <a:p>
            <a:r>
              <a:rPr lang="en-US" smtClean="0"/>
              <a:t>Ô nhập liệu nhiều dòng (Multi-line input field)</a:t>
            </a:r>
          </a:p>
          <a:p>
            <a:endParaRPr lang="en-US"/>
          </a:p>
          <a:p>
            <a:r>
              <a:rPr lang="en-US" smtClean="0"/>
              <a:t>Ô nhập liệu ẩn (Hidden field)</a:t>
            </a:r>
          </a:p>
          <a:p>
            <a:endParaRPr lang="en-US"/>
          </a:p>
          <a:p>
            <a:r>
              <a:rPr lang="en-US" smtClean="0"/>
              <a:t>Ô nhập mật khẩu (Password field)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smtClean="0"/>
              <a:t>Các thành phần trong biểu mẫu </a:t>
            </a:r>
            <a:r>
              <a:rPr lang="en-US" smtClean="0"/>
              <a:t>– Ô nhập liệu</a:t>
            </a: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0595" y="1851171"/>
            <a:ext cx="79925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17C0"/>
                </a:solidFill>
              </a:rPr>
              <a:t>&lt;input </a:t>
            </a:r>
            <a:r>
              <a:rPr lang="en-US" sz="2200" noProof="1">
                <a:solidFill>
                  <a:srgbClr val="339933"/>
                </a:solidFill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"text" </a:t>
            </a:r>
            <a:r>
              <a:rPr lang="en-US" sz="2200" noProof="1">
                <a:solidFill>
                  <a:srgbClr val="339933"/>
                </a:solidFill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"&lt;Tên&gt;"</a:t>
            </a:r>
            <a:r>
              <a:rPr lang="en-US" sz="2200" noProof="1" smtClean="0">
                <a:solidFill>
                  <a:srgbClr val="FFC000"/>
                </a:solidFill>
              </a:rPr>
              <a:t> </a:t>
            </a:r>
            <a:r>
              <a:rPr lang="en-US" sz="2200" noProof="1" smtClean="0">
                <a:solidFill>
                  <a:srgbClr val="339933"/>
                </a:solidFill>
              </a:rPr>
              <a:t>id=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"&lt;id&gt;"</a:t>
            </a:r>
            <a:r>
              <a:rPr lang="en-US" sz="2200" noProof="1" smtClean="0">
                <a:solidFill>
                  <a:srgbClr val="339933"/>
                </a:solidFill>
              </a:rPr>
              <a:t> value=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"&lt;Giá trị&gt;"</a:t>
            </a:r>
            <a:r>
              <a:rPr lang="en-US" sz="2200" noProof="1" smtClean="0">
                <a:solidFill>
                  <a:srgbClr val="0017C0"/>
                </a:solidFill>
              </a:rPr>
              <a:t> </a:t>
            </a:r>
            <a:r>
              <a:rPr lang="en-US" sz="2200" noProof="1">
                <a:solidFill>
                  <a:srgbClr val="0017C0"/>
                </a:solidFill>
              </a:rPr>
              <a:t>/&gt;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0595" y="3131329"/>
            <a:ext cx="79925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&lt;textarea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"&lt;Tên&gt;"</a:t>
            </a:r>
            <a:r>
              <a:rPr lang="en-US" sz="2200" noProof="1" smtClean="0">
                <a:solidFill>
                  <a:srgbClr val="FFC00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 smtClean="0">
                <a:solidFill>
                  <a:srgbClr val="339933"/>
                </a:solidFill>
              </a:rPr>
              <a:t>id=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"&lt;</a:t>
            </a:r>
            <a:r>
              <a:rPr lang="en-US" sz="2200" noProof="1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&gt;</a:t>
            </a:r>
            <a:r>
              <a:rPr lang="en-US" sz="2200" noProof="1" smtClean="0">
                <a:latin typeface="Corbel" pitchFamily="34" charset="0"/>
                <a:cs typeface="+mn-cs"/>
              </a:rPr>
              <a:t>&lt;Nội dung&gt;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&lt;/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textarea&gt;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0595" y="4396154"/>
            <a:ext cx="79925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&lt;input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"hidden"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&lt;Tên&gt;" </a:t>
            </a:r>
            <a:r>
              <a:rPr lang="en-US" sz="2200" noProof="1" smtClean="0">
                <a:solidFill>
                  <a:srgbClr val="339933"/>
                </a:solidFill>
              </a:rPr>
              <a:t>id=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"&lt;</a:t>
            </a:r>
            <a:r>
              <a:rPr lang="en-US" sz="2200" noProof="1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&gt;"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value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"&lt;Giá trị&gt;"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2617" y="5744419"/>
            <a:ext cx="7848600" cy="402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&lt;input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"password"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&lt;Tên&gt;"</a:t>
            </a:r>
            <a:r>
              <a:rPr lang="en-US" sz="2200" noProof="1" smtClean="0">
                <a:solidFill>
                  <a:srgbClr val="FFC00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 smtClean="0">
                <a:solidFill>
                  <a:srgbClr val="339933"/>
                </a:solidFill>
              </a:rPr>
              <a:t>id=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"&lt;</a:t>
            </a:r>
            <a:r>
              <a:rPr lang="en-US" sz="2200" noProof="1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&gt;"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xmlns="" val="34693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Ví dụ ô nhập liệu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35545" y="3884445"/>
            <a:ext cx="35909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urved Connector 4"/>
          <p:cNvCxnSpPr/>
          <p:nvPr/>
        </p:nvCxnSpPr>
        <p:spPr bwMode="auto">
          <a:xfrm>
            <a:off x="1294230" y="3953025"/>
            <a:ext cx="1541315" cy="1275543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339933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5913" y="882310"/>
            <a:ext cx="8828087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7424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5225777"/>
          </a:xfrm>
        </p:spPr>
        <p:txBody>
          <a:bodyPr/>
          <a:lstStyle/>
          <a:p>
            <a:r>
              <a:rPr lang="en-US" smtClean="0"/>
              <a:t>Nút gửi dữ liệu</a:t>
            </a:r>
          </a:p>
          <a:p>
            <a:endParaRPr lang="en-US"/>
          </a:p>
          <a:p>
            <a:r>
              <a:rPr lang="en-US" smtClean="0"/>
              <a:t>Nút thiết lập lại</a:t>
            </a:r>
          </a:p>
          <a:p>
            <a:endParaRPr lang="en-US"/>
          </a:p>
          <a:p>
            <a:r>
              <a:rPr lang="en-US" smtClean="0"/>
              <a:t>Nút nhấn</a:t>
            </a:r>
          </a:p>
          <a:p>
            <a:endParaRPr lang="en-US"/>
          </a:p>
          <a:p>
            <a:r>
              <a:rPr lang="en-US" smtClean="0"/>
              <a:t>Nút hình ảnh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Nút nhấn (Button)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6437" y="1837103"/>
            <a:ext cx="813112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>
                <a:solidFill>
                  <a:srgbClr val="0017C0"/>
                </a:solidFill>
                <a:latin typeface="Corbel" pitchFamily="34" charset="0"/>
                <a:cs typeface="+mn-cs"/>
              </a:rPr>
              <a:t>&lt;input </a:t>
            </a:r>
            <a:r>
              <a:rPr lang="en-US" sz="2200" smtClean="0">
                <a:solidFill>
                  <a:srgbClr val="339933"/>
                </a:solidFill>
                <a:latin typeface="Corbel" pitchFamily="34" charset="0"/>
                <a:cs typeface="+mn-cs"/>
              </a:rPr>
              <a:t>type=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"submit" </a:t>
            </a:r>
            <a:r>
              <a:rPr lang="en-US" sz="2200">
                <a:solidFill>
                  <a:srgbClr val="339933"/>
                </a:solidFill>
                <a:latin typeface="Corbel" pitchFamily="34" charset="0"/>
              </a:rPr>
              <a:t>name</a:t>
            </a:r>
            <a:r>
              <a:rPr lang="en-US" sz="2200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"&lt;</a:t>
            </a:r>
            <a:r>
              <a:rPr lang="en-US" sz="220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Tên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&gt;"</a:t>
            </a:r>
            <a:r>
              <a:rPr lang="en-US" sz="2200" smtClean="0">
                <a:solidFill>
                  <a:srgbClr val="0017C0"/>
                </a:solidFill>
                <a:latin typeface="Corbel" pitchFamily="34" charset="0"/>
              </a:rPr>
              <a:t> </a:t>
            </a:r>
            <a:r>
              <a:rPr lang="en-US" sz="2200" smtClean="0">
                <a:solidFill>
                  <a:srgbClr val="339933"/>
                </a:solidFill>
                <a:latin typeface="Corbel" pitchFamily="34" charset="0"/>
                <a:cs typeface="+mn-cs"/>
              </a:rPr>
              <a:t>id=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&lt;id&gt;"</a:t>
            </a:r>
            <a:r>
              <a:rPr lang="en-US" sz="2200" smtClean="0">
                <a:solidFill>
                  <a:srgbClr val="FFC00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>
                <a:solidFill>
                  <a:srgbClr val="339933"/>
                </a:solidFill>
                <a:latin typeface="Corbel" pitchFamily="34" charset="0"/>
                <a:cs typeface="+mn-cs"/>
              </a:rPr>
              <a:t>value</a:t>
            </a:r>
            <a:r>
              <a:rPr lang="en-US" sz="2200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&lt;Tiêu đề&gt;" </a:t>
            </a:r>
            <a:r>
              <a:rPr lang="en-US" sz="2200" smtClean="0">
                <a:solidFill>
                  <a:srgbClr val="0017C0"/>
                </a:solidFill>
                <a:latin typeface="Corbel" pitchFamily="34" charset="0"/>
                <a:cs typeface="+mn-cs"/>
              </a:rPr>
              <a:t>/&gt;</a:t>
            </a:r>
            <a:endParaRPr lang="en-US" sz="2200">
              <a:solidFill>
                <a:srgbClr val="0017C0"/>
              </a:solidFill>
              <a:latin typeface="Corbel" pitchFamily="34" charset="0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6437" y="3126045"/>
            <a:ext cx="813112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&lt;input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"reset"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"&lt;Tên&gt;"</a:t>
            </a:r>
            <a:r>
              <a:rPr lang="en-US" sz="2200" noProof="1" smtClean="0">
                <a:solidFill>
                  <a:srgbClr val="FFC00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value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"&lt;Tiêu đề&gt;"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id</a:t>
            </a:r>
            <a:r>
              <a:rPr lang="en-US" sz="2200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"&lt;</a:t>
            </a:r>
            <a:r>
              <a:rPr lang="en-US" sz="220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id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6437" y="4436125"/>
            <a:ext cx="8131126" cy="402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&lt;input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"button"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value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"&lt;Tiêu đề&gt;"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>
                <a:solidFill>
                  <a:srgbClr val="339933"/>
                </a:solidFill>
                <a:latin typeface="Corbel" pitchFamily="34" charset="0"/>
              </a:rPr>
              <a:t>id</a:t>
            </a:r>
            <a:r>
              <a:rPr lang="en-US" sz="2200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"&lt;</a:t>
            </a:r>
            <a:r>
              <a:rPr lang="en-US" sz="220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id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&gt;"</a:t>
            </a:r>
            <a:r>
              <a:rPr lang="en-US" sz="2200" smtClean="0">
                <a:solidFill>
                  <a:srgbClr val="FFC000"/>
                </a:solidFill>
                <a:latin typeface="Corbel" pitchFamily="34" charset="0"/>
              </a:rPr>
              <a:t> 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/&gt;</a:t>
            </a:r>
            <a:endParaRPr lang="en-US" sz="2200" noProof="1">
              <a:solidFill>
                <a:srgbClr val="0017C0"/>
              </a:solidFill>
              <a:latin typeface="Corbel" pitchFamily="34" charset="0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6437" y="5601957"/>
            <a:ext cx="813112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&lt;input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"image"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src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"&lt;tên hình&gt;"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"&lt;Tên&gt;" </a:t>
            </a:r>
            <a:r>
              <a:rPr lang="en-US" sz="2200">
                <a:solidFill>
                  <a:srgbClr val="339933"/>
                </a:solidFill>
                <a:latin typeface="Corbel" pitchFamily="34" charset="0"/>
              </a:rPr>
              <a:t>id</a:t>
            </a:r>
            <a:r>
              <a:rPr lang="en-US" sz="2200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"&lt;</a:t>
            </a:r>
            <a:r>
              <a:rPr lang="en-US" sz="220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id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&gt;"</a:t>
            </a:r>
            <a:r>
              <a:rPr lang="en-US" sz="2200" smtClean="0">
                <a:solidFill>
                  <a:srgbClr val="FFC000"/>
                </a:solidFill>
                <a:latin typeface="Corbel" pitchFamily="34" charset="0"/>
              </a:rPr>
              <a:t> 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alt=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"&lt;Ghi chú&gt;"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/&gt;</a:t>
            </a:r>
            <a:endParaRPr lang="en-US" sz="2200" noProof="1">
              <a:solidFill>
                <a:srgbClr val="0017C0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48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2164</TotalTime>
  <Words>1047</Words>
  <Application>Microsoft Office PowerPoint</Application>
  <PresentationFormat>On-screen Show (4:3)</PresentationFormat>
  <Paragraphs>180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Standarddesign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Một số kiểu nhập mới HTML5</vt:lpstr>
      <vt:lpstr>Một số kiểu nhập mới HTML5</vt:lpstr>
      <vt:lpstr>Một số thuộc tính mới HTML5</vt:lpstr>
      <vt:lpstr>Phần tử datalist</vt:lpstr>
      <vt:lpstr>Phần tử output</vt:lpstr>
      <vt:lpstr>Phần tử output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DUY PROFESSIONAL</dc:creator>
  <dc:description>PresentationLoad.com</dc:description>
  <cp:lastModifiedBy>nhdung</cp:lastModifiedBy>
  <cp:revision>422</cp:revision>
  <dcterms:created xsi:type="dcterms:W3CDTF">2007-11-27T23:54:21Z</dcterms:created>
  <dcterms:modified xsi:type="dcterms:W3CDTF">2015-01-29T02:22:32Z</dcterms:modified>
</cp:coreProperties>
</file>