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9"/>
  </p:notesMasterIdLst>
  <p:handoutMasterIdLst>
    <p:handoutMasterId r:id="rId80"/>
  </p:handoutMasterIdLst>
  <p:sldIdLst>
    <p:sldId id="287" r:id="rId2"/>
    <p:sldId id="284" r:id="rId3"/>
    <p:sldId id="310" r:id="rId4"/>
    <p:sldId id="311" r:id="rId5"/>
    <p:sldId id="312" r:id="rId6"/>
    <p:sldId id="314" r:id="rId7"/>
    <p:sldId id="315" r:id="rId8"/>
    <p:sldId id="316" r:id="rId9"/>
    <p:sldId id="317" r:id="rId10"/>
    <p:sldId id="318" r:id="rId11"/>
    <p:sldId id="355" r:id="rId12"/>
    <p:sldId id="357" r:id="rId13"/>
    <p:sldId id="319" r:id="rId14"/>
    <p:sldId id="356" r:id="rId15"/>
    <p:sldId id="320" r:id="rId16"/>
    <p:sldId id="321" r:id="rId17"/>
    <p:sldId id="322" r:id="rId18"/>
    <p:sldId id="323" r:id="rId19"/>
    <p:sldId id="325" r:id="rId20"/>
    <p:sldId id="326" r:id="rId21"/>
    <p:sldId id="327" r:id="rId22"/>
    <p:sldId id="328" r:id="rId23"/>
    <p:sldId id="358" r:id="rId24"/>
    <p:sldId id="330" r:id="rId25"/>
    <p:sldId id="359" r:id="rId26"/>
    <p:sldId id="329" r:id="rId27"/>
    <p:sldId id="331" r:id="rId28"/>
    <p:sldId id="360" r:id="rId29"/>
    <p:sldId id="332" r:id="rId30"/>
    <p:sldId id="333" r:id="rId31"/>
    <p:sldId id="334" r:id="rId32"/>
    <p:sldId id="335" r:id="rId33"/>
    <p:sldId id="336" r:id="rId34"/>
    <p:sldId id="337" r:id="rId35"/>
    <p:sldId id="338" r:id="rId36"/>
    <p:sldId id="363" r:id="rId37"/>
    <p:sldId id="339" r:id="rId38"/>
    <p:sldId id="340" r:id="rId39"/>
    <p:sldId id="365" r:id="rId40"/>
    <p:sldId id="368" r:id="rId41"/>
    <p:sldId id="369" r:id="rId42"/>
    <p:sldId id="370" r:id="rId43"/>
    <p:sldId id="374" r:id="rId44"/>
    <p:sldId id="375" r:id="rId45"/>
    <p:sldId id="383" r:id="rId46"/>
    <p:sldId id="384" r:id="rId47"/>
    <p:sldId id="385" r:id="rId48"/>
    <p:sldId id="386" r:id="rId49"/>
    <p:sldId id="387" r:id="rId50"/>
    <p:sldId id="388" r:id="rId51"/>
    <p:sldId id="390" r:id="rId52"/>
    <p:sldId id="396" r:id="rId53"/>
    <p:sldId id="409" r:id="rId54"/>
    <p:sldId id="410" r:id="rId55"/>
    <p:sldId id="411" r:id="rId56"/>
    <p:sldId id="412" r:id="rId57"/>
    <p:sldId id="413" r:id="rId58"/>
    <p:sldId id="414" r:id="rId59"/>
    <p:sldId id="415" r:id="rId60"/>
    <p:sldId id="416" r:id="rId61"/>
    <p:sldId id="417" r:id="rId62"/>
    <p:sldId id="418" r:id="rId63"/>
    <p:sldId id="342" r:id="rId64"/>
    <p:sldId id="343" r:id="rId65"/>
    <p:sldId id="344" r:id="rId66"/>
    <p:sldId id="345" r:id="rId67"/>
    <p:sldId id="347" r:id="rId68"/>
    <p:sldId id="346" r:id="rId69"/>
    <p:sldId id="348" r:id="rId70"/>
    <p:sldId id="350" r:id="rId71"/>
    <p:sldId id="349" r:id="rId72"/>
    <p:sldId id="351" r:id="rId73"/>
    <p:sldId id="352" r:id="rId74"/>
    <p:sldId id="362" r:id="rId75"/>
    <p:sldId id="394" r:id="rId76"/>
    <p:sldId id="395" r:id="rId77"/>
    <p:sldId id="309" r:id="rId7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17C0"/>
    <a:srgbClr val="339933"/>
    <a:srgbClr val="D3EFBB"/>
    <a:srgbClr val="33CC33"/>
    <a:srgbClr val="B80000"/>
    <a:srgbClr val="7FD13B"/>
    <a:srgbClr val="FFFFCC"/>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606" autoAdjust="0"/>
    <p:restoredTop sz="92555" autoAdjust="0"/>
  </p:normalViewPr>
  <p:slideViewPr>
    <p:cSldViewPr snapToGrid="0">
      <p:cViewPr>
        <p:scale>
          <a:sx n="64" d="100"/>
          <a:sy n="64" d="100"/>
        </p:scale>
        <p:origin x="-1068" y="-1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4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D2FB2-D084-44A6-B94F-911E533CD2EF}" type="doc">
      <dgm:prSet loTypeId="urn:microsoft.com/office/officeart/2008/layout/VerticalCurvedList" loCatId="list" qsTypeId="urn:microsoft.com/office/officeart/2005/8/quickstyle/3d1" qsCatId="3D" csTypeId="urn:microsoft.com/office/officeart/2005/8/colors/accent0_3" csCatId="mainScheme" phldr="1"/>
      <dgm:spPr/>
      <dgm:t>
        <a:bodyPr/>
        <a:lstStyle/>
        <a:p>
          <a:endParaRPr lang="en-US"/>
        </a:p>
      </dgm:t>
    </dgm:pt>
    <dgm:pt modelId="{AA1383AB-5F4C-4BA8-BE0F-76805C2CE1ED}">
      <dgm:prSet phldrT="[Text]"/>
      <dgm:spPr/>
      <dgm:t>
        <a:bodyPr/>
        <a:lstStyle/>
        <a:p>
          <a:r>
            <a:rPr lang="en-US" smtClean="0"/>
            <a:t>Nhúng trực tiếp vào thuộc tính của đối tượng</a:t>
          </a:r>
          <a:endParaRPr lang="en-US"/>
        </a:p>
      </dgm:t>
    </dgm:pt>
    <dgm:pt modelId="{9B0D1B33-A1BF-4114-86DA-AAAE03615F3F}" type="parTrans" cxnId="{C2C081C3-DD16-4BA6-B2A7-FFDCE07A3F44}">
      <dgm:prSet/>
      <dgm:spPr/>
      <dgm:t>
        <a:bodyPr/>
        <a:lstStyle/>
        <a:p>
          <a:endParaRPr lang="en-US"/>
        </a:p>
      </dgm:t>
    </dgm:pt>
    <dgm:pt modelId="{DB64AF05-37C8-459A-903C-6C20A2806AB8}" type="sibTrans" cxnId="{C2C081C3-DD16-4BA6-B2A7-FFDCE07A3F44}">
      <dgm:prSet/>
      <dgm:spPr/>
      <dgm:t>
        <a:bodyPr/>
        <a:lstStyle/>
        <a:p>
          <a:endParaRPr lang="en-US"/>
        </a:p>
      </dgm:t>
    </dgm:pt>
    <dgm:pt modelId="{5A274889-0F25-4C25-ADE9-975620325CED}">
      <dgm:prSet phldrT="[Text]"/>
      <dgm:spPr/>
      <dgm:t>
        <a:bodyPr/>
        <a:lstStyle/>
        <a:p>
          <a:r>
            <a:rPr lang="en-US" smtClean="0"/>
            <a:t>Sử dụng thẻ &lt;Script&gt;</a:t>
          </a:r>
          <a:endParaRPr lang="en-US"/>
        </a:p>
      </dgm:t>
    </dgm:pt>
    <dgm:pt modelId="{48BBB112-2CCB-4A42-A2C5-63C5301E9739}" type="parTrans" cxnId="{8D92F103-54FF-40D0-9523-BC8F691D3E10}">
      <dgm:prSet/>
      <dgm:spPr/>
      <dgm:t>
        <a:bodyPr/>
        <a:lstStyle/>
        <a:p>
          <a:endParaRPr lang="en-US"/>
        </a:p>
      </dgm:t>
    </dgm:pt>
    <dgm:pt modelId="{30D538EC-DF5D-4841-BEE0-CCACB9F0040C}" type="sibTrans" cxnId="{8D92F103-54FF-40D0-9523-BC8F691D3E10}">
      <dgm:prSet/>
      <dgm:spPr/>
      <dgm:t>
        <a:bodyPr/>
        <a:lstStyle/>
        <a:p>
          <a:endParaRPr lang="en-US"/>
        </a:p>
      </dgm:t>
    </dgm:pt>
    <dgm:pt modelId="{8F5E10E4-A501-441F-ADD1-CF45D2D88315}">
      <dgm:prSet phldrT="[Text]"/>
      <dgm:spPr/>
      <dgm:t>
        <a:bodyPr/>
        <a:lstStyle/>
        <a:p>
          <a:r>
            <a:rPr lang="en-US" smtClean="0"/>
            <a:t>Liên kết tập tin mã nguồn JavaScript</a:t>
          </a:r>
          <a:endParaRPr lang="en-US"/>
        </a:p>
      </dgm:t>
    </dgm:pt>
    <dgm:pt modelId="{186363DF-C71B-4452-AECE-545CD82A80F2}" type="parTrans" cxnId="{1B6187C5-5459-4C52-B1CB-B297209ED389}">
      <dgm:prSet/>
      <dgm:spPr/>
      <dgm:t>
        <a:bodyPr/>
        <a:lstStyle/>
        <a:p>
          <a:endParaRPr lang="en-US"/>
        </a:p>
      </dgm:t>
    </dgm:pt>
    <dgm:pt modelId="{7EB26B62-63CE-4844-AC53-9271B7B76FC5}" type="sibTrans" cxnId="{1B6187C5-5459-4C52-B1CB-B297209ED389}">
      <dgm:prSet/>
      <dgm:spPr/>
      <dgm:t>
        <a:bodyPr/>
        <a:lstStyle/>
        <a:p>
          <a:endParaRPr lang="en-US"/>
        </a:p>
      </dgm:t>
    </dgm:pt>
    <dgm:pt modelId="{B6804F4D-4BCB-4217-82F1-0C6B5290362D}" type="pres">
      <dgm:prSet presAssocID="{970D2FB2-D084-44A6-B94F-911E533CD2EF}" presName="Name0" presStyleCnt="0">
        <dgm:presLayoutVars>
          <dgm:chMax val="7"/>
          <dgm:chPref val="7"/>
          <dgm:dir/>
        </dgm:presLayoutVars>
      </dgm:prSet>
      <dgm:spPr/>
      <dgm:t>
        <a:bodyPr/>
        <a:lstStyle/>
        <a:p>
          <a:endParaRPr lang="en-US"/>
        </a:p>
      </dgm:t>
    </dgm:pt>
    <dgm:pt modelId="{67957018-9322-4354-8513-D9155E8EF6F9}" type="pres">
      <dgm:prSet presAssocID="{970D2FB2-D084-44A6-B94F-911E533CD2EF}" presName="Name1" presStyleCnt="0"/>
      <dgm:spPr/>
    </dgm:pt>
    <dgm:pt modelId="{78D2CADA-1616-48E7-8AB8-6998DB8D188D}" type="pres">
      <dgm:prSet presAssocID="{970D2FB2-D084-44A6-B94F-911E533CD2EF}" presName="cycle" presStyleCnt="0"/>
      <dgm:spPr/>
    </dgm:pt>
    <dgm:pt modelId="{E24E41DD-4DE3-49A6-B8E7-20AC9C765699}" type="pres">
      <dgm:prSet presAssocID="{970D2FB2-D084-44A6-B94F-911E533CD2EF}" presName="srcNode" presStyleLbl="node1" presStyleIdx="0" presStyleCnt="3"/>
      <dgm:spPr/>
    </dgm:pt>
    <dgm:pt modelId="{620F2DC3-FFF8-459C-8C81-48E290FB3E41}" type="pres">
      <dgm:prSet presAssocID="{970D2FB2-D084-44A6-B94F-911E533CD2EF}" presName="conn" presStyleLbl="parChTrans1D2" presStyleIdx="0" presStyleCnt="1"/>
      <dgm:spPr/>
      <dgm:t>
        <a:bodyPr/>
        <a:lstStyle/>
        <a:p>
          <a:endParaRPr lang="en-US"/>
        </a:p>
      </dgm:t>
    </dgm:pt>
    <dgm:pt modelId="{BE9DD2D0-166D-4BB8-96A8-E24B152EB400}" type="pres">
      <dgm:prSet presAssocID="{970D2FB2-D084-44A6-B94F-911E533CD2EF}" presName="extraNode" presStyleLbl="node1" presStyleIdx="0" presStyleCnt="3"/>
      <dgm:spPr/>
    </dgm:pt>
    <dgm:pt modelId="{30CED1C8-2C61-43AB-BB80-9C950A99A303}" type="pres">
      <dgm:prSet presAssocID="{970D2FB2-D084-44A6-B94F-911E533CD2EF}" presName="dstNode" presStyleLbl="node1" presStyleIdx="0" presStyleCnt="3"/>
      <dgm:spPr/>
    </dgm:pt>
    <dgm:pt modelId="{2606F9EE-2A40-49C9-96A5-5A013B0DF4A5}" type="pres">
      <dgm:prSet presAssocID="{AA1383AB-5F4C-4BA8-BE0F-76805C2CE1ED}" presName="text_1" presStyleLbl="node1" presStyleIdx="0" presStyleCnt="3">
        <dgm:presLayoutVars>
          <dgm:bulletEnabled val="1"/>
        </dgm:presLayoutVars>
      </dgm:prSet>
      <dgm:spPr/>
      <dgm:t>
        <a:bodyPr/>
        <a:lstStyle/>
        <a:p>
          <a:endParaRPr lang="en-US"/>
        </a:p>
      </dgm:t>
    </dgm:pt>
    <dgm:pt modelId="{BE34EB70-FD69-45A8-82C5-40A18D90F1B4}" type="pres">
      <dgm:prSet presAssocID="{AA1383AB-5F4C-4BA8-BE0F-76805C2CE1ED}" presName="accent_1" presStyleCnt="0"/>
      <dgm:spPr/>
    </dgm:pt>
    <dgm:pt modelId="{042D316C-A031-472D-B879-B6EA3C0C11B2}" type="pres">
      <dgm:prSet presAssocID="{AA1383AB-5F4C-4BA8-BE0F-76805C2CE1ED}" presName="accentRepeatNode" presStyleLbl="solidFgAcc1" presStyleIdx="0" presStyleCnt="3"/>
      <dgm:spPr/>
    </dgm:pt>
    <dgm:pt modelId="{EC4C404B-17C5-4184-95DD-52F03E732CAA}" type="pres">
      <dgm:prSet presAssocID="{5A274889-0F25-4C25-ADE9-975620325CED}" presName="text_2" presStyleLbl="node1" presStyleIdx="1" presStyleCnt="3">
        <dgm:presLayoutVars>
          <dgm:bulletEnabled val="1"/>
        </dgm:presLayoutVars>
      </dgm:prSet>
      <dgm:spPr/>
      <dgm:t>
        <a:bodyPr/>
        <a:lstStyle/>
        <a:p>
          <a:endParaRPr lang="en-US"/>
        </a:p>
      </dgm:t>
    </dgm:pt>
    <dgm:pt modelId="{40D96D58-CEBC-4B0B-A7A0-C0F4ADB84989}" type="pres">
      <dgm:prSet presAssocID="{5A274889-0F25-4C25-ADE9-975620325CED}" presName="accent_2" presStyleCnt="0"/>
      <dgm:spPr/>
    </dgm:pt>
    <dgm:pt modelId="{B70C365A-F6F0-4F3B-89C6-0584AD1F7DA5}" type="pres">
      <dgm:prSet presAssocID="{5A274889-0F25-4C25-ADE9-975620325CED}" presName="accentRepeatNode" presStyleLbl="solidFgAcc1" presStyleIdx="1" presStyleCnt="3"/>
      <dgm:spPr/>
    </dgm:pt>
    <dgm:pt modelId="{B1B10D1A-8424-458A-8341-00D4691E740E}" type="pres">
      <dgm:prSet presAssocID="{8F5E10E4-A501-441F-ADD1-CF45D2D88315}" presName="text_3" presStyleLbl="node1" presStyleIdx="2" presStyleCnt="3">
        <dgm:presLayoutVars>
          <dgm:bulletEnabled val="1"/>
        </dgm:presLayoutVars>
      </dgm:prSet>
      <dgm:spPr/>
      <dgm:t>
        <a:bodyPr/>
        <a:lstStyle/>
        <a:p>
          <a:endParaRPr lang="en-US"/>
        </a:p>
      </dgm:t>
    </dgm:pt>
    <dgm:pt modelId="{8101351B-BA66-4100-87F5-1356D0E7BC72}" type="pres">
      <dgm:prSet presAssocID="{8F5E10E4-A501-441F-ADD1-CF45D2D88315}" presName="accent_3" presStyleCnt="0"/>
      <dgm:spPr/>
    </dgm:pt>
    <dgm:pt modelId="{826C7AB5-85F2-4B39-B74A-27EDF40F8F36}" type="pres">
      <dgm:prSet presAssocID="{8F5E10E4-A501-441F-ADD1-CF45D2D88315}" presName="accentRepeatNode" presStyleLbl="solidFgAcc1" presStyleIdx="2" presStyleCnt="3"/>
      <dgm:spPr/>
    </dgm:pt>
  </dgm:ptLst>
  <dgm:cxnLst>
    <dgm:cxn modelId="{B0F10244-C3E8-478A-B8FE-8A30ED7EC588}" type="presOf" srcId="{8F5E10E4-A501-441F-ADD1-CF45D2D88315}" destId="{B1B10D1A-8424-458A-8341-00D4691E740E}" srcOrd="0" destOrd="0" presId="urn:microsoft.com/office/officeart/2008/layout/VerticalCurvedList"/>
    <dgm:cxn modelId="{C2C081C3-DD16-4BA6-B2A7-FFDCE07A3F44}" srcId="{970D2FB2-D084-44A6-B94F-911E533CD2EF}" destId="{AA1383AB-5F4C-4BA8-BE0F-76805C2CE1ED}" srcOrd="0" destOrd="0" parTransId="{9B0D1B33-A1BF-4114-86DA-AAAE03615F3F}" sibTransId="{DB64AF05-37C8-459A-903C-6C20A2806AB8}"/>
    <dgm:cxn modelId="{8D92F103-54FF-40D0-9523-BC8F691D3E10}" srcId="{970D2FB2-D084-44A6-B94F-911E533CD2EF}" destId="{5A274889-0F25-4C25-ADE9-975620325CED}" srcOrd="1" destOrd="0" parTransId="{48BBB112-2CCB-4A42-A2C5-63C5301E9739}" sibTransId="{30D538EC-DF5D-4841-BEE0-CCACB9F0040C}"/>
    <dgm:cxn modelId="{C5B3313B-A276-41B0-89A4-CE38E583DAEF}" type="presOf" srcId="{970D2FB2-D084-44A6-B94F-911E533CD2EF}" destId="{B6804F4D-4BCB-4217-82F1-0C6B5290362D}" srcOrd="0" destOrd="0" presId="urn:microsoft.com/office/officeart/2008/layout/VerticalCurvedList"/>
    <dgm:cxn modelId="{C3389F84-DD71-4CE9-90EC-24AEC3864612}" type="presOf" srcId="{DB64AF05-37C8-459A-903C-6C20A2806AB8}" destId="{620F2DC3-FFF8-459C-8C81-48E290FB3E41}" srcOrd="0" destOrd="0" presId="urn:microsoft.com/office/officeart/2008/layout/VerticalCurvedList"/>
    <dgm:cxn modelId="{9A812060-20D3-4A79-B158-105A19F22A72}" type="presOf" srcId="{AA1383AB-5F4C-4BA8-BE0F-76805C2CE1ED}" destId="{2606F9EE-2A40-49C9-96A5-5A013B0DF4A5}" srcOrd="0" destOrd="0" presId="urn:microsoft.com/office/officeart/2008/layout/VerticalCurvedList"/>
    <dgm:cxn modelId="{1B6187C5-5459-4C52-B1CB-B297209ED389}" srcId="{970D2FB2-D084-44A6-B94F-911E533CD2EF}" destId="{8F5E10E4-A501-441F-ADD1-CF45D2D88315}" srcOrd="2" destOrd="0" parTransId="{186363DF-C71B-4452-AECE-545CD82A80F2}" sibTransId="{7EB26B62-63CE-4844-AC53-9271B7B76FC5}"/>
    <dgm:cxn modelId="{D9B12C04-7BAC-4122-BA8E-99033F637E1B}" type="presOf" srcId="{5A274889-0F25-4C25-ADE9-975620325CED}" destId="{EC4C404B-17C5-4184-95DD-52F03E732CAA}" srcOrd="0" destOrd="0" presId="urn:microsoft.com/office/officeart/2008/layout/VerticalCurvedList"/>
    <dgm:cxn modelId="{66469CEB-A35D-4AAF-B912-97F8E3D82ACF}" type="presParOf" srcId="{B6804F4D-4BCB-4217-82F1-0C6B5290362D}" destId="{67957018-9322-4354-8513-D9155E8EF6F9}" srcOrd="0" destOrd="0" presId="urn:microsoft.com/office/officeart/2008/layout/VerticalCurvedList"/>
    <dgm:cxn modelId="{88E7C65F-F2B7-4C87-8A09-41C48873A704}" type="presParOf" srcId="{67957018-9322-4354-8513-D9155E8EF6F9}" destId="{78D2CADA-1616-48E7-8AB8-6998DB8D188D}" srcOrd="0" destOrd="0" presId="urn:microsoft.com/office/officeart/2008/layout/VerticalCurvedList"/>
    <dgm:cxn modelId="{EB07AF93-E5E1-4C99-9531-A33A9E74C38C}" type="presParOf" srcId="{78D2CADA-1616-48E7-8AB8-6998DB8D188D}" destId="{E24E41DD-4DE3-49A6-B8E7-20AC9C765699}" srcOrd="0" destOrd="0" presId="urn:microsoft.com/office/officeart/2008/layout/VerticalCurvedList"/>
    <dgm:cxn modelId="{EFF662DF-C184-40CD-9A01-ED933F505C64}" type="presParOf" srcId="{78D2CADA-1616-48E7-8AB8-6998DB8D188D}" destId="{620F2DC3-FFF8-459C-8C81-48E290FB3E41}" srcOrd="1" destOrd="0" presId="urn:microsoft.com/office/officeart/2008/layout/VerticalCurvedList"/>
    <dgm:cxn modelId="{25AB702D-7995-403C-81AC-0B6DAC744872}" type="presParOf" srcId="{78D2CADA-1616-48E7-8AB8-6998DB8D188D}" destId="{BE9DD2D0-166D-4BB8-96A8-E24B152EB400}" srcOrd="2" destOrd="0" presId="urn:microsoft.com/office/officeart/2008/layout/VerticalCurvedList"/>
    <dgm:cxn modelId="{346326F6-E6B3-4E62-8D32-CAE8D93B74F8}" type="presParOf" srcId="{78D2CADA-1616-48E7-8AB8-6998DB8D188D}" destId="{30CED1C8-2C61-43AB-BB80-9C950A99A303}" srcOrd="3" destOrd="0" presId="urn:microsoft.com/office/officeart/2008/layout/VerticalCurvedList"/>
    <dgm:cxn modelId="{2E628E93-DFF4-4034-91F4-3D5A7A16C689}" type="presParOf" srcId="{67957018-9322-4354-8513-D9155E8EF6F9}" destId="{2606F9EE-2A40-49C9-96A5-5A013B0DF4A5}" srcOrd="1" destOrd="0" presId="urn:microsoft.com/office/officeart/2008/layout/VerticalCurvedList"/>
    <dgm:cxn modelId="{A9D77DCF-22A1-464E-A276-F564AD80948C}" type="presParOf" srcId="{67957018-9322-4354-8513-D9155E8EF6F9}" destId="{BE34EB70-FD69-45A8-82C5-40A18D90F1B4}" srcOrd="2" destOrd="0" presId="urn:microsoft.com/office/officeart/2008/layout/VerticalCurvedList"/>
    <dgm:cxn modelId="{BBBD4085-925E-48CE-B544-6381646A1BB8}" type="presParOf" srcId="{BE34EB70-FD69-45A8-82C5-40A18D90F1B4}" destId="{042D316C-A031-472D-B879-B6EA3C0C11B2}" srcOrd="0" destOrd="0" presId="urn:microsoft.com/office/officeart/2008/layout/VerticalCurvedList"/>
    <dgm:cxn modelId="{5A7C3870-0693-4154-9EA6-1EBAFAB83EAD}" type="presParOf" srcId="{67957018-9322-4354-8513-D9155E8EF6F9}" destId="{EC4C404B-17C5-4184-95DD-52F03E732CAA}" srcOrd="3" destOrd="0" presId="urn:microsoft.com/office/officeart/2008/layout/VerticalCurvedList"/>
    <dgm:cxn modelId="{31145D6C-A5FE-42B3-8F52-A1C0443E20AD}" type="presParOf" srcId="{67957018-9322-4354-8513-D9155E8EF6F9}" destId="{40D96D58-CEBC-4B0B-A7A0-C0F4ADB84989}" srcOrd="4" destOrd="0" presId="urn:microsoft.com/office/officeart/2008/layout/VerticalCurvedList"/>
    <dgm:cxn modelId="{33BBCEE9-F108-4B23-AC0C-D3428EA1E0DA}" type="presParOf" srcId="{40D96D58-CEBC-4B0B-A7A0-C0F4ADB84989}" destId="{B70C365A-F6F0-4F3B-89C6-0584AD1F7DA5}" srcOrd="0" destOrd="0" presId="urn:microsoft.com/office/officeart/2008/layout/VerticalCurvedList"/>
    <dgm:cxn modelId="{99135B2C-D16C-4281-AEBF-9C5C796F0BD8}" type="presParOf" srcId="{67957018-9322-4354-8513-D9155E8EF6F9}" destId="{B1B10D1A-8424-458A-8341-00D4691E740E}" srcOrd="5" destOrd="0" presId="urn:microsoft.com/office/officeart/2008/layout/VerticalCurvedList"/>
    <dgm:cxn modelId="{16EC4CAE-75FE-4BD3-9450-36156DC35CD3}" type="presParOf" srcId="{67957018-9322-4354-8513-D9155E8EF6F9}" destId="{8101351B-BA66-4100-87F5-1356D0E7BC72}" srcOrd="6" destOrd="0" presId="urn:microsoft.com/office/officeart/2008/layout/VerticalCurvedList"/>
    <dgm:cxn modelId="{DD6D52C3-982D-4AAA-9DCB-5E4C3AF4208C}" type="presParOf" srcId="{8101351B-BA66-4100-87F5-1356D0E7BC72}" destId="{826C7AB5-85F2-4B39-B74A-27EDF40F8F36}" srcOrd="0" destOrd="0" presId="urn:microsoft.com/office/officeart/2008/layout/VerticalCurv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675F51-8114-444F-ACF2-8BC83F0D1F64}" type="doc">
      <dgm:prSet loTypeId="urn:microsoft.com/office/officeart/2005/8/layout/radial1" loCatId="cycle" qsTypeId="urn:microsoft.com/office/officeart/2005/8/quickstyle/simple1" qsCatId="simple" csTypeId="urn:microsoft.com/office/officeart/2005/8/colors/accent1_1" csCatId="accent1" phldr="1"/>
      <dgm:spPr/>
      <dgm:t>
        <a:bodyPr/>
        <a:lstStyle/>
        <a:p>
          <a:endParaRPr lang="en-US"/>
        </a:p>
      </dgm:t>
    </dgm:pt>
    <dgm:pt modelId="{02C6E0E3-2541-4816-A0DC-29DBF298B25B}">
      <dgm:prSet phldrT="[Text]"/>
      <dgm:spPr/>
      <dgm:t>
        <a:bodyPr/>
        <a:lstStyle/>
        <a:p>
          <a:r>
            <a:rPr lang="en-US" dirty="0" err="1" smtClean="0"/>
            <a:t>Tên</a:t>
          </a:r>
          <a:r>
            <a:rPr lang="en-US" dirty="0" smtClean="0"/>
            <a:t> </a:t>
          </a:r>
          <a:r>
            <a:rPr lang="en-US" dirty="0" err="1" smtClean="0"/>
            <a:t>biến</a:t>
          </a:r>
          <a:endParaRPr lang="en-US" dirty="0"/>
        </a:p>
      </dgm:t>
    </dgm:pt>
    <dgm:pt modelId="{CED2A128-10D3-4CFA-ACE2-2D2215D0D684}" type="parTrans" cxnId="{30A3E98A-299B-488C-8001-6FD215D7745F}">
      <dgm:prSet/>
      <dgm:spPr/>
      <dgm:t>
        <a:bodyPr/>
        <a:lstStyle/>
        <a:p>
          <a:endParaRPr lang="en-US"/>
        </a:p>
      </dgm:t>
    </dgm:pt>
    <dgm:pt modelId="{D5341305-B54E-447D-A412-9A85ABC2C952}" type="sibTrans" cxnId="{30A3E98A-299B-488C-8001-6FD215D7745F}">
      <dgm:prSet/>
      <dgm:spPr/>
      <dgm:t>
        <a:bodyPr/>
        <a:lstStyle/>
        <a:p>
          <a:endParaRPr lang="en-US"/>
        </a:p>
      </dgm:t>
    </dgm:pt>
    <dgm:pt modelId="{04EA1B1D-8A65-4262-B552-8970AA6345A6}">
      <dgm:prSet phldrT="[Text]"/>
      <dgm:spPr/>
      <dgm:t>
        <a:bodyPr/>
        <a:lstStyle/>
        <a:p>
          <a:r>
            <a:rPr lang="en-US" dirty="0" err="1" smtClean="0"/>
            <a:t>Ký</a:t>
          </a:r>
          <a:r>
            <a:rPr lang="en-US" dirty="0" smtClean="0"/>
            <a:t> </a:t>
          </a:r>
          <a:r>
            <a:rPr lang="en-US" dirty="0" err="1" smtClean="0"/>
            <a:t>tự</a:t>
          </a:r>
          <a:r>
            <a:rPr lang="en-US" dirty="0" smtClean="0"/>
            <a:t> A-Z, </a:t>
          </a:r>
          <a:br>
            <a:rPr lang="en-US" dirty="0" smtClean="0"/>
          </a:br>
          <a:r>
            <a:rPr lang="en-US" dirty="0" smtClean="0"/>
            <a:t>a-z</a:t>
          </a:r>
          <a:endParaRPr lang="en-US" dirty="0"/>
        </a:p>
      </dgm:t>
    </dgm:pt>
    <dgm:pt modelId="{BD3E50C3-DEEF-4876-838B-5089ED4D9316}" type="parTrans" cxnId="{64BAD13A-B415-4B7C-9A35-03C2439DA3B2}">
      <dgm:prSet/>
      <dgm:spPr/>
      <dgm:t>
        <a:bodyPr/>
        <a:lstStyle/>
        <a:p>
          <a:endParaRPr lang="en-US"/>
        </a:p>
      </dgm:t>
    </dgm:pt>
    <dgm:pt modelId="{AEE2589D-F591-4FE4-8FCE-D3D38AAC2FD4}" type="sibTrans" cxnId="{64BAD13A-B415-4B7C-9A35-03C2439DA3B2}">
      <dgm:prSet/>
      <dgm:spPr/>
      <dgm:t>
        <a:bodyPr/>
        <a:lstStyle/>
        <a:p>
          <a:endParaRPr lang="en-US"/>
        </a:p>
      </dgm:t>
    </dgm:pt>
    <dgm:pt modelId="{4FD6FEDE-B3E7-4D82-A8DA-AF45F39E2E3B}">
      <dgm:prSet phldrT="[Text]"/>
      <dgm:spPr/>
      <dgm:t>
        <a:bodyPr/>
        <a:lstStyle/>
        <a:p>
          <a:r>
            <a:rPr lang="en-US" dirty="0" err="1" smtClean="0"/>
            <a:t>Ký</a:t>
          </a:r>
          <a:r>
            <a:rPr lang="en-US" dirty="0" smtClean="0"/>
            <a:t> </a:t>
          </a:r>
          <a:r>
            <a:rPr lang="en-US" dirty="0" err="1" smtClean="0"/>
            <a:t>tự</a:t>
          </a:r>
          <a:r>
            <a:rPr lang="en-US" dirty="0" smtClean="0"/>
            <a:t> </a:t>
          </a:r>
          <a:r>
            <a:rPr lang="en-US" dirty="0" err="1" smtClean="0"/>
            <a:t>số</a:t>
          </a:r>
          <a:endParaRPr lang="en-US" dirty="0"/>
        </a:p>
      </dgm:t>
    </dgm:pt>
    <dgm:pt modelId="{0EE312DB-6DB7-413D-9BCA-679C021FFE91}" type="parTrans" cxnId="{8AEBF59D-AF5D-48D9-9B6B-AF801920EC11}">
      <dgm:prSet/>
      <dgm:spPr/>
      <dgm:t>
        <a:bodyPr/>
        <a:lstStyle/>
        <a:p>
          <a:endParaRPr lang="en-US"/>
        </a:p>
      </dgm:t>
    </dgm:pt>
    <dgm:pt modelId="{37E3F6BB-F719-4C2C-AE2D-9266FEF56C93}" type="sibTrans" cxnId="{8AEBF59D-AF5D-48D9-9B6B-AF801920EC11}">
      <dgm:prSet/>
      <dgm:spPr/>
      <dgm:t>
        <a:bodyPr/>
        <a:lstStyle/>
        <a:p>
          <a:endParaRPr lang="en-US"/>
        </a:p>
      </dgm:t>
    </dgm:pt>
    <dgm:pt modelId="{92078248-AA8B-4A65-B97C-654A8ACEAA64}">
      <dgm:prSet phldrT="[Text]"/>
      <dgm:spPr/>
      <dgm:t>
        <a:bodyPr/>
        <a:lstStyle/>
        <a:p>
          <a:r>
            <a:rPr lang="en-US" dirty="0" smtClean="0"/>
            <a:t>$</a:t>
          </a:r>
          <a:endParaRPr lang="en-US" dirty="0"/>
        </a:p>
      </dgm:t>
    </dgm:pt>
    <dgm:pt modelId="{38DDE2E3-DA5F-4F38-9C7C-7DFF0585FE47}" type="parTrans" cxnId="{89970073-C064-4CDA-85F7-5BA289AE42EC}">
      <dgm:prSet/>
      <dgm:spPr/>
      <dgm:t>
        <a:bodyPr/>
        <a:lstStyle/>
        <a:p>
          <a:endParaRPr lang="en-US"/>
        </a:p>
      </dgm:t>
    </dgm:pt>
    <dgm:pt modelId="{E8AF4B52-061C-47D8-8E8E-CFDD13AADC8A}" type="sibTrans" cxnId="{89970073-C064-4CDA-85F7-5BA289AE42EC}">
      <dgm:prSet/>
      <dgm:spPr/>
      <dgm:t>
        <a:bodyPr/>
        <a:lstStyle/>
        <a:p>
          <a:endParaRPr lang="en-US"/>
        </a:p>
      </dgm:t>
    </dgm:pt>
    <dgm:pt modelId="{D9629D91-5011-4127-8BDE-15056E4FD602}">
      <dgm:prSet phldrT="[Text]"/>
      <dgm:spPr/>
      <dgm:t>
        <a:bodyPr/>
        <a:lstStyle/>
        <a:p>
          <a:r>
            <a:rPr lang="en-US" dirty="0" smtClean="0"/>
            <a:t>_</a:t>
          </a:r>
          <a:endParaRPr lang="en-US" dirty="0"/>
        </a:p>
      </dgm:t>
    </dgm:pt>
    <dgm:pt modelId="{F24D8530-DA8B-4DAB-8461-3D1EBFBD0494}" type="sibTrans" cxnId="{585EA6D0-72D2-4229-8F52-05409E1BF2C7}">
      <dgm:prSet/>
      <dgm:spPr/>
      <dgm:t>
        <a:bodyPr/>
        <a:lstStyle/>
        <a:p>
          <a:endParaRPr lang="en-US"/>
        </a:p>
      </dgm:t>
    </dgm:pt>
    <dgm:pt modelId="{F4E44CC3-81D1-4C07-A472-033A013DF329}" type="parTrans" cxnId="{585EA6D0-72D2-4229-8F52-05409E1BF2C7}">
      <dgm:prSet/>
      <dgm:spPr/>
      <dgm:t>
        <a:bodyPr/>
        <a:lstStyle/>
        <a:p>
          <a:endParaRPr lang="en-US"/>
        </a:p>
      </dgm:t>
    </dgm:pt>
    <dgm:pt modelId="{58AB0B08-D809-4AE4-9940-DB177BA5B264}" type="pres">
      <dgm:prSet presAssocID="{4B675F51-8114-444F-ACF2-8BC83F0D1F64}" presName="cycle" presStyleCnt="0">
        <dgm:presLayoutVars>
          <dgm:chMax val="1"/>
          <dgm:dir/>
          <dgm:animLvl val="ctr"/>
          <dgm:resizeHandles val="exact"/>
        </dgm:presLayoutVars>
      </dgm:prSet>
      <dgm:spPr/>
      <dgm:t>
        <a:bodyPr/>
        <a:lstStyle/>
        <a:p>
          <a:endParaRPr lang="en-US"/>
        </a:p>
      </dgm:t>
    </dgm:pt>
    <dgm:pt modelId="{43BA309B-F8F7-4970-A720-4745ED234385}" type="pres">
      <dgm:prSet presAssocID="{02C6E0E3-2541-4816-A0DC-29DBF298B25B}" presName="centerShape" presStyleLbl="node0" presStyleIdx="0" presStyleCnt="1"/>
      <dgm:spPr/>
      <dgm:t>
        <a:bodyPr/>
        <a:lstStyle/>
        <a:p>
          <a:endParaRPr lang="en-US"/>
        </a:p>
      </dgm:t>
    </dgm:pt>
    <dgm:pt modelId="{DCBB95F0-380F-46D7-9950-0C3E5B41BE99}" type="pres">
      <dgm:prSet presAssocID="{BD3E50C3-DEEF-4876-838B-5089ED4D9316}" presName="Name9" presStyleLbl="parChTrans1D2" presStyleIdx="0" presStyleCnt="4"/>
      <dgm:spPr/>
      <dgm:t>
        <a:bodyPr/>
        <a:lstStyle/>
        <a:p>
          <a:endParaRPr lang="en-US"/>
        </a:p>
      </dgm:t>
    </dgm:pt>
    <dgm:pt modelId="{0A2CF33A-630E-4329-94F8-354DDDE6DA3C}" type="pres">
      <dgm:prSet presAssocID="{BD3E50C3-DEEF-4876-838B-5089ED4D9316}" presName="connTx" presStyleLbl="parChTrans1D2" presStyleIdx="0" presStyleCnt="4"/>
      <dgm:spPr/>
      <dgm:t>
        <a:bodyPr/>
        <a:lstStyle/>
        <a:p>
          <a:endParaRPr lang="en-US"/>
        </a:p>
      </dgm:t>
    </dgm:pt>
    <dgm:pt modelId="{A87CE1C2-37D5-44A2-B704-8A9F55D9514D}" type="pres">
      <dgm:prSet presAssocID="{04EA1B1D-8A65-4262-B552-8970AA6345A6}" presName="node" presStyleLbl="node1" presStyleIdx="0" presStyleCnt="4">
        <dgm:presLayoutVars>
          <dgm:bulletEnabled val="1"/>
        </dgm:presLayoutVars>
      </dgm:prSet>
      <dgm:spPr/>
      <dgm:t>
        <a:bodyPr/>
        <a:lstStyle/>
        <a:p>
          <a:endParaRPr lang="en-US"/>
        </a:p>
      </dgm:t>
    </dgm:pt>
    <dgm:pt modelId="{97D59C96-66E5-4810-864F-0E0AFB81CCE5}" type="pres">
      <dgm:prSet presAssocID="{0EE312DB-6DB7-413D-9BCA-679C021FFE91}" presName="Name9" presStyleLbl="parChTrans1D2" presStyleIdx="1" presStyleCnt="4"/>
      <dgm:spPr/>
      <dgm:t>
        <a:bodyPr/>
        <a:lstStyle/>
        <a:p>
          <a:endParaRPr lang="en-US"/>
        </a:p>
      </dgm:t>
    </dgm:pt>
    <dgm:pt modelId="{AD7C8D05-FDEA-496C-AAF8-0B02C432A8E0}" type="pres">
      <dgm:prSet presAssocID="{0EE312DB-6DB7-413D-9BCA-679C021FFE91}" presName="connTx" presStyleLbl="parChTrans1D2" presStyleIdx="1" presStyleCnt="4"/>
      <dgm:spPr/>
      <dgm:t>
        <a:bodyPr/>
        <a:lstStyle/>
        <a:p>
          <a:endParaRPr lang="en-US"/>
        </a:p>
      </dgm:t>
    </dgm:pt>
    <dgm:pt modelId="{7CA76074-DEA8-4350-A239-4CD4DE3CA094}" type="pres">
      <dgm:prSet presAssocID="{4FD6FEDE-B3E7-4D82-A8DA-AF45F39E2E3B}" presName="node" presStyleLbl="node1" presStyleIdx="1" presStyleCnt="4">
        <dgm:presLayoutVars>
          <dgm:bulletEnabled val="1"/>
        </dgm:presLayoutVars>
      </dgm:prSet>
      <dgm:spPr/>
      <dgm:t>
        <a:bodyPr/>
        <a:lstStyle/>
        <a:p>
          <a:endParaRPr lang="en-US"/>
        </a:p>
      </dgm:t>
    </dgm:pt>
    <dgm:pt modelId="{7B3E6793-09E3-475A-9420-6FCEA374AAB1}" type="pres">
      <dgm:prSet presAssocID="{F4E44CC3-81D1-4C07-A472-033A013DF329}" presName="Name9" presStyleLbl="parChTrans1D2" presStyleIdx="2" presStyleCnt="4"/>
      <dgm:spPr/>
      <dgm:t>
        <a:bodyPr/>
        <a:lstStyle/>
        <a:p>
          <a:endParaRPr lang="en-US"/>
        </a:p>
      </dgm:t>
    </dgm:pt>
    <dgm:pt modelId="{329CEB25-7964-49F7-95CE-ECBB9B96C517}" type="pres">
      <dgm:prSet presAssocID="{F4E44CC3-81D1-4C07-A472-033A013DF329}" presName="connTx" presStyleLbl="parChTrans1D2" presStyleIdx="2" presStyleCnt="4"/>
      <dgm:spPr/>
      <dgm:t>
        <a:bodyPr/>
        <a:lstStyle/>
        <a:p>
          <a:endParaRPr lang="en-US"/>
        </a:p>
      </dgm:t>
    </dgm:pt>
    <dgm:pt modelId="{22A166B2-795A-4953-BF35-A497897C556B}" type="pres">
      <dgm:prSet presAssocID="{D9629D91-5011-4127-8BDE-15056E4FD602}" presName="node" presStyleLbl="node1" presStyleIdx="2" presStyleCnt="4">
        <dgm:presLayoutVars>
          <dgm:bulletEnabled val="1"/>
        </dgm:presLayoutVars>
      </dgm:prSet>
      <dgm:spPr/>
      <dgm:t>
        <a:bodyPr/>
        <a:lstStyle/>
        <a:p>
          <a:endParaRPr lang="en-US"/>
        </a:p>
      </dgm:t>
    </dgm:pt>
    <dgm:pt modelId="{AE3A1F70-AE78-4165-9D75-3D1897CE9D93}" type="pres">
      <dgm:prSet presAssocID="{38DDE2E3-DA5F-4F38-9C7C-7DFF0585FE47}" presName="Name9" presStyleLbl="parChTrans1D2" presStyleIdx="3" presStyleCnt="4"/>
      <dgm:spPr/>
      <dgm:t>
        <a:bodyPr/>
        <a:lstStyle/>
        <a:p>
          <a:endParaRPr lang="en-US"/>
        </a:p>
      </dgm:t>
    </dgm:pt>
    <dgm:pt modelId="{AE33FF2A-4D71-4AA6-9228-ADFB711F5E07}" type="pres">
      <dgm:prSet presAssocID="{38DDE2E3-DA5F-4F38-9C7C-7DFF0585FE47}" presName="connTx" presStyleLbl="parChTrans1D2" presStyleIdx="3" presStyleCnt="4"/>
      <dgm:spPr/>
      <dgm:t>
        <a:bodyPr/>
        <a:lstStyle/>
        <a:p>
          <a:endParaRPr lang="en-US"/>
        </a:p>
      </dgm:t>
    </dgm:pt>
    <dgm:pt modelId="{619A16E2-A4BB-42F7-ADE7-6BED6C9101C6}" type="pres">
      <dgm:prSet presAssocID="{92078248-AA8B-4A65-B97C-654A8ACEAA64}" presName="node" presStyleLbl="node1" presStyleIdx="3" presStyleCnt="4">
        <dgm:presLayoutVars>
          <dgm:bulletEnabled val="1"/>
        </dgm:presLayoutVars>
      </dgm:prSet>
      <dgm:spPr/>
      <dgm:t>
        <a:bodyPr/>
        <a:lstStyle/>
        <a:p>
          <a:endParaRPr lang="en-US"/>
        </a:p>
      </dgm:t>
    </dgm:pt>
  </dgm:ptLst>
  <dgm:cxnLst>
    <dgm:cxn modelId="{04FAFF17-7D91-4E40-8645-0B58AB7C3803}" type="presOf" srcId="{4B675F51-8114-444F-ACF2-8BC83F0D1F64}" destId="{58AB0B08-D809-4AE4-9940-DB177BA5B264}" srcOrd="0" destOrd="0" presId="urn:microsoft.com/office/officeart/2005/8/layout/radial1"/>
    <dgm:cxn modelId="{64BAD13A-B415-4B7C-9A35-03C2439DA3B2}" srcId="{02C6E0E3-2541-4816-A0DC-29DBF298B25B}" destId="{04EA1B1D-8A65-4262-B552-8970AA6345A6}" srcOrd="0" destOrd="0" parTransId="{BD3E50C3-DEEF-4876-838B-5089ED4D9316}" sibTransId="{AEE2589D-F591-4FE4-8FCE-D3D38AAC2FD4}"/>
    <dgm:cxn modelId="{8DE7605D-D143-4095-80D6-F5A2AC839E56}" type="presOf" srcId="{02C6E0E3-2541-4816-A0DC-29DBF298B25B}" destId="{43BA309B-F8F7-4970-A720-4745ED234385}" srcOrd="0" destOrd="0" presId="urn:microsoft.com/office/officeart/2005/8/layout/radial1"/>
    <dgm:cxn modelId="{65F8ACF1-A618-4A09-9D62-3D287685F33B}" type="presOf" srcId="{F4E44CC3-81D1-4C07-A472-033A013DF329}" destId="{329CEB25-7964-49F7-95CE-ECBB9B96C517}" srcOrd="1" destOrd="0" presId="urn:microsoft.com/office/officeart/2005/8/layout/radial1"/>
    <dgm:cxn modelId="{150F7A1A-8A24-40A8-A530-0503C42E25BE}" type="presOf" srcId="{F4E44CC3-81D1-4C07-A472-033A013DF329}" destId="{7B3E6793-09E3-475A-9420-6FCEA374AAB1}" srcOrd="0" destOrd="0" presId="urn:microsoft.com/office/officeart/2005/8/layout/radial1"/>
    <dgm:cxn modelId="{585EA6D0-72D2-4229-8F52-05409E1BF2C7}" srcId="{02C6E0E3-2541-4816-A0DC-29DBF298B25B}" destId="{D9629D91-5011-4127-8BDE-15056E4FD602}" srcOrd="2" destOrd="0" parTransId="{F4E44CC3-81D1-4C07-A472-033A013DF329}" sibTransId="{F24D8530-DA8B-4DAB-8461-3D1EBFBD0494}"/>
    <dgm:cxn modelId="{D65E97E5-5012-4DAD-8404-237E812330C5}" type="presOf" srcId="{04EA1B1D-8A65-4262-B552-8970AA6345A6}" destId="{A87CE1C2-37D5-44A2-B704-8A9F55D9514D}" srcOrd="0" destOrd="0" presId="urn:microsoft.com/office/officeart/2005/8/layout/radial1"/>
    <dgm:cxn modelId="{1BF655CE-F6EF-4821-B66F-A860CFF62997}" type="presOf" srcId="{D9629D91-5011-4127-8BDE-15056E4FD602}" destId="{22A166B2-795A-4953-BF35-A497897C556B}" srcOrd="0" destOrd="0" presId="urn:microsoft.com/office/officeart/2005/8/layout/radial1"/>
    <dgm:cxn modelId="{30A3E98A-299B-488C-8001-6FD215D7745F}" srcId="{4B675F51-8114-444F-ACF2-8BC83F0D1F64}" destId="{02C6E0E3-2541-4816-A0DC-29DBF298B25B}" srcOrd="0" destOrd="0" parTransId="{CED2A128-10D3-4CFA-ACE2-2D2215D0D684}" sibTransId="{D5341305-B54E-447D-A412-9A85ABC2C952}"/>
    <dgm:cxn modelId="{343E0667-609E-4AB7-8DFF-0C343B8DFA8B}" type="presOf" srcId="{92078248-AA8B-4A65-B97C-654A8ACEAA64}" destId="{619A16E2-A4BB-42F7-ADE7-6BED6C9101C6}" srcOrd="0" destOrd="0" presId="urn:microsoft.com/office/officeart/2005/8/layout/radial1"/>
    <dgm:cxn modelId="{5BB93337-2F9C-47BF-BDAD-80C058DA05C4}" type="presOf" srcId="{0EE312DB-6DB7-413D-9BCA-679C021FFE91}" destId="{AD7C8D05-FDEA-496C-AAF8-0B02C432A8E0}" srcOrd="1" destOrd="0" presId="urn:microsoft.com/office/officeart/2005/8/layout/radial1"/>
    <dgm:cxn modelId="{8B32D5DE-A8E2-495D-B5AD-148A9ED1710A}" type="presOf" srcId="{38DDE2E3-DA5F-4F38-9C7C-7DFF0585FE47}" destId="{AE3A1F70-AE78-4165-9D75-3D1897CE9D93}" srcOrd="0" destOrd="0" presId="urn:microsoft.com/office/officeart/2005/8/layout/radial1"/>
    <dgm:cxn modelId="{89970073-C064-4CDA-85F7-5BA289AE42EC}" srcId="{02C6E0E3-2541-4816-A0DC-29DBF298B25B}" destId="{92078248-AA8B-4A65-B97C-654A8ACEAA64}" srcOrd="3" destOrd="0" parTransId="{38DDE2E3-DA5F-4F38-9C7C-7DFF0585FE47}" sibTransId="{E8AF4B52-061C-47D8-8E8E-CFDD13AADC8A}"/>
    <dgm:cxn modelId="{8AEBF59D-AF5D-48D9-9B6B-AF801920EC11}" srcId="{02C6E0E3-2541-4816-A0DC-29DBF298B25B}" destId="{4FD6FEDE-B3E7-4D82-A8DA-AF45F39E2E3B}" srcOrd="1" destOrd="0" parTransId="{0EE312DB-6DB7-413D-9BCA-679C021FFE91}" sibTransId="{37E3F6BB-F719-4C2C-AE2D-9266FEF56C93}"/>
    <dgm:cxn modelId="{57F810A0-14BD-45AE-A613-FD93ECDAD40B}" type="presOf" srcId="{38DDE2E3-DA5F-4F38-9C7C-7DFF0585FE47}" destId="{AE33FF2A-4D71-4AA6-9228-ADFB711F5E07}" srcOrd="1" destOrd="0" presId="urn:microsoft.com/office/officeart/2005/8/layout/radial1"/>
    <dgm:cxn modelId="{B8F74D1B-E1AA-46E2-AFA6-F0E560113A86}" type="presOf" srcId="{BD3E50C3-DEEF-4876-838B-5089ED4D9316}" destId="{0A2CF33A-630E-4329-94F8-354DDDE6DA3C}" srcOrd="1" destOrd="0" presId="urn:microsoft.com/office/officeart/2005/8/layout/radial1"/>
    <dgm:cxn modelId="{88C00EA3-05FD-4F76-90FE-2A21FD8725C8}" type="presOf" srcId="{4FD6FEDE-B3E7-4D82-A8DA-AF45F39E2E3B}" destId="{7CA76074-DEA8-4350-A239-4CD4DE3CA094}" srcOrd="0" destOrd="0" presId="urn:microsoft.com/office/officeart/2005/8/layout/radial1"/>
    <dgm:cxn modelId="{190D2B4E-3A29-418E-B503-A358E6A0AD24}" type="presOf" srcId="{BD3E50C3-DEEF-4876-838B-5089ED4D9316}" destId="{DCBB95F0-380F-46D7-9950-0C3E5B41BE99}" srcOrd="0" destOrd="0" presId="urn:microsoft.com/office/officeart/2005/8/layout/radial1"/>
    <dgm:cxn modelId="{5252B050-E6FA-4F47-9231-37CC740EF20A}" type="presOf" srcId="{0EE312DB-6DB7-413D-9BCA-679C021FFE91}" destId="{97D59C96-66E5-4810-864F-0E0AFB81CCE5}" srcOrd="0" destOrd="0" presId="urn:microsoft.com/office/officeart/2005/8/layout/radial1"/>
    <dgm:cxn modelId="{A91CA1F9-2553-4073-B3CD-4301B66A422E}" type="presParOf" srcId="{58AB0B08-D809-4AE4-9940-DB177BA5B264}" destId="{43BA309B-F8F7-4970-A720-4745ED234385}" srcOrd="0" destOrd="0" presId="urn:microsoft.com/office/officeart/2005/8/layout/radial1"/>
    <dgm:cxn modelId="{79464679-572C-4B71-AD77-855C00F872CE}" type="presParOf" srcId="{58AB0B08-D809-4AE4-9940-DB177BA5B264}" destId="{DCBB95F0-380F-46D7-9950-0C3E5B41BE99}" srcOrd="1" destOrd="0" presId="urn:microsoft.com/office/officeart/2005/8/layout/radial1"/>
    <dgm:cxn modelId="{A8EF83AE-D914-414C-BA9A-BA6719C83C35}" type="presParOf" srcId="{DCBB95F0-380F-46D7-9950-0C3E5B41BE99}" destId="{0A2CF33A-630E-4329-94F8-354DDDE6DA3C}" srcOrd="0" destOrd="0" presId="urn:microsoft.com/office/officeart/2005/8/layout/radial1"/>
    <dgm:cxn modelId="{963B6077-DD86-47B4-B558-E9A07FAB8015}" type="presParOf" srcId="{58AB0B08-D809-4AE4-9940-DB177BA5B264}" destId="{A87CE1C2-37D5-44A2-B704-8A9F55D9514D}" srcOrd="2" destOrd="0" presId="urn:microsoft.com/office/officeart/2005/8/layout/radial1"/>
    <dgm:cxn modelId="{E7D37F7F-0EA1-4F85-8BC2-3F5374863A2B}" type="presParOf" srcId="{58AB0B08-D809-4AE4-9940-DB177BA5B264}" destId="{97D59C96-66E5-4810-864F-0E0AFB81CCE5}" srcOrd="3" destOrd="0" presId="urn:microsoft.com/office/officeart/2005/8/layout/radial1"/>
    <dgm:cxn modelId="{ACD3AC27-9D58-4952-AFD4-ABA8A53FF69D}" type="presParOf" srcId="{97D59C96-66E5-4810-864F-0E0AFB81CCE5}" destId="{AD7C8D05-FDEA-496C-AAF8-0B02C432A8E0}" srcOrd="0" destOrd="0" presId="urn:microsoft.com/office/officeart/2005/8/layout/radial1"/>
    <dgm:cxn modelId="{883301E2-B7F3-4117-ACC9-C1F47C585E91}" type="presParOf" srcId="{58AB0B08-D809-4AE4-9940-DB177BA5B264}" destId="{7CA76074-DEA8-4350-A239-4CD4DE3CA094}" srcOrd="4" destOrd="0" presId="urn:microsoft.com/office/officeart/2005/8/layout/radial1"/>
    <dgm:cxn modelId="{60EA89D6-677B-4E7C-A738-98B9BDAC8CC3}" type="presParOf" srcId="{58AB0B08-D809-4AE4-9940-DB177BA5B264}" destId="{7B3E6793-09E3-475A-9420-6FCEA374AAB1}" srcOrd="5" destOrd="0" presId="urn:microsoft.com/office/officeart/2005/8/layout/radial1"/>
    <dgm:cxn modelId="{29873955-E8E6-4C42-BE18-1EA70E829799}" type="presParOf" srcId="{7B3E6793-09E3-475A-9420-6FCEA374AAB1}" destId="{329CEB25-7964-49F7-95CE-ECBB9B96C517}" srcOrd="0" destOrd="0" presId="urn:microsoft.com/office/officeart/2005/8/layout/radial1"/>
    <dgm:cxn modelId="{B889ED33-03A1-4078-BE82-E3177452D838}" type="presParOf" srcId="{58AB0B08-D809-4AE4-9940-DB177BA5B264}" destId="{22A166B2-795A-4953-BF35-A497897C556B}" srcOrd="6" destOrd="0" presId="urn:microsoft.com/office/officeart/2005/8/layout/radial1"/>
    <dgm:cxn modelId="{0D086790-4000-4829-9412-580554B7C5A3}" type="presParOf" srcId="{58AB0B08-D809-4AE4-9940-DB177BA5B264}" destId="{AE3A1F70-AE78-4165-9D75-3D1897CE9D93}" srcOrd="7" destOrd="0" presId="urn:microsoft.com/office/officeart/2005/8/layout/radial1"/>
    <dgm:cxn modelId="{70238649-CA43-4571-9DE8-00BC07AC7423}" type="presParOf" srcId="{AE3A1F70-AE78-4165-9D75-3D1897CE9D93}" destId="{AE33FF2A-4D71-4AA6-9228-ADFB711F5E07}" srcOrd="0" destOrd="0" presId="urn:microsoft.com/office/officeart/2005/8/layout/radial1"/>
    <dgm:cxn modelId="{E62AF99D-1C7B-403D-A642-26A1923BC34E}" type="presParOf" srcId="{58AB0B08-D809-4AE4-9940-DB177BA5B264}" destId="{619A16E2-A4BB-42F7-ADE7-6BED6C9101C6}" srcOrd="8" destOrd="0" presId="urn:microsoft.com/office/officeart/2005/8/layout/radial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746006-7A45-4B38-A99A-EE469DBB1686}"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2E0181AF-5C13-408F-B8B4-EDCDF746840F}">
      <dgm:prSet phldrT="[Text]" custT="1"/>
      <dgm:spPr/>
      <dgm:t>
        <a:bodyPr/>
        <a:lstStyle/>
        <a:p>
          <a:pPr algn="ctr"/>
          <a:r>
            <a:rPr lang="en-US" sz="3000" dirty="0" err="1" smtClean="0"/>
            <a:t>Nhận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từ</a:t>
          </a:r>
          <a:r>
            <a:rPr lang="en-US" sz="3000" dirty="0" smtClean="0"/>
            <a:t> </a:t>
          </a:r>
          <a:r>
            <a:rPr lang="en-US" sz="3000" dirty="0" err="1" smtClean="0"/>
            <a:t>biểu</a:t>
          </a:r>
          <a:r>
            <a:rPr lang="en-US" sz="3000" dirty="0" smtClean="0"/>
            <a:t> </a:t>
          </a:r>
          <a:r>
            <a:rPr lang="en-US" sz="3000" dirty="0" err="1" smtClean="0"/>
            <a:t>mẫu</a:t>
          </a:r>
          <a:endParaRPr lang="en-US" sz="3000" dirty="0"/>
        </a:p>
      </dgm:t>
    </dgm:pt>
    <dgm:pt modelId="{1EF642D7-F157-478B-A080-043B955DDCB8}" type="parTrans" cxnId="{4432A5EB-54C4-46C8-BCA9-DE9B7503DAF6}">
      <dgm:prSet/>
      <dgm:spPr/>
      <dgm:t>
        <a:bodyPr/>
        <a:lstStyle/>
        <a:p>
          <a:endParaRPr lang="en-US"/>
        </a:p>
      </dgm:t>
    </dgm:pt>
    <dgm:pt modelId="{38F67C24-4907-4494-82F7-49357A332106}" type="sibTrans" cxnId="{4432A5EB-54C4-46C8-BCA9-DE9B7503DAF6}">
      <dgm:prSet/>
      <dgm:spPr/>
      <dgm:t>
        <a:bodyPr/>
        <a:lstStyle/>
        <a:p>
          <a:endParaRPr lang="en-US"/>
        </a:p>
      </dgm:t>
    </dgm:pt>
    <dgm:pt modelId="{4CD005C0-345F-4358-9008-4C024227F62B}">
      <dgm:prSet phldrT="[Text]" custT="1"/>
      <dgm:spPr/>
      <dgm:t>
        <a:bodyPr/>
        <a:lstStyle/>
        <a:p>
          <a:pPr algn="ctr"/>
          <a:r>
            <a:rPr lang="en-US" sz="3000" smtClean="0"/>
            <a:t>Kiểm tra dữ liệu trên biểu mẫu</a:t>
          </a:r>
          <a:endParaRPr lang="en-US" sz="3000"/>
        </a:p>
      </dgm:t>
    </dgm:pt>
    <dgm:pt modelId="{2D2221C2-4840-40A8-B6DD-05D16CF647A7}" type="parTrans" cxnId="{1DBFA8DE-89F8-46AD-8BDA-EC214558F497}">
      <dgm:prSet/>
      <dgm:spPr/>
      <dgm:t>
        <a:bodyPr/>
        <a:lstStyle/>
        <a:p>
          <a:endParaRPr lang="en-US"/>
        </a:p>
      </dgm:t>
    </dgm:pt>
    <dgm:pt modelId="{8CCACCB3-6D89-4A41-8AE3-E4FF66E12716}" type="sibTrans" cxnId="{1DBFA8DE-89F8-46AD-8BDA-EC214558F497}">
      <dgm:prSet/>
      <dgm:spPr/>
      <dgm:t>
        <a:bodyPr/>
        <a:lstStyle/>
        <a:p>
          <a:endParaRPr lang="en-US"/>
        </a:p>
      </dgm:t>
    </dgm:pt>
    <dgm:pt modelId="{02EA23CB-1A45-449A-9DA1-C39233C24191}" type="pres">
      <dgm:prSet presAssocID="{50746006-7A45-4B38-A99A-EE469DBB1686}" presName="compositeShape" presStyleCnt="0">
        <dgm:presLayoutVars>
          <dgm:dir/>
          <dgm:resizeHandles/>
        </dgm:presLayoutVars>
      </dgm:prSet>
      <dgm:spPr/>
      <dgm:t>
        <a:bodyPr/>
        <a:lstStyle/>
        <a:p>
          <a:endParaRPr lang="en-US"/>
        </a:p>
      </dgm:t>
    </dgm:pt>
    <dgm:pt modelId="{8E030094-66CC-479E-8220-10CB0C13DD67}" type="pres">
      <dgm:prSet presAssocID="{50746006-7A45-4B38-A99A-EE469DBB1686}" presName="pyramid" presStyleLbl="node1" presStyleIdx="0" presStyleCnt="1" custLinFactNeighborX="-21462" custLinFactNeighborY="-346"/>
      <dgm:spPr/>
    </dgm:pt>
    <dgm:pt modelId="{43D82FDF-8EAB-4593-828A-5D88D9AA311F}" type="pres">
      <dgm:prSet presAssocID="{50746006-7A45-4B38-A99A-EE469DBB1686}" presName="theList" presStyleCnt="0"/>
      <dgm:spPr/>
    </dgm:pt>
    <dgm:pt modelId="{8A43B306-77E7-48BA-88AE-8D68E0A3263E}" type="pres">
      <dgm:prSet presAssocID="{2E0181AF-5C13-408F-B8B4-EDCDF746840F}" presName="aNode" presStyleLbl="fgAcc1" presStyleIdx="0" presStyleCnt="2" custScaleX="209083">
        <dgm:presLayoutVars>
          <dgm:bulletEnabled val="1"/>
        </dgm:presLayoutVars>
      </dgm:prSet>
      <dgm:spPr/>
      <dgm:t>
        <a:bodyPr/>
        <a:lstStyle/>
        <a:p>
          <a:endParaRPr lang="en-US"/>
        </a:p>
      </dgm:t>
    </dgm:pt>
    <dgm:pt modelId="{916325AB-6B44-47D2-8A05-20911F2AF265}" type="pres">
      <dgm:prSet presAssocID="{2E0181AF-5C13-408F-B8B4-EDCDF746840F}" presName="aSpace" presStyleCnt="0"/>
      <dgm:spPr/>
    </dgm:pt>
    <dgm:pt modelId="{28ABECD9-37A5-4712-B7D9-F8ED2B8D2955}" type="pres">
      <dgm:prSet presAssocID="{4CD005C0-345F-4358-9008-4C024227F62B}" presName="aNode" presStyleLbl="fgAcc1" presStyleIdx="1" presStyleCnt="2" custScaleX="211213">
        <dgm:presLayoutVars>
          <dgm:bulletEnabled val="1"/>
        </dgm:presLayoutVars>
      </dgm:prSet>
      <dgm:spPr/>
      <dgm:t>
        <a:bodyPr/>
        <a:lstStyle/>
        <a:p>
          <a:endParaRPr lang="en-US"/>
        </a:p>
      </dgm:t>
    </dgm:pt>
    <dgm:pt modelId="{1A1E957F-07E5-499F-8F97-F3874CC1F916}" type="pres">
      <dgm:prSet presAssocID="{4CD005C0-345F-4358-9008-4C024227F62B}" presName="aSpace" presStyleCnt="0"/>
      <dgm:spPr/>
    </dgm:pt>
  </dgm:ptLst>
  <dgm:cxnLst>
    <dgm:cxn modelId="{4432A5EB-54C4-46C8-BCA9-DE9B7503DAF6}" srcId="{50746006-7A45-4B38-A99A-EE469DBB1686}" destId="{2E0181AF-5C13-408F-B8B4-EDCDF746840F}" srcOrd="0" destOrd="0" parTransId="{1EF642D7-F157-478B-A080-043B955DDCB8}" sibTransId="{38F67C24-4907-4494-82F7-49357A332106}"/>
    <dgm:cxn modelId="{1DBFA8DE-89F8-46AD-8BDA-EC214558F497}" srcId="{50746006-7A45-4B38-A99A-EE469DBB1686}" destId="{4CD005C0-345F-4358-9008-4C024227F62B}" srcOrd="1" destOrd="0" parTransId="{2D2221C2-4840-40A8-B6DD-05D16CF647A7}" sibTransId="{8CCACCB3-6D89-4A41-8AE3-E4FF66E12716}"/>
    <dgm:cxn modelId="{1B082AD3-C890-4C6A-831D-72352350D875}" type="presOf" srcId="{4CD005C0-345F-4358-9008-4C024227F62B}" destId="{28ABECD9-37A5-4712-B7D9-F8ED2B8D2955}" srcOrd="0" destOrd="0" presId="urn:microsoft.com/office/officeart/2005/8/layout/pyramid2"/>
    <dgm:cxn modelId="{5A2297E9-FB11-4B29-A0E5-33C7E3BA7D14}" type="presOf" srcId="{50746006-7A45-4B38-A99A-EE469DBB1686}" destId="{02EA23CB-1A45-449A-9DA1-C39233C24191}" srcOrd="0" destOrd="0" presId="urn:microsoft.com/office/officeart/2005/8/layout/pyramid2"/>
    <dgm:cxn modelId="{D760BE01-91C1-42CA-94FF-033768002FB6}" type="presOf" srcId="{2E0181AF-5C13-408F-B8B4-EDCDF746840F}" destId="{8A43B306-77E7-48BA-88AE-8D68E0A3263E}" srcOrd="0" destOrd="0" presId="urn:microsoft.com/office/officeart/2005/8/layout/pyramid2"/>
    <dgm:cxn modelId="{20547443-EB3F-4057-B7E3-CF6867C402B9}" type="presParOf" srcId="{02EA23CB-1A45-449A-9DA1-C39233C24191}" destId="{8E030094-66CC-479E-8220-10CB0C13DD67}" srcOrd="0" destOrd="0" presId="urn:microsoft.com/office/officeart/2005/8/layout/pyramid2"/>
    <dgm:cxn modelId="{1147FE54-EB8D-4462-91DF-52C44E704711}" type="presParOf" srcId="{02EA23CB-1A45-449A-9DA1-C39233C24191}" destId="{43D82FDF-8EAB-4593-828A-5D88D9AA311F}" srcOrd="1" destOrd="0" presId="urn:microsoft.com/office/officeart/2005/8/layout/pyramid2"/>
    <dgm:cxn modelId="{68C4647A-FF9A-4708-93DC-56A98A46972E}" type="presParOf" srcId="{43D82FDF-8EAB-4593-828A-5D88D9AA311F}" destId="{8A43B306-77E7-48BA-88AE-8D68E0A3263E}" srcOrd="0" destOrd="0" presId="urn:microsoft.com/office/officeart/2005/8/layout/pyramid2"/>
    <dgm:cxn modelId="{0C794EF2-6B70-4257-BE60-E09A547F8DB4}" type="presParOf" srcId="{43D82FDF-8EAB-4593-828A-5D88D9AA311F}" destId="{916325AB-6B44-47D2-8A05-20911F2AF265}" srcOrd="1" destOrd="0" presId="urn:microsoft.com/office/officeart/2005/8/layout/pyramid2"/>
    <dgm:cxn modelId="{F37B1DE9-26C1-4C6B-BA94-11C3C7834FFB}" type="presParOf" srcId="{43D82FDF-8EAB-4593-828A-5D88D9AA311F}" destId="{28ABECD9-37A5-4712-B7D9-F8ED2B8D2955}" srcOrd="2" destOrd="0" presId="urn:microsoft.com/office/officeart/2005/8/layout/pyramid2"/>
    <dgm:cxn modelId="{00F9779A-C6D8-4B20-8D2F-613FA0CB3B46}" type="presParOf" srcId="{43D82FDF-8EAB-4593-828A-5D88D9AA311F}" destId="{1A1E957F-07E5-499F-8F97-F3874CC1F916}" srcOrd="3" destOrd="0" presId="urn:microsoft.com/office/officeart/2005/8/layout/pyramid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0416E2-248D-4376-BB84-642AB2154BD0}" type="doc">
      <dgm:prSet loTypeId="urn:microsoft.com/office/officeart/2005/8/layout/process2" loCatId="process" qsTypeId="urn:microsoft.com/office/officeart/2005/8/quickstyle/3d7" qsCatId="3D" csTypeId="urn:microsoft.com/office/officeart/2005/8/colors/accent1_2" csCatId="accent1" phldr="1"/>
      <dgm:spPr/>
    </dgm:pt>
    <dgm:pt modelId="{00222F78-4A4D-468C-B792-D6534C957402}">
      <dgm:prSet phldrT="[Text]"/>
      <dgm:spPr/>
      <dgm:t>
        <a:bodyPr/>
        <a:lstStyle/>
        <a:p>
          <a:r>
            <a:rPr lang="en-US" smtClean="0"/>
            <a:t>Lấy các đối tượng cần kiểm  tra</a:t>
          </a:r>
          <a:endParaRPr lang="en-US"/>
        </a:p>
      </dgm:t>
    </dgm:pt>
    <dgm:pt modelId="{6271F523-4121-4614-BB0C-B40DCD8ADB5E}" type="parTrans" cxnId="{E98C347A-F9D2-42CF-84B7-A4A57422ACF8}">
      <dgm:prSet/>
      <dgm:spPr/>
      <dgm:t>
        <a:bodyPr/>
        <a:lstStyle/>
        <a:p>
          <a:endParaRPr lang="en-US"/>
        </a:p>
      </dgm:t>
    </dgm:pt>
    <dgm:pt modelId="{797E55B4-6A63-4A9A-87E9-C4011DDDAB10}" type="sibTrans" cxnId="{E98C347A-F9D2-42CF-84B7-A4A57422ACF8}">
      <dgm:prSet/>
      <dgm:spPr/>
      <dgm:t>
        <a:bodyPr/>
        <a:lstStyle/>
        <a:p>
          <a:endParaRPr lang="en-US"/>
        </a:p>
      </dgm:t>
    </dgm:pt>
    <dgm:pt modelId="{7C9DA350-FCF8-4546-ABBA-673589FCEFB6}">
      <dgm:prSet phldrT="[Text]"/>
      <dgm:spPr/>
      <dgm:t>
        <a:bodyPr/>
        <a:lstStyle/>
        <a:p>
          <a:r>
            <a:rPr lang="en-US" smtClean="0"/>
            <a:t>Kiểm tra dữ liệu hợp lệ</a:t>
          </a:r>
          <a:endParaRPr lang="en-US"/>
        </a:p>
      </dgm:t>
    </dgm:pt>
    <dgm:pt modelId="{9A180CC8-C3CB-4A4D-9E1A-F637B794D710}" type="parTrans" cxnId="{05FFA68B-46C1-4F9D-AC4C-3F3F03C25665}">
      <dgm:prSet/>
      <dgm:spPr/>
      <dgm:t>
        <a:bodyPr/>
        <a:lstStyle/>
        <a:p>
          <a:endParaRPr lang="en-US"/>
        </a:p>
      </dgm:t>
    </dgm:pt>
    <dgm:pt modelId="{062397BE-9277-41C7-9C55-A0CF3598861B}" type="sibTrans" cxnId="{05FFA68B-46C1-4F9D-AC4C-3F3F03C25665}">
      <dgm:prSet/>
      <dgm:spPr/>
      <dgm:t>
        <a:bodyPr/>
        <a:lstStyle/>
        <a:p>
          <a:endParaRPr lang="en-US"/>
        </a:p>
      </dgm:t>
    </dgm:pt>
    <dgm:pt modelId="{17D17748-B6F4-4E87-9178-455BF356E1DE}">
      <dgm:prSet phldrT="[Text]"/>
      <dgm:spPr/>
      <dgm:t>
        <a:bodyPr/>
        <a:lstStyle/>
        <a:p>
          <a:r>
            <a:rPr lang="en-US" smtClean="0"/>
            <a:t>Bắt sự kiện với đối tượng thực thi</a:t>
          </a:r>
          <a:endParaRPr lang="en-US"/>
        </a:p>
      </dgm:t>
    </dgm:pt>
    <dgm:pt modelId="{FC81334C-C7E3-430A-B356-CC70B2E1F9AB}" type="parTrans" cxnId="{161449E8-5806-489F-B8B0-10BEAEF9278A}">
      <dgm:prSet/>
      <dgm:spPr/>
      <dgm:t>
        <a:bodyPr/>
        <a:lstStyle/>
        <a:p>
          <a:endParaRPr lang="en-US"/>
        </a:p>
      </dgm:t>
    </dgm:pt>
    <dgm:pt modelId="{6D90A246-5DAA-4674-92E0-5E11E199CD57}" type="sibTrans" cxnId="{161449E8-5806-489F-B8B0-10BEAEF9278A}">
      <dgm:prSet/>
      <dgm:spPr/>
      <dgm:t>
        <a:bodyPr/>
        <a:lstStyle/>
        <a:p>
          <a:endParaRPr lang="en-US"/>
        </a:p>
      </dgm:t>
    </dgm:pt>
    <dgm:pt modelId="{7B2CA3C6-BA89-4C9D-9302-B9DA62A6B44E}" type="pres">
      <dgm:prSet presAssocID="{C40416E2-248D-4376-BB84-642AB2154BD0}" presName="linearFlow" presStyleCnt="0">
        <dgm:presLayoutVars>
          <dgm:resizeHandles val="exact"/>
        </dgm:presLayoutVars>
      </dgm:prSet>
      <dgm:spPr/>
    </dgm:pt>
    <dgm:pt modelId="{8DE7490F-30C6-4D0B-91AB-EF3A33CEB049}" type="pres">
      <dgm:prSet presAssocID="{00222F78-4A4D-468C-B792-D6534C957402}" presName="node" presStyleLbl="node1" presStyleIdx="0" presStyleCnt="3" custScaleX="285494">
        <dgm:presLayoutVars>
          <dgm:bulletEnabled val="1"/>
        </dgm:presLayoutVars>
      </dgm:prSet>
      <dgm:spPr/>
      <dgm:t>
        <a:bodyPr/>
        <a:lstStyle/>
        <a:p>
          <a:endParaRPr lang="en-US"/>
        </a:p>
      </dgm:t>
    </dgm:pt>
    <dgm:pt modelId="{B5E66F35-21A9-4F8A-BC50-993499169C7A}" type="pres">
      <dgm:prSet presAssocID="{797E55B4-6A63-4A9A-87E9-C4011DDDAB10}" presName="sibTrans" presStyleLbl="sibTrans2D1" presStyleIdx="0" presStyleCnt="2"/>
      <dgm:spPr/>
      <dgm:t>
        <a:bodyPr/>
        <a:lstStyle/>
        <a:p>
          <a:endParaRPr lang="en-US"/>
        </a:p>
      </dgm:t>
    </dgm:pt>
    <dgm:pt modelId="{2B1F7E47-7FBF-4423-87A5-1AA9C505D226}" type="pres">
      <dgm:prSet presAssocID="{797E55B4-6A63-4A9A-87E9-C4011DDDAB10}" presName="connectorText" presStyleLbl="sibTrans2D1" presStyleIdx="0" presStyleCnt="2"/>
      <dgm:spPr/>
      <dgm:t>
        <a:bodyPr/>
        <a:lstStyle/>
        <a:p>
          <a:endParaRPr lang="en-US"/>
        </a:p>
      </dgm:t>
    </dgm:pt>
    <dgm:pt modelId="{99C9F66E-D3AB-42DC-9512-C5DEBD2CF442}" type="pres">
      <dgm:prSet presAssocID="{7C9DA350-FCF8-4546-ABBA-673589FCEFB6}" presName="node" presStyleLbl="node1" presStyleIdx="1" presStyleCnt="3" custScaleX="285494">
        <dgm:presLayoutVars>
          <dgm:bulletEnabled val="1"/>
        </dgm:presLayoutVars>
      </dgm:prSet>
      <dgm:spPr/>
      <dgm:t>
        <a:bodyPr/>
        <a:lstStyle/>
        <a:p>
          <a:endParaRPr lang="en-US"/>
        </a:p>
      </dgm:t>
    </dgm:pt>
    <dgm:pt modelId="{AD08D41A-3948-472C-B9C0-95FBD6DEF9D9}" type="pres">
      <dgm:prSet presAssocID="{062397BE-9277-41C7-9C55-A0CF3598861B}" presName="sibTrans" presStyleLbl="sibTrans2D1" presStyleIdx="1" presStyleCnt="2"/>
      <dgm:spPr/>
      <dgm:t>
        <a:bodyPr/>
        <a:lstStyle/>
        <a:p>
          <a:endParaRPr lang="en-US"/>
        </a:p>
      </dgm:t>
    </dgm:pt>
    <dgm:pt modelId="{0CB5463B-9821-4065-9959-B62B9FB03449}" type="pres">
      <dgm:prSet presAssocID="{062397BE-9277-41C7-9C55-A0CF3598861B}" presName="connectorText" presStyleLbl="sibTrans2D1" presStyleIdx="1" presStyleCnt="2"/>
      <dgm:spPr/>
      <dgm:t>
        <a:bodyPr/>
        <a:lstStyle/>
        <a:p>
          <a:endParaRPr lang="en-US"/>
        </a:p>
      </dgm:t>
    </dgm:pt>
    <dgm:pt modelId="{A8F06BAA-1573-4FE5-A44F-252FD4D60281}" type="pres">
      <dgm:prSet presAssocID="{17D17748-B6F4-4E87-9178-455BF356E1DE}" presName="node" presStyleLbl="node1" presStyleIdx="2" presStyleCnt="3" custScaleX="285494">
        <dgm:presLayoutVars>
          <dgm:bulletEnabled val="1"/>
        </dgm:presLayoutVars>
      </dgm:prSet>
      <dgm:spPr/>
      <dgm:t>
        <a:bodyPr/>
        <a:lstStyle/>
        <a:p>
          <a:endParaRPr lang="en-US"/>
        </a:p>
      </dgm:t>
    </dgm:pt>
  </dgm:ptLst>
  <dgm:cxnLst>
    <dgm:cxn modelId="{198F6F07-6CDA-4750-8952-A50001852805}" type="presOf" srcId="{062397BE-9277-41C7-9C55-A0CF3598861B}" destId="{0CB5463B-9821-4065-9959-B62B9FB03449}" srcOrd="1" destOrd="0" presId="urn:microsoft.com/office/officeart/2005/8/layout/process2"/>
    <dgm:cxn modelId="{DCB39C69-72B7-4B5C-91EB-4958CC383504}" type="presOf" srcId="{797E55B4-6A63-4A9A-87E9-C4011DDDAB10}" destId="{B5E66F35-21A9-4F8A-BC50-993499169C7A}" srcOrd="0" destOrd="0" presId="urn:microsoft.com/office/officeart/2005/8/layout/process2"/>
    <dgm:cxn modelId="{161449E8-5806-489F-B8B0-10BEAEF9278A}" srcId="{C40416E2-248D-4376-BB84-642AB2154BD0}" destId="{17D17748-B6F4-4E87-9178-455BF356E1DE}" srcOrd="2" destOrd="0" parTransId="{FC81334C-C7E3-430A-B356-CC70B2E1F9AB}" sibTransId="{6D90A246-5DAA-4674-92E0-5E11E199CD57}"/>
    <dgm:cxn modelId="{74E0228B-569D-46D8-A305-B83C70A5F60B}" type="presOf" srcId="{17D17748-B6F4-4E87-9178-455BF356E1DE}" destId="{A8F06BAA-1573-4FE5-A44F-252FD4D60281}" srcOrd="0" destOrd="0" presId="urn:microsoft.com/office/officeart/2005/8/layout/process2"/>
    <dgm:cxn modelId="{05FFA68B-46C1-4F9D-AC4C-3F3F03C25665}" srcId="{C40416E2-248D-4376-BB84-642AB2154BD0}" destId="{7C9DA350-FCF8-4546-ABBA-673589FCEFB6}" srcOrd="1" destOrd="0" parTransId="{9A180CC8-C3CB-4A4D-9E1A-F637B794D710}" sibTransId="{062397BE-9277-41C7-9C55-A0CF3598861B}"/>
    <dgm:cxn modelId="{E98C347A-F9D2-42CF-84B7-A4A57422ACF8}" srcId="{C40416E2-248D-4376-BB84-642AB2154BD0}" destId="{00222F78-4A4D-468C-B792-D6534C957402}" srcOrd="0" destOrd="0" parTransId="{6271F523-4121-4614-BB0C-B40DCD8ADB5E}" sibTransId="{797E55B4-6A63-4A9A-87E9-C4011DDDAB10}"/>
    <dgm:cxn modelId="{4652E7B9-E0B1-427F-924F-F8213D8A46E8}" type="presOf" srcId="{7C9DA350-FCF8-4546-ABBA-673589FCEFB6}" destId="{99C9F66E-D3AB-42DC-9512-C5DEBD2CF442}" srcOrd="0" destOrd="0" presId="urn:microsoft.com/office/officeart/2005/8/layout/process2"/>
    <dgm:cxn modelId="{78A413B9-9844-4C40-9F42-2480BE73E309}" type="presOf" srcId="{062397BE-9277-41C7-9C55-A0CF3598861B}" destId="{AD08D41A-3948-472C-B9C0-95FBD6DEF9D9}" srcOrd="0" destOrd="0" presId="urn:microsoft.com/office/officeart/2005/8/layout/process2"/>
    <dgm:cxn modelId="{F1CE3B7E-35B1-459E-A274-187AC8AA4254}" type="presOf" srcId="{797E55B4-6A63-4A9A-87E9-C4011DDDAB10}" destId="{2B1F7E47-7FBF-4423-87A5-1AA9C505D226}" srcOrd="1" destOrd="0" presId="urn:microsoft.com/office/officeart/2005/8/layout/process2"/>
    <dgm:cxn modelId="{9EAA8CDC-42DB-42CF-A41C-D181BB3E42C0}" type="presOf" srcId="{00222F78-4A4D-468C-B792-D6534C957402}" destId="{8DE7490F-30C6-4D0B-91AB-EF3A33CEB049}" srcOrd="0" destOrd="0" presId="urn:microsoft.com/office/officeart/2005/8/layout/process2"/>
    <dgm:cxn modelId="{0FDBA479-604A-4E9B-BD44-4C53ABEC7594}" type="presOf" srcId="{C40416E2-248D-4376-BB84-642AB2154BD0}" destId="{7B2CA3C6-BA89-4C9D-9302-B9DA62A6B44E}" srcOrd="0" destOrd="0" presId="urn:microsoft.com/office/officeart/2005/8/layout/process2"/>
    <dgm:cxn modelId="{7BC562FC-BCF9-4FB2-AE44-C278A035A105}" type="presParOf" srcId="{7B2CA3C6-BA89-4C9D-9302-B9DA62A6B44E}" destId="{8DE7490F-30C6-4D0B-91AB-EF3A33CEB049}" srcOrd="0" destOrd="0" presId="urn:microsoft.com/office/officeart/2005/8/layout/process2"/>
    <dgm:cxn modelId="{D910A84C-28E8-42F3-9359-1014EF1834A7}" type="presParOf" srcId="{7B2CA3C6-BA89-4C9D-9302-B9DA62A6B44E}" destId="{B5E66F35-21A9-4F8A-BC50-993499169C7A}" srcOrd="1" destOrd="0" presId="urn:microsoft.com/office/officeart/2005/8/layout/process2"/>
    <dgm:cxn modelId="{FBA96EAB-593B-4745-B237-DC0ECA5F3F0E}" type="presParOf" srcId="{B5E66F35-21A9-4F8A-BC50-993499169C7A}" destId="{2B1F7E47-7FBF-4423-87A5-1AA9C505D226}" srcOrd="0" destOrd="0" presId="urn:microsoft.com/office/officeart/2005/8/layout/process2"/>
    <dgm:cxn modelId="{E00019D4-742E-49BB-852E-ADF76C8F69D2}" type="presParOf" srcId="{7B2CA3C6-BA89-4C9D-9302-B9DA62A6B44E}" destId="{99C9F66E-D3AB-42DC-9512-C5DEBD2CF442}" srcOrd="2" destOrd="0" presId="urn:microsoft.com/office/officeart/2005/8/layout/process2"/>
    <dgm:cxn modelId="{74654A51-711B-4624-B14B-8B27392AD817}" type="presParOf" srcId="{7B2CA3C6-BA89-4C9D-9302-B9DA62A6B44E}" destId="{AD08D41A-3948-472C-B9C0-95FBD6DEF9D9}" srcOrd="3" destOrd="0" presId="urn:microsoft.com/office/officeart/2005/8/layout/process2"/>
    <dgm:cxn modelId="{7ADC2CEA-9094-4152-A31B-FA6911220309}" type="presParOf" srcId="{AD08D41A-3948-472C-B9C0-95FBD6DEF9D9}" destId="{0CB5463B-9821-4065-9959-B62B9FB03449}" srcOrd="0" destOrd="0" presId="urn:microsoft.com/office/officeart/2005/8/layout/process2"/>
    <dgm:cxn modelId="{645A4B4E-4EF9-4EBE-A4AB-3B02271F87F6}" type="presParOf" srcId="{7B2CA3C6-BA89-4C9D-9302-B9DA62A6B44E}" destId="{A8F06BAA-1573-4FE5-A44F-252FD4D60281}" srcOrd="4" destOrd="0" presId="urn:microsoft.com/office/officeart/2005/8/layout/process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0F2DC3-FFF8-459C-8C81-48E290FB3E41}">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06F9EE-2A40-49C9-96A5-5A013B0DF4A5}">
      <dsp:nvSpPr>
        <dsp:cNvPr id="0" name=""/>
        <dsp:cNvSpPr/>
      </dsp:nvSpPr>
      <dsp:spPr>
        <a:xfrm>
          <a:off x="564979" y="406400"/>
          <a:ext cx="7074861" cy="8128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smtClean="0"/>
            <a:t>Nhúng trực tiếp vào thuộc tính của đối tượng</a:t>
          </a:r>
          <a:endParaRPr lang="en-US" sz="2500" kern="1200"/>
        </a:p>
      </dsp:txBody>
      <dsp:txXfrm>
        <a:off x="564979" y="406400"/>
        <a:ext cx="7074861" cy="812800"/>
      </dsp:txXfrm>
    </dsp:sp>
    <dsp:sp modelId="{042D316C-A031-472D-B879-B6EA3C0C11B2}">
      <dsp:nvSpPr>
        <dsp:cNvPr id="0" name=""/>
        <dsp:cNvSpPr/>
      </dsp:nvSpPr>
      <dsp:spPr>
        <a:xfrm>
          <a:off x="56979" y="304800"/>
          <a:ext cx="1016000" cy="1016000"/>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C4C404B-17C5-4184-95DD-52F03E732CAA}">
      <dsp:nvSpPr>
        <dsp:cNvPr id="0" name=""/>
        <dsp:cNvSpPr/>
      </dsp:nvSpPr>
      <dsp:spPr>
        <a:xfrm>
          <a:off x="860432" y="1625599"/>
          <a:ext cx="6779408" cy="8128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smtClean="0"/>
            <a:t>Sử dụng thẻ &lt;Script&gt;</a:t>
          </a:r>
          <a:endParaRPr lang="en-US" sz="2500" kern="1200"/>
        </a:p>
      </dsp:txBody>
      <dsp:txXfrm>
        <a:off x="860432" y="1625599"/>
        <a:ext cx="6779408" cy="812800"/>
      </dsp:txXfrm>
    </dsp:sp>
    <dsp:sp modelId="{B70C365A-F6F0-4F3B-89C6-0584AD1F7DA5}">
      <dsp:nvSpPr>
        <dsp:cNvPr id="0" name=""/>
        <dsp:cNvSpPr/>
      </dsp:nvSpPr>
      <dsp:spPr>
        <a:xfrm>
          <a:off x="352432" y="1523999"/>
          <a:ext cx="1016000" cy="1016000"/>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1B10D1A-8424-458A-8341-00D4691E740E}">
      <dsp:nvSpPr>
        <dsp:cNvPr id="0" name=""/>
        <dsp:cNvSpPr/>
      </dsp:nvSpPr>
      <dsp:spPr>
        <a:xfrm>
          <a:off x="564979" y="2844800"/>
          <a:ext cx="7074861" cy="8128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smtClean="0"/>
            <a:t>Liên kết tập tin mã nguồn JavaScript</a:t>
          </a:r>
          <a:endParaRPr lang="en-US" sz="2500" kern="1200"/>
        </a:p>
      </dsp:txBody>
      <dsp:txXfrm>
        <a:off x="564979" y="2844800"/>
        <a:ext cx="7074861" cy="812800"/>
      </dsp:txXfrm>
    </dsp:sp>
    <dsp:sp modelId="{826C7AB5-85F2-4B39-B74A-27EDF40F8F36}">
      <dsp:nvSpPr>
        <dsp:cNvPr id="0" name=""/>
        <dsp:cNvSpPr/>
      </dsp:nvSpPr>
      <dsp:spPr>
        <a:xfrm>
          <a:off x="56979" y="2743200"/>
          <a:ext cx="1016000" cy="1016000"/>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BA309B-F8F7-4970-A720-4745ED234385}">
      <dsp:nvSpPr>
        <dsp:cNvPr id="0" name=""/>
        <dsp:cNvSpPr/>
      </dsp:nvSpPr>
      <dsp:spPr>
        <a:xfrm>
          <a:off x="1486792" y="1982092"/>
          <a:ext cx="1141214" cy="114121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t>Tên</a:t>
          </a:r>
          <a:r>
            <a:rPr lang="en-US" sz="2900" kern="1200" dirty="0" smtClean="0"/>
            <a:t> </a:t>
          </a:r>
          <a:r>
            <a:rPr lang="en-US" sz="2900" kern="1200" dirty="0" err="1" smtClean="0"/>
            <a:t>biến</a:t>
          </a:r>
          <a:endParaRPr lang="en-US" sz="2900" kern="1200" dirty="0"/>
        </a:p>
      </dsp:txBody>
      <dsp:txXfrm>
        <a:off x="1486792" y="1982092"/>
        <a:ext cx="1141214" cy="1141214"/>
      </dsp:txXfrm>
    </dsp:sp>
    <dsp:sp modelId="{DCBB95F0-380F-46D7-9950-0C3E5B41BE99}">
      <dsp:nvSpPr>
        <dsp:cNvPr id="0" name=""/>
        <dsp:cNvSpPr/>
      </dsp:nvSpPr>
      <dsp:spPr>
        <a:xfrm rot="16200000">
          <a:off x="1885540" y="1785272"/>
          <a:ext cx="343719" cy="49921"/>
        </a:xfrm>
        <a:custGeom>
          <a:avLst/>
          <a:gdLst/>
          <a:ahLst/>
          <a:cxnLst/>
          <a:rect l="0" t="0" r="0" b="0"/>
          <a:pathLst>
            <a:path>
              <a:moveTo>
                <a:pt x="0" y="24960"/>
              </a:moveTo>
              <a:lnTo>
                <a:pt x="343719" y="24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6200000">
        <a:off x="2048807" y="1801639"/>
        <a:ext cx="17185" cy="17185"/>
      </dsp:txXfrm>
    </dsp:sp>
    <dsp:sp modelId="{A87CE1C2-37D5-44A2-B704-8A9F55D9514D}">
      <dsp:nvSpPr>
        <dsp:cNvPr id="0" name=""/>
        <dsp:cNvSpPr/>
      </dsp:nvSpPr>
      <dsp:spPr>
        <a:xfrm>
          <a:off x="1486792" y="497158"/>
          <a:ext cx="1141214" cy="114121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Ký</a:t>
          </a:r>
          <a:r>
            <a:rPr lang="en-US" sz="1900" kern="1200" dirty="0" smtClean="0"/>
            <a:t> </a:t>
          </a:r>
          <a:r>
            <a:rPr lang="en-US" sz="1900" kern="1200" dirty="0" err="1" smtClean="0"/>
            <a:t>tự</a:t>
          </a:r>
          <a:r>
            <a:rPr lang="en-US" sz="1900" kern="1200" dirty="0" smtClean="0"/>
            <a:t> A-Z, </a:t>
          </a:r>
          <a:br>
            <a:rPr lang="en-US" sz="1900" kern="1200" dirty="0" smtClean="0"/>
          </a:br>
          <a:r>
            <a:rPr lang="en-US" sz="1900" kern="1200" dirty="0" smtClean="0"/>
            <a:t>a-z</a:t>
          </a:r>
          <a:endParaRPr lang="en-US" sz="1900" kern="1200" dirty="0"/>
        </a:p>
      </dsp:txBody>
      <dsp:txXfrm>
        <a:off x="1486792" y="497158"/>
        <a:ext cx="1141214" cy="1141214"/>
      </dsp:txXfrm>
    </dsp:sp>
    <dsp:sp modelId="{97D59C96-66E5-4810-864F-0E0AFB81CCE5}">
      <dsp:nvSpPr>
        <dsp:cNvPr id="0" name=""/>
        <dsp:cNvSpPr/>
      </dsp:nvSpPr>
      <dsp:spPr>
        <a:xfrm>
          <a:off x="2628007" y="2527739"/>
          <a:ext cx="343719" cy="49921"/>
        </a:xfrm>
        <a:custGeom>
          <a:avLst/>
          <a:gdLst/>
          <a:ahLst/>
          <a:cxnLst/>
          <a:rect l="0" t="0" r="0" b="0"/>
          <a:pathLst>
            <a:path>
              <a:moveTo>
                <a:pt x="0" y="24960"/>
              </a:moveTo>
              <a:lnTo>
                <a:pt x="343719" y="24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91274" y="2544107"/>
        <a:ext cx="17185" cy="17185"/>
      </dsp:txXfrm>
    </dsp:sp>
    <dsp:sp modelId="{7CA76074-DEA8-4350-A239-4CD4DE3CA094}">
      <dsp:nvSpPr>
        <dsp:cNvPr id="0" name=""/>
        <dsp:cNvSpPr/>
      </dsp:nvSpPr>
      <dsp:spPr>
        <a:xfrm>
          <a:off x="2971726" y="1982092"/>
          <a:ext cx="1141214" cy="114121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Ký</a:t>
          </a:r>
          <a:r>
            <a:rPr lang="en-US" sz="1900" kern="1200" dirty="0" smtClean="0"/>
            <a:t> </a:t>
          </a:r>
          <a:r>
            <a:rPr lang="en-US" sz="1900" kern="1200" dirty="0" err="1" smtClean="0"/>
            <a:t>tự</a:t>
          </a:r>
          <a:r>
            <a:rPr lang="en-US" sz="1900" kern="1200" dirty="0" smtClean="0"/>
            <a:t> </a:t>
          </a:r>
          <a:r>
            <a:rPr lang="en-US" sz="1900" kern="1200" dirty="0" err="1" smtClean="0"/>
            <a:t>số</a:t>
          </a:r>
          <a:endParaRPr lang="en-US" sz="1900" kern="1200" dirty="0"/>
        </a:p>
      </dsp:txBody>
      <dsp:txXfrm>
        <a:off x="2971726" y="1982092"/>
        <a:ext cx="1141214" cy="1141214"/>
      </dsp:txXfrm>
    </dsp:sp>
    <dsp:sp modelId="{7B3E6793-09E3-475A-9420-6FCEA374AAB1}">
      <dsp:nvSpPr>
        <dsp:cNvPr id="0" name=""/>
        <dsp:cNvSpPr/>
      </dsp:nvSpPr>
      <dsp:spPr>
        <a:xfrm rot="5400000">
          <a:off x="1885540" y="3270206"/>
          <a:ext cx="343719" cy="49921"/>
        </a:xfrm>
        <a:custGeom>
          <a:avLst/>
          <a:gdLst/>
          <a:ahLst/>
          <a:cxnLst/>
          <a:rect l="0" t="0" r="0" b="0"/>
          <a:pathLst>
            <a:path>
              <a:moveTo>
                <a:pt x="0" y="24960"/>
              </a:moveTo>
              <a:lnTo>
                <a:pt x="343719" y="24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5400000">
        <a:off x="2048807" y="3286574"/>
        <a:ext cx="17185" cy="17185"/>
      </dsp:txXfrm>
    </dsp:sp>
    <dsp:sp modelId="{22A166B2-795A-4953-BF35-A497897C556B}">
      <dsp:nvSpPr>
        <dsp:cNvPr id="0" name=""/>
        <dsp:cNvSpPr/>
      </dsp:nvSpPr>
      <dsp:spPr>
        <a:xfrm>
          <a:off x="1486792" y="3467026"/>
          <a:ext cx="1141214" cy="114121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_</a:t>
          </a:r>
          <a:endParaRPr lang="en-US" sz="1900" kern="1200" dirty="0"/>
        </a:p>
      </dsp:txBody>
      <dsp:txXfrm>
        <a:off x="1486792" y="3467026"/>
        <a:ext cx="1141214" cy="1141214"/>
      </dsp:txXfrm>
    </dsp:sp>
    <dsp:sp modelId="{AE3A1F70-AE78-4165-9D75-3D1897CE9D93}">
      <dsp:nvSpPr>
        <dsp:cNvPr id="0" name=""/>
        <dsp:cNvSpPr/>
      </dsp:nvSpPr>
      <dsp:spPr>
        <a:xfrm rot="10800000">
          <a:off x="1143073" y="2527739"/>
          <a:ext cx="343719" cy="49921"/>
        </a:xfrm>
        <a:custGeom>
          <a:avLst/>
          <a:gdLst/>
          <a:ahLst/>
          <a:cxnLst/>
          <a:rect l="0" t="0" r="0" b="0"/>
          <a:pathLst>
            <a:path>
              <a:moveTo>
                <a:pt x="0" y="24960"/>
              </a:moveTo>
              <a:lnTo>
                <a:pt x="343719" y="24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306339" y="2544107"/>
        <a:ext cx="17185" cy="17185"/>
      </dsp:txXfrm>
    </dsp:sp>
    <dsp:sp modelId="{619A16E2-A4BB-42F7-ADE7-6BED6C9101C6}">
      <dsp:nvSpPr>
        <dsp:cNvPr id="0" name=""/>
        <dsp:cNvSpPr/>
      </dsp:nvSpPr>
      <dsp:spPr>
        <a:xfrm>
          <a:off x="1858" y="1982092"/>
          <a:ext cx="1141214" cy="1141214"/>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t>
          </a:r>
          <a:endParaRPr lang="en-US" sz="1900" kern="1200" dirty="0"/>
        </a:p>
      </dsp:txBody>
      <dsp:txXfrm>
        <a:off x="1858" y="1982092"/>
        <a:ext cx="1141214" cy="114121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Tree>
    <p:extLst>
      <p:ext uri="{BB962C8B-B14F-4D97-AF65-F5344CB8AC3E}">
        <p14:creationId xmlns="" xmlns:p14="http://schemas.microsoft.com/office/powerpoint/2010/main" val="518411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DE"/>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F92723BB-C78C-422F-8FC4-FD04164CFFA1}" type="slidenum">
              <a:rPr lang="de-DE"/>
              <a:pPr>
                <a:defRPr/>
              </a:pPr>
              <a:t>‹#›</a:t>
            </a:fld>
            <a:endParaRPr lang="de-DE"/>
          </a:p>
        </p:txBody>
      </p:sp>
    </p:spTree>
    <p:extLst>
      <p:ext uri="{BB962C8B-B14F-4D97-AF65-F5344CB8AC3E}">
        <p14:creationId xmlns="" xmlns:p14="http://schemas.microsoft.com/office/powerpoint/2010/main" val="31295711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824" tIns="47416" rIns="94824" bIns="47416" anchor="b"/>
          <a:lstStyle>
            <a:lvl1pPr defTabSz="947738" eaLnBrk="0" hangingPunct="0">
              <a:defRPr sz="2000">
                <a:solidFill>
                  <a:schemeClr val="tx1"/>
                </a:solidFill>
                <a:latin typeface="Arial" charset="0"/>
                <a:cs typeface="Arial" charset="0"/>
              </a:defRPr>
            </a:lvl1pPr>
            <a:lvl2pPr marL="742950" indent="-285750" defTabSz="947738" eaLnBrk="0" hangingPunct="0">
              <a:defRPr sz="2000">
                <a:solidFill>
                  <a:schemeClr val="tx1"/>
                </a:solidFill>
                <a:latin typeface="Arial" charset="0"/>
                <a:cs typeface="Arial" charset="0"/>
              </a:defRPr>
            </a:lvl2pPr>
            <a:lvl3pPr marL="1143000" indent="-228600" defTabSz="947738" eaLnBrk="0" hangingPunct="0">
              <a:defRPr sz="2000">
                <a:solidFill>
                  <a:schemeClr val="tx1"/>
                </a:solidFill>
                <a:latin typeface="Arial" charset="0"/>
                <a:cs typeface="Arial" charset="0"/>
              </a:defRPr>
            </a:lvl3pPr>
            <a:lvl4pPr marL="1600200" indent="-228600" defTabSz="947738" eaLnBrk="0" hangingPunct="0">
              <a:defRPr sz="2000">
                <a:solidFill>
                  <a:schemeClr val="tx1"/>
                </a:solidFill>
                <a:latin typeface="Arial" charset="0"/>
                <a:cs typeface="Arial" charset="0"/>
              </a:defRPr>
            </a:lvl4pPr>
            <a:lvl5pPr marL="2057400" indent="-228600" defTabSz="947738" eaLnBrk="0" hangingPunct="0">
              <a:defRPr sz="2000">
                <a:solidFill>
                  <a:schemeClr val="tx1"/>
                </a:solidFill>
                <a:latin typeface="Arial" charset="0"/>
                <a:cs typeface="Arial" charset="0"/>
              </a:defRPr>
            </a:lvl5pPr>
            <a:lvl6pPr marL="2514600" indent="-228600" defTabSz="947738" eaLnBrk="0" fontAlgn="base" hangingPunct="0">
              <a:spcBef>
                <a:spcPct val="0"/>
              </a:spcBef>
              <a:spcAft>
                <a:spcPct val="0"/>
              </a:spcAft>
              <a:defRPr sz="2000">
                <a:solidFill>
                  <a:schemeClr val="tx1"/>
                </a:solidFill>
                <a:latin typeface="Arial" charset="0"/>
                <a:cs typeface="Arial" charset="0"/>
              </a:defRPr>
            </a:lvl6pPr>
            <a:lvl7pPr marL="2971800" indent="-228600" defTabSz="947738" eaLnBrk="0" fontAlgn="base" hangingPunct="0">
              <a:spcBef>
                <a:spcPct val="0"/>
              </a:spcBef>
              <a:spcAft>
                <a:spcPct val="0"/>
              </a:spcAft>
              <a:defRPr sz="2000">
                <a:solidFill>
                  <a:schemeClr val="tx1"/>
                </a:solidFill>
                <a:latin typeface="Arial" charset="0"/>
                <a:cs typeface="Arial" charset="0"/>
              </a:defRPr>
            </a:lvl7pPr>
            <a:lvl8pPr marL="3429000" indent="-228600" defTabSz="947738" eaLnBrk="0" fontAlgn="base" hangingPunct="0">
              <a:spcBef>
                <a:spcPct val="0"/>
              </a:spcBef>
              <a:spcAft>
                <a:spcPct val="0"/>
              </a:spcAft>
              <a:defRPr sz="2000">
                <a:solidFill>
                  <a:schemeClr val="tx1"/>
                </a:solidFill>
                <a:latin typeface="Arial" charset="0"/>
                <a:cs typeface="Arial" charset="0"/>
              </a:defRPr>
            </a:lvl8pPr>
            <a:lvl9pPr marL="3886200" indent="-228600" defTabSz="947738" eaLnBrk="0" fontAlgn="base" hangingPunct="0">
              <a:spcBef>
                <a:spcPct val="0"/>
              </a:spcBef>
              <a:spcAft>
                <a:spcPct val="0"/>
              </a:spcAft>
              <a:defRPr sz="2000">
                <a:solidFill>
                  <a:schemeClr val="tx1"/>
                </a:solidFill>
                <a:latin typeface="Arial" charset="0"/>
                <a:cs typeface="Arial" charset="0"/>
              </a:defRPr>
            </a:lvl9pPr>
          </a:lstStyle>
          <a:p>
            <a:pPr algn="r" eaLnBrk="1" hangingPunct="1"/>
            <a:fld id="{9690DB2C-687C-4D70-BC81-6D32C9863B7D}" type="slidenum">
              <a:rPr lang="en-GB" sz="1300"/>
              <a:pPr algn="r" eaLnBrk="1" hangingPunct="1"/>
              <a:t>1</a:t>
            </a:fld>
            <a:endParaRPr lang="en-GB" sz="1300"/>
          </a:p>
        </p:txBody>
      </p:sp>
      <p:sp>
        <p:nvSpPr>
          <p:cNvPr id="48131" name="Rectangle 2"/>
          <p:cNvSpPr>
            <a:spLocks noGrp="1" noRot="1" noChangeAspect="1" noChangeArrowheads="1" noTextEdit="1"/>
          </p:cNvSpPr>
          <p:nvPr>
            <p:ph type="sldImg"/>
          </p:nvPr>
        </p:nvSpPr>
        <p:spPr>
          <a:xfrm>
            <a:off x="1143000" y="685800"/>
            <a:ext cx="4573588" cy="3430588"/>
          </a:xfrm>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824" tIns="47416" rIns="94824" bIns="47416"/>
          <a:lstStyle/>
          <a:p>
            <a:pPr eaLnBrk="1" hangingPunct="1"/>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3588" cy="3430588"/>
          </a:xfrm>
          <a:ln/>
        </p:spPr>
      </p:sp>
      <p:sp>
        <p:nvSpPr>
          <p:cNvPr id="49155" name="Rectangle 3"/>
          <p:cNvSpPr>
            <a:spLocks noGrp="1" noChangeArrowheads="1"/>
          </p:cNvSpPr>
          <p:nvPr>
            <p:ph type="body" idx="1"/>
          </p:nvPr>
        </p:nvSpPr>
        <p:spPr>
          <a:xfrm>
            <a:off x="914400" y="4343400"/>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eaLnBrk="1" hangingPunct="1"/>
            <a:endParaRPr lang="en-US" noProof="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ounded Rectangle 11"/>
          <p:cNvSpPr>
            <a:spLocks noChangeArrowheads="1"/>
          </p:cNvSpPr>
          <p:nvPr userDrawn="1"/>
        </p:nvSpPr>
        <p:spPr bwMode="auto">
          <a:xfrm>
            <a:off x="2835275" y="3957638"/>
            <a:ext cx="6046788" cy="1266825"/>
          </a:xfrm>
          <a:prstGeom prst="roundRect">
            <a:avLst>
              <a:gd name="adj" fmla="val 16667"/>
            </a:avLst>
          </a:prstGeom>
          <a:solidFill>
            <a:schemeClr val="bg1">
              <a:alpha val="43921"/>
            </a:schemeClr>
          </a:solidFill>
          <a:ln w="9525" algn="ctr">
            <a:noFill/>
            <a:round/>
            <a:headEnd/>
            <a:tailEnd/>
          </a:ln>
        </p:spPr>
        <p:txBody>
          <a:bodyPr wrap="none" lIns="90000" tIns="46800" rIns="90000" bIns="46800" anchor="ctr"/>
          <a:lstStyle/>
          <a:p>
            <a:pPr>
              <a:defRPr/>
            </a:pPr>
            <a:endParaRPr lang="en-US">
              <a:latin typeface="Arial" pitchFamily="34" charset="0"/>
              <a:cs typeface="Arial" pitchFamily="34" charset="0"/>
            </a:endParaRPr>
          </a:p>
        </p:txBody>
      </p:sp>
      <p:pic>
        <p:nvPicPr>
          <p:cNvPr id="4" name="Picture 9" descr="\\172.16.160.11\Tai lieu ISO\Logo CUSC\Logo transparent\CUSC- EDU- Mau.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3113088" y="4064000"/>
            <a:ext cx="1427162"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txBox="1">
            <a:spLocks noChangeArrowheads="1"/>
          </p:cNvSpPr>
          <p:nvPr userDrawn="1"/>
        </p:nvSpPr>
        <p:spPr bwMode="gray">
          <a:xfrm>
            <a:off x="4710113" y="4065588"/>
            <a:ext cx="4152900" cy="976312"/>
          </a:xfrm>
          <a:prstGeom prst="rect">
            <a:avLst/>
          </a:prstGeom>
          <a:noFill/>
          <a:ln>
            <a:noFill/>
          </a:ln>
          <a:extLst/>
        </p:spPr>
        <p:txBody>
          <a:bodyPr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spcAft>
                <a:spcPct val="40000"/>
              </a:spcAft>
              <a:buFont typeface="Wingdings" pitchFamily="2" charset="2"/>
              <a:buNone/>
              <a:defRPr/>
            </a:pPr>
            <a:r>
              <a:rPr lang="en-US" sz="1600" b="1" smtClean="0">
                <a:solidFill>
                  <a:srgbClr val="0D0D0D"/>
                </a:solidFill>
              </a:rPr>
              <a:t>Trung tâm Công nghệ Phần mềm</a:t>
            </a:r>
          </a:p>
          <a:p>
            <a:pPr eaLnBrk="1" hangingPunct="1">
              <a:spcAft>
                <a:spcPct val="40000"/>
              </a:spcAft>
              <a:buFont typeface="Wingdings" pitchFamily="2" charset="2"/>
              <a:buNone/>
              <a:defRPr/>
            </a:pPr>
            <a:r>
              <a:rPr lang="en-US" sz="1600" b="1" smtClean="0">
                <a:solidFill>
                  <a:srgbClr val="0D0D0D"/>
                </a:solidFill>
              </a:rPr>
              <a:t>Đại học Cần Thơ</a:t>
            </a:r>
            <a:endParaRPr lang="de-DE" sz="1600" b="1" smtClean="0">
              <a:solidFill>
                <a:srgbClr val="0D0D0D"/>
              </a:solidFill>
            </a:endParaRPr>
          </a:p>
        </p:txBody>
      </p:sp>
      <p:sp>
        <p:nvSpPr>
          <p:cNvPr id="111633" name="Rectangle 7"/>
          <p:cNvSpPr>
            <a:spLocks noGrp="1" noChangeArrowheads="1"/>
          </p:cNvSpPr>
          <p:nvPr>
            <p:ph type="ctrTitle"/>
          </p:nvPr>
        </p:nvSpPr>
        <p:spPr>
          <a:xfrm>
            <a:off x="601329" y="1801311"/>
            <a:ext cx="8049126" cy="1081087"/>
          </a:xfrm>
        </p:spPr>
        <p:txBody>
          <a:bodyPr anchor="ctr"/>
          <a:lstStyle>
            <a:lvl1pPr algn="ctr">
              <a:lnSpc>
                <a:spcPct val="110000"/>
              </a:lnSpc>
              <a:defRPr sz="3200" baseline="0">
                <a:solidFill>
                  <a:srgbClr val="0070C0"/>
                </a:solidFill>
              </a:defRPr>
            </a:lvl1pPr>
          </a:lstStyle>
          <a:p>
            <a:r>
              <a:rPr lang="en-US" smtClean="0"/>
              <a:t>Click to edit Master title style</a:t>
            </a:r>
            <a:endParaRPr lang="de-DE"/>
          </a:p>
        </p:txBody>
      </p:sp>
      <p:sp>
        <p:nvSpPr>
          <p:cNvPr id="6"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en-US"/>
          </a:p>
        </p:txBody>
      </p:sp>
    </p:spTree>
    <p:extLst>
      <p:ext uri="{BB962C8B-B14F-4D97-AF65-F5344CB8AC3E}">
        <p14:creationId xmlns="" xmlns:p14="http://schemas.microsoft.com/office/powerpoint/2010/main" val="337583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193340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411163"/>
            <a:ext cx="2130425" cy="5391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411163"/>
            <a:ext cx="6242050" cy="5391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241270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vi-VN"/>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10"/>
          </p:nvPr>
        </p:nvSpPr>
        <p:spPr>
          <a:xfrm>
            <a:off x="3124200" y="6324600"/>
            <a:ext cx="6858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5105400" y="6248400"/>
            <a:ext cx="4038600" cy="457200"/>
          </a:xfrm>
          <a:prstGeom prst="rect">
            <a:avLst/>
          </a:prstGeom>
        </p:spPr>
        <p:txBody>
          <a:bodyPr/>
          <a:lstStyle>
            <a:lvl1pPr>
              <a:defRPr/>
            </a:lvl1pPr>
          </a:lstStyle>
          <a:p>
            <a:r>
              <a:rPr lang="en-US"/>
              <a:t>Web Page Programming with HTML,DHTML &amp; JavaScript/Session 7/ </a:t>
            </a:r>
            <a:fld id="{567C5310-B4E8-4A38-A809-D30BFF72ADFB}" type="slidenum">
              <a:rPr lang="en-US"/>
              <a:pPr/>
              <a:t>‹#›</a:t>
            </a:fld>
            <a:r>
              <a:rPr lang="en-US"/>
              <a:t> of 26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bwMode="auto">
          <a:xfrm>
            <a:off x="-25400" y="5969000"/>
            <a:ext cx="9169400" cy="889000"/>
          </a:xfrm>
          <a:prstGeom prst="rect">
            <a:avLst/>
          </a:prstGeom>
          <a:gradFill>
            <a:gsLst>
              <a:gs pos="0">
                <a:schemeClr val="bg1"/>
              </a:gs>
              <a:gs pos="100000">
                <a:srgbClr val="D3EFBB"/>
              </a:gs>
            </a:gsLst>
            <a:lin ang="5400000" scaled="0"/>
          </a:gra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mtClean="0"/>
          </a:p>
        </p:txBody>
      </p:sp>
      <p:pic>
        <p:nvPicPr>
          <p:cNvPr id="4" name="Picture 9" descr="\\172.16.160.11\Tai lieu ISO\Logo CUSC\Logo transparent\CUSC- EDU- Mau.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135938" y="247650"/>
            <a:ext cx="714375" cy="485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Straight Connector 6"/>
          <p:cNvCxnSpPr>
            <a:cxnSpLocks noChangeShapeType="1"/>
          </p:cNvCxnSpPr>
          <p:nvPr userDrawn="1"/>
        </p:nvCxnSpPr>
        <p:spPr bwMode="auto">
          <a:xfrm>
            <a:off x="0" y="825500"/>
            <a:ext cx="9144000" cy="0"/>
          </a:xfrm>
          <a:prstGeom prst="line">
            <a:avLst/>
          </a:prstGeom>
          <a:noFill/>
          <a:ln w="9525" cmpd="dbl" algn="ctr">
            <a:solidFill>
              <a:srgbClr val="92D050"/>
            </a:solidFill>
            <a:round/>
            <a:headEnd/>
            <a:tailEnd/>
          </a:ln>
          <a:extLst>
            <a:ext uri="{909E8E84-426E-40DD-AFC4-6F175D3DCCD1}">
              <a14:hiddenFill xmlns="" xmlns:a14="http://schemas.microsoft.com/office/drawing/2010/main">
                <a:noFill/>
              </a14:hiddenFill>
            </a:ext>
          </a:extLst>
        </p:spPr>
      </p:cxnSp>
      <p:sp>
        <p:nvSpPr>
          <p:cNvPr id="3" name="Content Placeholder 2"/>
          <p:cNvSpPr>
            <a:spLocks noGrp="1"/>
          </p:cNvSpPr>
          <p:nvPr>
            <p:ph idx="1"/>
          </p:nvPr>
        </p:nvSpPr>
        <p:spPr>
          <a:xfrm>
            <a:off x="444500" y="1203158"/>
            <a:ext cx="8255000" cy="4599155"/>
          </a:xfrm>
        </p:spPr>
        <p:txBody>
          <a:bodyPr>
            <a:normAutofit/>
          </a:bodyPr>
          <a:lstStyle>
            <a:lvl1pPr marL="457200" indent="-457200">
              <a:buClr>
                <a:srgbClr val="339933"/>
              </a:buClr>
              <a:buFont typeface="Wingdings" pitchFamily="2" charset="2"/>
              <a:buChar char="Ø"/>
              <a:defRPr sz="3000">
                <a:solidFill>
                  <a:schemeClr val="tx1">
                    <a:lumMod val="85000"/>
                    <a:lumOff val="15000"/>
                  </a:schemeClr>
                </a:solidFill>
                <a:latin typeface="Cambria" pitchFamily="18" charset="0"/>
                <a:cs typeface="Times New Roman" pitchFamily="18" charset="0"/>
              </a:defRPr>
            </a:lvl1pPr>
            <a:lvl2pPr marL="685800" indent="-228600">
              <a:buClr>
                <a:srgbClr val="339933"/>
              </a:buClr>
              <a:buSzPct val="50000"/>
              <a:buFont typeface="Courier New" pitchFamily="49" charset="0"/>
              <a:buChar char="o"/>
              <a:defRPr>
                <a:solidFill>
                  <a:schemeClr val="tx1">
                    <a:lumMod val="65000"/>
                    <a:lumOff val="35000"/>
                  </a:schemeClr>
                </a:solidFill>
                <a:latin typeface="Cambria" pitchFamily="18" charset="0"/>
                <a:cs typeface="Times New Roman" pitchFamily="18" charset="0"/>
              </a:defRPr>
            </a:lvl2pPr>
            <a:lvl3pPr marL="1139825" indent="-274638">
              <a:buClr>
                <a:srgbClr val="33CC33"/>
              </a:buClr>
              <a:buSzPct val="80000"/>
              <a:defRPr>
                <a:solidFill>
                  <a:schemeClr val="tx1">
                    <a:lumMod val="85000"/>
                    <a:lumOff val="15000"/>
                  </a:schemeClr>
                </a:solidFill>
                <a:latin typeface="Cambria" pitchFamily="18" charset="0"/>
                <a:cs typeface="Times New Roman" pitchFamily="18" charset="0"/>
              </a:defRPr>
            </a:lvl3pPr>
            <a:lvl4pPr marL="1317625" indent="-265113">
              <a:defRPr>
                <a:solidFill>
                  <a:schemeClr val="tx1">
                    <a:lumMod val="85000"/>
                    <a:lumOff val="15000"/>
                  </a:schemeClr>
                </a:solidFill>
                <a:latin typeface="Cambria" pitchFamily="18" charset="0"/>
                <a:cs typeface="Times New Roman" pitchFamily="18" charset="0"/>
              </a:defRPr>
            </a:lvl4pPr>
            <a:lvl5pPr>
              <a:defRPr>
                <a:solidFill>
                  <a:schemeClr val="tx1">
                    <a:lumMod val="85000"/>
                    <a:lumOff val="15000"/>
                  </a:schemeClr>
                </a:solidFill>
                <a:latin typeface="Cambria"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253081" y="230188"/>
            <a:ext cx="8566066" cy="587959"/>
          </a:xfrm>
        </p:spPr>
        <p:txBody>
          <a:bodyPr anchor="ctr"/>
          <a:lstStyle>
            <a:lvl1pPr marL="0" indent="0">
              <a:buNone/>
              <a:defRPr sz="2600" b="1">
                <a:solidFill>
                  <a:srgbClr val="33CC33"/>
                </a:solidFill>
                <a:effectLst>
                  <a:reflection blurRad="6350" stA="29000" endPos="45500" dir="5400000" sy="-100000" algn="bl" rotWithShape="0"/>
                </a:effectLst>
                <a:latin typeface="Cambria" pitchFamily="18" charset="0"/>
              </a:defRPr>
            </a:lvl1pPr>
            <a:lvl3pPr marL="446087" indent="0">
              <a:buNone/>
              <a:defRPr/>
            </a:lvl3pPr>
          </a:lstStyle>
          <a:p>
            <a:pPr lvl="0"/>
            <a:r>
              <a:rPr lang="en-US" smtClean="0"/>
              <a:t>Click to edit Master text styles</a:t>
            </a:r>
          </a:p>
        </p:txBody>
      </p:sp>
      <p:sp>
        <p:nvSpPr>
          <p:cNvPr id="7"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 xmlns:p14="http://schemas.microsoft.com/office/powerpoint/2010/main" val="260545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userDrawn="1"/>
        </p:nvSpPr>
        <p:spPr bwMode="gray">
          <a:xfrm>
            <a:off x="300038" y="411163"/>
            <a:ext cx="8520112" cy="647700"/>
          </a:xfrm>
          <a:prstGeom prst="rect">
            <a:avLst/>
          </a:prstGeom>
          <a:noFill/>
          <a:ln>
            <a:noFill/>
          </a:ln>
          <a:extLst/>
        </p:spPr>
        <p:txBody>
          <a:bodyPr lIns="0" rIns="0"/>
          <a:lst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 xmlns:p14="http://schemas.microsoft.com/office/powerpoint/2010/main" val="225632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230962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12881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389108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373706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319142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9863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Arial" charset="0"/>
              </a:defRPr>
            </a:lvl1pPr>
          </a:lstStyle>
          <a:p>
            <a:pPr>
              <a:defRPr/>
            </a:pPr>
            <a:endParaRPr lang="en-US"/>
          </a:p>
        </p:txBody>
      </p:sp>
      <p:sp>
        <p:nvSpPr>
          <p:cNvPr id="2052" name="Rectangle 7"/>
          <p:cNvSpPr>
            <a:spLocks noGrp="1" noChangeArrowheads="1"/>
          </p:cNvSpPr>
          <p:nvPr>
            <p:ph type="title"/>
          </p:nvPr>
        </p:nvSpPr>
        <p:spPr bwMode="gray">
          <a:xfrm>
            <a:off x="300038" y="411163"/>
            <a:ext cx="8520112"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das Titelformat zu bearbeiten</a:t>
            </a:r>
          </a:p>
        </p:txBody>
      </p:sp>
      <p:sp>
        <p:nvSpPr>
          <p:cNvPr id="1029"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endParaRPr lang="de-DE" sz="100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4" r:id="rId12"/>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http://cdn.windows8update.com/wp-content/uploads/2012/01/adobe-dreamweaver-js-icon.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11"/>
          <p:cNvSpPr>
            <a:spLocks noChangeArrowheads="1"/>
          </p:cNvSpPr>
          <p:nvPr/>
        </p:nvSpPr>
        <p:spPr bwMode="auto">
          <a:xfrm>
            <a:off x="2835275" y="3957638"/>
            <a:ext cx="6046788" cy="1266825"/>
          </a:xfrm>
          <a:prstGeom prst="roundRect">
            <a:avLst>
              <a:gd name="adj" fmla="val 16667"/>
            </a:avLst>
          </a:prstGeom>
          <a:solidFill>
            <a:schemeClr val="bg1">
              <a:alpha val="43921"/>
            </a:schemeClr>
          </a:solidFill>
          <a:ln>
            <a:noFill/>
          </a:ln>
          <a:extLst>
            <a:ext uri="{91240B29-F687-4F45-9708-019B960494DF}">
              <a14:hiddenLine xmlns="" xmlns:a14="http://schemas.microsoft.com/office/drawing/2010/main" w="9525" algn="ctr">
                <a:solidFill>
                  <a:srgbClr val="000000"/>
                </a:solidFill>
                <a:round/>
                <a:headEnd/>
                <a:tailEnd/>
              </a14:hiddenLine>
            </a:ext>
          </a:extLst>
        </p:spPr>
        <p:txBody>
          <a:bodyPr wrap="none" lIns="90000" tIns="46800" rIns="90000" bIns="46800" anchor="ctr"/>
          <a:lstStyle/>
          <a:p>
            <a:endParaRPr lang="en-US"/>
          </a:p>
        </p:txBody>
      </p:sp>
      <p:pic>
        <p:nvPicPr>
          <p:cNvPr id="6147" name="Picture 4" descr="ISO9001-2008.gif"/>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56513" y="5876925"/>
            <a:ext cx="1039812"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6" descr="images.jpg"/>
          <p:cNvPicPr>
            <a:picLocks noChangeAspect="1"/>
          </p:cNvPicPr>
          <p:nvPr/>
        </p:nvPicPr>
        <p:blipFill>
          <a:blip r:embed="rId4" cstate="print"/>
          <a:srcRect/>
          <a:stretch>
            <a:fillRect/>
          </a:stretch>
        </p:blipFill>
        <p:spPr bwMode="auto">
          <a:xfrm>
            <a:off x="360363" y="5895975"/>
            <a:ext cx="969962" cy="5524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Rectangle 9"/>
          <p:cNvSpPr txBox="1">
            <a:spLocks noChangeArrowheads="1"/>
          </p:cNvSpPr>
          <p:nvPr/>
        </p:nvSpPr>
        <p:spPr bwMode="gray">
          <a:xfrm>
            <a:off x="197307" y="239255"/>
            <a:ext cx="8684756" cy="451230"/>
          </a:xfrm>
          <a:prstGeom prst="rect">
            <a:avLst/>
          </a:prstGeom>
          <a:noFill/>
          <a:ln w="9525">
            <a:noFill/>
            <a:miter lim="800000"/>
            <a:headEnd/>
            <a:tailEnd/>
          </a:ln>
        </p:spPr>
        <p:txBody>
          <a:bodyPr lIns="0" rIns="0" anchor="b"/>
          <a:lstStyle/>
          <a:p>
            <a:pPr>
              <a:lnSpc>
                <a:spcPct val="110000"/>
              </a:lnSpc>
              <a:defRPr/>
            </a:pPr>
            <a:r>
              <a:rPr lang="en-US" sz="2800" b="1">
                <a:solidFill>
                  <a:srgbClr val="3E9FD8"/>
                </a:solidFill>
              </a:rPr>
              <a:t/>
            </a:r>
            <a:br>
              <a:rPr lang="en-US" sz="2800" b="1">
                <a:solidFill>
                  <a:srgbClr val="3E9FD8"/>
                </a:solidFill>
              </a:rPr>
            </a:br>
            <a:r>
              <a:rPr lang="en-US" sz="2800" b="1">
                <a:solidFill>
                  <a:srgbClr val="3E9FD8"/>
                </a:solidFill>
              </a:rPr>
              <a:t/>
            </a:r>
            <a:br>
              <a:rPr lang="en-US" sz="2800" b="1">
                <a:solidFill>
                  <a:srgbClr val="3E9FD8"/>
                </a:solidFill>
              </a:rPr>
            </a:br>
            <a:r>
              <a:rPr lang="en-US" sz="24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CHƯƠNG </a:t>
            </a:r>
            <a:r>
              <a:rPr lang="en-US" sz="24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2400" b="1" noProof="1">
              <a:solidFill>
                <a:schemeClr val="bg1">
                  <a:lumMod val="95000"/>
                </a:schemeClr>
              </a:solidFill>
            </a:endParaRPr>
          </a:p>
        </p:txBody>
      </p:sp>
      <p:sp>
        <p:nvSpPr>
          <p:cNvPr id="10" name="Rectangle 9"/>
          <p:cNvSpPr/>
          <p:nvPr/>
        </p:nvSpPr>
        <p:spPr>
          <a:xfrm>
            <a:off x="411543" y="2242721"/>
            <a:ext cx="8314446" cy="1323439"/>
          </a:xfrm>
          <a:prstGeom prst="rect">
            <a:avLst/>
          </a:prstGeom>
          <a:noFill/>
        </p:spPr>
        <p:txBody>
          <a:bodyPr>
            <a:spAutoFit/>
          </a:bodyPr>
          <a:lstStyle/>
          <a:p>
            <a:pPr algn="ctr">
              <a:defRPr/>
            </a:pPr>
            <a:r>
              <a:rPr lang="en-US" sz="4000" b="1" smtClean="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rPr>
              <a:t>XÂY DỰNG WEB TƯƠNG TÁC</a:t>
            </a:r>
            <a:br>
              <a:rPr lang="en-US" sz="4000" b="1" smtClean="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rPr>
            </a:br>
            <a:r>
              <a:rPr lang="en-US" sz="4000" b="1" smtClean="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rPr>
              <a:t>VỚI JAVASCRIPT</a:t>
            </a:r>
            <a:endParaRPr lang="en-US" sz="4000" b="1">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endParaRPr>
          </a:p>
        </p:txBody>
      </p:sp>
      <p:sp>
        <p:nvSpPr>
          <p:cNvPr id="7175" name="Rectangle 10"/>
          <p:cNvSpPr txBox="1">
            <a:spLocks noChangeArrowheads="1"/>
          </p:cNvSpPr>
          <p:nvPr/>
        </p:nvSpPr>
        <p:spPr bwMode="gray">
          <a:xfrm>
            <a:off x="4710113" y="4065588"/>
            <a:ext cx="4152900" cy="976312"/>
          </a:xfrm>
          <a:prstGeom prst="rect">
            <a:avLst/>
          </a:prstGeom>
          <a:noFill/>
          <a:ln w="9525">
            <a:noFill/>
            <a:miter lim="800000"/>
            <a:headEnd/>
            <a:tailEnd/>
          </a:ln>
        </p:spPr>
        <p:txBody>
          <a:bodyPr lIns="0" rIns="0" anchor="ctr"/>
          <a:lstStyle/>
          <a:p>
            <a:pPr>
              <a:spcAft>
                <a:spcPct val="40000"/>
              </a:spcAft>
              <a:buFont typeface="Wingdings" pitchFamily="2" charset="2"/>
              <a:buNone/>
              <a:defRPr/>
            </a:pPr>
            <a:r>
              <a:rPr lang="en-US" sz="1600" b="1" err="1">
                <a:solidFill>
                  <a:schemeClr val="tx1">
                    <a:lumMod val="95000"/>
                    <a:lumOff val="5000"/>
                  </a:schemeClr>
                </a:solidFill>
                <a:latin typeface="Arial" pitchFamily="34" charset="0"/>
                <a:cs typeface="Arial" pitchFamily="34" charset="0"/>
              </a:rPr>
              <a:t>Trung</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tâm</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Công</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nghệ</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Phần</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mềm</a:t>
            </a:r>
            <a:endParaRPr lang="en-US" sz="1600" b="1">
              <a:solidFill>
                <a:schemeClr val="tx1">
                  <a:lumMod val="95000"/>
                  <a:lumOff val="5000"/>
                </a:schemeClr>
              </a:solidFill>
              <a:latin typeface="Arial" pitchFamily="34" charset="0"/>
              <a:cs typeface="Arial" pitchFamily="34" charset="0"/>
            </a:endParaRPr>
          </a:p>
          <a:p>
            <a:pPr>
              <a:spcAft>
                <a:spcPct val="40000"/>
              </a:spcAft>
              <a:buFont typeface="Wingdings" pitchFamily="2" charset="2"/>
              <a:buNone/>
              <a:defRPr/>
            </a:pPr>
            <a:r>
              <a:rPr lang="en-US" sz="1600" b="1" err="1">
                <a:solidFill>
                  <a:schemeClr val="tx1">
                    <a:lumMod val="95000"/>
                    <a:lumOff val="5000"/>
                  </a:schemeClr>
                </a:solidFill>
                <a:latin typeface="Arial" pitchFamily="34" charset="0"/>
                <a:cs typeface="Arial" pitchFamily="34" charset="0"/>
              </a:rPr>
              <a:t>Đại</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học</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Cần</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Thơ</a:t>
            </a:r>
            <a:endParaRPr lang="de-DE" sz="1600" b="1">
              <a:solidFill>
                <a:schemeClr val="tx1">
                  <a:lumMod val="95000"/>
                  <a:lumOff val="5000"/>
                </a:schemeClr>
              </a:solidFill>
              <a:latin typeface="Arial" pitchFamily="34" charset="0"/>
              <a:cs typeface="Arial" pitchFamily="34" charset="0"/>
            </a:endParaRPr>
          </a:p>
        </p:txBody>
      </p:sp>
      <p:pic>
        <p:nvPicPr>
          <p:cNvPr id="6152" name="Picture 9" descr="\\172.16.160.11\Tai lieu ISO\Logo CUSC\Logo transparent\CUSC- EDU- Mau.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13088" y="4064000"/>
            <a:ext cx="1427162"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6" name="Picture 2" descr="http://cdn.windows8update.com/wp-content/uploads/2012/01/adobe-dreamweaver-js-icon.png"/>
          <p:cNvPicPr>
            <a:picLocks noChangeAspect="1" noChangeArrowheads="1"/>
          </p:cNvPicPr>
          <p:nvPr/>
        </p:nvPicPr>
        <p:blipFill>
          <a:blip r:embed="rId6" r:link="rId7" cstate="print">
            <a:extLst>
              <a:ext uri="{28A0092B-C50C-407E-A947-70E740481C1C}">
                <a14:useLocalDpi xmlns="" xmlns:a14="http://schemas.microsoft.com/office/drawing/2010/main" val="0"/>
              </a:ext>
            </a:extLst>
          </a:blip>
          <a:srcRect/>
          <a:stretch>
            <a:fillRect/>
          </a:stretch>
        </p:blipFill>
        <p:spPr bwMode="auto">
          <a:xfrm>
            <a:off x="6864349" y="464870"/>
            <a:ext cx="1584325"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script.js</a:t>
            </a:r>
          </a:p>
          <a:p>
            <a:endParaRPr lang="en-US"/>
          </a:p>
          <a:p>
            <a:endParaRPr lang="en-US" smtClean="0"/>
          </a:p>
          <a:p>
            <a:r>
              <a:rPr lang="en-US" smtClean="0"/>
              <a:t>Index.html</a:t>
            </a:r>
          </a:p>
          <a:p>
            <a:endParaRPr lang="en-US"/>
          </a:p>
        </p:txBody>
      </p:sp>
      <p:sp>
        <p:nvSpPr>
          <p:cNvPr id="3" name="Text Placeholder 2"/>
          <p:cNvSpPr>
            <a:spLocks noGrp="1"/>
          </p:cNvSpPr>
          <p:nvPr>
            <p:ph type="body" sz="quarter" idx="11"/>
          </p:nvPr>
        </p:nvSpPr>
        <p:spPr/>
        <p:txBody>
          <a:bodyPr/>
          <a:lstStyle/>
          <a:p>
            <a:r>
              <a:rPr lang="en-US" smtClean="0"/>
              <a:t>Ví dụ sử dụng tập tin js</a:t>
            </a:r>
            <a:endParaRPr lang="en-US"/>
          </a:p>
        </p:txBody>
      </p:sp>
      <p:sp>
        <p:nvSpPr>
          <p:cNvPr id="4" name="Rectangle 3"/>
          <p:cNvSpPr/>
          <p:nvPr/>
        </p:nvSpPr>
        <p:spPr>
          <a:xfrm>
            <a:off x="590844" y="1753773"/>
            <a:ext cx="7793502" cy="1015663"/>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b="1" smtClean="0">
                <a:latin typeface="Courier New" pitchFamily="49" charset="0"/>
                <a:cs typeface="Courier New" pitchFamily="49" charset="0"/>
              </a:rPr>
              <a:t>function</a:t>
            </a:r>
            <a:r>
              <a:rPr lang="en-US" smtClean="0">
                <a:latin typeface="Courier New" pitchFamily="49" charset="0"/>
                <a:cs typeface="Courier New" pitchFamily="49" charset="0"/>
              </a:rPr>
              <a:t> login</a:t>
            </a:r>
            <a:r>
              <a:rPr lang="en-US" smtClean="0">
                <a:solidFill>
                  <a:srgbClr val="0017C0"/>
                </a:solidFill>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smtClean="0">
                <a:solidFill>
                  <a:srgbClr val="7030A0"/>
                </a:solidFill>
                <a:latin typeface="Courier New" pitchFamily="49" charset="0"/>
                <a:cs typeface="Courier New" pitchFamily="49" charset="0"/>
              </a:rPr>
              <a:t>alert</a:t>
            </a:r>
            <a:r>
              <a:rPr lang="en-US" smtClean="0">
                <a:latin typeface="Courier New" pitchFamily="49" charset="0"/>
                <a:cs typeface="Courier New" pitchFamily="49" charset="0"/>
              </a:rPr>
              <a:t>(</a:t>
            </a:r>
            <a:r>
              <a:rPr lang="en-US" smtClean="0">
                <a:solidFill>
                  <a:srgbClr val="0017C0"/>
                </a:solidFill>
                <a:latin typeface="Courier New" pitchFamily="49" charset="0"/>
                <a:cs typeface="Courier New" pitchFamily="49" charset="0"/>
              </a:rPr>
              <a:t>"Logged!"</a:t>
            </a:r>
            <a:r>
              <a:rPr lang="en-US" smtClean="0">
                <a:latin typeface="Courier New" pitchFamily="49" charset="0"/>
                <a:cs typeface="Courier New" pitchFamily="49" charset="0"/>
              </a:rPr>
              <a:t>)</a:t>
            </a:r>
          </a:p>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a:t>
            </a:r>
          </a:p>
        </p:txBody>
      </p:sp>
      <p:sp>
        <p:nvSpPr>
          <p:cNvPr id="6" name="Rectangle 5"/>
          <p:cNvSpPr/>
          <p:nvPr/>
        </p:nvSpPr>
        <p:spPr>
          <a:xfrm>
            <a:off x="590844" y="3835791"/>
            <a:ext cx="7793502" cy="1015663"/>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a:t>
            </a:r>
            <a:r>
              <a:rPr lang="en-US">
                <a:solidFill>
                  <a:srgbClr val="0017C0"/>
                </a:solidFill>
                <a:latin typeface="Courier New" pitchFamily="49" charset="0"/>
                <a:cs typeface="Courier New" pitchFamily="49" charset="0"/>
              </a:rPr>
              <a:t>script </a:t>
            </a:r>
            <a:r>
              <a:rPr lang="en-US">
                <a:solidFill>
                  <a:srgbClr val="339933"/>
                </a:solidFill>
                <a:latin typeface="Courier New" pitchFamily="49" charset="0"/>
                <a:cs typeface="Courier New" pitchFamily="49" charset="0"/>
              </a:rPr>
              <a:t>src</a:t>
            </a:r>
            <a:r>
              <a:rPr lang="en-US" smtClean="0">
                <a:solidFill>
                  <a:srgbClr val="339933"/>
                </a:solidFill>
                <a:latin typeface="Courier New" pitchFamily="49" charset="0"/>
                <a:cs typeface="Courier New" pitchFamily="49" charset="0"/>
              </a:rPr>
              <a:t>=</a:t>
            </a:r>
            <a:r>
              <a:rPr lang="en-US" smtClean="0">
                <a:solidFill>
                  <a:schemeClr val="accent3">
                    <a:lumMod val="75000"/>
                  </a:schemeClr>
                </a:solidFill>
                <a:latin typeface="Courier New" pitchFamily="49" charset="0"/>
                <a:cs typeface="Courier New" pitchFamily="49" charset="0"/>
              </a:rPr>
              <a:t>"scripts/script.js"</a:t>
            </a:r>
            <a:r>
              <a:rPr lang="en-US" smtClean="0">
                <a:solidFill>
                  <a:srgbClr val="0017C0"/>
                </a:solidFill>
                <a:latin typeface="Courier New" pitchFamily="49" charset="0"/>
                <a:cs typeface="Courier New" pitchFamily="49" charset="0"/>
              </a:rPr>
              <a:t>&gt;&lt;/</a:t>
            </a:r>
            <a:r>
              <a:rPr lang="en-US">
                <a:solidFill>
                  <a:srgbClr val="0017C0"/>
                </a:solidFill>
                <a:latin typeface="Courier New" pitchFamily="49" charset="0"/>
                <a:cs typeface="Courier New" pitchFamily="49" charset="0"/>
              </a:rPr>
              <a:t>script</a:t>
            </a:r>
            <a:r>
              <a:rPr lang="en-US" smtClean="0">
                <a:solidFill>
                  <a:srgbClr val="0017C0"/>
                </a:solidFill>
                <a:latin typeface="Courier New" pitchFamily="49" charset="0"/>
                <a:cs typeface="Courier New" pitchFamily="49" charset="0"/>
              </a:rPr>
              <a:t>&gt;</a:t>
            </a:r>
          </a:p>
          <a:p>
            <a:pPr eaLnBrk="0" hangingPunct="0">
              <a:buClr>
                <a:schemeClr val="accent5">
                  <a:lumMod val="40000"/>
                  <a:lumOff val="60000"/>
                </a:schemeClr>
              </a:buClr>
              <a:buSzPct val="70000"/>
            </a:pPr>
            <a:endParaRPr lang="en-US" smtClean="0">
              <a:solidFill>
                <a:srgbClr val="0017C0"/>
              </a:solidFill>
              <a:latin typeface="Courier New" pitchFamily="49" charset="0"/>
              <a:cs typeface="Courier New" pitchFamily="49" charset="0"/>
            </a:endParaRPr>
          </a:p>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a:t>
            </a:r>
            <a:r>
              <a:rPr lang="en-US">
                <a:solidFill>
                  <a:srgbClr val="0017C0"/>
                </a:solidFill>
                <a:latin typeface="Courier New" pitchFamily="49" charset="0"/>
                <a:cs typeface="Courier New" pitchFamily="49" charset="0"/>
              </a:rPr>
              <a:t>p </a:t>
            </a:r>
            <a:r>
              <a:rPr lang="en-US" smtClean="0">
                <a:solidFill>
                  <a:srgbClr val="339933"/>
                </a:solidFill>
                <a:latin typeface="Courier New" pitchFamily="49" charset="0"/>
                <a:cs typeface="Courier New" pitchFamily="49" charset="0"/>
              </a:rPr>
              <a:t>onclick=</a:t>
            </a:r>
            <a:r>
              <a:rPr lang="en-US" smtClean="0">
                <a:solidFill>
                  <a:schemeClr val="accent3">
                    <a:lumMod val="75000"/>
                  </a:schemeClr>
                </a:solidFill>
                <a:latin typeface="Courier New" pitchFamily="49" charset="0"/>
                <a:cs typeface="Courier New" pitchFamily="49" charset="0"/>
              </a:rPr>
              <a:t>"login()"</a:t>
            </a:r>
            <a:r>
              <a:rPr lang="en-US" smtClean="0">
                <a:solidFill>
                  <a:srgbClr val="0017C0"/>
                </a:solidFill>
                <a:latin typeface="Courier New" pitchFamily="49" charset="0"/>
                <a:cs typeface="Courier New" pitchFamily="49" charset="0"/>
              </a:rPr>
              <a:t>&gt;</a:t>
            </a:r>
            <a:r>
              <a:rPr lang="en-US">
                <a:latin typeface="Courier New" pitchFamily="49" charset="0"/>
                <a:cs typeface="Courier New" pitchFamily="49" charset="0"/>
              </a:rPr>
              <a:t>Nhấn vào đây</a:t>
            </a:r>
            <a:r>
              <a:rPr lang="en-US">
                <a:solidFill>
                  <a:srgbClr val="0017C0"/>
                </a:solidFill>
                <a:latin typeface="Courier New" pitchFamily="49" charset="0"/>
                <a:cs typeface="Courier New" pitchFamily="49" charset="0"/>
              </a:rPr>
              <a:t>&lt;/p</a:t>
            </a:r>
            <a:r>
              <a:rPr lang="en-US" smtClean="0">
                <a:solidFill>
                  <a:srgbClr val="0017C0"/>
                </a:solidFill>
                <a:latin typeface="Courier New" pitchFamily="49" charset="0"/>
                <a:cs typeface="Courier New" pitchFamily="49" charset="0"/>
              </a:rPr>
              <a:t>&gt;</a:t>
            </a:r>
            <a:endParaRPr lang="en-US">
              <a:solidFill>
                <a:srgbClr val="0017C0"/>
              </a:solidFill>
              <a:latin typeface="Courier New" pitchFamily="49" charset="0"/>
              <a:cs typeface="Courier New" pitchFamily="49" charset="0"/>
            </a:endParaRPr>
          </a:p>
        </p:txBody>
      </p:sp>
    </p:spTree>
    <p:extLst>
      <p:ext uri="{BB962C8B-B14F-4D97-AF65-F5344CB8AC3E}">
        <p14:creationId xmlns="" xmlns:p14="http://schemas.microsoft.com/office/powerpoint/2010/main" val="2094527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Sử dụng các thuộc tính sự kiện của thẻ HTML như onClick, onChange, onMouseOver,…</a:t>
            </a:r>
          </a:p>
          <a:p>
            <a:endParaRPr lang="en-US"/>
          </a:p>
          <a:p>
            <a:r>
              <a:rPr lang="en-US" smtClean="0"/>
              <a:t>Ví dụ:</a:t>
            </a:r>
            <a:endParaRPr lang="en-US"/>
          </a:p>
        </p:txBody>
      </p:sp>
      <p:sp>
        <p:nvSpPr>
          <p:cNvPr id="3" name="Text Placeholder 2"/>
          <p:cNvSpPr>
            <a:spLocks noGrp="1"/>
          </p:cNvSpPr>
          <p:nvPr>
            <p:ph type="body" sz="quarter" idx="11"/>
          </p:nvPr>
        </p:nvSpPr>
        <p:spPr/>
        <p:txBody>
          <a:bodyPr/>
          <a:lstStyle/>
          <a:p>
            <a:r>
              <a:rPr lang="en-US" dirty="0" err="1" smtClean="0"/>
              <a:t>Nhúng</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vào</a:t>
            </a:r>
            <a:r>
              <a:rPr lang="en-US" dirty="0" smtClean="0"/>
              <a:t> </a:t>
            </a:r>
            <a:r>
              <a:rPr lang="en-US" dirty="0" err="1" smtClean="0"/>
              <a:t>đối</a:t>
            </a:r>
            <a:r>
              <a:rPr lang="en-US" dirty="0" smtClean="0"/>
              <a:t> </a:t>
            </a:r>
            <a:r>
              <a:rPr lang="en-US" dirty="0" err="1" smtClean="0"/>
              <a:t>tượng</a:t>
            </a:r>
            <a:r>
              <a:rPr lang="en-US" dirty="0" smtClean="0"/>
              <a:t> HTML</a:t>
            </a:r>
            <a:endParaRPr lang="en-US" dirty="0"/>
          </a:p>
        </p:txBody>
      </p:sp>
      <p:sp>
        <p:nvSpPr>
          <p:cNvPr id="4" name="Rectangle 3"/>
          <p:cNvSpPr/>
          <p:nvPr/>
        </p:nvSpPr>
        <p:spPr>
          <a:xfrm>
            <a:off x="703384" y="2353230"/>
            <a:ext cx="7793502" cy="400110"/>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smtClean="0">
                <a:solidFill>
                  <a:srgbClr val="339933"/>
                </a:solidFill>
                <a:latin typeface="Courier New" pitchFamily="49" charset="0"/>
                <a:cs typeface="Courier New" pitchFamily="49" charset="0"/>
              </a:rPr>
              <a:t>&lt;Thuộc tính sự kiện&gt;=</a:t>
            </a:r>
            <a:r>
              <a:rPr lang="en-US" smtClean="0">
                <a:solidFill>
                  <a:schemeClr val="accent3">
                    <a:lumMod val="75000"/>
                  </a:schemeClr>
                </a:solidFill>
                <a:latin typeface="Courier New" pitchFamily="49" charset="0"/>
                <a:cs typeface="Courier New" pitchFamily="49" charset="0"/>
              </a:rPr>
              <a:t>"&lt;Nội dung JavaScript&gt;"</a:t>
            </a:r>
            <a:endParaRPr lang="en-US">
              <a:solidFill>
                <a:srgbClr val="0017C0"/>
              </a:solidFill>
              <a:latin typeface="Courier New" pitchFamily="49" charset="0"/>
              <a:cs typeface="Courier New" pitchFamily="49" charset="0"/>
            </a:endParaRPr>
          </a:p>
        </p:txBody>
      </p:sp>
      <p:sp>
        <p:nvSpPr>
          <p:cNvPr id="5" name="Rectangle 4"/>
          <p:cNvSpPr/>
          <p:nvPr/>
        </p:nvSpPr>
        <p:spPr>
          <a:xfrm>
            <a:off x="703385" y="3610707"/>
            <a:ext cx="7793502" cy="400110"/>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a:solidFill>
                  <a:srgbClr val="0017C0"/>
                </a:solidFill>
                <a:latin typeface="Courier New" pitchFamily="49" charset="0"/>
                <a:cs typeface="Courier New" pitchFamily="49" charset="0"/>
              </a:rPr>
              <a:t> </a:t>
            </a:r>
            <a:r>
              <a:rPr lang="en-US" smtClean="0">
                <a:solidFill>
                  <a:srgbClr val="0017C0"/>
                </a:solidFill>
                <a:latin typeface="Courier New" pitchFamily="49" charset="0"/>
                <a:cs typeface="Courier New" pitchFamily="49" charset="0"/>
              </a:rPr>
              <a:t>&lt;p </a:t>
            </a:r>
            <a:r>
              <a:rPr lang="en-US" smtClean="0">
                <a:solidFill>
                  <a:srgbClr val="339933"/>
                </a:solidFill>
                <a:latin typeface="Courier New" pitchFamily="49" charset="0"/>
                <a:cs typeface="Courier New" pitchFamily="49" charset="0"/>
              </a:rPr>
              <a:t>onclick=</a:t>
            </a:r>
            <a:r>
              <a:rPr lang="en-US" smtClean="0">
                <a:solidFill>
                  <a:schemeClr val="accent3">
                    <a:lumMod val="75000"/>
                  </a:schemeClr>
                </a:solidFill>
                <a:latin typeface="Courier New" pitchFamily="49" charset="0"/>
                <a:cs typeface="Courier New" pitchFamily="49" charset="0"/>
              </a:rPr>
              <a:t>"alert(‘Hello JS!’)"</a:t>
            </a:r>
            <a:r>
              <a:rPr lang="en-US" smtClean="0">
                <a:solidFill>
                  <a:srgbClr val="0017C0"/>
                </a:solidFill>
                <a:latin typeface="Courier New" pitchFamily="49" charset="0"/>
                <a:cs typeface="Courier New" pitchFamily="49" charset="0"/>
              </a:rPr>
              <a:t>&gt;</a:t>
            </a:r>
            <a:r>
              <a:rPr lang="en-US" smtClean="0">
                <a:latin typeface="Courier New" pitchFamily="49" charset="0"/>
                <a:cs typeface="Courier New" pitchFamily="49" charset="0"/>
              </a:rPr>
              <a:t>Nhấn vào đây</a:t>
            </a:r>
            <a:r>
              <a:rPr lang="en-US" smtClean="0">
                <a:solidFill>
                  <a:srgbClr val="0017C0"/>
                </a:solidFill>
                <a:latin typeface="Courier New" pitchFamily="49" charset="0"/>
                <a:cs typeface="Courier New" pitchFamily="49" charset="0"/>
              </a:rPr>
              <a:t>&lt;/</a:t>
            </a:r>
            <a:r>
              <a:rPr lang="en-US">
                <a:solidFill>
                  <a:srgbClr val="0017C0"/>
                </a:solidFill>
                <a:latin typeface="Courier New" pitchFamily="49" charset="0"/>
                <a:cs typeface="Courier New" pitchFamily="49" charset="0"/>
              </a:rPr>
              <a:t>p</a:t>
            </a:r>
            <a:r>
              <a:rPr lang="en-US" smtClean="0">
                <a:solidFill>
                  <a:srgbClr val="0017C0"/>
                </a:solidFill>
                <a:latin typeface="Courier New" pitchFamily="49" charset="0"/>
                <a:cs typeface="Courier New" pitchFamily="49" charset="0"/>
              </a:rPr>
              <a:t>&gt;</a:t>
            </a:r>
            <a:endParaRPr lang="en-US">
              <a:solidFill>
                <a:srgbClr val="0017C0"/>
              </a:solidFill>
              <a:latin typeface="Courier New" pitchFamily="49" charset="0"/>
              <a:cs typeface="Courier New" pitchFamily="49" charset="0"/>
            </a:endParaRPr>
          </a:p>
        </p:txBody>
      </p:sp>
      <p:pic>
        <p:nvPicPr>
          <p:cNvPr id="3074" name="Picture 2" descr="C:\Users\DUYPRO~1\AppData\Local\Temp\SNAGHTML4fa09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3385" y="4615644"/>
            <a:ext cx="2857500" cy="128587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Oval 6"/>
          <p:cNvSpPr/>
          <p:nvPr/>
        </p:nvSpPr>
        <p:spPr bwMode="auto">
          <a:xfrm>
            <a:off x="1058591" y="5259951"/>
            <a:ext cx="203981" cy="203981"/>
          </a:xfrm>
          <a:prstGeom prst="ellipse">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pic>
        <p:nvPicPr>
          <p:cNvPr id="3076" name="Picture 4" descr="http://upload.wikimedia.org/wikipedia/commons/c/ca/Mouse_pointer_small.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0877" y="5300786"/>
            <a:ext cx="133350" cy="209550"/>
          </a:xfrm>
          <a:prstGeom prst="rect">
            <a:avLst/>
          </a:prstGeom>
          <a:noFill/>
          <a:extLst>
            <a:ext uri="{909E8E84-426E-40DD-AFC4-6F175D3DCCD1}">
              <a14:hiddenFill xmlns=""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00136" y="4390391"/>
            <a:ext cx="3514725" cy="194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9707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par>
                          <p:cTn id="23" fill="hold">
                            <p:stCondLst>
                              <p:cond delay="0"/>
                            </p:stCondLst>
                            <p:childTnLst>
                              <p:par>
                                <p:cTn id="24" presetID="42" presetClass="path" presetSubtype="0" accel="50000" decel="50000" fill="hold" nodeType="afterEffect">
                                  <p:stCondLst>
                                    <p:cond delay="0"/>
                                  </p:stCondLst>
                                  <p:childTnLst>
                                    <p:animMotion origin="layout" path="M -3.33333E-6 -1.09158E-6 L 0.10452 -1.09158E-6 " pathEditMode="relative" rAng="0" ptsTypes="AA">
                                      <p:cBhvr>
                                        <p:cTn id="25" dur="2000" fill="hold"/>
                                        <p:tgtEl>
                                          <p:spTgt spid="3076"/>
                                        </p:tgtEl>
                                        <p:attrNameLst>
                                          <p:attrName>ppt_x</p:attrName>
                                          <p:attrName>ppt_y</p:attrName>
                                        </p:attrNameLst>
                                      </p:cBhvr>
                                      <p:rCtr x="5226" y="0"/>
                                    </p:animMotion>
                                  </p:childTnLst>
                                </p:cTn>
                              </p:par>
                            </p:childTnLst>
                          </p:cTn>
                        </p:par>
                        <p:par>
                          <p:cTn id="26" fill="hold">
                            <p:stCondLst>
                              <p:cond delay="2000"/>
                            </p:stCondLst>
                            <p:childTnLst>
                              <p:par>
                                <p:cTn id="27" presetID="1" presetClass="entr" presetSubtype="0" fill="hold" grpId="1" nodeType="after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27" presetClass="emph" presetSubtype="0" fill="remove" grpId="0" nodeType="withEffect">
                                  <p:stCondLst>
                                    <p:cond delay="0"/>
                                  </p:stCondLst>
                                  <p:childTnLst>
                                    <p:animClr clrSpc="rgb" dir="cw">
                                      <p:cBhvr override="childStyle">
                                        <p:cTn id="30" dur="250" autoRev="1" fill="remove"/>
                                        <p:tgtEl>
                                          <p:spTgt spid="7"/>
                                        </p:tgtEl>
                                        <p:attrNameLst>
                                          <p:attrName>style.color</p:attrName>
                                        </p:attrNameLst>
                                      </p:cBhvr>
                                      <p:to>
                                        <a:schemeClr val="bg1"/>
                                      </p:to>
                                    </p:animClr>
                                    <p:animClr clrSpc="rgb" dir="cw">
                                      <p:cBhvr>
                                        <p:cTn id="31" dur="250" autoRev="1" fill="remove"/>
                                        <p:tgtEl>
                                          <p:spTgt spid="7"/>
                                        </p:tgtEl>
                                        <p:attrNameLst>
                                          <p:attrName>fillcolor</p:attrName>
                                        </p:attrNameLst>
                                      </p:cBhvr>
                                      <p:to>
                                        <a:schemeClr val="bg1"/>
                                      </p:to>
                                    </p:animClr>
                                    <p:set>
                                      <p:cBhvr>
                                        <p:cTn id="32" dur="250" autoRev="1" fill="remove"/>
                                        <p:tgtEl>
                                          <p:spTgt spid="7"/>
                                        </p:tgtEl>
                                        <p:attrNameLst>
                                          <p:attrName>fill.type</p:attrName>
                                        </p:attrNameLst>
                                      </p:cBhvr>
                                      <p:to>
                                        <p:strVal val="solid"/>
                                      </p:to>
                                    </p:set>
                                    <p:set>
                                      <p:cBhvr>
                                        <p:cTn id="33" dur="250" autoRev="1" fill="remove"/>
                                        <p:tgtEl>
                                          <p:spTgt spid="7"/>
                                        </p:tgtEl>
                                        <p:attrNameLst>
                                          <p:attrName>fill.on</p:attrName>
                                        </p:attrNameLst>
                                      </p:cBhvr>
                                      <p:to>
                                        <p:strVal val="true"/>
                                      </p:to>
                                    </p:se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77"/>
                                        </p:tgtEl>
                                        <p:attrNameLst>
                                          <p:attrName>style.visibility</p:attrName>
                                        </p:attrNameLst>
                                      </p:cBhvr>
                                      <p:to>
                                        <p:strVal val="visible"/>
                                      </p:to>
                                    </p:set>
                                    <p:anim calcmode="lin" valueType="num">
                                      <p:cBhvr>
                                        <p:cTn id="37" dur="500" fill="hold"/>
                                        <p:tgtEl>
                                          <p:spTgt spid="3077"/>
                                        </p:tgtEl>
                                        <p:attrNameLst>
                                          <p:attrName>ppt_w</p:attrName>
                                        </p:attrNameLst>
                                      </p:cBhvr>
                                      <p:tavLst>
                                        <p:tav tm="0">
                                          <p:val>
                                            <p:fltVal val="0"/>
                                          </p:val>
                                        </p:tav>
                                        <p:tav tm="100000">
                                          <p:val>
                                            <p:strVal val="#ppt_w"/>
                                          </p:val>
                                        </p:tav>
                                      </p:tavLst>
                                    </p:anim>
                                    <p:anim calcmode="lin" valueType="num">
                                      <p:cBhvr>
                                        <p:cTn id="38" dur="500" fill="hold"/>
                                        <p:tgtEl>
                                          <p:spTgt spid="3077"/>
                                        </p:tgtEl>
                                        <p:attrNameLst>
                                          <p:attrName>ppt_h</p:attrName>
                                        </p:attrNameLst>
                                      </p:cBhvr>
                                      <p:tavLst>
                                        <p:tav tm="0">
                                          <p:val>
                                            <p:fltVal val="0"/>
                                          </p:val>
                                        </p:tav>
                                        <p:tav tm="100000">
                                          <p:val>
                                            <p:strVal val="#ppt_h"/>
                                          </p:val>
                                        </p:tav>
                                      </p:tavLst>
                                    </p:anim>
                                    <p:animEffect transition="in" filter="fade">
                                      <p:cBhvr>
                                        <p:cTn id="39"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368300" y="312738"/>
            <a:ext cx="8334375" cy="449262"/>
          </a:xfrm>
        </p:spPr>
        <p:txBody>
          <a:bodyPr/>
          <a:lstStyle/>
          <a:p>
            <a:r>
              <a:rPr lang="en-US" dirty="0" err="1" smtClean="0">
                <a:solidFill>
                  <a:srgbClr val="33CC33"/>
                </a:solidFill>
                <a:effectLst>
                  <a:reflection blurRad="6350" stA="29000" endPos="45500" dir="5400000" sy="-100000" algn="bl" rotWithShape="0"/>
                </a:effectLst>
                <a:latin typeface="Cambria" pitchFamily="18" charset="0"/>
                <a:ea typeface="+mn-ea"/>
                <a:cs typeface="+mn-cs"/>
              </a:rPr>
              <a:t>Sử</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dụng</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hộp</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thoại</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và</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phương</a:t>
            </a:r>
            <a:r>
              <a:rPr lang="en-US" dirty="0" smtClean="0">
                <a:solidFill>
                  <a:srgbClr val="33CC33"/>
                </a:solidFill>
                <a:effectLst>
                  <a:reflection blurRad="6350" stA="29000" endPos="45500" dir="5400000" sy="-100000" algn="bl" rotWithShape="0"/>
                </a:effectLst>
                <a:latin typeface="Cambria" pitchFamily="18" charset="0"/>
                <a:ea typeface="+mn-ea"/>
                <a:cs typeface="+mn-cs"/>
              </a:rPr>
              <a:t> </a:t>
            </a:r>
            <a:r>
              <a:rPr lang="en-US" dirty="0" err="1" smtClean="0">
                <a:solidFill>
                  <a:srgbClr val="33CC33"/>
                </a:solidFill>
                <a:effectLst>
                  <a:reflection blurRad="6350" stA="29000" endPos="45500" dir="5400000" sy="-100000" algn="bl" rotWithShape="0"/>
                </a:effectLst>
                <a:latin typeface="Cambria" pitchFamily="18" charset="0"/>
                <a:ea typeface="+mn-ea"/>
                <a:cs typeface="+mn-cs"/>
              </a:rPr>
              <a:t>thức</a:t>
            </a:r>
            <a:r>
              <a:rPr lang="en-US" dirty="0" smtClean="0">
                <a:solidFill>
                  <a:srgbClr val="33CC33"/>
                </a:solidFill>
                <a:effectLst>
                  <a:reflection blurRad="6350" stA="29000" endPos="45500" dir="5400000" sy="-100000" algn="bl" rotWithShape="0"/>
                </a:effectLst>
                <a:latin typeface="Cambria" pitchFamily="18" charset="0"/>
                <a:ea typeface="+mn-ea"/>
                <a:cs typeface="+mn-cs"/>
              </a:rPr>
              <a:t> write</a:t>
            </a:r>
          </a:p>
        </p:txBody>
      </p:sp>
      <p:sp>
        <p:nvSpPr>
          <p:cNvPr id="294915" name="Rectangle 3"/>
          <p:cNvSpPr>
            <a:spLocks noGrp="1" noChangeArrowheads="1"/>
          </p:cNvSpPr>
          <p:nvPr>
            <p:ph type="body" sz="half" idx="1"/>
          </p:nvPr>
        </p:nvSpPr>
        <p:spPr>
          <a:xfrm>
            <a:off x="304800" y="1346200"/>
            <a:ext cx="5943600" cy="4597400"/>
          </a:xfrm>
          <a:solidFill>
            <a:srgbClr val="CCFFFF"/>
          </a:solidFill>
        </p:spPr>
        <p:txBody>
          <a:bodyPr/>
          <a:lstStyle/>
          <a:p>
            <a:pPr lvl="1">
              <a:buFont typeface="Wingdings" pitchFamily="2" charset="2"/>
              <a:buNone/>
            </a:pPr>
            <a:r>
              <a:rPr lang="en-US" sz="2000" b="1" dirty="0" err="1"/>
              <a:t>Ví</a:t>
            </a:r>
            <a:r>
              <a:rPr lang="en-US" sz="2000" b="1" dirty="0"/>
              <a:t> </a:t>
            </a:r>
            <a:r>
              <a:rPr lang="en-US" sz="2000" b="1" dirty="0" err="1"/>
              <a:t>dụ</a:t>
            </a:r>
            <a:r>
              <a:rPr lang="en-US" sz="2000" b="1" dirty="0"/>
              <a:t>:</a:t>
            </a:r>
          </a:p>
          <a:p>
            <a:pPr>
              <a:buFont typeface="Wingdings" pitchFamily="2" charset="2"/>
              <a:buNone/>
            </a:pPr>
            <a:endParaRPr lang="en-US" sz="2000" dirty="0">
              <a:latin typeface="Courier New" pitchFamily="49" charset="0"/>
            </a:endParaRPr>
          </a:p>
          <a:p>
            <a:pPr>
              <a:buFont typeface="Wingdings" pitchFamily="2" charset="2"/>
              <a:buNone/>
            </a:pPr>
            <a:r>
              <a:rPr lang="en-US" sz="2000" dirty="0">
                <a:latin typeface="Courier New" pitchFamily="49" charset="0"/>
              </a:rPr>
              <a:t>&lt;HTML&gt;</a:t>
            </a:r>
          </a:p>
          <a:p>
            <a:pPr>
              <a:buFont typeface="Wingdings" pitchFamily="2" charset="2"/>
              <a:buNone/>
            </a:pPr>
            <a:r>
              <a:rPr lang="en-US" sz="2000" dirty="0">
                <a:latin typeface="Courier New" pitchFamily="49" charset="0"/>
              </a:rPr>
              <a:t>    &lt;HEAD&gt; </a:t>
            </a:r>
          </a:p>
          <a:p>
            <a:pPr>
              <a:buFont typeface="Wingdings" pitchFamily="2" charset="2"/>
              <a:buNone/>
            </a:pPr>
            <a:r>
              <a:rPr lang="en-US" sz="2000" dirty="0">
                <a:latin typeface="Courier New" pitchFamily="49" charset="0"/>
              </a:rPr>
              <a:t>     &lt;SCRIPT LANGUAGE = "</a:t>
            </a:r>
            <a:r>
              <a:rPr lang="en-US" sz="2000" dirty="0" err="1">
                <a:latin typeface="Courier New" pitchFamily="49" charset="0"/>
              </a:rPr>
              <a:t>Javascript</a:t>
            </a:r>
            <a:r>
              <a:rPr lang="en-US" sz="2000" dirty="0">
                <a:latin typeface="Courier New" pitchFamily="49" charset="0"/>
              </a:rPr>
              <a:t>"&gt;</a:t>
            </a:r>
          </a:p>
          <a:p>
            <a:pPr>
              <a:buFont typeface="Wingdings" pitchFamily="2" charset="2"/>
              <a:buNone/>
            </a:pPr>
            <a:r>
              <a:rPr lang="en-US" sz="2000" dirty="0">
                <a:latin typeface="Courier New" pitchFamily="49" charset="0"/>
              </a:rPr>
              <a:t>      confirm ("Are you Sure?");</a:t>
            </a:r>
          </a:p>
          <a:p>
            <a:pPr>
              <a:buFont typeface="Wingdings" pitchFamily="2" charset="2"/>
              <a:buNone/>
            </a:pPr>
            <a:r>
              <a:rPr lang="en-US" sz="2000" dirty="0">
                <a:latin typeface="Courier New" pitchFamily="49" charset="0"/>
              </a:rPr>
              <a:t>      alert("OK");</a:t>
            </a:r>
          </a:p>
          <a:p>
            <a:pPr>
              <a:buFont typeface="Wingdings" pitchFamily="2" charset="2"/>
              <a:buNone/>
            </a:pPr>
            <a:r>
              <a:rPr lang="en-US" sz="2000" dirty="0">
                <a:latin typeface="Courier New" pitchFamily="49" charset="0"/>
              </a:rPr>
              <a:t>      </a:t>
            </a:r>
            <a:r>
              <a:rPr lang="en-US" sz="2000" dirty="0" err="1">
                <a:latin typeface="Courier New" pitchFamily="49" charset="0"/>
              </a:rPr>
              <a:t>document.write</a:t>
            </a:r>
            <a:r>
              <a:rPr lang="en-US" sz="2000" dirty="0">
                <a:latin typeface="Courier New" pitchFamily="49" charset="0"/>
              </a:rPr>
              <a:t>(" Thank You !");</a:t>
            </a:r>
          </a:p>
          <a:p>
            <a:pPr>
              <a:buFont typeface="Wingdings" pitchFamily="2" charset="2"/>
              <a:buNone/>
            </a:pPr>
            <a:r>
              <a:rPr lang="en-US" sz="2000" dirty="0">
                <a:latin typeface="Courier New" pitchFamily="49" charset="0"/>
              </a:rPr>
              <a:t>     &lt;/SCRIPT&gt;</a:t>
            </a:r>
          </a:p>
          <a:p>
            <a:pPr>
              <a:buFont typeface="Wingdings" pitchFamily="2" charset="2"/>
              <a:buNone/>
            </a:pPr>
            <a:r>
              <a:rPr lang="en-US" sz="2000" dirty="0">
                <a:latin typeface="Courier New" pitchFamily="49" charset="0"/>
              </a:rPr>
              <a:t>   &lt;/HEAD&gt;</a:t>
            </a:r>
          </a:p>
          <a:p>
            <a:pPr>
              <a:buFont typeface="Wingdings" pitchFamily="2" charset="2"/>
              <a:buNone/>
            </a:pPr>
            <a:r>
              <a:rPr lang="en-US" sz="2000" dirty="0">
                <a:latin typeface="Courier New" pitchFamily="49" charset="0"/>
              </a:rPr>
              <a:t>&lt;/HTML&gt;</a:t>
            </a:r>
          </a:p>
        </p:txBody>
      </p:sp>
      <p:pic>
        <p:nvPicPr>
          <p:cNvPr id="294916" name="Picture 4"/>
          <p:cNvPicPr>
            <a:picLocks noGrp="1" noChangeAspect="1" noChangeArrowheads="1"/>
          </p:cNvPicPr>
          <p:nvPr>
            <p:ph sz="quarter" idx="2"/>
          </p:nvPr>
        </p:nvPicPr>
        <p:blipFill>
          <a:blip r:embed="rId2" cstate="print"/>
          <a:srcRect/>
          <a:stretch>
            <a:fillRect/>
          </a:stretch>
        </p:blipFill>
        <p:spPr>
          <a:xfrm>
            <a:off x="6429375" y="1638300"/>
            <a:ext cx="2105025" cy="1271588"/>
          </a:xfrm>
          <a:noFill/>
          <a:ln/>
        </p:spPr>
      </p:pic>
      <p:sp>
        <p:nvSpPr>
          <p:cNvPr id="294918" name="Text Box 6"/>
          <p:cNvSpPr txBox="1">
            <a:spLocks noChangeArrowheads="1"/>
          </p:cNvSpPr>
          <p:nvPr/>
        </p:nvSpPr>
        <p:spPr bwMode="auto">
          <a:xfrm>
            <a:off x="6311900" y="1079500"/>
            <a:ext cx="2209800" cy="457200"/>
          </a:xfrm>
          <a:prstGeom prst="rect">
            <a:avLst/>
          </a:prstGeom>
          <a:noFill/>
          <a:ln w="9525">
            <a:noFill/>
            <a:miter lim="800000"/>
            <a:headEnd/>
            <a:tailEnd/>
          </a:ln>
          <a:effectLst/>
        </p:spPr>
        <p:txBody>
          <a:bodyPr>
            <a:spAutoFit/>
          </a:bodyPr>
          <a:lstStyle/>
          <a:p>
            <a:pPr>
              <a:spcBef>
                <a:spcPct val="50000"/>
              </a:spcBef>
            </a:pPr>
            <a:r>
              <a:rPr lang="en-US" b="1" dirty="0" err="1"/>
              <a:t>Kết</a:t>
            </a:r>
            <a:r>
              <a:rPr lang="en-US" b="1" dirty="0"/>
              <a:t> </a:t>
            </a:r>
            <a:r>
              <a:rPr lang="en-US" b="1" dirty="0" err="1"/>
              <a:t>quả</a:t>
            </a:r>
            <a:r>
              <a:rPr lang="en-US" b="1" dirty="0"/>
              <a:t>:</a:t>
            </a:r>
          </a:p>
        </p:txBody>
      </p:sp>
      <p:pic>
        <p:nvPicPr>
          <p:cNvPr id="294919" name="Picture 7"/>
          <p:cNvPicPr>
            <a:picLocks noGrp="1" noChangeAspect="1" noChangeArrowheads="1"/>
          </p:cNvPicPr>
          <p:nvPr>
            <p:ph sz="quarter" idx="3"/>
          </p:nvPr>
        </p:nvPicPr>
        <p:blipFill>
          <a:blip r:embed="rId3" cstate="print"/>
          <a:srcRect/>
          <a:stretch>
            <a:fillRect/>
          </a:stretch>
        </p:blipFill>
        <p:spPr>
          <a:xfrm>
            <a:off x="6429375" y="3086100"/>
            <a:ext cx="2028825" cy="1225550"/>
          </a:xfrm>
          <a:noFill/>
          <a:ln/>
        </p:spPr>
      </p:pic>
      <p:pic>
        <p:nvPicPr>
          <p:cNvPr id="294921" name="Picture 9"/>
          <p:cNvPicPr>
            <a:picLocks noChangeAspect="1" noChangeArrowheads="1"/>
          </p:cNvPicPr>
          <p:nvPr/>
        </p:nvPicPr>
        <p:blipFill>
          <a:blip r:embed="rId4" cstate="print"/>
          <a:srcRect/>
          <a:stretch>
            <a:fillRect/>
          </a:stretch>
        </p:blipFill>
        <p:spPr bwMode="auto">
          <a:xfrm>
            <a:off x="6400800" y="4457700"/>
            <a:ext cx="1981200"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1469704"/>
          </a:xfrm>
        </p:spPr>
        <p:txBody>
          <a:bodyPr>
            <a:normAutofit fontScale="85000" lnSpcReduction="20000"/>
          </a:bodyPr>
          <a:lstStyle/>
          <a:p>
            <a:r>
              <a:rPr lang="en-US" smtClean="0"/>
              <a:t>Biến là phần bộ nhớ máy tính dùng lưu trữ giá trị</a:t>
            </a:r>
          </a:p>
          <a:p>
            <a:r>
              <a:rPr lang="en-US" smtClean="0"/>
              <a:t>Biến phải được khai báo trước khi sử dụng</a:t>
            </a:r>
          </a:p>
          <a:p>
            <a:r>
              <a:rPr lang="en-US" smtClean="0"/>
              <a:t>Mỗi biến có thể được xem như một đối tượng</a:t>
            </a:r>
          </a:p>
          <a:p>
            <a:endParaRPr lang="en-US"/>
          </a:p>
          <a:p>
            <a:endParaRPr lang="en-US" smtClean="0"/>
          </a:p>
          <a:p>
            <a:endParaRPr lang="en-US"/>
          </a:p>
          <a:p>
            <a:pPr marL="0" indent="0">
              <a:buNone/>
            </a:pPr>
            <a:endParaRPr lang="en-US" smtClean="0"/>
          </a:p>
          <a:p>
            <a:endParaRPr lang="en-US"/>
          </a:p>
        </p:txBody>
      </p:sp>
      <p:sp>
        <p:nvSpPr>
          <p:cNvPr id="3" name="Text Placeholder 2"/>
          <p:cNvSpPr>
            <a:spLocks noGrp="1"/>
          </p:cNvSpPr>
          <p:nvPr>
            <p:ph type="body" sz="quarter" idx="11"/>
          </p:nvPr>
        </p:nvSpPr>
        <p:spPr/>
        <p:txBody>
          <a:bodyPr/>
          <a:lstStyle/>
          <a:p>
            <a:r>
              <a:rPr lang="en-US" smtClean="0"/>
              <a:t>Biến</a:t>
            </a:r>
            <a:endParaRPr lang="en-US"/>
          </a:p>
        </p:txBody>
      </p:sp>
      <p:pic>
        <p:nvPicPr>
          <p:cNvPr id="4" name="Picture 2" descr="http://www.nimblestudiosinc.com/joomla/images/stories/melIntro2/newDataToVariable11.jpg"/>
          <p:cNvPicPr>
            <a:picLocks noChangeAspect="1" noChangeArrowheads="1"/>
          </p:cNvPicPr>
          <p:nvPr/>
        </p:nvPicPr>
        <p:blipFill>
          <a:blip r:embed="rId2" cstate="print"/>
          <a:srcRect/>
          <a:stretch>
            <a:fillRect/>
          </a:stretch>
        </p:blipFill>
        <p:spPr bwMode="auto">
          <a:xfrm>
            <a:off x="733350" y="3153508"/>
            <a:ext cx="3876675" cy="2219326"/>
          </a:xfrm>
          <a:prstGeom prst="rect">
            <a:avLst/>
          </a:prstGeom>
          <a:noFill/>
        </p:spPr>
      </p:pic>
      <p:pic>
        <p:nvPicPr>
          <p:cNvPr id="5" name="Picture 4" descr="http://www.phphuoc.com/reviews/memory_kingmax_ddr2_1066_512mb/kingmax_ddr2_1066_a.jpg"/>
          <p:cNvPicPr>
            <a:picLocks noChangeAspect="1" noChangeArrowheads="1"/>
          </p:cNvPicPr>
          <p:nvPr/>
        </p:nvPicPr>
        <p:blipFill>
          <a:blip r:embed="rId3" cstate="print"/>
          <a:srcRect/>
          <a:stretch>
            <a:fillRect/>
          </a:stretch>
        </p:blipFill>
        <p:spPr bwMode="auto">
          <a:xfrm>
            <a:off x="4876800" y="2831593"/>
            <a:ext cx="3810000" cy="2541241"/>
          </a:xfrm>
          <a:prstGeom prst="rect">
            <a:avLst/>
          </a:prstGeom>
          <a:noFill/>
        </p:spPr>
      </p:pic>
    </p:spTree>
    <p:extLst>
      <p:ext uri="{BB962C8B-B14F-4D97-AF65-F5344CB8AC3E}">
        <p14:creationId xmlns="" xmlns:p14="http://schemas.microsoft.com/office/powerpoint/2010/main" val="113027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Quy tắc đặt tên biến</a:t>
            </a:r>
            <a:endParaRPr lang="en-US"/>
          </a:p>
        </p:txBody>
      </p:sp>
      <p:sp>
        <p:nvSpPr>
          <p:cNvPr id="4" name="Content Placeholder 10"/>
          <p:cNvSpPr txBox="1">
            <a:spLocks/>
          </p:cNvSpPr>
          <p:nvPr/>
        </p:nvSpPr>
        <p:spPr bwMode="auto">
          <a:xfrm>
            <a:off x="4800600" y="1139488"/>
            <a:ext cx="3886200" cy="4614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457200" indent="-457200" algn="l" rtl="0" eaLnBrk="0" fontAlgn="base" hangingPunct="0">
              <a:spcBef>
                <a:spcPct val="0"/>
              </a:spcBef>
              <a:spcAft>
                <a:spcPct val="40000"/>
              </a:spcAft>
              <a:buClr>
                <a:srgbClr val="339933"/>
              </a:buClr>
              <a:buFont typeface="Wingdings" pitchFamily="2" charset="2"/>
              <a:buChar char="Ø"/>
              <a:defRPr sz="3000">
                <a:solidFill>
                  <a:schemeClr val="tx1">
                    <a:lumMod val="85000"/>
                    <a:lumOff val="15000"/>
                  </a:schemeClr>
                </a:solidFill>
                <a:latin typeface="Cambria" pitchFamily="18" charset="0"/>
                <a:ea typeface="+mn-ea"/>
                <a:cs typeface="Times New Roman" pitchFamily="18" charset="0"/>
              </a:defRPr>
            </a:lvl1pPr>
            <a:lvl2pPr marL="685800" indent="-228600" algn="l" rtl="0" eaLnBrk="0" fontAlgn="base" hangingPunct="0">
              <a:spcBef>
                <a:spcPct val="0"/>
              </a:spcBef>
              <a:spcAft>
                <a:spcPct val="40000"/>
              </a:spcAft>
              <a:buClr>
                <a:srgbClr val="339933"/>
              </a:buClr>
              <a:buSzPct val="50000"/>
              <a:buFont typeface="Courier New" pitchFamily="49" charset="0"/>
              <a:buChar char="o"/>
              <a:defRPr sz="2800">
                <a:solidFill>
                  <a:schemeClr val="tx1">
                    <a:lumMod val="65000"/>
                    <a:lumOff val="35000"/>
                  </a:schemeClr>
                </a:solidFill>
                <a:latin typeface="Cambria" pitchFamily="18" charset="0"/>
                <a:cs typeface="Times New Roman" pitchFamily="18" charset="0"/>
              </a:defRPr>
            </a:lvl2pPr>
            <a:lvl3pPr marL="1139825" indent="-274638" algn="l" rtl="0" eaLnBrk="0" fontAlgn="base" hangingPunct="0">
              <a:spcBef>
                <a:spcPct val="0"/>
              </a:spcBef>
              <a:spcAft>
                <a:spcPct val="40000"/>
              </a:spcAft>
              <a:buClr>
                <a:srgbClr val="33CC33"/>
              </a:buClr>
              <a:buSzPct val="80000"/>
              <a:buChar char="•"/>
              <a:defRPr sz="2400">
                <a:solidFill>
                  <a:schemeClr val="tx1">
                    <a:lumMod val="85000"/>
                    <a:lumOff val="15000"/>
                  </a:schemeClr>
                </a:solidFill>
                <a:latin typeface="Cambria" pitchFamily="18" charset="0"/>
                <a:cs typeface="Times New Roman" pitchFamily="18" charset="0"/>
              </a:defRPr>
            </a:lvl3pPr>
            <a:lvl4pPr marL="1317625" indent="-265113" algn="l" rtl="0" eaLnBrk="0" fontAlgn="base" hangingPunct="0">
              <a:spcBef>
                <a:spcPct val="0"/>
              </a:spcBef>
              <a:spcAft>
                <a:spcPct val="40000"/>
              </a:spcAft>
              <a:buChar char="–"/>
              <a:defRPr sz="2000">
                <a:solidFill>
                  <a:schemeClr val="tx1">
                    <a:lumMod val="85000"/>
                    <a:lumOff val="15000"/>
                  </a:schemeClr>
                </a:solidFill>
                <a:latin typeface="Cambria" pitchFamily="18" charset="0"/>
                <a:cs typeface="Times New Roman" pitchFamily="18" charset="0"/>
              </a:defRPr>
            </a:lvl4pPr>
            <a:lvl5pPr marL="1254125" indent="-265113" algn="l" rtl="0" eaLnBrk="0" fontAlgn="base" hangingPunct="0">
              <a:spcBef>
                <a:spcPct val="0"/>
              </a:spcBef>
              <a:spcAft>
                <a:spcPct val="40000"/>
              </a:spcAft>
              <a:buChar char="»"/>
              <a:defRPr sz="2000">
                <a:solidFill>
                  <a:schemeClr val="tx1">
                    <a:lumMod val="85000"/>
                    <a:lumOff val="15000"/>
                  </a:schemeClr>
                </a:solidFill>
                <a:latin typeface="Cambria" pitchFamily="18" charset="0"/>
                <a:cs typeface="Times New Roman" pitchFamily="18" charset="0"/>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a:lstStyle>
          <a:p>
            <a:r>
              <a:rPr lang="en-US" sz="2600" dirty="0" err="1" smtClean="0"/>
              <a:t>Bắt</a:t>
            </a:r>
            <a:r>
              <a:rPr lang="en-US" sz="2600" dirty="0" smtClean="0"/>
              <a:t> </a:t>
            </a:r>
            <a:r>
              <a:rPr lang="en-US" sz="2600" dirty="0" err="1" smtClean="0"/>
              <a:t>đầu</a:t>
            </a:r>
            <a:r>
              <a:rPr lang="en-US" sz="2600" dirty="0" smtClean="0"/>
              <a:t> </a:t>
            </a:r>
            <a:r>
              <a:rPr lang="en-US" sz="2600" dirty="0" err="1" smtClean="0"/>
              <a:t>bằng</a:t>
            </a:r>
            <a:r>
              <a:rPr lang="en-US" sz="2600" dirty="0" smtClean="0"/>
              <a:t> </a:t>
            </a:r>
            <a:r>
              <a:rPr lang="en-US" sz="2600" dirty="0" err="1" smtClean="0"/>
              <a:t>một</a:t>
            </a:r>
            <a:r>
              <a:rPr lang="en-US" sz="2600" dirty="0" smtClean="0"/>
              <a:t> </a:t>
            </a:r>
            <a:r>
              <a:rPr lang="en-US" sz="2600" dirty="0" err="1" smtClean="0"/>
              <a:t>chữ</a:t>
            </a:r>
            <a:r>
              <a:rPr lang="en-US" sz="2600" dirty="0" smtClean="0"/>
              <a:t> </a:t>
            </a:r>
            <a:r>
              <a:rPr lang="en-US" sz="2600" dirty="0" err="1" smtClean="0"/>
              <a:t>cái</a:t>
            </a:r>
            <a:r>
              <a:rPr lang="en-US" sz="2600" dirty="0" smtClean="0"/>
              <a:t> </a:t>
            </a:r>
            <a:r>
              <a:rPr lang="en-US" sz="2600" dirty="0" err="1" smtClean="0"/>
              <a:t>hoặc</a:t>
            </a:r>
            <a:r>
              <a:rPr lang="en-US" sz="2600" dirty="0" smtClean="0"/>
              <a:t> </a:t>
            </a:r>
            <a:r>
              <a:rPr lang="en-US" sz="2600" dirty="0" err="1" smtClean="0"/>
              <a:t>ký</a:t>
            </a:r>
            <a:r>
              <a:rPr lang="en-US" sz="2600" dirty="0" smtClean="0"/>
              <a:t> </a:t>
            </a:r>
            <a:r>
              <a:rPr lang="en-US" sz="2600" dirty="0" err="1" smtClean="0"/>
              <a:t>tự</a:t>
            </a:r>
            <a:r>
              <a:rPr lang="en-US" sz="2600" dirty="0" smtClean="0"/>
              <a:t> "_"</a:t>
            </a:r>
          </a:p>
          <a:p>
            <a:r>
              <a:rPr lang="en-US" sz="2600" dirty="0" err="1" smtClean="0"/>
              <a:t>Không</a:t>
            </a:r>
            <a:r>
              <a:rPr lang="en-US" sz="2600" dirty="0" smtClean="0"/>
              <a:t> </a:t>
            </a:r>
            <a:r>
              <a:rPr lang="en-US" sz="2600" dirty="0" err="1" smtClean="0"/>
              <a:t>trùng</a:t>
            </a:r>
            <a:r>
              <a:rPr lang="en-US" sz="2600" dirty="0" smtClean="0"/>
              <a:t> </a:t>
            </a:r>
            <a:r>
              <a:rPr lang="en-US" sz="2600" dirty="0" err="1" smtClean="0"/>
              <a:t>từ</a:t>
            </a:r>
            <a:r>
              <a:rPr lang="en-US" sz="2600" dirty="0" smtClean="0"/>
              <a:t> </a:t>
            </a:r>
            <a:r>
              <a:rPr lang="en-US" sz="2600" dirty="0" err="1" smtClean="0"/>
              <a:t>khóa</a:t>
            </a:r>
            <a:r>
              <a:rPr lang="en-US" sz="2600" dirty="0" smtClean="0"/>
              <a:t> </a:t>
            </a:r>
            <a:r>
              <a:rPr lang="en-US" sz="2600" dirty="0" err="1" smtClean="0"/>
              <a:t>trong</a:t>
            </a:r>
            <a:r>
              <a:rPr lang="en-US" sz="2600" dirty="0" smtClean="0"/>
              <a:t> JavaScript</a:t>
            </a:r>
          </a:p>
          <a:p>
            <a:r>
              <a:rPr lang="en-US" sz="2600" dirty="0" err="1" smtClean="0"/>
              <a:t>Phân</a:t>
            </a:r>
            <a:r>
              <a:rPr lang="en-US" sz="2600" dirty="0" smtClean="0"/>
              <a:t> </a:t>
            </a:r>
            <a:r>
              <a:rPr lang="en-US" sz="2600" dirty="0" err="1" smtClean="0"/>
              <a:t>biệt</a:t>
            </a:r>
            <a:r>
              <a:rPr lang="en-US" sz="2600" dirty="0" smtClean="0"/>
              <a:t> </a:t>
            </a:r>
            <a:r>
              <a:rPr lang="en-US" sz="2600" dirty="0" err="1" smtClean="0"/>
              <a:t>hoa</a:t>
            </a:r>
            <a:r>
              <a:rPr lang="en-US" sz="2600" dirty="0" smtClean="0"/>
              <a:t> – </a:t>
            </a:r>
            <a:r>
              <a:rPr lang="en-US" sz="2600" dirty="0" err="1" smtClean="0"/>
              <a:t>thường</a:t>
            </a:r>
            <a:endParaRPr lang="en-US" sz="2600" dirty="0" smtClean="0"/>
          </a:p>
          <a:p>
            <a:r>
              <a:rPr lang="en-US" sz="2600" dirty="0" err="1" smtClean="0"/>
              <a:t>Từ</a:t>
            </a:r>
            <a:r>
              <a:rPr lang="en-US" sz="2600" dirty="0" smtClean="0"/>
              <a:t> </a:t>
            </a:r>
            <a:r>
              <a:rPr lang="en-US" sz="2600" dirty="0" err="1" smtClean="0"/>
              <a:t>đơn</a:t>
            </a:r>
            <a:r>
              <a:rPr lang="en-US" sz="2600" dirty="0" smtClean="0"/>
              <a:t>: </a:t>
            </a:r>
            <a:r>
              <a:rPr lang="en-US" sz="2600" dirty="0" smtClean="0">
                <a:solidFill>
                  <a:schemeClr val="accent6">
                    <a:lumMod val="75000"/>
                  </a:schemeClr>
                </a:solidFill>
              </a:rPr>
              <a:t>"</a:t>
            </a:r>
            <a:r>
              <a:rPr lang="en-US" sz="2600" i="1" dirty="0" smtClean="0">
                <a:solidFill>
                  <a:schemeClr val="accent6">
                    <a:lumMod val="75000"/>
                  </a:schemeClr>
                </a:solidFill>
              </a:rPr>
              <a:t>name"</a:t>
            </a:r>
          </a:p>
          <a:p>
            <a:r>
              <a:rPr lang="en-US" sz="2600" dirty="0" err="1" smtClean="0"/>
              <a:t>Nhiều</a:t>
            </a:r>
            <a:r>
              <a:rPr lang="en-US" sz="2600" dirty="0" smtClean="0"/>
              <a:t> </a:t>
            </a:r>
            <a:r>
              <a:rPr lang="en-US" sz="2600" dirty="0" err="1" smtClean="0"/>
              <a:t>hơn</a:t>
            </a:r>
            <a:r>
              <a:rPr lang="en-US" sz="2600" dirty="0" smtClean="0"/>
              <a:t> </a:t>
            </a:r>
            <a:r>
              <a:rPr lang="en-US" sz="2600" dirty="0" err="1" smtClean="0"/>
              <a:t>một</a:t>
            </a:r>
            <a:r>
              <a:rPr lang="en-US" sz="2600" dirty="0" smtClean="0"/>
              <a:t> </a:t>
            </a:r>
            <a:r>
              <a:rPr lang="en-US" sz="2600" dirty="0" err="1" smtClean="0"/>
              <a:t>từ</a:t>
            </a:r>
            <a:r>
              <a:rPr lang="en-US" sz="2600" dirty="0" smtClean="0"/>
              <a:t>: </a:t>
            </a:r>
            <a:r>
              <a:rPr lang="en-US" sz="2600" i="1" dirty="0" smtClean="0">
                <a:solidFill>
                  <a:schemeClr val="accent6">
                    <a:lumMod val="75000"/>
                  </a:schemeClr>
                </a:solidFill>
              </a:rPr>
              <a:t>“</a:t>
            </a:r>
            <a:r>
              <a:rPr lang="en-US" sz="2600" i="1" smtClean="0">
                <a:solidFill>
                  <a:schemeClr val="accent6">
                    <a:lumMod val="75000"/>
                  </a:schemeClr>
                </a:solidFill>
              </a:rPr>
              <a:t>employeeNumber</a:t>
            </a:r>
            <a:r>
              <a:rPr lang="en-US" sz="2600" i="1" dirty="0" smtClean="0">
                <a:solidFill>
                  <a:schemeClr val="accent6">
                    <a:lumMod val="75000"/>
                  </a:schemeClr>
                </a:solidFill>
              </a:rPr>
              <a:t>"</a:t>
            </a:r>
            <a:endParaRPr lang="en-US" sz="2600" dirty="0">
              <a:solidFill>
                <a:schemeClr val="accent6">
                  <a:lumMod val="75000"/>
                </a:schemeClr>
              </a:solidFill>
            </a:endParaRPr>
          </a:p>
        </p:txBody>
      </p:sp>
      <p:graphicFrame>
        <p:nvGraphicFramePr>
          <p:cNvPr id="5" name="Content Placeholder 5"/>
          <p:cNvGraphicFramePr>
            <a:graphicFrameLocks/>
          </p:cNvGraphicFramePr>
          <p:nvPr>
            <p:extLst>
              <p:ext uri="{D42A27DB-BD31-4B8C-83A1-F6EECF244321}">
                <p14:modId xmlns="" xmlns:p14="http://schemas.microsoft.com/office/powerpoint/2010/main" val="1414351409"/>
              </p:ext>
            </p:extLst>
          </p:nvPr>
        </p:nvGraphicFramePr>
        <p:xfrm>
          <a:off x="533400" y="910888"/>
          <a:ext cx="4114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5392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43BA309B-F8F7-4970-A720-4745ED234385}"/>
                                            </p:graphicEl>
                                          </p:spTgt>
                                        </p:tgtEl>
                                        <p:attrNameLst>
                                          <p:attrName>style.visibility</p:attrName>
                                        </p:attrNameLst>
                                      </p:cBhvr>
                                      <p:to>
                                        <p:strVal val="visible"/>
                                      </p:to>
                                    </p:set>
                                    <p:animEffect transition="in" filter="randombar(horizontal)">
                                      <p:cBhvr>
                                        <p:cTn id="7" dur="500"/>
                                        <p:tgtEl>
                                          <p:spTgt spid="5">
                                            <p:graphicEl>
                                              <a:dgm id="{43BA309B-F8F7-4970-A720-4745ED23438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DCBB95F0-380F-46D7-9950-0C3E5B41BE99}"/>
                                            </p:graphicEl>
                                          </p:spTgt>
                                        </p:tgtEl>
                                        <p:attrNameLst>
                                          <p:attrName>style.visibility</p:attrName>
                                        </p:attrNameLst>
                                      </p:cBhvr>
                                      <p:to>
                                        <p:strVal val="visible"/>
                                      </p:to>
                                    </p:set>
                                    <p:animEffect transition="in" filter="randombar(horizontal)">
                                      <p:cBhvr>
                                        <p:cTn id="12" dur="500"/>
                                        <p:tgtEl>
                                          <p:spTgt spid="5">
                                            <p:graphicEl>
                                              <a:dgm id="{DCBB95F0-380F-46D7-9950-0C3E5B41BE99}"/>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A87CE1C2-37D5-44A2-B704-8A9F55D9514D}"/>
                                            </p:graphicEl>
                                          </p:spTgt>
                                        </p:tgtEl>
                                        <p:attrNameLst>
                                          <p:attrName>style.visibility</p:attrName>
                                        </p:attrNameLst>
                                      </p:cBhvr>
                                      <p:to>
                                        <p:strVal val="visible"/>
                                      </p:to>
                                    </p:set>
                                    <p:animEffect transition="in" filter="randombar(horizontal)">
                                      <p:cBhvr>
                                        <p:cTn id="15" dur="500"/>
                                        <p:tgtEl>
                                          <p:spTgt spid="5">
                                            <p:graphicEl>
                                              <a:dgm id="{A87CE1C2-37D5-44A2-B704-8A9F55D9514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97D59C96-66E5-4810-864F-0E0AFB81CCE5}"/>
                                            </p:graphicEl>
                                          </p:spTgt>
                                        </p:tgtEl>
                                        <p:attrNameLst>
                                          <p:attrName>style.visibility</p:attrName>
                                        </p:attrNameLst>
                                      </p:cBhvr>
                                      <p:to>
                                        <p:strVal val="visible"/>
                                      </p:to>
                                    </p:set>
                                    <p:animEffect transition="in" filter="randombar(horizontal)">
                                      <p:cBhvr>
                                        <p:cTn id="20" dur="500"/>
                                        <p:tgtEl>
                                          <p:spTgt spid="5">
                                            <p:graphicEl>
                                              <a:dgm id="{97D59C96-66E5-4810-864F-0E0AFB81CCE5}"/>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7CA76074-DEA8-4350-A239-4CD4DE3CA094}"/>
                                            </p:graphicEl>
                                          </p:spTgt>
                                        </p:tgtEl>
                                        <p:attrNameLst>
                                          <p:attrName>style.visibility</p:attrName>
                                        </p:attrNameLst>
                                      </p:cBhvr>
                                      <p:to>
                                        <p:strVal val="visible"/>
                                      </p:to>
                                    </p:set>
                                    <p:animEffect transition="in" filter="randombar(horizontal)">
                                      <p:cBhvr>
                                        <p:cTn id="23" dur="500"/>
                                        <p:tgtEl>
                                          <p:spTgt spid="5">
                                            <p:graphicEl>
                                              <a:dgm id="{7CA76074-DEA8-4350-A239-4CD4DE3CA09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graphicEl>
                                              <a:dgm id="{7B3E6793-09E3-475A-9420-6FCEA374AAB1}"/>
                                            </p:graphicEl>
                                          </p:spTgt>
                                        </p:tgtEl>
                                        <p:attrNameLst>
                                          <p:attrName>style.visibility</p:attrName>
                                        </p:attrNameLst>
                                      </p:cBhvr>
                                      <p:to>
                                        <p:strVal val="visible"/>
                                      </p:to>
                                    </p:set>
                                    <p:animEffect transition="in" filter="randombar(horizontal)">
                                      <p:cBhvr>
                                        <p:cTn id="28" dur="500"/>
                                        <p:tgtEl>
                                          <p:spTgt spid="5">
                                            <p:graphicEl>
                                              <a:dgm id="{7B3E6793-09E3-475A-9420-6FCEA374AAB1}"/>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
                                            <p:graphicEl>
                                              <a:dgm id="{22A166B2-795A-4953-BF35-A497897C556B}"/>
                                            </p:graphicEl>
                                          </p:spTgt>
                                        </p:tgtEl>
                                        <p:attrNameLst>
                                          <p:attrName>style.visibility</p:attrName>
                                        </p:attrNameLst>
                                      </p:cBhvr>
                                      <p:to>
                                        <p:strVal val="visible"/>
                                      </p:to>
                                    </p:set>
                                    <p:animEffect transition="in" filter="randombar(horizontal)">
                                      <p:cBhvr>
                                        <p:cTn id="31" dur="500"/>
                                        <p:tgtEl>
                                          <p:spTgt spid="5">
                                            <p:graphicEl>
                                              <a:dgm id="{22A166B2-795A-4953-BF35-A497897C556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graphicEl>
                                              <a:dgm id="{AE3A1F70-AE78-4165-9D75-3D1897CE9D93}"/>
                                            </p:graphicEl>
                                          </p:spTgt>
                                        </p:tgtEl>
                                        <p:attrNameLst>
                                          <p:attrName>style.visibility</p:attrName>
                                        </p:attrNameLst>
                                      </p:cBhvr>
                                      <p:to>
                                        <p:strVal val="visible"/>
                                      </p:to>
                                    </p:set>
                                    <p:animEffect transition="in" filter="randombar(horizontal)">
                                      <p:cBhvr>
                                        <p:cTn id="36" dur="500"/>
                                        <p:tgtEl>
                                          <p:spTgt spid="5">
                                            <p:graphicEl>
                                              <a:dgm id="{AE3A1F70-AE78-4165-9D75-3D1897CE9D93}"/>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5">
                                            <p:graphicEl>
                                              <a:dgm id="{619A16E2-A4BB-42F7-ADE7-6BED6C9101C6}"/>
                                            </p:graphicEl>
                                          </p:spTgt>
                                        </p:tgtEl>
                                        <p:attrNameLst>
                                          <p:attrName>style.visibility</p:attrName>
                                        </p:attrNameLst>
                                      </p:cBhvr>
                                      <p:to>
                                        <p:strVal val="visible"/>
                                      </p:to>
                                    </p:set>
                                    <p:animEffect transition="in" filter="randombar(horizontal)">
                                      <p:cBhvr>
                                        <p:cTn id="39" dur="500"/>
                                        <p:tgtEl>
                                          <p:spTgt spid="5">
                                            <p:graphicEl>
                                              <a:dgm id="{619A16E2-A4BB-42F7-ADE7-6BED6C9101C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500"/>
                                        <p:tgtEl>
                                          <p:spTgt spid="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animEffect transition="in" filter="fade">
                                      <p:cBhvr>
                                        <p:cTn id="54" dur="500"/>
                                        <p:tgtEl>
                                          <p:spTgt spid="4">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fade">
                                      <p:cBhvr>
                                        <p:cTn id="6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5"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Cú pháp khai báo:</a:t>
            </a:r>
          </a:p>
          <a:p>
            <a:pPr marL="0" indent="0">
              <a:buNone/>
            </a:pPr>
            <a:r>
              <a:rPr lang="en-US" b="1" smtClean="0">
                <a:solidFill>
                  <a:srgbClr val="0900C0"/>
                </a:solidFill>
                <a:latin typeface="Courier New" pitchFamily="49" charset="0"/>
                <a:cs typeface="Courier New" pitchFamily="49" charset="0"/>
              </a:rPr>
              <a:t>var </a:t>
            </a:r>
            <a:r>
              <a:rPr lang="en-US" b="1" smtClean="0">
                <a:solidFill>
                  <a:schemeClr val="tx1">
                    <a:lumMod val="95000"/>
                    <a:lumOff val="5000"/>
                  </a:schemeClr>
                </a:solidFill>
                <a:latin typeface="Courier New" pitchFamily="49" charset="0"/>
                <a:cs typeface="Courier New" pitchFamily="49" charset="0"/>
              </a:rPr>
              <a:t>&lt;</a:t>
            </a:r>
            <a:r>
              <a:rPr lang="en-US" b="1">
                <a:solidFill>
                  <a:schemeClr val="tx1">
                    <a:lumMod val="95000"/>
                    <a:lumOff val="5000"/>
                  </a:schemeClr>
                </a:solidFill>
                <a:latin typeface="Courier New" pitchFamily="49" charset="0"/>
                <a:cs typeface="Courier New" pitchFamily="49" charset="0"/>
              </a:rPr>
              <a:t>Variable name</a:t>
            </a:r>
            <a:r>
              <a:rPr lang="en-US" b="1" smtClean="0">
                <a:solidFill>
                  <a:schemeClr val="tx1">
                    <a:lumMod val="95000"/>
                    <a:lumOff val="5000"/>
                  </a:schemeClr>
                </a:solidFill>
                <a:latin typeface="Courier New" pitchFamily="49" charset="0"/>
                <a:cs typeface="Courier New" pitchFamily="49" charset="0"/>
              </a:rPr>
              <a:t>&gt;;</a:t>
            </a:r>
            <a:endParaRPr lang="en-US"/>
          </a:p>
          <a:p>
            <a:r>
              <a:rPr lang="en-US" smtClean="0"/>
              <a:t>Ví dụ:</a:t>
            </a:r>
            <a:endParaRPr lang="en-US"/>
          </a:p>
        </p:txBody>
      </p:sp>
      <p:sp>
        <p:nvSpPr>
          <p:cNvPr id="3" name="Text Placeholder 2"/>
          <p:cNvSpPr>
            <a:spLocks noGrp="1"/>
          </p:cNvSpPr>
          <p:nvPr>
            <p:ph type="body" sz="quarter" idx="11"/>
          </p:nvPr>
        </p:nvSpPr>
        <p:spPr/>
        <p:txBody>
          <a:bodyPr/>
          <a:lstStyle/>
          <a:p>
            <a:r>
              <a:rPr lang="en-US" smtClean="0"/>
              <a:t>Khai báo biến</a:t>
            </a:r>
            <a:endParaRPr lang="en-US"/>
          </a:p>
        </p:txBody>
      </p:sp>
      <p:sp>
        <p:nvSpPr>
          <p:cNvPr id="4" name="TextBox 3"/>
          <p:cNvSpPr txBox="1"/>
          <p:nvPr/>
        </p:nvSpPr>
        <p:spPr>
          <a:xfrm>
            <a:off x="905022" y="3325837"/>
            <a:ext cx="7162800" cy="1631216"/>
          </a:xfrm>
          <a:prstGeom prst="rect">
            <a:avLst/>
          </a:prstGeom>
          <a:solidFill>
            <a:schemeClr val="bg1">
              <a:lumMod val="85000"/>
            </a:schemeClr>
          </a:solidFill>
        </p:spPr>
        <p:txBody>
          <a:bodyPr wrap="square" rtlCol="0">
            <a:spAutoFit/>
          </a:bodyPr>
          <a:lstStyle/>
          <a:p>
            <a:pPr marL="0" indent="0">
              <a:buNone/>
            </a:pPr>
            <a:r>
              <a:rPr lang="en-US" sz="2500">
                <a:solidFill>
                  <a:srgbClr val="0900C0"/>
                </a:solidFill>
                <a:latin typeface="Courier New" pitchFamily="49" charset="0"/>
                <a:cs typeface="Courier New" pitchFamily="49" charset="0"/>
              </a:rPr>
              <a:t>v</a:t>
            </a:r>
            <a:r>
              <a:rPr lang="en-US" sz="2500" smtClean="0">
                <a:solidFill>
                  <a:srgbClr val="0900C0"/>
                </a:solidFill>
                <a:latin typeface="Courier New" pitchFamily="49" charset="0"/>
                <a:cs typeface="Courier New" pitchFamily="49" charset="0"/>
              </a:rPr>
              <a:t>ar</a:t>
            </a:r>
            <a:r>
              <a:rPr lang="en-US" sz="2500" smtClean="0">
                <a:latin typeface="Courier New" pitchFamily="49" charset="0"/>
                <a:cs typeface="Courier New" pitchFamily="49" charset="0"/>
              </a:rPr>
              <a:t> </a:t>
            </a:r>
            <a:r>
              <a:rPr lang="en-US" sz="2500">
                <a:latin typeface="Courier New" pitchFamily="49" charset="0"/>
                <a:cs typeface="Courier New" pitchFamily="49" charset="0"/>
              </a:rPr>
              <a:t>a;</a:t>
            </a:r>
          </a:p>
          <a:p>
            <a:pPr marL="0" indent="0">
              <a:buNone/>
            </a:pPr>
            <a:r>
              <a:rPr lang="en-US" sz="250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b = 1.22;</a:t>
            </a:r>
            <a:endParaRPr lang="en-US" sz="2500">
              <a:latin typeface="Courier New" pitchFamily="49" charset="0"/>
              <a:cs typeface="Courier New" pitchFamily="49" charset="0"/>
            </a:endParaRPr>
          </a:p>
          <a:p>
            <a:pPr marL="0" indent="0">
              <a:buNone/>
            </a:pPr>
            <a:r>
              <a:rPr lang="en-US" sz="2500">
                <a:solidFill>
                  <a:srgbClr val="0900C0"/>
                </a:solidFill>
                <a:latin typeface="Courier New" pitchFamily="49" charset="0"/>
                <a:cs typeface="Courier New" pitchFamily="49" charset="0"/>
              </a:rPr>
              <a:t>var </a:t>
            </a:r>
            <a:r>
              <a:rPr lang="en-US" sz="2500" smtClean="0">
                <a:latin typeface="Courier New" pitchFamily="49" charset="0"/>
                <a:cs typeface="Courier New" pitchFamily="49" charset="0"/>
              </a:rPr>
              <a:t>c = </a:t>
            </a:r>
            <a:r>
              <a:rPr lang="en-US" sz="2500" smtClean="0">
                <a:solidFill>
                  <a:schemeClr val="accent6">
                    <a:lumMod val="75000"/>
                  </a:schemeClr>
                </a:solidFill>
                <a:latin typeface="Courier New" pitchFamily="49" charset="0"/>
                <a:cs typeface="Courier New" pitchFamily="49" charset="0"/>
              </a:rPr>
              <a:t>"Hello Java"</a:t>
            </a:r>
            <a:r>
              <a:rPr lang="en-US" sz="2500" smtClean="0">
                <a:latin typeface="Courier New" pitchFamily="49" charset="0"/>
                <a:cs typeface="Courier New" pitchFamily="49" charset="0"/>
              </a:rPr>
              <a:t>;</a:t>
            </a:r>
            <a:endParaRPr lang="en-US" sz="2500">
              <a:latin typeface="Courier New" pitchFamily="49" charset="0"/>
              <a:cs typeface="Courier New" pitchFamily="49" charset="0"/>
            </a:endParaRPr>
          </a:p>
          <a:p>
            <a:pPr marL="0" indent="0">
              <a:buNone/>
            </a:pPr>
            <a:r>
              <a:rPr lang="en-US" sz="2500" smtClean="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e, f;</a:t>
            </a:r>
            <a:endParaRPr lang="en-US" sz="2500">
              <a:latin typeface="Courier New" pitchFamily="49" charset="0"/>
              <a:cs typeface="Courier New" pitchFamily="49" charset="0"/>
            </a:endParaRPr>
          </a:p>
        </p:txBody>
      </p:sp>
    </p:spTree>
    <p:extLst>
      <p:ext uri="{BB962C8B-B14F-4D97-AF65-F5344CB8AC3E}">
        <p14:creationId xmlns="" xmlns:p14="http://schemas.microsoft.com/office/powerpoint/2010/main" val="220795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69146"/>
            <a:ext cx="8255000" cy="5387926"/>
          </a:xfrm>
        </p:spPr>
        <p:txBody>
          <a:bodyPr>
            <a:normAutofit/>
          </a:bodyPr>
          <a:lstStyle/>
          <a:p>
            <a:r>
              <a:rPr lang="en-US" sz="2300" smtClean="0"/>
              <a:t>Mô tả loại dữ liệu mà biến sẽ lưu trữ</a:t>
            </a:r>
          </a:p>
          <a:p>
            <a:r>
              <a:rPr lang="en-US" sz="2300" smtClean="0"/>
              <a:t>Kiểu </a:t>
            </a:r>
            <a:r>
              <a:rPr lang="en-US" sz="2300"/>
              <a:t>dữ liệu được xác định tự động khi gán giá trị cho </a:t>
            </a:r>
            <a:r>
              <a:rPr lang="en-US" sz="2300" smtClean="0"/>
              <a:t>biến</a:t>
            </a:r>
          </a:p>
          <a:p>
            <a:r>
              <a:rPr lang="en-US" sz="2300" smtClean="0"/>
              <a:t>Kiểu dữ liệu số (số nguyên, số thực)</a:t>
            </a:r>
          </a:p>
          <a:p>
            <a:pPr marL="0" indent="0">
              <a:buNone/>
            </a:pPr>
            <a:endParaRPr lang="en-US" sz="2300" smtClean="0"/>
          </a:p>
          <a:p>
            <a:endParaRPr lang="en-US" sz="2300" smtClean="0"/>
          </a:p>
          <a:p>
            <a:r>
              <a:rPr lang="en-US" sz="2300" smtClean="0"/>
              <a:t>Kiểu dữ liệu chuỗi</a:t>
            </a:r>
          </a:p>
          <a:p>
            <a:pPr marL="0" indent="0">
              <a:buNone/>
            </a:pPr>
            <a:endParaRPr lang="en-US" sz="2300" smtClean="0"/>
          </a:p>
          <a:p>
            <a:r>
              <a:rPr lang="en-US" sz="2300" smtClean="0"/>
              <a:t>Kiểu dữ liệu mảng</a:t>
            </a:r>
          </a:p>
          <a:p>
            <a:endParaRPr lang="en-US" sz="2300"/>
          </a:p>
          <a:p>
            <a:r>
              <a:rPr lang="en-US" sz="2300" smtClean="0"/>
              <a:t>Kiểu dữ liệu đúng / sai (boolean)</a:t>
            </a:r>
          </a:p>
          <a:p>
            <a:endParaRPr lang="en-US" sz="2300"/>
          </a:p>
        </p:txBody>
      </p:sp>
      <p:sp>
        <p:nvSpPr>
          <p:cNvPr id="3" name="Text Placeholder 2"/>
          <p:cNvSpPr>
            <a:spLocks noGrp="1"/>
          </p:cNvSpPr>
          <p:nvPr>
            <p:ph type="body" sz="quarter" idx="11"/>
          </p:nvPr>
        </p:nvSpPr>
        <p:spPr/>
        <p:txBody>
          <a:bodyPr/>
          <a:lstStyle/>
          <a:p>
            <a:r>
              <a:rPr lang="en-US" smtClean="0"/>
              <a:t>Kiểu dữ liệu</a:t>
            </a:r>
            <a:endParaRPr lang="en-US"/>
          </a:p>
        </p:txBody>
      </p:sp>
      <p:sp>
        <p:nvSpPr>
          <p:cNvPr id="4" name="TextBox 3"/>
          <p:cNvSpPr txBox="1"/>
          <p:nvPr/>
        </p:nvSpPr>
        <p:spPr>
          <a:xfrm>
            <a:off x="905022" y="2543847"/>
            <a:ext cx="7162800" cy="861774"/>
          </a:xfrm>
          <a:prstGeom prst="rect">
            <a:avLst/>
          </a:prstGeom>
          <a:solidFill>
            <a:schemeClr val="bg1">
              <a:lumMod val="85000"/>
            </a:schemeClr>
          </a:solidFill>
        </p:spPr>
        <p:txBody>
          <a:bodyPr wrap="square" rtlCol="0">
            <a:spAutoFit/>
          </a:bodyPr>
          <a:lstStyle/>
          <a:p>
            <a:pPr marL="0" indent="0">
              <a:buNone/>
            </a:pPr>
            <a:r>
              <a:rPr lang="en-US" sz="2500" smtClean="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b = 1.22;</a:t>
            </a:r>
            <a:endParaRPr lang="en-US" sz="2500">
              <a:latin typeface="Courier New" pitchFamily="49" charset="0"/>
              <a:cs typeface="Courier New" pitchFamily="49" charset="0"/>
            </a:endParaRPr>
          </a:p>
          <a:p>
            <a:pPr marL="0" indent="0">
              <a:buNone/>
            </a:pPr>
            <a:r>
              <a:rPr lang="en-US" sz="2500">
                <a:solidFill>
                  <a:srgbClr val="0900C0"/>
                </a:solidFill>
                <a:latin typeface="Courier New" pitchFamily="49" charset="0"/>
                <a:cs typeface="Courier New" pitchFamily="49" charset="0"/>
              </a:rPr>
              <a:t>var </a:t>
            </a:r>
            <a:r>
              <a:rPr lang="en-US" sz="2500" smtClean="0">
                <a:latin typeface="Courier New" pitchFamily="49" charset="0"/>
                <a:cs typeface="Courier New" pitchFamily="49" charset="0"/>
              </a:rPr>
              <a:t>c = 20;</a:t>
            </a:r>
            <a:endParaRPr lang="en-US" sz="2500">
              <a:latin typeface="Courier New" pitchFamily="49" charset="0"/>
              <a:cs typeface="Courier New" pitchFamily="49" charset="0"/>
            </a:endParaRPr>
          </a:p>
        </p:txBody>
      </p:sp>
      <p:sp>
        <p:nvSpPr>
          <p:cNvPr id="5" name="TextBox 4"/>
          <p:cNvSpPr txBox="1"/>
          <p:nvPr/>
        </p:nvSpPr>
        <p:spPr>
          <a:xfrm>
            <a:off x="905022" y="3915368"/>
            <a:ext cx="7162800" cy="477054"/>
          </a:xfrm>
          <a:prstGeom prst="rect">
            <a:avLst/>
          </a:prstGeom>
          <a:solidFill>
            <a:schemeClr val="bg1">
              <a:lumMod val="85000"/>
            </a:schemeClr>
          </a:solidFill>
        </p:spPr>
        <p:txBody>
          <a:bodyPr wrap="square" rtlCol="0">
            <a:spAutoFit/>
          </a:bodyPr>
          <a:lstStyle/>
          <a:p>
            <a:pPr marL="0" indent="0">
              <a:buNone/>
            </a:pPr>
            <a:r>
              <a:rPr lang="en-US" sz="2500" smtClean="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b = </a:t>
            </a:r>
            <a:r>
              <a:rPr lang="en-US" sz="2500" smtClean="0">
                <a:solidFill>
                  <a:schemeClr val="accent6">
                    <a:lumMod val="75000"/>
                  </a:schemeClr>
                </a:solidFill>
                <a:latin typeface="Courier New" pitchFamily="49" charset="0"/>
                <a:cs typeface="Courier New" pitchFamily="49" charset="0"/>
              </a:rPr>
              <a:t>"Đây là giá trị"</a:t>
            </a:r>
            <a:r>
              <a:rPr lang="en-US" sz="2500" smtClean="0">
                <a:latin typeface="Courier New" pitchFamily="49" charset="0"/>
                <a:cs typeface="Courier New" pitchFamily="49" charset="0"/>
              </a:rPr>
              <a:t>;</a:t>
            </a:r>
            <a:endParaRPr lang="en-US" sz="2500">
              <a:latin typeface="Courier New" pitchFamily="49" charset="0"/>
              <a:cs typeface="Courier New" pitchFamily="49" charset="0"/>
            </a:endParaRPr>
          </a:p>
        </p:txBody>
      </p:sp>
      <p:sp>
        <p:nvSpPr>
          <p:cNvPr id="6" name="TextBox 5"/>
          <p:cNvSpPr txBox="1"/>
          <p:nvPr/>
        </p:nvSpPr>
        <p:spPr>
          <a:xfrm>
            <a:off x="905022" y="4909552"/>
            <a:ext cx="7162800" cy="477054"/>
          </a:xfrm>
          <a:prstGeom prst="rect">
            <a:avLst/>
          </a:prstGeom>
          <a:solidFill>
            <a:schemeClr val="bg1">
              <a:lumMod val="85000"/>
            </a:schemeClr>
          </a:solidFill>
        </p:spPr>
        <p:txBody>
          <a:bodyPr wrap="square" rtlCol="0">
            <a:spAutoFit/>
          </a:bodyPr>
          <a:lstStyle/>
          <a:p>
            <a:pPr marL="0" indent="0">
              <a:buNone/>
            </a:pPr>
            <a:r>
              <a:rPr lang="en-US" sz="2500" smtClean="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b = [1, 2.3, </a:t>
            </a:r>
            <a:r>
              <a:rPr lang="en-US" sz="2500" smtClean="0">
                <a:solidFill>
                  <a:schemeClr val="accent6">
                    <a:lumMod val="75000"/>
                  </a:schemeClr>
                </a:solidFill>
                <a:latin typeface="Courier New" pitchFamily="49" charset="0"/>
                <a:cs typeface="Courier New" pitchFamily="49" charset="0"/>
              </a:rPr>
              <a:t>"chuỗi"</a:t>
            </a:r>
            <a:r>
              <a:rPr lang="en-US" sz="2500" smtClean="0">
                <a:latin typeface="Courier New" pitchFamily="49" charset="0"/>
                <a:cs typeface="Courier New" pitchFamily="49" charset="0"/>
              </a:rPr>
              <a:t>];</a:t>
            </a:r>
            <a:endParaRPr lang="en-US" sz="2500">
              <a:latin typeface="Courier New" pitchFamily="49" charset="0"/>
              <a:cs typeface="Courier New" pitchFamily="49" charset="0"/>
            </a:endParaRPr>
          </a:p>
        </p:txBody>
      </p:sp>
      <p:sp>
        <p:nvSpPr>
          <p:cNvPr id="7" name="TextBox 6"/>
          <p:cNvSpPr txBox="1"/>
          <p:nvPr/>
        </p:nvSpPr>
        <p:spPr>
          <a:xfrm>
            <a:off x="961294" y="5921410"/>
            <a:ext cx="7162800" cy="477054"/>
          </a:xfrm>
          <a:prstGeom prst="rect">
            <a:avLst/>
          </a:prstGeom>
          <a:solidFill>
            <a:schemeClr val="bg1">
              <a:lumMod val="85000"/>
            </a:schemeClr>
          </a:solidFill>
        </p:spPr>
        <p:txBody>
          <a:bodyPr wrap="square" rtlCol="0">
            <a:spAutoFit/>
          </a:bodyPr>
          <a:lstStyle/>
          <a:p>
            <a:pPr marL="0" indent="0">
              <a:buNone/>
            </a:pPr>
            <a:r>
              <a:rPr lang="en-US" sz="2500" smtClean="0">
                <a:solidFill>
                  <a:srgbClr val="0900C0"/>
                </a:solidFill>
                <a:latin typeface="Courier New" pitchFamily="49" charset="0"/>
                <a:cs typeface="Courier New" pitchFamily="49" charset="0"/>
              </a:rPr>
              <a:t>var</a:t>
            </a:r>
            <a:r>
              <a:rPr lang="en-US" sz="2500" smtClean="0">
                <a:latin typeface="Courier New" pitchFamily="49" charset="0"/>
                <a:cs typeface="Courier New" pitchFamily="49" charset="0"/>
              </a:rPr>
              <a:t> b = true;</a:t>
            </a:r>
            <a:endParaRPr lang="en-US" sz="2500">
              <a:latin typeface="Courier New" pitchFamily="49" charset="0"/>
              <a:cs typeface="Courier New" pitchFamily="49" charset="0"/>
            </a:endParaRPr>
          </a:p>
        </p:txBody>
      </p:sp>
    </p:spTree>
    <p:extLst>
      <p:ext uri="{BB962C8B-B14F-4D97-AF65-F5344CB8AC3E}">
        <p14:creationId xmlns="" xmlns:p14="http://schemas.microsoft.com/office/powerpoint/2010/main" val="137656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2735796"/>
          </a:xfrm>
        </p:spPr>
        <p:txBody>
          <a:bodyPr>
            <a:normAutofit fontScale="85000" lnSpcReduction="20000"/>
          </a:bodyPr>
          <a:lstStyle/>
          <a:p>
            <a:r>
              <a:rPr lang="en-US" dirty="0" err="1" smtClean="0"/>
              <a:t>Biến</a:t>
            </a:r>
            <a:r>
              <a:rPr lang="en-US" dirty="0" smtClean="0"/>
              <a:t> </a:t>
            </a:r>
            <a:r>
              <a:rPr lang="en-US" dirty="0" err="1" smtClean="0"/>
              <a:t>toàn</a:t>
            </a:r>
            <a:r>
              <a:rPr lang="en-US" dirty="0" smtClean="0"/>
              <a:t> </a:t>
            </a:r>
            <a:r>
              <a:rPr lang="en-US" dirty="0" err="1" smtClean="0"/>
              <a:t>cục</a:t>
            </a:r>
            <a:r>
              <a:rPr lang="en-US" dirty="0" smtClean="0"/>
              <a:t>: </a:t>
            </a:r>
          </a:p>
          <a:p>
            <a:pPr lvl="1"/>
            <a:r>
              <a:rPr lang="en-US" dirty="0" err="1" smtClean="0"/>
              <a:t>Khai</a:t>
            </a:r>
            <a:r>
              <a:rPr lang="en-US" dirty="0" smtClean="0"/>
              <a:t> </a:t>
            </a:r>
            <a:r>
              <a:rPr lang="en-US" dirty="0" err="1" smtClean="0"/>
              <a:t>báo</a:t>
            </a:r>
            <a:r>
              <a:rPr lang="en-US" dirty="0" smtClean="0"/>
              <a:t> </a:t>
            </a:r>
            <a:r>
              <a:rPr lang="en-US" dirty="0" err="1" smtClean="0"/>
              <a:t>ngay</a:t>
            </a:r>
            <a:r>
              <a:rPr lang="en-US" dirty="0" smtClean="0"/>
              <a:t> </a:t>
            </a:r>
            <a:r>
              <a:rPr lang="en-US" dirty="0" err="1" smtClean="0"/>
              <a:t>phần</a:t>
            </a:r>
            <a:r>
              <a:rPr lang="en-US" dirty="0" smtClean="0"/>
              <a:t> </a:t>
            </a:r>
            <a:r>
              <a:rPr lang="en-US" dirty="0" err="1" smtClean="0"/>
              <a:t>đầu</a:t>
            </a:r>
            <a:r>
              <a:rPr lang="en-US" dirty="0" smtClean="0"/>
              <a:t> </a:t>
            </a:r>
            <a:r>
              <a:rPr lang="en-US" dirty="0" err="1" smtClean="0"/>
              <a:t>của</a:t>
            </a:r>
            <a:r>
              <a:rPr lang="en-US" dirty="0" smtClean="0"/>
              <a:t> Script</a:t>
            </a:r>
          </a:p>
          <a:p>
            <a:pPr lvl="1"/>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khai</a:t>
            </a:r>
            <a:r>
              <a:rPr lang="en-US" dirty="0" smtClean="0"/>
              <a:t> </a:t>
            </a:r>
            <a:r>
              <a:rPr lang="en-US" dirty="0" err="1" smtClean="0"/>
              <a:t>báo</a:t>
            </a:r>
            <a:r>
              <a:rPr lang="en-US" dirty="0" smtClean="0"/>
              <a:t> </a:t>
            </a:r>
            <a:r>
              <a:rPr lang="en-US" dirty="0" err="1" smtClean="0"/>
              <a:t>về</a:t>
            </a:r>
            <a:r>
              <a:rPr lang="en-US" dirty="0" smtClean="0"/>
              <a:t> </a:t>
            </a:r>
            <a:r>
              <a:rPr lang="en-US" dirty="0" err="1" smtClean="0"/>
              <a:t>sau</a:t>
            </a:r>
            <a:endParaRPr lang="en-US" dirty="0" smtClean="0"/>
          </a:p>
          <a:p>
            <a:r>
              <a:rPr lang="en-US" dirty="0" err="1" smtClean="0"/>
              <a:t>Biến</a:t>
            </a:r>
            <a:r>
              <a:rPr lang="en-US" dirty="0" smtClean="0"/>
              <a:t> </a:t>
            </a:r>
            <a:r>
              <a:rPr lang="en-US" dirty="0" err="1" smtClean="0"/>
              <a:t>cục</a:t>
            </a:r>
            <a:r>
              <a:rPr lang="en-US" dirty="0" smtClean="0"/>
              <a:t> </a:t>
            </a:r>
            <a:r>
              <a:rPr lang="en-US" dirty="0" err="1" smtClean="0"/>
              <a:t>bộ</a:t>
            </a:r>
            <a:r>
              <a:rPr lang="en-US" dirty="0" smtClean="0"/>
              <a:t>: </a:t>
            </a:r>
            <a:r>
              <a:rPr lang="en-US" dirty="0" err="1" smtClean="0"/>
              <a:t>Khai</a:t>
            </a:r>
            <a:r>
              <a:rPr lang="en-US" dirty="0" smtClean="0"/>
              <a:t> </a:t>
            </a:r>
            <a:r>
              <a:rPr lang="en-US" dirty="0" err="1" smtClean="0"/>
              <a:t>báo</a:t>
            </a:r>
            <a:r>
              <a:rPr lang="en-US" dirty="0" smtClean="0"/>
              <a:t> </a:t>
            </a:r>
            <a:r>
              <a:rPr lang="en-US" dirty="0" err="1" smtClean="0"/>
              <a:t>bên</a:t>
            </a:r>
            <a:r>
              <a:rPr lang="en-US" dirty="0" smtClean="0"/>
              <a:t> </a:t>
            </a:r>
            <a:r>
              <a:rPr lang="en-US" dirty="0" err="1" smtClean="0"/>
              <a:t>trong</a:t>
            </a:r>
            <a:r>
              <a:rPr lang="en-US" dirty="0" smtClean="0"/>
              <a:t> 1 </a:t>
            </a:r>
            <a:r>
              <a:rPr lang="en-US" dirty="0" err="1" smtClean="0"/>
              <a:t>hàm</a:t>
            </a:r>
            <a:endParaRPr lang="en-US" dirty="0" smtClean="0"/>
          </a:p>
          <a:p>
            <a:pPr lvl="1"/>
            <a:r>
              <a:rPr lang="en-US" dirty="0" err="1" smtClean="0"/>
              <a:t>Khai</a:t>
            </a:r>
            <a:r>
              <a:rPr lang="en-US" dirty="0" smtClean="0"/>
              <a:t> </a:t>
            </a:r>
            <a:r>
              <a:rPr lang="en-US" dirty="0" err="1" smtClean="0"/>
              <a:t>báo</a:t>
            </a:r>
            <a:r>
              <a:rPr lang="en-US" dirty="0" smtClean="0"/>
              <a:t> </a:t>
            </a:r>
            <a:r>
              <a:rPr lang="en-US" dirty="0" err="1" smtClean="0"/>
              <a:t>bên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hàm</a:t>
            </a:r>
            <a:endParaRPr lang="en-US" dirty="0" smtClean="0"/>
          </a:p>
          <a:p>
            <a:pPr lvl="1"/>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nội</a:t>
            </a:r>
            <a:r>
              <a:rPr lang="en-US" dirty="0" smtClean="0"/>
              <a:t> </a:t>
            </a:r>
            <a:r>
              <a:rPr lang="en-US" dirty="0" err="1" smtClean="0"/>
              <a:t>tại</a:t>
            </a:r>
            <a:r>
              <a:rPr lang="en-US" dirty="0" smtClean="0"/>
              <a:t> </a:t>
            </a:r>
            <a:r>
              <a:rPr lang="en-US" dirty="0" err="1" smtClean="0"/>
              <a:t>hàm</a:t>
            </a:r>
            <a:endParaRPr lang="en-US" dirty="0"/>
          </a:p>
        </p:txBody>
      </p:sp>
      <p:sp>
        <p:nvSpPr>
          <p:cNvPr id="3" name="Text Placeholder 2"/>
          <p:cNvSpPr>
            <a:spLocks noGrp="1"/>
          </p:cNvSpPr>
          <p:nvPr>
            <p:ph type="body" sz="quarter" idx="11"/>
          </p:nvPr>
        </p:nvSpPr>
        <p:spPr/>
        <p:txBody>
          <a:bodyPr/>
          <a:lstStyle/>
          <a:p>
            <a:r>
              <a:rPr lang="en-US" smtClean="0"/>
              <a:t>Phạm vi của biến</a:t>
            </a:r>
            <a:endParaRPr lang="en-US"/>
          </a:p>
        </p:txBody>
      </p:sp>
      <p:sp>
        <p:nvSpPr>
          <p:cNvPr id="4" name="TextBox 3"/>
          <p:cNvSpPr txBox="1"/>
          <p:nvPr/>
        </p:nvSpPr>
        <p:spPr>
          <a:xfrm>
            <a:off x="905022" y="3923716"/>
            <a:ext cx="7162800" cy="2554545"/>
          </a:xfrm>
          <a:prstGeom prst="rect">
            <a:avLst/>
          </a:prstGeom>
          <a:solidFill>
            <a:schemeClr val="bg1">
              <a:lumMod val="85000"/>
            </a:schemeClr>
          </a:solidFill>
        </p:spPr>
        <p:txBody>
          <a:bodyPr wrap="square" rtlCol="0">
            <a:spAutoFit/>
          </a:bodyPr>
          <a:lstStyle/>
          <a:p>
            <a:r>
              <a:rPr lang="fr-FR">
                <a:latin typeface="Courier New" pitchFamily="49" charset="0"/>
                <a:cs typeface="Courier New" pitchFamily="49" charset="0"/>
              </a:rPr>
              <a:t>&lt;script language = </a:t>
            </a:r>
            <a:r>
              <a:rPr lang="fr-FR" smtClean="0">
                <a:latin typeface="Courier New" pitchFamily="49" charset="0"/>
                <a:cs typeface="Courier New" pitchFamily="49" charset="0"/>
              </a:rPr>
              <a:t>"JavaScript"&gt;</a:t>
            </a:r>
            <a:endParaRPr lang="en-US">
              <a:latin typeface="Courier New" pitchFamily="49" charset="0"/>
              <a:cs typeface="Courier New" pitchFamily="49" charset="0"/>
            </a:endParaRPr>
          </a:p>
          <a:p>
            <a:r>
              <a:rPr lang="fr-FR">
                <a:latin typeface="Courier New" pitchFamily="49" charset="0"/>
                <a:cs typeface="Courier New" pitchFamily="49" charset="0"/>
              </a:rPr>
              <a:t>	var bienToanCuc;</a:t>
            </a:r>
            <a:endParaRPr lang="en-US">
              <a:latin typeface="Courier New" pitchFamily="49" charset="0"/>
              <a:cs typeface="Courier New" pitchFamily="49" charset="0"/>
            </a:endParaRPr>
          </a:p>
          <a:p>
            <a:r>
              <a:rPr lang="fr-FR">
                <a:latin typeface="Courier New" pitchFamily="49" charset="0"/>
                <a:cs typeface="Courier New" pitchFamily="49" charset="0"/>
              </a:rPr>
              <a:t>	function hamA(){</a:t>
            </a:r>
            <a:endParaRPr lang="en-US">
              <a:latin typeface="Courier New" pitchFamily="49" charset="0"/>
              <a:cs typeface="Courier New" pitchFamily="49" charset="0"/>
            </a:endParaRPr>
          </a:p>
          <a:p>
            <a:r>
              <a:rPr lang="fr-FR">
                <a:latin typeface="Courier New" pitchFamily="49" charset="0"/>
                <a:cs typeface="Courier New" pitchFamily="49" charset="0"/>
              </a:rPr>
              <a:t>		var bienCucBo;</a:t>
            </a:r>
            <a:endParaRPr lang="en-US">
              <a:latin typeface="Courier New" pitchFamily="49" charset="0"/>
              <a:cs typeface="Courier New" pitchFamily="49" charset="0"/>
            </a:endParaRPr>
          </a:p>
          <a:p>
            <a:r>
              <a:rPr lang="fr-FR">
                <a:latin typeface="Courier New" pitchFamily="49" charset="0"/>
                <a:cs typeface="Courier New" pitchFamily="49" charset="0"/>
              </a:rPr>
              <a:t>		bienCucBo = 10;</a:t>
            </a:r>
            <a:endParaRPr lang="en-US">
              <a:latin typeface="Courier New" pitchFamily="49" charset="0"/>
              <a:cs typeface="Courier New" pitchFamily="49" charset="0"/>
            </a:endParaRPr>
          </a:p>
          <a:p>
            <a:r>
              <a:rPr lang="fr-FR">
                <a:latin typeface="Courier New" pitchFamily="49" charset="0"/>
                <a:cs typeface="Courier New" pitchFamily="49" charset="0"/>
              </a:rPr>
              <a:t>		bienToanCuc = 20;</a:t>
            </a:r>
            <a:endParaRPr lang="en-US">
              <a:latin typeface="Courier New" pitchFamily="49" charset="0"/>
              <a:cs typeface="Courier New" pitchFamily="49" charset="0"/>
            </a:endParaRPr>
          </a:p>
          <a:p>
            <a:r>
              <a:rPr lang="fr-FR">
                <a:latin typeface="Courier New" pitchFamily="49" charset="0"/>
                <a:cs typeface="Courier New" pitchFamily="49" charset="0"/>
              </a:rPr>
              <a:t>	}</a:t>
            </a:r>
            <a:endParaRPr lang="en-US">
              <a:latin typeface="Courier New" pitchFamily="49" charset="0"/>
              <a:cs typeface="Courier New" pitchFamily="49" charset="0"/>
            </a:endParaRPr>
          </a:p>
          <a:p>
            <a:r>
              <a:rPr lang="fr-FR">
                <a:latin typeface="Courier New" pitchFamily="49" charset="0"/>
                <a:cs typeface="Courier New" pitchFamily="49" charset="0"/>
              </a:rPr>
              <a:t>&lt;/script&gt;</a:t>
            </a:r>
            <a:endParaRPr lang="en-US">
              <a:latin typeface="Courier New" pitchFamily="49" charset="0"/>
              <a:cs typeface="Courier New" pitchFamily="49" charset="0"/>
            </a:endParaRPr>
          </a:p>
        </p:txBody>
      </p:sp>
      <p:grpSp>
        <p:nvGrpSpPr>
          <p:cNvPr id="5" name="Group 4"/>
          <p:cNvGrpSpPr>
            <a:grpSpLocks/>
          </p:cNvGrpSpPr>
          <p:nvPr/>
        </p:nvGrpSpPr>
        <p:grpSpPr bwMode="auto">
          <a:xfrm>
            <a:off x="0" y="2768600"/>
            <a:ext cx="8839200" cy="3733800"/>
            <a:chOff x="2084" y="5469"/>
            <a:chExt cx="7215" cy="3795"/>
          </a:xfrm>
        </p:grpSpPr>
        <p:grpSp>
          <p:nvGrpSpPr>
            <p:cNvPr id="6" name="Group 5"/>
            <p:cNvGrpSpPr>
              <a:grpSpLocks/>
            </p:cNvGrpSpPr>
            <p:nvPr/>
          </p:nvGrpSpPr>
          <p:grpSpPr bwMode="auto">
            <a:xfrm>
              <a:off x="4439" y="5469"/>
              <a:ext cx="4860" cy="3795"/>
              <a:chOff x="3870" y="8535"/>
              <a:chExt cx="4860" cy="3795"/>
            </a:xfrm>
          </p:grpSpPr>
          <p:sp>
            <p:nvSpPr>
              <p:cNvPr id="9" name="Text Box 6"/>
              <p:cNvSpPr txBox="1">
                <a:spLocks noChangeArrowheads="1"/>
              </p:cNvSpPr>
              <p:nvPr/>
            </p:nvSpPr>
            <p:spPr bwMode="auto">
              <a:xfrm>
                <a:off x="3870" y="8535"/>
                <a:ext cx="4860" cy="3795"/>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New Roman" charset="0"/>
                  </a:rPr>
                  <a:t>The Script</a:t>
                </a:r>
              </a:p>
              <a:p>
                <a:pPr eaLnBrk="0" hangingPunct="0"/>
                <a:endParaRPr lang="en-US" sz="2000">
                  <a:latin typeface="Times New Roman" charset="0"/>
                </a:endParaRPr>
              </a:p>
            </p:txBody>
          </p:sp>
          <p:sp>
            <p:nvSpPr>
              <p:cNvPr id="10" name="Text Box 7"/>
              <p:cNvSpPr txBox="1">
                <a:spLocks noChangeArrowheads="1"/>
              </p:cNvSpPr>
              <p:nvPr/>
            </p:nvSpPr>
            <p:spPr bwMode="auto">
              <a:xfrm>
                <a:off x="4110" y="9045"/>
                <a:ext cx="4275" cy="3000"/>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New Roman" charset="0"/>
                  </a:rPr>
                  <a:t>Global variable 1</a:t>
                </a:r>
              </a:p>
            </p:txBody>
          </p:sp>
          <p:sp>
            <p:nvSpPr>
              <p:cNvPr id="11" name="Text Box 8"/>
              <p:cNvSpPr txBox="1">
                <a:spLocks noChangeArrowheads="1"/>
              </p:cNvSpPr>
              <p:nvPr/>
            </p:nvSpPr>
            <p:spPr bwMode="auto">
              <a:xfrm>
                <a:off x="4320" y="9630"/>
                <a:ext cx="1665" cy="960"/>
              </a:xfrm>
              <a:prstGeom prst="rect">
                <a:avLst/>
              </a:prstGeom>
              <a:solidFill>
                <a:srgbClr val="FFFFFF"/>
              </a:solidFill>
              <a:ln w="9525">
                <a:solidFill>
                  <a:srgbClr val="000000"/>
                </a:solidFill>
                <a:miter lim="800000"/>
                <a:headEnd/>
                <a:tailEnd/>
              </a:ln>
            </p:spPr>
            <p:txBody>
              <a:bodyPr/>
              <a:lstStyle/>
              <a:p>
                <a:pPr algn="ctr" eaLnBrk="0" hangingPunct="0"/>
                <a:r>
                  <a:rPr lang="en-US" sz="2000">
                    <a:latin typeface="Times New Roman" charset="0"/>
                  </a:rPr>
                  <a:t>Function1</a:t>
                </a:r>
              </a:p>
              <a:p>
                <a:pPr algn="ctr" eaLnBrk="0" hangingPunct="0"/>
                <a:r>
                  <a:rPr lang="en-US" sz="2000">
                    <a:latin typeface="Times New Roman" charset="0"/>
                  </a:rPr>
                  <a:t>Local variable a</a:t>
                </a:r>
              </a:p>
            </p:txBody>
          </p:sp>
          <p:sp>
            <p:nvSpPr>
              <p:cNvPr id="12" name="Text Box 9"/>
              <p:cNvSpPr txBox="1">
                <a:spLocks noChangeArrowheads="1"/>
              </p:cNvSpPr>
              <p:nvPr/>
            </p:nvSpPr>
            <p:spPr bwMode="auto">
              <a:xfrm>
                <a:off x="4320" y="10815"/>
                <a:ext cx="1710" cy="915"/>
              </a:xfrm>
              <a:prstGeom prst="rect">
                <a:avLst/>
              </a:prstGeom>
              <a:solidFill>
                <a:srgbClr val="FFFFFF"/>
              </a:solidFill>
              <a:ln w="9525">
                <a:solidFill>
                  <a:srgbClr val="000000"/>
                </a:solidFill>
                <a:miter lim="800000"/>
                <a:headEnd/>
                <a:tailEnd/>
              </a:ln>
            </p:spPr>
            <p:txBody>
              <a:bodyPr/>
              <a:lstStyle/>
              <a:p>
                <a:pPr algn="ctr" eaLnBrk="0" hangingPunct="0"/>
                <a:r>
                  <a:rPr lang="en-US" sz="2000">
                    <a:latin typeface="Times New Roman" charset="0"/>
                  </a:rPr>
                  <a:t>Function2</a:t>
                </a:r>
              </a:p>
              <a:p>
                <a:pPr algn="ctr" eaLnBrk="0" hangingPunct="0"/>
                <a:r>
                  <a:rPr lang="en-US" sz="2000">
                    <a:latin typeface="Times New Roman" charset="0"/>
                  </a:rPr>
                  <a:t>Local variable b</a:t>
                </a:r>
              </a:p>
            </p:txBody>
          </p:sp>
          <p:sp>
            <p:nvSpPr>
              <p:cNvPr id="13" name="Text Box 10"/>
              <p:cNvSpPr txBox="1">
                <a:spLocks noChangeArrowheads="1"/>
              </p:cNvSpPr>
              <p:nvPr/>
            </p:nvSpPr>
            <p:spPr bwMode="auto">
              <a:xfrm>
                <a:off x="6375" y="10245"/>
                <a:ext cx="1740" cy="885"/>
              </a:xfrm>
              <a:prstGeom prst="rect">
                <a:avLst/>
              </a:prstGeom>
              <a:solidFill>
                <a:srgbClr val="FFFFFF"/>
              </a:solidFill>
              <a:ln w="9525">
                <a:solidFill>
                  <a:srgbClr val="000000"/>
                </a:solidFill>
                <a:miter lim="800000"/>
                <a:headEnd/>
                <a:tailEnd/>
              </a:ln>
            </p:spPr>
            <p:txBody>
              <a:bodyPr/>
              <a:lstStyle/>
              <a:p>
                <a:pPr eaLnBrk="0" hangingPunct="0"/>
                <a:r>
                  <a:rPr lang="en-US" sz="2000">
                    <a:latin typeface="Times New Roman" charset="0"/>
                  </a:rPr>
                  <a:t>Function3</a:t>
                </a:r>
              </a:p>
              <a:p>
                <a:pPr eaLnBrk="0" hangingPunct="0"/>
                <a:r>
                  <a:rPr lang="en-US" sz="2000">
                    <a:latin typeface="Times New Roman" charset="0"/>
                  </a:rPr>
                  <a:t>Local variable c</a:t>
                </a:r>
              </a:p>
            </p:txBody>
          </p:sp>
        </p:grpSp>
        <p:sp>
          <p:nvSpPr>
            <p:cNvPr id="7" name="Text Box 11"/>
            <p:cNvSpPr txBox="1">
              <a:spLocks noChangeArrowheads="1"/>
            </p:cNvSpPr>
            <p:nvPr/>
          </p:nvSpPr>
          <p:spPr bwMode="auto">
            <a:xfrm>
              <a:off x="2084" y="5934"/>
              <a:ext cx="2130" cy="1266"/>
            </a:xfrm>
            <a:prstGeom prst="rect">
              <a:avLst/>
            </a:prstGeom>
            <a:solidFill>
              <a:srgbClr val="FFFFFF"/>
            </a:solidFill>
            <a:ln w="9525">
              <a:noFill/>
              <a:miter lim="800000"/>
              <a:headEnd/>
              <a:tailEnd/>
            </a:ln>
          </p:spPr>
          <p:txBody>
            <a:bodyPr/>
            <a:lstStyle/>
            <a:p>
              <a:pPr eaLnBrk="0" hangingPunct="0"/>
              <a:r>
                <a:rPr lang="en-US" sz="2000">
                  <a:latin typeface="Times New Roman" charset="0"/>
                </a:rPr>
                <a:t>Có thể truy cập bởi Function1, Function2, and Function3</a:t>
              </a:r>
            </a:p>
            <a:p>
              <a:pPr eaLnBrk="0" hangingPunct="0"/>
              <a:endParaRPr lang="en-US" sz="2000">
                <a:latin typeface="Times New Roman" charset="0"/>
              </a:endParaRPr>
            </a:p>
          </p:txBody>
        </p:sp>
        <p:sp>
          <p:nvSpPr>
            <p:cNvPr id="8" name="Line 12"/>
            <p:cNvSpPr>
              <a:spLocks noChangeShapeType="1"/>
            </p:cNvSpPr>
            <p:nvPr/>
          </p:nvSpPr>
          <p:spPr bwMode="auto">
            <a:xfrm>
              <a:off x="3717" y="6369"/>
              <a:ext cx="840" cy="0"/>
            </a:xfrm>
            <a:prstGeom prst="line">
              <a:avLst/>
            </a:prstGeom>
            <a:noFill/>
            <a:ln w="9525">
              <a:solidFill>
                <a:srgbClr val="000000"/>
              </a:solidFill>
              <a:round/>
              <a:headEnd/>
              <a:tailEnd type="triangle" w="med" len="sm"/>
            </a:ln>
          </p:spPr>
          <p:txBody>
            <a:bodyPr/>
            <a:lstStyle/>
            <a:p>
              <a:endParaRPr lang="vi-VN"/>
            </a:p>
          </p:txBody>
        </p:sp>
      </p:grpSp>
    </p:spTree>
    <p:extLst>
      <p:ext uri="{BB962C8B-B14F-4D97-AF65-F5344CB8AC3E}">
        <p14:creationId xmlns="" xmlns:p14="http://schemas.microsoft.com/office/powerpoint/2010/main" val="191172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xit" presetSubtype="10" fill="hold" grpId="0" nodeType="withEffect">
                                  <p:stCondLst>
                                    <p:cond delay="0"/>
                                  </p:stCondLst>
                                  <p:childTnLst>
                                    <p:animEffect transition="out" filter="blinds(horizontal)">
                                      <p:cBhvr>
                                        <p:cTn id="8" dur="500"/>
                                        <p:tgtEl>
                                          <p:spTgt spid="2">
                                            <p:txEl>
                                              <p:pRg st="0" end="0"/>
                                            </p:txEl>
                                          </p:spTgt>
                                        </p:tgtEl>
                                      </p:cBhvr>
                                    </p:animEffect>
                                    <p:set>
                                      <p:cBhvr>
                                        <p:cTn id="9" dur="1" fill="hold">
                                          <p:stCondLst>
                                            <p:cond delay="499"/>
                                          </p:stCondLst>
                                        </p:cTn>
                                        <p:tgtEl>
                                          <p:spTgt spid="2">
                                            <p:txEl>
                                              <p:pRg st="0" end="0"/>
                                            </p:txEl>
                                          </p:spTgt>
                                        </p:tgtEl>
                                        <p:attrNameLst>
                                          <p:attrName>style.visibility</p:attrName>
                                        </p:attrNameLst>
                                      </p:cBhvr>
                                      <p:to>
                                        <p:strVal val="hidden"/>
                                      </p:to>
                                    </p:set>
                                  </p:childTnLst>
                                </p:cTn>
                              </p:par>
                              <p:par>
                                <p:cTn id="10" presetID="3" presetClass="exit" presetSubtype="10" fill="hold" grpId="0" nodeType="withEffect">
                                  <p:stCondLst>
                                    <p:cond delay="0"/>
                                  </p:stCondLst>
                                  <p:childTnLst>
                                    <p:animEffect transition="out" filter="blinds(horizontal)">
                                      <p:cBhvr>
                                        <p:cTn id="11" dur="500"/>
                                        <p:tgtEl>
                                          <p:spTgt spid="2">
                                            <p:txEl>
                                              <p:pRg st="1" end="1"/>
                                            </p:txEl>
                                          </p:spTgt>
                                        </p:tgtEl>
                                      </p:cBhvr>
                                    </p:animEffect>
                                    <p:set>
                                      <p:cBhvr>
                                        <p:cTn id="12" dur="1" fill="hold">
                                          <p:stCondLst>
                                            <p:cond delay="499"/>
                                          </p:stCondLst>
                                        </p:cTn>
                                        <p:tgtEl>
                                          <p:spTgt spid="2">
                                            <p:txEl>
                                              <p:pRg st="1" end="1"/>
                                            </p:txEl>
                                          </p:spTgt>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2">
                                            <p:txEl>
                                              <p:pRg st="2" end="2"/>
                                            </p:txEl>
                                          </p:spTgt>
                                        </p:tgtEl>
                                      </p:cBhvr>
                                    </p:animEffect>
                                    <p:set>
                                      <p:cBhvr>
                                        <p:cTn id="15" dur="1" fill="hold">
                                          <p:stCondLst>
                                            <p:cond delay="499"/>
                                          </p:stCondLst>
                                        </p:cTn>
                                        <p:tgtEl>
                                          <p:spTgt spid="2">
                                            <p:txEl>
                                              <p:pRg st="2" end="2"/>
                                            </p:txEl>
                                          </p:spTgt>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2">
                                            <p:txEl>
                                              <p:pRg st="3" end="3"/>
                                            </p:txEl>
                                          </p:spTgt>
                                        </p:tgtEl>
                                      </p:cBhvr>
                                    </p:animEffect>
                                    <p:set>
                                      <p:cBhvr>
                                        <p:cTn id="18" dur="1" fill="hold">
                                          <p:stCondLst>
                                            <p:cond delay="499"/>
                                          </p:stCondLst>
                                        </p:cTn>
                                        <p:tgtEl>
                                          <p:spTgt spid="2">
                                            <p:txEl>
                                              <p:pRg st="3" end="3"/>
                                            </p:txEl>
                                          </p:spTgt>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2">
                                            <p:txEl>
                                              <p:pRg st="4" end="4"/>
                                            </p:txEl>
                                          </p:spTgt>
                                        </p:tgtEl>
                                      </p:cBhvr>
                                    </p:animEffect>
                                    <p:set>
                                      <p:cBhvr>
                                        <p:cTn id="21" dur="1" fill="hold">
                                          <p:stCondLst>
                                            <p:cond delay="499"/>
                                          </p:stCondLst>
                                        </p:cTn>
                                        <p:tgtEl>
                                          <p:spTgt spid="2">
                                            <p:txEl>
                                              <p:pRg st="4" end="4"/>
                                            </p:txEl>
                                          </p:spTgt>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2">
                                            <p:txEl>
                                              <p:pRg st="5" end="5"/>
                                            </p:txEl>
                                          </p:spTgt>
                                        </p:tgtEl>
                                      </p:cBhvr>
                                    </p:animEffect>
                                    <p:set>
                                      <p:cBhvr>
                                        <p:cTn id="24" dur="1" fill="hold">
                                          <p:stCondLst>
                                            <p:cond delay="499"/>
                                          </p:stCondLst>
                                        </p:cTn>
                                        <p:tgtEl>
                                          <p:spTgt spid="2">
                                            <p:txEl>
                                              <p:pRg st="5" end="5"/>
                                            </p:txEl>
                                          </p:spTgt>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90614"/>
            <a:ext cx="8255000" cy="3790875"/>
          </a:xfrm>
        </p:spPr>
        <p:txBody>
          <a:bodyPr>
            <a:normAutofit fontScale="77500" lnSpcReduction="20000"/>
          </a:bodyPr>
          <a:lstStyle/>
          <a:p>
            <a:r>
              <a:rPr lang="en-US" smtClean="0"/>
              <a:t>Chèn các ký tự đặc biệt vào một kiểu dữ liệu chuỗi nhằm thực hiện một công việc cụ thể</a:t>
            </a:r>
          </a:p>
          <a:p>
            <a:r>
              <a:rPr lang="en-US" smtClean="0"/>
              <a:t>Bảng các ký tự đặc biệt</a:t>
            </a:r>
          </a:p>
          <a:p>
            <a:endParaRPr lang="en-US"/>
          </a:p>
          <a:p>
            <a:endParaRPr lang="en-US" smtClean="0"/>
          </a:p>
          <a:p>
            <a:endParaRPr lang="en-US"/>
          </a:p>
          <a:p>
            <a:endParaRPr lang="en-US" smtClean="0"/>
          </a:p>
          <a:p>
            <a:pPr marL="0" indent="0">
              <a:buNone/>
            </a:pPr>
            <a:endParaRPr lang="en-US" smtClean="0"/>
          </a:p>
          <a:p>
            <a:r>
              <a:rPr lang="en-US" smtClean="0"/>
              <a:t>Ví dụ:</a:t>
            </a:r>
          </a:p>
        </p:txBody>
      </p:sp>
      <p:sp>
        <p:nvSpPr>
          <p:cNvPr id="3" name="Text Placeholder 2"/>
          <p:cNvSpPr>
            <a:spLocks noGrp="1"/>
          </p:cNvSpPr>
          <p:nvPr>
            <p:ph type="body" sz="quarter" idx="11"/>
          </p:nvPr>
        </p:nvSpPr>
        <p:spPr/>
        <p:txBody>
          <a:bodyPr/>
          <a:lstStyle/>
          <a:p>
            <a:r>
              <a:rPr lang="en-US" smtClean="0"/>
              <a:t>Ký tự đặc biệt trong chuỗi</a:t>
            </a:r>
            <a:endParaRPr lang="en-US"/>
          </a:p>
        </p:txBody>
      </p:sp>
      <p:graphicFrame>
        <p:nvGraphicFramePr>
          <p:cNvPr id="8" name="Table 7"/>
          <p:cNvGraphicFramePr>
            <a:graphicFrameLocks noGrp="1"/>
          </p:cNvGraphicFramePr>
          <p:nvPr>
            <p:extLst>
              <p:ext uri="{D42A27DB-BD31-4B8C-83A1-F6EECF244321}">
                <p14:modId xmlns="" xmlns:p14="http://schemas.microsoft.com/office/powerpoint/2010/main" val="3608321008"/>
              </p:ext>
            </p:extLst>
          </p:nvPr>
        </p:nvGraphicFramePr>
        <p:xfrm>
          <a:off x="633412" y="2201698"/>
          <a:ext cx="7793136" cy="1973580"/>
        </p:xfrm>
        <a:graphic>
          <a:graphicData uri="http://schemas.openxmlformats.org/drawingml/2006/table">
            <a:tbl>
              <a:tblPr firstRow="1" bandRow="1" bandCol="1">
                <a:tableStyleId>{5C22544A-7EE6-4342-B048-85BDC9FD1C3A}</a:tableStyleId>
              </a:tblPr>
              <a:tblGrid>
                <a:gridCol w="1441610"/>
                <a:gridCol w="6351526"/>
              </a:tblGrid>
              <a:tr h="0">
                <a:tc>
                  <a:txBody>
                    <a:bodyPr/>
                    <a:lstStyle/>
                    <a:p>
                      <a:pPr marL="0" marR="0" algn="ctr">
                        <a:spcBef>
                          <a:spcPts val="0"/>
                        </a:spcBef>
                        <a:spcAft>
                          <a:spcPts val="0"/>
                        </a:spcAft>
                      </a:pPr>
                      <a:r>
                        <a:rPr lang="en-US">
                          <a:latin typeface="Cambria" pitchFamily="18" charset="0"/>
                        </a:rPr>
                        <a:t>Ký tự</a:t>
                      </a:r>
                    </a:p>
                  </a:txBody>
                  <a:tcPr marL="27305" marR="27305" marT="27305" marB="27305"/>
                </a:tc>
                <a:tc>
                  <a:txBody>
                    <a:bodyPr/>
                    <a:lstStyle/>
                    <a:p>
                      <a:pPr marL="0" marR="0" algn="ctr">
                        <a:spcBef>
                          <a:spcPts val="0"/>
                        </a:spcBef>
                        <a:spcAft>
                          <a:spcPts val="0"/>
                        </a:spcAft>
                      </a:pPr>
                      <a:r>
                        <a:rPr lang="en-US">
                          <a:latin typeface="Cambria" pitchFamily="18" charset="0"/>
                        </a:rPr>
                        <a:t>Ý nghĩa</a:t>
                      </a:r>
                    </a:p>
                  </a:txBody>
                  <a:tcPr marL="27305" marR="27305" marT="27305" marB="27305"/>
                </a:tc>
              </a:tr>
              <a:tr h="0">
                <a:tc>
                  <a:txBody>
                    <a:bodyPr/>
                    <a:lstStyle/>
                    <a:p>
                      <a:pPr marL="0" marR="0">
                        <a:spcBef>
                          <a:spcPts val="0"/>
                        </a:spcBef>
                        <a:spcAft>
                          <a:spcPts val="0"/>
                        </a:spcAft>
                      </a:pPr>
                      <a:r>
                        <a:rPr lang="en-US">
                          <a:latin typeface="Cambria" pitchFamily="18" charset="0"/>
                        </a:rPr>
                        <a:t>\b</a:t>
                      </a:r>
                    </a:p>
                  </a:txBody>
                  <a:tcPr marL="27305" marR="27305" marT="27305" marB="27305"/>
                </a:tc>
                <a:tc>
                  <a:txBody>
                    <a:bodyPr/>
                    <a:lstStyle/>
                    <a:p>
                      <a:pPr marL="0" marR="0">
                        <a:spcBef>
                          <a:spcPts val="0"/>
                        </a:spcBef>
                        <a:spcAft>
                          <a:spcPts val="0"/>
                        </a:spcAft>
                      </a:pPr>
                      <a:r>
                        <a:rPr lang="en-US">
                          <a:latin typeface="Cambria" pitchFamily="18" charset="0"/>
                        </a:rPr>
                        <a:t>backspace </a:t>
                      </a:r>
                    </a:p>
                  </a:txBody>
                  <a:tcPr marL="27305" marR="27305" marT="27305" marB="27305"/>
                </a:tc>
              </a:tr>
              <a:tr h="0">
                <a:tc>
                  <a:txBody>
                    <a:bodyPr/>
                    <a:lstStyle/>
                    <a:p>
                      <a:pPr marL="0" marR="0">
                        <a:spcBef>
                          <a:spcPts val="0"/>
                        </a:spcBef>
                        <a:spcAft>
                          <a:spcPts val="0"/>
                        </a:spcAft>
                      </a:pPr>
                      <a:r>
                        <a:rPr lang="en-US">
                          <a:latin typeface="Cambria" pitchFamily="18" charset="0"/>
                        </a:rPr>
                        <a:t>\f</a:t>
                      </a:r>
                    </a:p>
                  </a:txBody>
                  <a:tcPr marL="27305" marR="27305" marT="27305" marB="27305"/>
                </a:tc>
                <a:tc>
                  <a:txBody>
                    <a:bodyPr/>
                    <a:lstStyle/>
                    <a:p>
                      <a:pPr marL="0" marR="0">
                        <a:spcBef>
                          <a:spcPts val="0"/>
                        </a:spcBef>
                        <a:spcAft>
                          <a:spcPts val="0"/>
                        </a:spcAft>
                      </a:pPr>
                      <a:r>
                        <a:rPr lang="en-US">
                          <a:latin typeface="Cambria" pitchFamily="18" charset="0"/>
                        </a:rPr>
                        <a:t>form feed </a:t>
                      </a:r>
                      <a:r>
                        <a:rPr lang="en-US" smtClean="0">
                          <a:latin typeface="Cambria" pitchFamily="18" charset="0"/>
                        </a:rPr>
                        <a:t>(Sang trang)</a:t>
                      </a:r>
                      <a:endParaRPr lang="en-US">
                        <a:latin typeface="Cambria" pitchFamily="18" charset="0"/>
                      </a:endParaRPr>
                    </a:p>
                  </a:txBody>
                  <a:tcPr marL="27305" marR="27305" marT="27305" marB="27305"/>
                </a:tc>
              </a:tr>
              <a:tr h="0">
                <a:tc>
                  <a:txBody>
                    <a:bodyPr/>
                    <a:lstStyle/>
                    <a:p>
                      <a:pPr marL="0" marR="0">
                        <a:spcBef>
                          <a:spcPts val="0"/>
                        </a:spcBef>
                        <a:spcAft>
                          <a:spcPts val="0"/>
                        </a:spcAft>
                      </a:pPr>
                      <a:r>
                        <a:rPr lang="en-US">
                          <a:latin typeface="Cambria" pitchFamily="18" charset="0"/>
                        </a:rPr>
                        <a:t>\n</a:t>
                      </a:r>
                    </a:p>
                  </a:txBody>
                  <a:tcPr marL="27305" marR="27305" marT="27305" marB="27305"/>
                </a:tc>
                <a:tc>
                  <a:txBody>
                    <a:bodyPr/>
                    <a:lstStyle/>
                    <a:p>
                      <a:pPr marL="0" marR="0">
                        <a:spcBef>
                          <a:spcPts val="0"/>
                        </a:spcBef>
                        <a:spcAft>
                          <a:spcPts val="0"/>
                        </a:spcAft>
                      </a:pPr>
                      <a:r>
                        <a:rPr lang="en-US">
                          <a:latin typeface="Cambria" pitchFamily="18" charset="0"/>
                        </a:rPr>
                        <a:t>new line (xuống dòng và đưa con trỏ về đầu dòng đó) </a:t>
                      </a:r>
                    </a:p>
                  </a:txBody>
                  <a:tcPr marL="27305" marR="27305" marT="27305" marB="27305"/>
                </a:tc>
              </a:tr>
              <a:tr h="0">
                <a:tc>
                  <a:txBody>
                    <a:bodyPr/>
                    <a:lstStyle/>
                    <a:p>
                      <a:pPr marL="0" marR="0">
                        <a:spcBef>
                          <a:spcPts val="0"/>
                        </a:spcBef>
                        <a:spcAft>
                          <a:spcPts val="0"/>
                        </a:spcAft>
                      </a:pPr>
                      <a:r>
                        <a:rPr lang="en-US">
                          <a:latin typeface="Cambria" pitchFamily="18" charset="0"/>
                        </a:rPr>
                        <a:t>\r</a:t>
                      </a:r>
                    </a:p>
                  </a:txBody>
                  <a:tcPr marL="27305" marR="27305" marT="27305" marB="27305"/>
                </a:tc>
                <a:tc>
                  <a:txBody>
                    <a:bodyPr/>
                    <a:lstStyle/>
                    <a:p>
                      <a:pPr marL="0" marR="0">
                        <a:spcBef>
                          <a:spcPts val="0"/>
                        </a:spcBef>
                        <a:spcAft>
                          <a:spcPts val="0"/>
                        </a:spcAft>
                      </a:pPr>
                      <a:r>
                        <a:rPr lang="en-US">
                          <a:latin typeface="Cambria" pitchFamily="18" charset="0"/>
                        </a:rPr>
                        <a:t>Carriage return (đưa con trỏ về đầu dòng hiện tại)</a:t>
                      </a:r>
                    </a:p>
                  </a:txBody>
                  <a:tcPr marL="27305" marR="27305" marT="27305" marB="27305"/>
                </a:tc>
              </a:tr>
              <a:tr h="0">
                <a:tc>
                  <a:txBody>
                    <a:bodyPr/>
                    <a:lstStyle/>
                    <a:p>
                      <a:pPr marL="0" marR="0">
                        <a:spcBef>
                          <a:spcPts val="0"/>
                        </a:spcBef>
                        <a:spcAft>
                          <a:spcPts val="0"/>
                        </a:spcAft>
                      </a:pPr>
                      <a:r>
                        <a:rPr lang="en-US">
                          <a:latin typeface="Cambria" pitchFamily="18" charset="0"/>
                        </a:rPr>
                        <a:t>\t</a:t>
                      </a:r>
                    </a:p>
                  </a:txBody>
                  <a:tcPr marL="27305" marR="27305" marT="27305" marB="27305"/>
                </a:tc>
                <a:tc>
                  <a:txBody>
                    <a:bodyPr/>
                    <a:lstStyle/>
                    <a:p>
                      <a:pPr marL="0" marR="0">
                        <a:spcBef>
                          <a:spcPts val="0"/>
                        </a:spcBef>
                        <a:spcAft>
                          <a:spcPts val="0"/>
                        </a:spcAft>
                      </a:pPr>
                      <a:r>
                        <a:rPr lang="en-US">
                          <a:latin typeface="Cambria" pitchFamily="18" charset="0"/>
                        </a:rPr>
                        <a:t>Tab </a:t>
                      </a:r>
                    </a:p>
                  </a:txBody>
                  <a:tcPr marL="27305" marR="27305" marT="27305" marB="27305"/>
                </a:tc>
              </a:tr>
            </a:tbl>
          </a:graphicData>
        </a:graphic>
      </p:graphicFrame>
      <p:sp>
        <p:nvSpPr>
          <p:cNvPr id="9" name="TextBox 8"/>
          <p:cNvSpPr txBox="1"/>
          <p:nvPr/>
        </p:nvSpPr>
        <p:spPr>
          <a:xfrm>
            <a:off x="637735" y="4951733"/>
            <a:ext cx="7802879" cy="1015663"/>
          </a:xfrm>
          <a:prstGeom prst="rect">
            <a:avLst/>
          </a:prstGeom>
          <a:solidFill>
            <a:schemeClr val="bg1">
              <a:lumMod val="85000"/>
            </a:schemeClr>
          </a:solidFill>
        </p:spPr>
        <p:txBody>
          <a:bodyPr wrap="square" rtlCol="0">
            <a:spAutoFit/>
          </a:bodyPr>
          <a:lstStyle/>
          <a:p>
            <a:r>
              <a:rPr lang="fr-FR">
                <a:latin typeface="Courier New" pitchFamily="49" charset="0"/>
                <a:cs typeface="Courier New" pitchFamily="49" charset="0"/>
              </a:rPr>
              <a:t>&lt;script language = </a:t>
            </a:r>
            <a:r>
              <a:rPr lang="fr-FR" smtClean="0">
                <a:latin typeface="Courier New" pitchFamily="49" charset="0"/>
                <a:cs typeface="Courier New" pitchFamily="49" charset="0"/>
              </a:rPr>
              <a:t>"JavaScript"&gt;</a:t>
            </a:r>
            <a:endParaRPr lang="en-US">
              <a:latin typeface="Courier New" pitchFamily="49" charset="0"/>
              <a:cs typeface="Courier New" pitchFamily="49" charset="0"/>
            </a:endParaRPr>
          </a:p>
          <a:p>
            <a:r>
              <a:rPr lang="fr-FR">
                <a:latin typeface="Courier New" pitchFamily="49" charset="0"/>
                <a:cs typeface="Courier New" pitchFamily="49" charset="0"/>
              </a:rPr>
              <a:t>	</a:t>
            </a:r>
            <a:r>
              <a:rPr lang="en-US" smtClean="0">
                <a:latin typeface="Courier New" pitchFamily="49" charset="0"/>
                <a:cs typeface="Courier New" pitchFamily="49" charset="0"/>
              </a:rPr>
              <a:t>alert("Đây là dòng 1 \n\t Đây là dòng 2");</a:t>
            </a:r>
            <a:endParaRPr lang="en-US">
              <a:latin typeface="Courier New" pitchFamily="49" charset="0"/>
              <a:cs typeface="Courier New" pitchFamily="49" charset="0"/>
            </a:endParaRPr>
          </a:p>
          <a:p>
            <a:r>
              <a:rPr lang="fr-FR">
                <a:latin typeface="Courier New" pitchFamily="49" charset="0"/>
                <a:cs typeface="Courier New" pitchFamily="49" charset="0"/>
              </a:rPr>
              <a:t>&lt;/script&gt;</a:t>
            </a:r>
            <a:endParaRPr lang="en-US">
              <a:latin typeface="Courier New" pitchFamily="49" charset="0"/>
              <a:cs typeface="Courier New" pitchFamily="49" charset="0"/>
            </a:endParaRPr>
          </a:p>
        </p:txBody>
      </p:sp>
      <p:pic>
        <p:nvPicPr>
          <p:cNvPr id="1025"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89773" y="3849786"/>
            <a:ext cx="2028825" cy="1381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0681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5"/>
                                        </p:tgtEl>
                                        <p:attrNameLst>
                                          <p:attrName>style.visibility</p:attrName>
                                        </p:attrNameLst>
                                      </p:cBhvr>
                                      <p:to>
                                        <p:strVal val="visible"/>
                                      </p:to>
                                    </p:set>
                                    <p:anim calcmode="lin" valueType="num">
                                      <p:cBhvr>
                                        <p:cTn id="14" dur="500" fill="hold"/>
                                        <p:tgtEl>
                                          <p:spTgt spid="1025"/>
                                        </p:tgtEl>
                                        <p:attrNameLst>
                                          <p:attrName>ppt_w</p:attrName>
                                        </p:attrNameLst>
                                      </p:cBhvr>
                                      <p:tavLst>
                                        <p:tav tm="0">
                                          <p:val>
                                            <p:fltVal val="0"/>
                                          </p:val>
                                        </p:tav>
                                        <p:tav tm="100000">
                                          <p:val>
                                            <p:strVal val="#ppt_w"/>
                                          </p:val>
                                        </p:tav>
                                      </p:tavLst>
                                    </p:anim>
                                    <p:anim calcmode="lin" valueType="num">
                                      <p:cBhvr>
                                        <p:cTn id="15" dur="500" fill="hold"/>
                                        <p:tgtEl>
                                          <p:spTgt spid="1025"/>
                                        </p:tgtEl>
                                        <p:attrNameLst>
                                          <p:attrName>ppt_h</p:attrName>
                                        </p:attrNameLst>
                                      </p:cBhvr>
                                      <p:tavLst>
                                        <p:tav tm="0">
                                          <p:val>
                                            <p:fltVal val="0"/>
                                          </p:val>
                                        </p:tav>
                                        <p:tav tm="100000">
                                          <p:val>
                                            <p:strVal val="#ppt_h"/>
                                          </p:val>
                                        </p:tav>
                                      </p:tavLst>
                                    </p:anim>
                                    <p:animEffect transition="in" filter="fade">
                                      <p:cBhvr>
                                        <p:cTn id="16"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biến</a:t>
            </a:r>
            <a:r>
              <a:rPr lang="en-US" dirty="0" smtClean="0"/>
              <a:t> </a:t>
            </a:r>
            <a:r>
              <a:rPr lang="en-US" dirty="0" err="1" smtClean="0"/>
              <a:t>hoặc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để</a:t>
            </a:r>
            <a:r>
              <a:rPr lang="en-US"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mới</a:t>
            </a:r>
            <a:endParaRPr lang="en-US" dirty="0" smtClean="0"/>
          </a:p>
          <a:p>
            <a:endParaRPr lang="en-US" dirty="0"/>
          </a:p>
        </p:txBody>
      </p:sp>
      <p:sp>
        <p:nvSpPr>
          <p:cNvPr id="3" name="Text Placeholder 2"/>
          <p:cNvSpPr>
            <a:spLocks noGrp="1"/>
          </p:cNvSpPr>
          <p:nvPr>
            <p:ph type="body" sz="quarter" idx="11"/>
          </p:nvPr>
        </p:nvSpPr>
        <p:spPr/>
        <p:txBody>
          <a:bodyPr/>
          <a:lstStyle/>
          <a:p>
            <a:r>
              <a:rPr lang="en-US" smtClean="0"/>
              <a:t>Toán tử</a:t>
            </a:r>
            <a:endParaRPr lang="en-US"/>
          </a:p>
        </p:txBody>
      </p:sp>
      <p:sp>
        <p:nvSpPr>
          <p:cNvPr id="4" name="TextBox 3"/>
          <p:cNvSpPr txBox="1"/>
          <p:nvPr/>
        </p:nvSpPr>
        <p:spPr>
          <a:xfrm>
            <a:off x="1059766" y="2814854"/>
            <a:ext cx="7467600" cy="477054"/>
          </a:xfrm>
          <a:prstGeom prst="rect">
            <a:avLst/>
          </a:prstGeom>
          <a:solidFill>
            <a:schemeClr val="bg1">
              <a:lumMod val="85000"/>
            </a:schemeClr>
          </a:solidFill>
        </p:spPr>
        <p:txBody>
          <a:bodyPr wrap="square" rtlCol="0">
            <a:spAutoFit/>
          </a:bodyPr>
          <a:lstStyle/>
          <a:p>
            <a:r>
              <a:rPr lang="en-US" sz="2500" b="1" dirty="0" err="1">
                <a:solidFill>
                  <a:srgbClr val="0900C0"/>
                </a:solidFill>
                <a:latin typeface="Courier New" pitchFamily="49" charset="0"/>
                <a:cs typeface="Courier New" pitchFamily="49" charset="0"/>
              </a:rPr>
              <a:t>v</a:t>
            </a:r>
            <a:r>
              <a:rPr lang="en-US" sz="2500" b="1" dirty="0" err="1" smtClean="0">
                <a:solidFill>
                  <a:srgbClr val="0900C0"/>
                </a:solidFill>
                <a:latin typeface="Courier New" pitchFamily="49" charset="0"/>
                <a:cs typeface="Courier New" pitchFamily="49" charset="0"/>
              </a:rPr>
              <a:t>ar</a:t>
            </a:r>
            <a:r>
              <a:rPr lang="en-US" sz="2500" b="1" dirty="0" smtClean="0">
                <a:solidFill>
                  <a:srgbClr val="0900C0"/>
                </a:solidFill>
                <a:latin typeface="Courier New" pitchFamily="49" charset="0"/>
                <a:cs typeface="Courier New" pitchFamily="49" charset="0"/>
              </a:rPr>
              <a:t> </a:t>
            </a:r>
            <a:r>
              <a:rPr lang="en-US" sz="2500" b="1" dirty="0" smtClean="0">
                <a:latin typeface="Courier New" pitchFamily="49" charset="0"/>
                <a:cs typeface="Courier New" pitchFamily="49" charset="0"/>
              </a:rPr>
              <a:t>result</a:t>
            </a:r>
            <a:r>
              <a:rPr lang="en-US" sz="2500" b="1" dirty="0" smtClean="0">
                <a:solidFill>
                  <a:srgbClr val="0900C0"/>
                </a:solidFill>
                <a:latin typeface="Courier New" pitchFamily="49" charset="0"/>
                <a:cs typeface="Courier New" pitchFamily="49" charset="0"/>
              </a:rPr>
              <a:t> </a:t>
            </a:r>
            <a:r>
              <a:rPr lang="en-US" sz="2500" b="1" dirty="0" smtClean="0">
                <a:latin typeface="Courier New" pitchFamily="49" charset="0"/>
                <a:cs typeface="Courier New" pitchFamily="49" charset="0"/>
              </a:rPr>
              <a:t>=</a:t>
            </a:r>
            <a:r>
              <a:rPr lang="en-US" sz="2500" b="1" dirty="0" smtClean="0">
                <a:solidFill>
                  <a:srgbClr val="0900C0"/>
                </a:solidFill>
                <a:latin typeface="Courier New" pitchFamily="49" charset="0"/>
                <a:cs typeface="Courier New" pitchFamily="49" charset="0"/>
              </a:rPr>
              <a:t>  </a:t>
            </a:r>
            <a:r>
              <a:rPr lang="en-US" sz="2500" b="1" dirty="0" err="1" smtClean="0">
                <a:latin typeface="Courier New" pitchFamily="49" charset="0"/>
                <a:cs typeface="Courier New" pitchFamily="49" charset="0"/>
              </a:rPr>
              <a:t>soA</a:t>
            </a:r>
            <a:r>
              <a:rPr lang="en-US" sz="2500" b="1" dirty="0" smtClean="0">
                <a:solidFill>
                  <a:srgbClr val="0900C0"/>
                </a:solidFill>
                <a:latin typeface="Courier New" pitchFamily="49" charset="0"/>
                <a:cs typeface="Courier New" pitchFamily="49" charset="0"/>
              </a:rPr>
              <a:t>  </a:t>
            </a:r>
            <a:r>
              <a:rPr lang="en-US" sz="2500" b="1" dirty="0" smtClean="0">
                <a:latin typeface="Courier New" pitchFamily="49" charset="0"/>
                <a:cs typeface="Courier New" pitchFamily="49" charset="0"/>
              </a:rPr>
              <a:t>+</a:t>
            </a:r>
            <a:r>
              <a:rPr lang="en-US" sz="2500" b="1" dirty="0" smtClean="0">
                <a:solidFill>
                  <a:srgbClr val="0900C0"/>
                </a:solidFill>
                <a:latin typeface="Courier New" pitchFamily="49" charset="0"/>
                <a:cs typeface="Courier New" pitchFamily="49" charset="0"/>
              </a:rPr>
              <a:t>  </a:t>
            </a:r>
            <a:r>
              <a:rPr lang="en-US" sz="2500" b="1" dirty="0" smtClean="0">
                <a:latin typeface="Courier New" pitchFamily="49" charset="0"/>
                <a:cs typeface="Courier New" pitchFamily="49" charset="0"/>
              </a:rPr>
              <a:t>3;</a:t>
            </a:r>
            <a:endParaRPr lang="en-US" sz="2500" b="1" dirty="0">
              <a:latin typeface="Courier New" pitchFamily="49" charset="0"/>
              <a:cs typeface="Courier New" pitchFamily="49" charset="0"/>
            </a:endParaRPr>
          </a:p>
        </p:txBody>
      </p:sp>
      <p:sp>
        <p:nvSpPr>
          <p:cNvPr id="5" name="Oval 4"/>
          <p:cNvSpPr/>
          <p:nvPr/>
        </p:nvSpPr>
        <p:spPr>
          <a:xfrm>
            <a:off x="3115916" y="2748581"/>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56445" y="2747653"/>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0966" y="4131872"/>
            <a:ext cx="1676400" cy="400110"/>
          </a:xfrm>
          <a:prstGeom prst="rect">
            <a:avLst/>
          </a:prstGeom>
          <a:noFill/>
        </p:spPr>
        <p:txBody>
          <a:bodyPr wrap="square" rtlCol="0">
            <a:spAutoFit/>
          </a:bodyPr>
          <a:lstStyle/>
          <a:p>
            <a:pPr algn="ctr"/>
            <a:r>
              <a:rPr lang="en-US" sz="2000" b="1" smtClean="0">
                <a:solidFill>
                  <a:srgbClr val="FF0000"/>
                </a:solidFill>
              </a:rPr>
              <a:t>Toán tử</a:t>
            </a:r>
            <a:endParaRPr lang="en-US" sz="2000" b="1">
              <a:solidFill>
                <a:srgbClr val="FF0000"/>
              </a:solidFill>
            </a:endParaRPr>
          </a:p>
        </p:txBody>
      </p:sp>
      <p:cxnSp>
        <p:nvCxnSpPr>
          <p:cNvPr id="8" name="Straight Arrow Connector 7"/>
          <p:cNvCxnSpPr>
            <a:stCxn id="7" idx="0"/>
            <a:endCxn id="5" idx="4"/>
          </p:cNvCxnSpPr>
          <p:nvPr/>
        </p:nvCxnSpPr>
        <p:spPr>
          <a:xfrm rot="16200000" flipV="1">
            <a:off x="3263096" y="3515802"/>
            <a:ext cx="773691" cy="45845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0"/>
            <a:endCxn id="6" idx="4"/>
          </p:cNvCxnSpPr>
          <p:nvPr/>
        </p:nvCxnSpPr>
        <p:spPr>
          <a:xfrm rot="5400000" flipH="1" flipV="1">
            <a:off x="3982896" y="3253524"/>
            <a:ext cx="774619" cy="98207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59765" y="2747653"/>
            <a:ext cx="5041231" cy="610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1563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solidFill>
                  <a:srgbClr val="0017C0"/>
                </a:solidFill>
              </a:rPr>
              <a:t>Giới thiệu JavaScript</a:t>
            </a:r>
          </a:p>
          <a:p>
            <a:r>
              <a:rPr lang="en-US">
                <a:solidFill>
                  <a:srgbClr val="0017C0"/>
                </a:solidFill>
              </a:rPr>
              <a:t>Nhúng JavaScript vào trang web</a:t>
            </a:r>
          </a:p>
          <a:p>
            <a:r>
              <a:rPr lang="en-US">
                <a:solidFill>
                  <a:srgbClr val="0017C0"/>
                </a:solidFill>
              </a:rPr>
              <a:t>Cấu trúc lập trình trong JavaScript</a:t>
            </a:r>
          </a:p>
          <a:p>
            <a:r>
              <a:rPr lang="en-US">
                <a:solidFill>
                  <a:srgbClr val="0017C0"/>
                </a:solidFill>
              </a:rPr>
              <a:t>Ứng dụng JavaScript</a:t>
            </a:r>
          </a:p>
          <a:p>
            <a:r>
              <a:rPr lang="en-US" smtClean="0">
                <a:solidFill>
                  <a:srgbClr val="0017C0"/>
                </a:solidFill>
              </a:rPr>
              <a:t>Dynamic HTML (DHTML)</a:t>
            </a:r>
          </a:p>
          <a:p>
            <a:r>
              <a:rPr lang="en-US" smtClean="0">
                <a:solidFill>
                  <a:srgbClr val="0017C0"/>
                </a:solidFill>
              </a:rPr>
              <a:t>Một số thủ thuật JavaScript</a:t>
            </a:r>
            <a:endParaRPr lang="en-US">
              <a:solidFill>
                <a:srgbClr val="0017C0"/>
              </a:solidFill>
            </a:endParaRPr>
          </a:p>
        </p:txBody>
      </p:sp>
      <p:sp>
        <p:nvSpPr>
          <p:cNvPr id="3" name="Text Placeholder 2"/>
          <p:cNvSpPr>
            <a:spLocks noGrp="1"/>
          </p:cNvSpPr>
          <p:nvPr>
            <p:ph type="body" sz="quarter" idx="11"/>
          </p:nvPr>
        </p:nvSpPr>
        <p:spPr/>
        <p:txBody>
          <a:bodyPr/>
          <a:lstStyle/>
          <a:p>
            <a:r>
              <a:rPr lang="en-US" noProof="1" smtClean="0"/>
              <a:t>NỘI DUNG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45">
                                          <p:stCondLst>
                                            <p:cond delay="0"/>
                                          </p:stCondLst>
                                        </p:cTn>
                                        <p:tgtEl>
                                          <p:spTgt spid="4">
                                            <p:txEl>
                                              <p:pRg st="0" end="0"/>
                                            </p:txEl>
                                          </p:spTgt>
                                        </p:tgtEl>
                                      </p:cBhvr>
                                    </p:animEffect>
                                    <p:anim calcmode="lin" valueType="num">
                                      <p:cBhvr>
                                        <p:cTn id="8" dur="456"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7">
                                          <p:stCondLst>
                                            <p:cond delay="162"/>
                                          </p:stCondLst>
                                        </p:cTn>
                                        <p:tgtEl>
                                          <p:spTgt spid="4">
                                            <p:txEl>
                                              <p:pRg st="0" end="0"/>
                                            </p:txEl>
                                          </p:spTgt>
                                        </p:tgtEl>
                                      </p:cBhvr>
                                      <p:to x="100000" y="60000"/>
                                    </p:animScale>
                                    <p:animScale>
                                      <p:cBhvr>
                                        <p:cTn id="14" dur="41" decel="50000">
                                          <p:stCondLst>
                                            <p:cond delay="169"/>
                                          </p:stCondLst>
                                        </p:cTn>
                                        <p:tgtEl>
                                          <p:spTgt spid="4">
                                            <p:txEl>
                                              <p:pRg st="0" end="0"/>
                                            </p:txEl>
                                          </p:spTgt>
                                        </p:tgtEl>
                                      </p:cBhvr>
                                      <p:to x="100000" y="100000"/>
                                    </p:animScale>
                                    <p:animScale>
                                      <p:cBhvr>
                                        <p:cTn id="15" dur="7">
                                          <p:stCondLst>
                                            <p:cond delay="328"/>
                                          </p:stCondLst>
                                        </p:cTn>
                                        <p:tgtEl>
                                          <p:spTgt spid="4">
                                            <p:txEl>
                                              <p:pRg st="0" end="0"/>
                                            </p:txEl>
                                          </p:spTgt>
                                        </p:tgtEl>
                                      </p:cBhvr>
                                      <p:to x="100000" y="80000"/>
                                    </p:animScale>
                                    <p:animScale>
                                      <p:cBhvr>
                                        <p:cTn id="16" dur="41" decel="50000">
                                          <p:stCondLst>
                                            <p:cond delay="335"/>
                                          </p:stCondLst>
                                        </p:cTn>
                                        <p:tgtEl>
                                          <p:spTgt spid="4">
                                            <p:txEl>
                                              <p:pRg st="0" end="0"/>
                                            </p:txEl>
                                          </p:spTgt>
                                        </p:tgtEl>
                                      </p:cBhvr>
                                      <p:to x="100000" y="100000"/>
                                    </p:animScale>
                                    <p:animScale>
                                      <p:cBhvr>
                                        <p:cTn id="17" dur="7">
                                          <p:stCondLst>
                                            <p:cond delay="410"/>
                                          </p:stCondLst>
                                        </p:cTn>
                                        <p:tgtEl>
                                          <p:spTgt spid="4">
                                            <p:txEl>
                                              <p:pRg st="0" end="0"/>
                                            </p:txEl>
                                          </p:spTgt>
                                        </p:tgtEl>
                                      </p:cBhvr>
                                      <p:to x="100000" y="90000"/>
                                    </p:animScale>
                                    <p:animScale>
                                      <p:cBhvr>
                                        <p:cTn id="18" dur="41" decel="50000">
                                          <p:stCondLst>
                                            <p:cond delay="417"/>
                                          </p:stCondLst>
                                        </p:cTn>
                                        <p:tgtEl>
                                          <p:spTgt spid="4">
                                            <p:txEl>
                                              <p:pRg st="0" end="0"/>
                                            </p:txEl>
                                          </p:spTgt>
                                        </p:tgtEl>
                                      </p:cBhvr>
                                      <p:to x="100000" y="100000"/>
                                    </p:animScale>
                                    <p:animScale>
                                      <p:cBhvr>
                                        <p:cTn id="19" dur="7">
                                          <p:stCondLst>
                                            <p:cond delay="452"/>
                                          </p:stCondLst>
                                        </p:cTn>
                                        <p:tgtEl>
                                          <p:spTgt spid="4">
                                            <p:txEl>
                                              <p:pRg st="0" end="0"/>
                                            </p:txEl>
                                          </p:spTgt>
                                        </p:tgtEl>
                                      </p:cBhvr>
                                      <p:to x="100000" y="95000"/>
                                    </p:animScale>
                                    <p:animScale>
                                      <p:cBhvr>
                                        <p:cTn id="20" dur="41" decel="50000">
                                          <p:stCondLst>
                                            <p:cond delay="459"/>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145">
                                          <p:stCondLst>
                                            <p:cond delay="0"/>
                                          </p:stCondLst>
                                        </p:cTn>
                                        <p:tgtEl>
                                          <p:spTgt spid="4">
                                            <p:txEl>
                                              <p:pRg st="1" end="1"/>
                                            </p:txEl>
                                          </p:spTgt>
                                        </p:tgtEl>
                                      </p:cBhvr>
                                    </p:animEffect>
                                    <p:anim calcmode="lin" valueType="num">
                                      <p:cBhvr>
                                        <p:cTn id="26" dur="456"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166"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166" tmFilter="0, 0; 0.125,0.2665; 0.25,0.4; 0.375,0.465; 0.5,0.5;  0.625,0.535; 0.75,0.6; 0.875,0.7335; 1,1">
                                          <p:stCondLst>
                                            <p:cond delay="166"/>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83" tmFilter="0, 0; 0.125,0.2665; 0.25,0.4; 0.375,0.465; 0.5,0.5;  0.625,0.535; 0.75,0.6; 0.875,0.7335; 1,1">
                                          <p:stCondLst>
                                            <p:cond delay="331"/>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41" tmFilter="0, 0; 0.125,0.2665; 0.25,0.4; 0.375,0.465; 0.5,0.5;  0.625,0.535; 0.75,0.6; 0.875,0.7335; 1,1">
                                          <p:stCondLst>
                                            <p:cond delay="414"/>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7">
                                          <p:stCondLst>
                                            <p:cond delay="162"/>
                                          </p:stCondLst>
                                        </p:cTn>
                                        <p:tgtEl>
                                          <p:spTgt spid="4">
                                            <p:txEl>
                                              <p:pRg st="1" end="1"/>
                                            </p:txEl>
                                          </p:spTgt>
                                        </p:tgtEl>
                                      </p:cBhvr>
                                      <p:to x="100000" y="60000"/>
                                    </p:animScale>
                                    <p:animScale>
                                      <p:cBhvr>
                                        <p:cTn id="32" dur="41" decel="50000">
                                          <p:stCondLst>
                                            <p:cond delay="169"/>
                                          </p:stCondLst>
                                        </p:cTn>
                                        <p:tgtEl>
                                          <p:spTgt spid="4">
                                            <p:txEl>
                                              <p:pRg st="1" end="1"/>
                                            </p:txEl>
                                          </p:spTgt>
                                        </p:tgtEl>
                                      </p:cBhvr>
                                      <p:to x="100000" y="100000"/>
                                    </p:animScale>
                                    <p:animScale>
                                      <p:cBhvr>
                                        <p:cTn id="33" dur="7">
                                          <p:stCondLst>
                                            <p:cond delay="328"/>
                                          </p:stCondLst>
                                        </p:cTn>
                                        <p:tgtEl>
                                          <p:spTgt spid="4">
                                            <p:txEl>
                                              <p:pRg st="1" end="1"/>
                                            </p:txEl>
                                          </p:spTgt>
                                        </p:tgtEl>
                                      </p:cBhvr>
                                      <p:to x="100000" y="80000"/>
                                    </p:animScale>
                                    <p:animScale>
                                      <p:cBhvr>
                                        <p:cTn id="34" dur="41" decel="50000">
                                          <p:stCondLst>
                                            <p:cond delay="335"/>
                                          </p:stCondLst>
                                        </p:cTn>
                                        <p:tgtEl>
                                          <p:spTgt spid="4">
                                            <p:txEl>
                                              <p:pRg st="1" end="1"/>
                                            </p:txEl>
                                          </p:spTgt>
                                        </p:tgtEl>
                                      </p:cBhvr>
                                      <p:to x="100000" y="100000"/>
                                    </p:animScale>
                                    <p:animScale>
                                      <p:cBhvr>
                                        <p:cTn id="35" dur="7">
                                          <p:stCondLst>
                                            <p:cond delay="410"/>
                                          </p:stCondLst>
                                        </p:cTn>
                                        <p:tgtEl>
                                          <p:spTgt spid="4">
                                            <p:txEl>
                                              <p:pRg st="1" end="1"/>
                                            </p:txEl>
                                          </p:spTgt>
                                        </p:tgtEl>
                                      </p:cBhvr>
                                      <p:to x="100000" y="90000"/>
                                    </p:animScale>
                                    <p:animScale>
                                      <p:cBhvr>
                                        <p:cTn id="36" dur="41" decel="50000">
                                          <p:stCondLst>
                                            <p:cond delay="417"/>
                                          </p:stCondLst>
                                        </p:cTn>
                                        <p:tgtEl>
                                          <p:spTgt spid="4">
                                            <p:txEl>
                                              <p:pRg st="1" end="1"/>
                                            </p:txEl>
                                          </p:spTgt>
                                        </p:tgtEl>
                                      </p:cBhvr>
                                      <p:to x="100000" y="100000"/>
                                    </p:animScale>
                                    <p:animScale>
                                      <p:cBhvr>
                                        <p:cTn id="37" dur="7">
                                          <p:stCondLst>
                                            <p:cond delay="452"/>
                                          </p:stCondLst>
                                        </p:cTn>
                                        <p:tgtEl>
                                          <p:spTgt spid="4">
                                            <p:txEl>
                                              <p:pRg st="1" end="1"/>
                                            </p:txEl>
                                          </p:spTgt>
                                        </p:tgtEl>
                                      </p:cBhvr>
                                      <p:to x="100000" y="95000"/>
                                    </p:animScale>
                                    <p:animScale>
                                      <p:cBhvr>
                                        <p:cTn id="38" dur="41" decel="50000">
                                          <p:stCondLst>
                                            <p:cond delay="459"/>
                                          </p:stCondLst>
                                        </p:cTn>
                                        <p:tgtEl>
                                          <p:spTgt spid="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145">
                                          <p:stCondLst>
                                            <p:cond delay="0"/>
                                          </p:stCondLst>
                                        </p:cTn>
                                        <p:tgtEl>
                                          <p:spTgt spid="4">
                                            <p:txEl>
                                              <p:pRg st="2" end="2"/>
                                            </p:txEl>
                                          </p:spTgt>
                                        </p:tgtEl>
                                      </p:cBhvr>
                                    </p:animEffect>
                                    <p:anim calcmode="lin" valueType="num">
                                      <p:cBhvr>
                                        <p:cTn id="44" dur="456"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5" dur="166"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6" dur="166" tmFilter="0, 0; 0.125,0.2665; 0.25,0.4; 0.375,0.465; 0.5,0.5;  0.625,0.535; 0.75,0.6; 0.875,0.7335; 1,1">
                                          <p:stCondLst>
                                            <p:cond delay="166"/>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7" dur="83" tmFilter="0, 0; 0.125,0.2665; 0.25,0.4; 0.375,0.465; 0.5,0.5;  0.625,0.535; 0.75,0.6; 0.875,0.7335; 1,1">
                                          <p:stCondLst>
                                            <p:cond delay="331"/>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8" dur="41" tmFilter="0, 0; 0.125,0.2665; 0.25,0.4; 0.375,0.465; 0.5,0.5;  0.625,0.535; 0.75,0.6; 0.875,0.7335; 1,1">
                                          <p:stCondLst>
                                            <p:cond delay="414"/>
                                          </p:stCondLst>
                                        </p:cTn>
                                        <p:tgtEl>
                                          <p:spTgt spid="4">
                                            <p:txEl>
                                              <p:pRg st="2" end="2"/>
                                            </p:txEl>
                                          </p:spTgt>
                                        </p:tgtEl>
                                        <p:attrNameLst>
                                          <p:attrName>ppt_y</p:attrName>
                                        </p:attrNameLst>
                                      </p:cBhvr>
                                      <p:tavLst>
                                        <p:tav tm="0" fmla="#ppt_y-sin(pi*$)/81">
                                          <p:val>
                                            <p:fltVal val="0"/>
                                          </p:val>
                                        </p:tav>
                                        <p:tav tm="100000">
                                          <p:val>
                                            <p:fltVal val="1"/>
                                          </p:val>
                                        </p:tav>
                                      </p:tavLst>
                                    </p:anim>
                                    <p:animScale>
                                      <p:cBhvr>
                                        <p:cTn id="49" dur="7">
                                          <p:stCondLst>
                                            <p:cond delay="162"/>
                                          </p:stCondLst>
                                        </p:cTn>
                                        <p:tgtEl>
                                          <p:spTgt spid="4">
                                            <p:txEl>
                                              <p:pRg st="2" end="2"/>
                                            </p:txEl>
                                          </p:spTgt>
                                        </p:tgtEl>
                                      </p:cBhvr>
                                      <p:to x="100000" y="60000"/>
                                    </p:animScale>
                                    <p:animScale>
                                      <p:cBhvr>
                                        <p:cTn id="50" dur="41" decel="50000">
                                          <p:stCondLst>
                                            <p:cond delay="169"/>
                                          </p:stCondLst>
                                        </p:cTn>
                                        <p:tgtEl>
                                          <p:spTgt spid="4">
                                            <p:txEl>
                                              <p:pRg st="2" end="2"/>
                                            </p:txEl>
                                          </p:spTgt>
                                        </p:tgtEl>
                                      </p:cBhvr>
                                      <p:to x="100000" y="100000"/>
                                    </p:animScale>
                                    <p:animScale>
                                      <p:cBhvr>
                                        <p:cTn id="51" dur="7">
                                          <p:stCondLst>
                                            <p:cond delay="328"/>
                                          </p:stCondLst>
                                        </p:cTn>
                                        <p:tgtEl>
                                          <p:spTgt spid="4">
                                            <p:txEl>
                                              <p:pRg st="2" end="2"/>
                                            </p:txEl>
                                          </p:spTgt>
                                        </p:tgtEl>
                                      </p:cBhvr>
                                      <p:to x="100000" y="80000"/>
                                    </p:animScale>
                                    <p:animScale>
                                      <p:cBhvr>
                                        <p:cTn id="52" dur="41" decel="50000">
                                          <p:stCondLst>
                                            <p:cond delay="335"/>
                                          </p:stCondLst>
                                        </p:cTn>
                                        <p:tgtEl>
                                          <p:spTgt spid="4">
                                            <p:txEl>
                                              <p:pRg st="2" end="2"/>
                                            </p:txEl>
                                          </p:spTgt>
                                        </p:tgtEl>
                                      </p:cBhvr>
                                      <p:to x="100000" y="100000"/>
                                    </p:animScale>
                                    <p:animScale>
                                      <p:cBhvr>
                                        <p:cTn id="53" dur="7">
                                          <p:stCondLst>
                                            <p:cond delay="410"/>
                                          </p:stCondLst>
                                        </p:cTn>
                                        <p:tgtEl>
                                          <p:spTgt spid="4">
                                            <p:txEl>
                                              <p:pRg st="2" end="2"/>
                                            </p:txEl>
                                          </p:spTgt>
                                        </p:tgtEl>
                                      </p:cBhvr>
                                      <p:to x="100000" y="90000"/>
                                    </p:animScale>
                                    <p:animScale>
                                      <p:cBhvr>
                                        <p:cTn id="54" dur="41" decel="50000">
                                          <p:stCondLst>
                                            <p:cond delay="417"/>
                                          </p:stCondLst>
                                        </p:cTn>
                                        <p:tgtEl>
                                          <p:spTgt spid="4">
                                            <p:txEl>
                                              <p:pRg st="2" end="2"/>
                                            </p:txEl>
                                          </p:spTgt>
                                        </p:tgtEl>
                                      </p:cBhvr>
                                      <p:to x="100000" y="100000"/>
                                    </p:animScale>
                                    <p:animScale>
                                      <p:cBhvr>
                                        <p:cTn id="55" dur="7">
                                          <p:stCondLst>
                                            <p:cond delay="452"/>
                                          </p:stCondLst>
                                        </p:cTn>
                                        <p:tgtEl>
                                          <p:spTgt spid="4">
                                            <p:txEl>
                                              <p:pRg st="2" end="2"/>
                                            </p:txEl>
                                          </p:spTgt>
                                        </p:tgtEl>
                                      </p:cBhvr>
                                      <p:to x="100000" y="95000"/>
                                    </p:animScale>
                                    <p:animScale>
                                      <p:cBhvr>
                                        <p:cTn id="56" dur="41" decel="50000">
                                          <p:stCondLst>
                                            <p:cond delay="459"/>
                                          </p:stCondLst>
                                        </p:cTn>
                                        <p:tgtEl>
                                          <p:spTgt spid="4">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down)">
                                      <p:cBhvr>
                                        <p:cTn id="61" dur="145">
                                          <p:stCondLst>
                                            <p:cond delay="0"/>
                                          </p:stCondLst>
                                        </p:cTn>
                                        <p:tgtEl>
                                          <p:spTgt spid="4">
                                            <p:txEl>
                                              <p:pRg st="3" end="3"/>
                                            </p:txEl>
                                          </p:spTgt>
                                        </p:tgtEl>
                                      </p:cBhvr>
                                    </p:animEffect>
                                    <p:anim calcmode="lin" valueType="num">
                                      <p:cBhvr>
                                        <p:cTn id="62" dur="456"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3" dur="166"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4" dur="166" tmFilter="0, 0; 0.125,0.2665; 0.25,0.4; 0.375,0.465; 0.5,0.5;  0.625,0.535; 0.75,0.6; 0.875,0.7335; 1,1">
                                          <p:stCondLst>
                                            <p:cond delay="166"/>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65" dur="83" tmFilter="0, 0; 0.125,0.2665; 0.25,0.4; 0.375,0.465; 0.5,0.5;  0.625,0.535; 0.75,0.6; 0.875,0.7335; 1,1">
                                          <p:stCondLst>
                                            <p:cond delay="331"/>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6" dur="41" tmFilter="0, 0; 0.125,0.2665; 0.25,0.4; 0.375,0.465; 0.5,0.5;  0.625,0.535; 0.75,0.6; 0.875,0.7335; 1,1">
                                          <p:stCondLst>
                                            <p:cond delay="414"/>
                                          </p:stCondLst>
                                        </p:cTn>
                                        <p:tgtEl>
                                          <p:spTgt spid="4">
                                            <p:txEl>
                                              <p:pRg st="3" end="3"/>
                                            </p:txEl>
                                          </p:spTgt>
                                        </p:tgtEl>
                                        <p:attrNameLst>
                                          <p:attrName>ppt_y</p:attrName>
                                        </p:attrNameLst>
                                      </p:cBhvr>
                                      <p:tavLst>
                                        <p:tav tm="0" fmla="#ppt_y-sin(pi*$)/81">
                                          <p:val>
                                            <p:fltVal val="0"/>
                                          </p:val>
                                        </p:tav>
                                        <p:tav tm="100000">
                                          <p:val>
                                            <p:fltVal val="1"/>
                                          </p:val>
                                        </p:tav>
                                      </p:tavLst>
                                    </p:anim>
                                    <p:animScale>
                                      <p:cBhvr>
                                        <p:cTn id="67" dur="7">
                                          <p:stCondLst>
                                            <p:cond delay="162"/>
                                          </p:stCondLst>
                                        </p:cTn>
                                        <p:tgtEl>
                                          <p:spTgt spid="4">
                                            <p:txEl>
                                              <p:pRg st="3" end="3"/>
                                            </p:txEl>
                                          </p:spTgt>
                                        </p:tgtEl>
                                      </p:cBhvr>
                                      <p:to x="100000" y="60000"/>
                                    </p:animScale>
                                    <p:animScale>
                                      <p:cBhvr>
                                        <p:cTn id="68" dur="41" decel="50000">
                                          <p:stCondLst>
                                            <p:cond delay="169"/>
                                          </p:stCondLst>
                                        </p:cTn>
                                        <p:tgtEl>
                                          <p:spTgt spid="4">
                                            <p:txEl>
                                              <p:pRg st="3" end="3"/>
                                            </p:txEl>
                                          </p:spTgt>
                                        </p:tgtEl>
                                      </p:cBhvr>
                                      <p:to x="100000" y="100000"/>
                                    </p:animScale>
                                    <p:animScale>
                                      <p:cBhvr>
                                        <p:cTn id="69" dur="7">
                                          <p:stCondLst>
                                            <p:cond delay="328"/>
                                          </p:stCondLst>
                                        </p:cTn>
                                        <p:tgtEl>
                                          <p:spTgt spid="4">
                                            <p:txEl>
                                              <p:pRg st="3" end="3"/>
                                            </p:txEl>
                                          </p:spTgt>
                                        </p:tgtEl>
                                      </p:cBhvr>
                                      <p:to x="100000" y="80000"/>
                                    </p:animScale>
                                    <p:animScale>
                                      <p:cBhvr>
                                        <p:cTn id="70" dur="41" decel="50000">
                                          <p:stCondLst>
                                            <p:cond delay="335"/>
                                          </p:stCondLst>
                                        </p:cTn>
                                        <p:tgtEl>
                                          <p:spTgt spid="4">
                                            <p:txEl>
                                              <p:pRg st="3" end="3"/>
                                            </p:txEl>
                                          </p:spTgt>
                                        </p:tgtEl>
                                      </p:cBhvr>
                                      <p:to x="100000" y="100000"/>
                                    </p:animScale>
                                    <p:animScale>
                                      <p:cBhvr>
                                        <p:cTn id="71" dur="7">
                                          <p:stCondLst>
                                            <p:cond delay="410"/>
                                          </p:stCondLst>
                                        </p:cTn>
                                        <p:tgtEl>
                                          <p:spTgt spid="4">
                                            <p:txEl>
                                              <p:pRg st="3" end="3"/>
                                            </p:txEl>
                                          </p:spTgt>
                                        </p:tgtEl>
                                      </p:cBhvr>
                                      <p:to x="100000" y="90000"/>
                                    </p:animScale>
                                    <p:animScale>
                                      <p:cBhvr>
                                        <p:cTn id="72" dur="41" decel="50000">
                                          <p:stCondLst>
                                            <p:cond delay="417"/>
                                          </p:stCondLst>
                                        </p:cTn>
                                        <p:tgtEl>
                                          <p:spTgt spid="4">
                                            <p:txEl>
                                              <p:pRg st="3" end="3"/>
                                            </p:txEl>
                                          </p:spTgt>
                                        </p:tgtEl>
                                      </p:cBhvr>
                                      <p:to x="100000" y="100000"/>
                                    </p:animScale>
                                    <p:animScale>
                                      <p:cBhvr>
                                        <p:cTn id="73" dur="7">
                                          <p:stCondLst>
                                            <p:cond delay="452"/>
                                          </p:stCondLst>
                                        </p:cTn>
                                        <p:tgtEl>
                                          <p:spTgt spid="4">
                                            <p:txEl>
                                              <p:pRg st="3" end="3"/>
                                            </p:txEl>
                                          </p:spTgt>
                                        </p:tgtEl>
                                      </p:cBhvr>
                                      <p:to x="100000" y="95000"/>
                                    </p:animScale>
                                    <p:animScale>
                                      <p:cBhvr>
                                        <p:cTn id="74" dur="41" decel="50000">
                                          <p:stCondLst>
                                            <p:cond delay="459"/>
                                          </p:stCondLst>
                                        </p:cTn>
                                        <p:tgtEl>
                                          <p:spTgt spid="4">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animEffect transition="in" filter="wipe(down)">
                                      <p:cBhvr>
                                        <p:cTn id="79" dur="145">
                                          <p:stCondLst>
                                            <p:cond delay="0"/>
                                          </p:stCondLst>
                                        </p:cTn>
                                        <p:tgtEl>
                                          <p:spTgt spid="4">
                                            <p:txEl>
                                              <p:pRg st="4" end="4"/>
                                            </p:txEl>
                                          </p:spTgt>
                                        </p:tgtEl>
                                      </p:cBhvr>
                                    </p:animEffect>
                                    <p:anim calcmode="lin" valueType="num">
                                      <p:cBhvr>
                                        <p:cTn id="80" dur="456"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1" dur="166"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2" dur="166" tmFilter="0, 0; 0.125,0.2665; 0.25,0.4; 0.375,0.465; 0.5,0.5;  0.625,0.535; 0.75,0.6; 0.875,0.7335; 1,1">
                                          <p:stCondLst>
                                            <p:cond delay="166"/>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3" dur="83" tmFilter="0, 0; 0.125,0.2665; 0.25,0.4; 0.375,0.465; 0.5,0.5;  0.625,0.535; 0.75,0.6; 0.875,0.7335; 1,1">
                                          <p:stCondLst>
                                            <p:cond delay="331"/>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4" dur="41" tmFilter="0, 0; 0.125,0.2665; 0.25,0.4; 0.375,0.465; 0.5,0.5;  0.625,0.535; 0.75,0.6; 0.875,0.7335; 1,1">
                                          <p:stCondLst>
                                            <p:cond delay="414"/>
                                          </p:stCondLst>
                                        </p:cTn>
                                        <p:tgtEl>
                                          <p:spTgt spid="4">
                                            <p:txEl>
                                              <p:pRg st="4" end="4"/>
                                            </p:txEl>
                                          </p:spTgt>
                                        </p:tgtEl>
                                        <p:attrNameLst>
                                          <p:attrName>ppt_y</p:attrName>
                                        </p:attrNameLst>
                                      </p:cBhvr>
                                      <p:tavLst>
                                        <p:tav tm="0" fmla="#ppt_y-sin(pi*$)/81">
                                          <p:val>
                                            <p:fltVal val="0"/>
                                          </p:val>
                                        </p:tav>
                                        <p:tav tm="100000">
                                          <p:val>
                                            <p:fltVal val="1"/>
                                          </p:val>
                                        </p:tav>
                                      </p:tavLst>
                                    </p:anim>
                                    <p:animScale>
                                      <p:cBhvr>
                                        <p:cTn id="85" dur="7">
                                          <p:stCondLst>
                                            <p:cond delay="162"/>
                                          </p:stCondLst>
                                        </p:cTn>
                                        <p:tgtEl>
                                          <p:spTgt spid="4">
                                            <p:txEl>
                                              <p:pRg st="4" end="4"/>
                                            </p:txEl>
                                          </p:spTgt>
                                        </p:tgtEl>
                                      </p:cBhvr>
                                      <p:to x="100000" y="60000"/>
                                    </p:animScale>
                                    <p:animScale>
                                      <p:cBhvr>
                                        <p:cTn id="86" dur="41" decel="50000">
                                          <p:stCondLst>
                                            <p:cond delay="169"/>
                                          </p:stCondLst>
                                        </p:cTn>
                                        <p:tgtEl>
                                          <p:spTgt spid="4">
                                            <p:txEl>
                                              <p:pRg st="4" end="4"/>
                                            </p:txEl>
                                          </p:spTgt>
                                        </p:tgtEl>
                                      </p:cBhvr>
                                      <p:to x="100000" y="100000"/>
                                    </p:animScale>
                                    <p:animScale>
                                      <p:cBhvr>
                                        <p:cTn id="87" dur="7">
                                          <p:stCondLst>
                                            <p:cond delay="328"/>
                                          </p:stCondLst>
                                        </p:cTn>
                                        <p:tgtEl>
                                          <p:spTgt spid="4">
                                            <p:txEl>
                                              <p:pRg st="4" end="4"/>
                                            </p:txEl>
                                          </p:spTgt>
                                        </p:tgtEl>
                                      </p:cBhvr>
                                      <p:to x="100000" y="80000"/>
                                    </p:animScale>
                                    <p:animScale>
                                      <p:cBhvr>
                                        <p:cTn id="88" dur="41" decel="50000">
                                          <p:stCondLst>
                                            <p:cond delay="335"/>
                                          </p:stCondLst>
                                        </p:cTn>
                                        <p:tgtEl>
                                          <p:spTgt spid="4">
                                            <p:txEl>
                                              <p:pRg st="4" end="4"/>
                                            </p:txEl>
                                          </p:spTgt>
                                        </p:tgtEl>
                                      </p:cBhvr>
                                      <p:to x="100000" y="100000"/>
                                    </p:animScale>
                                    <p:animScale>
                                      <p:cBhvr>
                                        <p:cTn id="89" dur="7">
                                          <p:stCondLst>
                                            <p:cond delay="410"/>
                                          </p:stCondLst>
                                        </p:cTn>
                                        <p:tgtEl>
                                          <p:spTgt spid="4">
                                            <p:txEl>
                                              <p:pRg st="4" end="4"/>
                                            </p:txEl>
                                          </p:spTgt>
                                        </p:tgtEl>
                                      </p:cBhvr>
                                      <p:to x="100000" y="90000"/>
                                    </p:animScale>
                                    <p:animScale>
                                      <p:cBhvr>
                                        <p:cTn id="90" dur="41" decel="50000">
                                          <p:stCondLst>
                                            <p:cond delay="417"/>
                                          </p:stCondLst>
                                        </p:cTn>
                                        <p:tgtEl>
                                          <p:spTgt spid="4">
                                            <p:txEl>
                                              <p:pRg st="4" end="4"/>
                                            </p:txEl>
                                          </p:spTgt>
                                        </p:tgtEl>
                                      </p:cBhvr>
                                      <p:to x="100000" y="100000"/>
                                    </p:animScale>
                                    <p:animScale>
                                      <p:cBhvr>
                                        <p:cTn id="91" dur="7">
                                          <p:stCondLst>
                                            <p:cond delay="452"/>
                                          </p:stCondLst>
                                        </p:cTn>
                                        <p:tgtEl>
                                          <p:spTgt spid="4">
                                            <p:txEl>
                                              <p:pRg st="4" end="4"/>
                                            </p:txEl>
                                          </p:spTgt>
                                        </p:tgtEl>
                                      </p:cBhvr>
                                      <p:to x="100000" y="95000"/>
                                    </p:animScale>
                                    <p:animScale>
                                      <p:cBhvr>
                                        <p:cTn id="92" dur="41" decel="50000">
                                          <p:stCondLst>
                                            <p:cond delay="459"/>
                                          </p:stCondLst>
                                        </p:cTn>
                                        <p:tgtEl>
                                          <p:spTgt spid="4">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5" end="5"/>
                                            </p:txEl>
                                          </p:spTgt>
                                        </p:tgtEl>
                                        <p:attrNameLst>
                                          <p:attrName>style.visibility</p:attrName>
                                        </p:attrNameLst>
                                      </p:cBhvr>
                                      <p:to>
                                        <p:strVal val="visible"/>
                                      </p:to>
                                    </p:set>
                                    <p:animEffect transition="in" filter="wipe(down)">
                                      <p:cBhvr>
                                        <p:cTn id="97" dur="145">
                                          <p:stCondLst>
                                            <p:cond delay="0"/>
                                          </p:stCondLst>
                                        </p:cTn>
                                        <p:tgtEl>
                                          <p:spTgt spid="4">
                                            <p:txEl>
                                              <p:pRg st="5" end="5"/>
                                            </p:txEl>
                                          </p:spTgt>
                                        </p:tgtEl>
                                      </p:cBhvr>
                                    </p:animEffect>
                                    <p:anim calcmode="lin" valueType="num">
                                      <p:cBhvr>
                                        <p:cTn id="98" dur="456"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99" dur="166"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0" dur="166" tmFilter="0, 0; 0.125,0.2665; 0.25,0.4; 0.375,0.465; 0.5,0.5;  0.625,0.535; 0.75,0.6; 0.875,0.7335; 1,1">
                                          <p:stCondLst>
                                            <p:cond delay="166"/>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1" dur="83" tmFilter="0, 0; 0.125,0.2665; 0.25,0.4; 0.375,0.465; 0.5,0.5;  0.625,0.535; 0.75,0.6; 0.875,0.7335; 1,1">
                                          <p:stCondLst>
                                            <p:cond delay="331"/>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2" dur="41" tmFilter="0, 0; 0.125,0.2665; 0.25,0.4; 0.375,0.465; 0.5,0.5;  0.625,0.535; 0.75,0.6; 0.875,0.7335; 1,1">
                                          <p:stCondLst>
                                            <p:cond delay="414"/>
                                          </p:stCondLst>
                                        </p:cTn>
                                        <p:tgtEl>
                                          <p:spTgt spid="4">
                                            <p:txEl>
                                              <p:pRg st="5" end="5"/>
                                            </p:txEl>
                                          </p:spTgt>
                                        </p:tgtEl>
                                        <p:attrNameLst>
                                          <p:attrName>ppt_y</p:attrName>
                                        </p:attrNameLst>
                                      </p:cBhvr>
                                      <p:tavLst>
                                        <p:tav tm="0" fmla="#ppt_y-sin(pi*$)/81">
                                          <p:val>
                                            <p:fltVal val="0"/>
                                          </p:val>
                                        </p:tav>
                                        <p:tav tm="100000">
                                          <p:val>
                                            <p:fltVal val="1"/>
                                          </p:val>
                                        </p:tav>
                                      </p:tavLst>
                                    </p:anim>
                                    <p:animScale>
                                      <p:cBhvr>
                                        <p:cTn id="103" dur="7">
                                          <p:stCondLst>
                                            <p:cond delay="162"/>
                                          </p:stCondLst>
                                        </p:cTn>
                                        <p:tgtEl>
                                          <p:spTgt spid="4">
                                            <p:txEl>
                                              <p:pRg st="5" end="5"/>
                                            </p:txEl>
                                          </p:spTgt>
                                        </p:tgtEl>
                                      </p:cBhvr>
                                      <p:to x="100000" y="60000"/>
                                    </p:animScale>
                                    <p:animScale>
                                      <p:cBhvr>
                                        <p:cTn id="104" dur="41" decel="50000">
                                          <p:stCondLst>
                                            <p:cond delay="169"/>
                                          </p:stCondLst>
                                        </p:cTn>
                                        <p:tgtEl>
                                          <p:spTgt spid="4">
                                            <p:txEl>
                                              <p:pRg st="5" end="5"/>
                                            </p:txEl>
                                          </p:spTgt>
                                        </p:tgtEl>
                                      </p:cBhvr>
                                      <p:to x="100000" y="100000"/>
                                    </p:animScale>
                                    <p:animScale>
                                      <p:cBhvr>
                                        <p:cTn id="105" dur="7">
                                          <p:stCondLst>
                                            <p:cond delay="328"/>
                                          </p:stCondLst>
                                        </p:cTn>
                                        <p:tgtEl>
                                          <p:spTgt spid="4">
                                            <p:txEl>
                                              <p:pRg st="5" end="5"/>
                                            </p:txEl>
                                          </p:spTgt>
                                        </p:tgtEl>
                                      </p:cBhvr>
                                      <p:to x="100000" y="80000"/>
                                    </p:animScale>
                                    <p:animScale>
                                      <p:cBhvr>
                                        <p:cTn id="106" dur="41" decel="50000">
                                          <p:stCondLst>
                                            <p:cond delay="335"/>
                                          </p:stCondLst>
                                        </p:cTn>
                                        <p:tgtEl>
                                          <p:spTgt spid="4">
                                            <p:txEl>
                                              <p:pRg st="5" end="5"/>
                                            </p:txEl>
                                          </p:spTgt>
                                        </p:tgtEl>
                                      </p:cBhvr>
                                      <p:to x="100000" y="100000"/>
                                    </p:animScale>
                                    <p:animScale>
                                      <p:cBhvr>
                                        <p:cTn id="107" dur="7">
                                          <p:stCondLst>
                                            <p:cond delay="410"/>
                                          </p:stCondLst>
                                        </p:cTn>
                                        <p:tgtEl>
                                          <p:spTgt spid="4">
                                            <p:txEl>
                                              <p:pRg st="5" end="5"/>
                                            </p:txEl>
                                          </p:spTgt>
                                        </p:tgtEl>
                                      </p:cBhvr>
                                      <p:to x="100000" y="90000"/>
                                    </p:animScale>
                                    <p:animScale>
                                      <p:cBhvr>
                                        <p:cTn id="108" dur="41" decel="50000">
                                          <p:stCondLst>
                                            <p:cond delay="417"/>
                                          </p:stCondLst>
                                        </p:cTn>
                                        <p:tgtEl>
                                          <p:spTgt spid="4">
                                            <p:txEl>
                                              <p:pRg st="5" end="5"/>
                                            </p:txEl>
                                          </p:spTgt>
                                        </p:tgtEl>
                                      </p:cBhvr>
                                      <p:to x="100000" y="100000"/>
                                    </p:animScale>
                                    <p:animScale>
                                      <p:cBhvr>
                                        <p:cTn id="109" dur="7">
                                          <p:stCondLst>
                                            <p:cond delay="452"/>
                                          </p:stCondLst>
                                        </p:cTn>
                                        <p:tgtEl>
                                          <p:spTgt spid="4">
                                            <p:txEl>
                                              <p:pRg st="5" end="5"/>
                                            </p:txEl>
                                          </p:spTgt>
                                        </p:tgtEl>
                                      </p:cBhvr>
                                      <p:to x="100000" y="95000"/>
                                    </p:animScale>
                                    <p:animScale>
                                      <p:cBhvr>
                                        <p:cTn id="110" dur="41" decel="50000">
                                          <p:stCondLst>
                                            <p:cond delay="459"/>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Thực hiện các tính toán số học</a:t>
            </a:r>
            <a:endParaRPr lang="en-US" sz="2500"/>
          </a:p>
        </p:txBody>
      </p:sp>
      <p:sp>
        <p:nvSpPr>
          <p:cNvPr id="3" name="Text Placeholder 2"/>
          <p:cNvSpPr>
            <a:spLocks noGrp="1"/>
          </p:cNvSpPr>
          <p:nvPr>
            <p:ph type="body" sz="quarter" idx="11"/>
          </p:nvPr>
        </p:nvSpPr>
        <p:spPr/>
        <p:txBody>
          <a:bodyPr/>
          <a:lstStyle/>
          <a:p>
            <a:r>
              <a:rPr lang="en-US" smtClean="0"/>
              <a:t>Toán tử số học</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3727514109"/>
              </p:ext>
            </p:extLst>
          </p:nvPr>
        </p:nvGraphicFramePr>
        <p:xfrm>
          <a:off x="633046" y="1851674"/>
          <a:ext cx="7751299" cy="4124960"/>
        </p:xfrm>
        <a:graphic>
          <a:graphicData uri="http://schemas.openxmlformats.org/drawingml/2006/table">
            <a:tbl>
              <a:tblPr firstRow="1" bandRow="1" bandCol="1">
                <a:tableStyleId>{5C22544A-7EE6-4342-B048-85BDC9FD1C3A}</a:tableStyleId>
              </a:tblPr>
              <a:tblGrid>
                <a:gridCol w="1392224"/>
                <a:gridCol w="2588933"/>
                <a:gridCol w="3770142"/>
              </a:tblGrid>
              <a:tr h="0">
                <a:tc>
                  <a:txBody>
                    <a:bodyPr/>
                    <a:lstStyle/>
                    <a:p>
                      <a:pPr marL="0" marR="0" algn="ctr">
                        <a:spcBef>
                          <a:spcPts val="0"/>
                        </a:spcBef>
                        <a:spcAft>
                          <a:spcPts val="0"/>
                        </a:spcAft>
                      </a:pPr>
                      <a:r>
                        <a:rPr lang="en-US" dirty="0" err="1">
                          <a:latin typeface="Cambria" pitchFamily="18" charset="0"/>
                        </a:rPr>
                        <a:t>Toán</a:t>
                      </a:r>
                      <a:r>
                        <a:rPr lang="en-US" dirty="0">
                          <a:latin typeface="Cambria" pitchFamily="18" charset="0"/>
                        </a:rPr>
                        <a:t> </a:t>
                      </a:r>
                      <a:r>
                        <a:rPr lang="en-US" dirty="0" err="1">
                          <a:latin typeface="Cambria" pitchFamily="18" charset="0"/>
                        </a:rPr>
                        <a:t>tử</a:t>
                      </a:r>
                      <a:endParaRPr lang="en-US" dirty="0">
                        <a:latin typeface="Cambria" pitchFamily="18" charset="0"/>
                      </a:endParaRPr>
                    </a:p>
                  </a:txBody>
                  <a:tcPr marL="27305" marR="27305" marT="27305" marB="27305"/>
                </a:tc>
                <a:tc>
                  <a:txBody>
                    <a:bodyPr/>
                    <a:lstStyle/>
                    <a:p>
                      <a:pPr marL="0" marR="0" algn="ctr">
                        <a:spcBef>
                          <a:spcPts val="0"/>
                        </a:spcBef>
                        <a:spcAft>
                          <a:spcPts val="0"/>
                        </a:spcAft>
                      </a:pPr>
                      <a:r>
                        <a:rPr lang="en-US">
                          <a:latin typeface="Cambria" pitchFamily="18" charset="0"/>
                        </a:rPr>
                        <a:t>Mô tả</a:t>
                      </a:r>
                    </a:p>
                  </a:txBody>
                  <a:tcPr marL="27305" marR="27305" marT="27305" marB="27305"/>
                </a:tc>
                <a:tc>
                  <a:txBody>
                    <a:bodyPr/>
                    <a:lstStyle/>
                    <a:p>
                      <a:pPr marL="0" marR="0" algn="ctr">
                        <a:spcBef>
                          <a:spcPts val="0"/>
                        </a:spcBef>
                        <a:spcAft>
                          <a:spcPts val="0"/>
                        </a:spcAft>
                      </a:pPr>
                      <a:r>
                        <a:rPr lang="en-US">
                          <a:latin typeface="Cambria" pitchFamily="18" charset="0"/>
                        </a:rPr>
                        <a:t>Ví dụ</a:t>
                      </a:r>
                    </a:p>
                  </a:txBody>
                  <a:tcPr marL="27305" marR="27305" marT="27305" marB="27305"/>
                </a:tc>
              </a:tr>
              <a:tr h="0">
                <a:tc>
                  <a:txBody>
                    <a:bodyPr/>
                    <a:lstStyle/>
                    <a:p>
                      <a:pPr marL="0" marR="0" algn="ctr">
                        <a:spcBef>
                          <a:spcPts val="0"/>
                        </a:spcBef>
                        <a:spcAft>
                          <a:spcPts val="0"/>
                        </a:spcAft>
                      </a:pPr>
                      <a:r>
                        <a:rPr lang="en-US" sz="2000" b="1">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Phép cộng</a:t>
                      </a:r>
                    </a:p>
                  </a:txBody>
                  <a:tcPr marL="27305" marR="27305" marT="27305" marB="27305"/>
                </a:tc>
                <a:tc>
                  <a:txBody>
                    <a:bodyPr/>
                    <a:lstStyle/>
                    <a:p>
                      <a:pPr marL="0" marR="0">
                        <a:spcBef>
                          <a:spcPts val="0"/>
                        </a:spcBef>
                        <a:spcAft>
                          <a:spcPts val="0"/>
                        </a:spcAft>
                      </a:pPr>
                      <a:r>
                        <a:rPr lang="en-US">
                          <a:latin typeface="Cambria" pitchFamily="18" charset="0"/>
                        </a:rPr>
                        <a:t>A = 5 + 8</a:t>
                      </a:r>
                    </a:p>
                  </a:txBody>
                  <a:tcPr marL="27305" marR="27305" marT="27305" marB="27305"/>
                </a:tc>
              </a:tr>
              <a:tr h="0">
                <a:tc>
                  <a:txBody>
                    <a:bodyPr/>
                    <a:lstStyle/>
                    <a:p>
                      <a:pPr marL="0" marR="0" algn="ctr">
                        <a:spcBef>
                          <a:spcPts val="0"/>
                        </a:spcBef>
                        <a:spcAft>
                          <a:spcPts val="0"/>
                        </a:spcAft>
                      </a:pPr>
                      <a:r>
                        <a:rPr lang="en-US" sz="2000" b="1">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Phép trừ</a:t>
                      </a:r>
                    </a:p>
                  </a:txBody>
                  <a:tcPr marL="27305" marR="27305" marT="27305" marB="27305"/>
                </a:tc>
                <a:tc>
                  <a:txBody>
                    <a:bodyPr/>
                    <a:lstStyle/>
                    <a:p>
                      <a:pPr marL="0" marR="0">
                        <a:spcBef>
                          <a:spcPts val="0"/>
                        </a:spcBef>
                        <a:spcAft>
                          <a:spcPts val="0"/>
                        </a:spcAft>
                      </a:pPr>
                      <a:r>
                        <a:rPr lang="en-US">
                          <a:latin typeface="Cambria" pitchFamily="18" charset="0"/>
                        </a:rPr>
                        <a:t>A = 8 - 5</a:t>
                      </a:r>
                    </a:p>
                  </a:txBody>
                  <a:tcPr marL="27305" marR="27305" marT="27305" marB="27305"/>
                </a:tc>
              </a:tr>
              <a:tr h="0">
                <a:tc>
                  <a:txBody>
                    <a:bodyPr/>
                    <a:lstStyle/>
                    <a:p>
                      <a:pPr marL="0" marR="0" algn="ctr">
                        <a:spcBef>
                          <a:spcPts val="0"/>
                        </a:spcBef>
                        <a:spcAft>
                          <a:spcPts val="0"/>
                        </a:spcAft>
                      </a:pPr>
                      <a:r>
                        <a:rPr lang="en-US" sz="2000" b="1">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Phép chia</a:t>
                      </a:r>
                    </a:p>
                  </a:txBody>
                  <a:tcPr marL="27305" marR="27305" marT="27305" marB="27305"/>
                </a:tc>
                <a:tc>
                  <a:txBody>
                    <a:bodyPr/>
                    <a:lstStyle/>
                    <a:p>
                      <a:pPr marL="0" marR="0">
                        <a:spcBef>
                          <a:spcPts val="0"/>
                        </a:spcBef>
                        <a:spcAft>
                          <a:spcPts val="0"/>
                        </a:spcAft>
                      </a:pPr>
                      <a:r>
                        <a:rPr lang="en-US">
                          <a:latin typeface="Cambria" pitchFamily="18" charset="0"/>
                        </a:rPr>
                        <a:t>A = 20 / 5</a:t>
                      </a:r>
                    </a:p>
                  </a:txBody>
                  <a:tcPr marL="27305" marR="27305" marT="27305" marB="27305"/>
                </a:tc>
              </a:tr>
              <a:tr h="0">
                <a:tc>
                  <a:txBody>
                    <a:bodyPr/>
                    <a:lstStyle/>
                    <a:p>
                      <a:pPr marL="0" marR="0" algn="ctr">
                        <a:spcBef>
                          <a:spcPts val="0"/>
                        </a:spcBef>
                        <a:spcAft>
                          <a:spcPts val="0"/>
                        </a:spcAft>
                      </a:pPr>
                      <a:r>
                        <a:rPr lang="en-US" sz="2000" b="1" dirty="0">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Phép chia lấy số dư</a:t>
                      </a:r>
                    </a:p>
                  </a:txBody>
                  <a:tcPr marL="27305" marR="27305" marT="27305" marB="27305"/>
                </a:tc>
                <a:tc>
                  <a:txBody>
                    <a:bodyPr/>
                    <a:lstStyle/>
                    <a:p>
                      <a:pPr marL="0" marR="0">
                        <a:spcBef>
                          <a:spcPts val="0"/>
                        </a:spcBef>
                        <a:spcAft>
                          <a:spcPts val="0"/>
                        </a:spcAft>
                      </a:pPr>
                      <a:r>
                        <a:rPr lang="en-US">
                          <a:latin typeface="Cambria" pitchFamily="18" charset="0"/>
                        </a:rPr>
                        <a:t>10 % 3 = 1</a:t>
                      </a:r>
                    </a:p>
                  </a:txBody>
                  <a:tcPr marL="27305" marR="27305" marT="27305" marB="27305"/>
                </a:tc>
              </a:tr>
              <a:tr h="0">
                <a:tc>
                  <a:txBody>
                    <a:bodyPr/>
                    <a:lstStyle/>
                    <a:p>
                      <a:pPr marL="0" marR="0" algn="ctr">
                        <a:spcBef>
                          <a:spcPts val="0"/>
                        </a:spcBef>
                        <a:spcAft>
                          <a:spcPts val="0"/>
                        </a:spcAft>
                      </a:pPr>
                      <a:r>
                        <a:rPr lang="en-US" sz="2000" b="1" dirty="0">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Tăng lên một đơn </a:t>
                      </a:r>
                      <a:r>
                        <a:rPr lang="en-US" smtClean="0">
                          <a:latin typeface="Cambria" pitchFamily="18" charset="0"/>
                        </a:rPr>
                        <a:t>vị</a:t>
                      </a:r>
                    </a:p>
                    <a:p>
                      <a:pPr marL="0" marR="0">
                        <a:spcBef>
                          <a:spcPts val="0"/>
                        </a:spcBef>
                        <a:spcAft>
                          <a:spcPts val="0"/>
                        </a:spcAft>
                      </a:pPr>
                      <a:r>
                        <a:rPr lang="en-US" smtClean="0">
                          <a:latin typeface="Cambria" pitchFamily="18" charset="0"/>
                        </a:rPr>
                        <a:t>x++</a:t>
                      </a:r>
                      <a:r>
                        <a:rPr lang="en-US" baseline="0" smtClean="0">
                          <a:latin typeface="Cambria" pitchFamily="18" charset="0"/>
                        </a:rPr>
                        <a:t> ~ x=x+1</a:t>
                      </a:r>
                    </a:p>
                  </a:txBody>
                  <a:tcPr marL="27305" marR="27305" marT="27305" marB="27305"/>
                </a:tc>
                <a:tc>
                  <a:txBody>
                    <a:bodyPr/>
                    <a:lstStyle/>
                    <a:p>
                      <a:pPr marL="0" marR="0">
                        <a:spcBef>
                          <a:spcPts val="0"/>
                        </a:spcBef>
                        <a:spcAft>
                          <a:spcPts val="0"/>
                        </a:spcAft>
                      </a:pPr>
                      <a:r>
                        <a:rPr lang="en-US">
                          <a:latin typeface="Cambria" pitchFamily="18" charset="0"/>
                        </a:rPr>
                        <a:t>++x sẽ trả về giá trị của x sau khi tăng</a:t>
                      </a:r>
                      <a:r>
                        <a:rPr lang="en-US" smtClean="0">
                          <a:latin typeface="Cambria" pitchFamily="18" charset="0"/>
                        </a:rPr>
                        <a:t>.</a:t>
                      </a:r>
                      <a:endParaRPr lang="en-US">
                        <a:latin typeface="Cambria" pitchFamily="18" charset="0"/>
                      </a:endParaRPr>
                    </a:p>
                    <a:p>
                      <a:pPr marL="0" marR="0">
                        <a:spcBef>
                          <a:spcPts val="0"/>
                        </a:spcBef>
                        <a:spcAft>
                          <a:spcPts val="0"/>
                        </a:spcAft>
                      </a:pPr>
                      <a:r>
                        <a:rPr lang="en-US">
                          <a:latin typeface="Cambria" pitchFamily="18" charset="0"/>
                        </a:rPr>
                        <a:t>x++ sẽ trả về giá trị của x trước khi tăng.</a:t>
                      </a:r>
                    </a:p>
                  </a:txBody>
                  <a:tcPr marL="27305" marR="27305" marT="27305" marB="27305"/>
                </a:tc>
              </a:tr>
              <a:tr h="0">
                <a:tc>
                  <a:txBody>
                    <a:bodyPr/>
                    <a:lstStyle/>
                    <a:p>
                      <a:pPr marL="0" marR="0" algn="ctr">
                        <a:spcBef>
                          <a:spcPts val="0"/>
                        </a:spcBef>
                        <a:spcAft>
                          <a:spcPts val="0"/>
                        </a:spcAft>
                      </a:pPr>
                      <a:r>
                        <a:rPr lang="en-US" sz="2000" b="1" dirty="0" smtClean="0">
                          <a:solidFill>
                            <a:srgbClr val="0017C0"/>
                          </a:solidFill>
                          <a:latin typeface="Cambria" pitchFamily="18" charset="0"/>
                        </a:rPr>
                        <a:t>--</a:t>
                      </a:r>
                      <a:endParaRPr lang="en-US" sz="2000" b="1" dirty="0">
                        <a:solidFill>
                          <a:srgbClr val="0017C0"/>
                        </a:solidFill>
                        <a:latin typeface="Cambria" pitchFamily="18" charset="0"/>
                      </a:endParaRPr>
                    </a:p>
                  </a:txBody>
                  <a:tcPr marL="27305" marR="27305" marT="27305" marB="27305"/>
                </a:tc>
                <a:tc>
                  <a:txBody>
                    <a:bodyPr/>
                    <a:lstStyle/>
                    <a:p>
                      <a:pPr marL="0" marR="0">
                        <a:spcBef>
                          <a:spcPts val="0"/>
                        </a:spcBef>
                        <a:spcAft>
                          <a:spcPts val="0"/>
                        </a:spcAft>
                      </a:pPr>
                      <a:r>
                        <a:rPr lang="en-US">
                          <a:latin typeface="Cambria" pitchFamily="18" charset="0"/>
                        </a:rPr>
                        <a:t>Giảm một đơn </a:t>
                      </a:r>
                      <a:r>
                        <a:rPr lang="en-US" smtClean="0">
                          <a:latin typeface="Cambria" pitchFamily="18" charset="0"/>
                        </a:rPr>
                        <a:t>vị</a:t>
                      </a:r>
                      <a:endParaRPr lang="en-US">
                        <a:latin typeface="Cambria" pitchFamily="18" charset="0"/>
                      </a:endParaRPr>
                    </a:p>
                  </a:txBody>
                  <a:tcPr marL="27305" marR="27305" marT="27305" marB="27305"/>
                </a:tc>
                <a:tc>
                  <a:txBody>
                    <a:bodyPr/>
                    <a:lstStyle/>
                    <a:p>
                      <a:pPr marL="0" marR="0">
                        <a:spcBef>
                          <a:spcPts val="0"/>
                        </a:spcBef>
                        <a:spcAft>
                          <a:spcPts val="0"/>
                        </a:spcAft>
                      </a:pPr>
                      <a:r>
                        <a:rPr lang="en-US">
                          <a:latin typeface="Cambria" pitchFamily="18" charset="0"/>
                        </a:rPr>
                        <a:t>--x sẽ trả về giá trị của x sau khi giảm. </a:t>
                      </a:r>
                    </a:p>
                    <a:p>
                      <a:pPr marL="0" marR="0">
                        <a:spcBef>
                          <a:spcPts val="0"/>
                        </a:spcBef>
                        <a:spcAft>
                          <a:spcPts val="0"/>
                        </a:spcAft>
                      </a:pPr>
                      <a:r>
                        <a:rPr lang="en-US">
                          <a:latin typeface="Cambria" pitchFamily="18" charset="0"/>
                        </a:rPr>
                        <a:t>x-- sẽ trả về giá trị của x trước khi giảm. </a:t>
                      </a:r>
                    </a:p>
                  </a:txBody>
                  <a:tcPr marL="27305" marR="27305" marT="27305" marB="27305"/>
                </a:tc>
              </a:tr>
              <a:tr h="0">
                <a:tc>
                  <a:txBody>
                    <a:bodyPr/>
                    <a:lstStyle/>
                    <a:p>
                      <a:pPr marL="0" marR="0" algn="ctr">
                        <a:spcBef>
                          <a:spcPts val="0"/>
                        </a:spcBef>
                        <a:spcAft>
                          <a:spcPts val="0"/>
                        </a:spcAft>
                      </a:pPr>
                      <a:r>
                        <a:rPr lang="en-US" sz="2000" b="1">
                          <a:solidFill>
                            <a:srgbClr val="0017C0"/>
                          </a:solidFill>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Lấy số đối. Nó sẽ trả về số đối của toán hạng</a:t>
                      </a:r>
                    </a:p>
                  </a:txBody>
                  <a:tcPr marL="27305" marR="27305" marT="27305" marB="27305"/>
                </a:tc>
                <a:tc>
                  <a:txBody>
                    <a:bodyPr/>
                    <a:lstStyle/>
                    <a:p>
                      <a:pPr marL="0" marR="0">
                        <a:spcBef>
                          <a:spcPts val="0"/>
                        </a:spcBef>
                        <a:spcAft>
                          <a:spcPts val="0"/>
                        </a:spcAft>
                      </a:pPr>
                      <a:r>
                        <a:rPr lang="en-US">
                          <a:latin typeface="Cambria" pitchFamily="18" charset="0"/>
                        </a:rPr>
                        <a:t>Nếu a là 5, thì –a = -5.</a:t>
                      </a:r>
                    </a:p>
                  </a:txBody>
                  <a:tcPr marL="27305" marR="27305" marT="27305" marB="27305"/>
                </a:tc>
              </a:tr>
            </a:tbl>
          </a:graphicData>
        </a:graphic>
      </p:graphicFrame>
    </p:spTree>
    <p:extLst>
      <p:ext uri="{BB962C8B-B14F-4D97-AF65-F5344CB8AC3E}">
        <p14:creationId xmlns="" xmlns:p14="http://schemas.microsoft.com/office/powerpoint/2010/main" val="3453617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83212"/>
            <a:ext cx="8255000" cy="4719101"/>
          </a:xfrm>
        </p:spPr>
        <p:txBody>
          <a:bodyPr>
            <a:normAutofit/>
          </a:bodyPr>
          <a:lstStyle/>
          <a:p>
            <a:r>
              <a:rPr lang="en-US" sz="2500" smtClean="0"/>
              <a:t>Dùng để so sánh các toán hạng với nhau</a:t>
            </a:r>
          </a:p>
          <a:p>
            <a:r>
              <a:rPr lang="en-US" sz="2500" smtClean="0"/>
              <a:t>Trả về một giá trị đúng/sai</a:t>
            </a:r>
            <a:endParaRPr lang="en-US" sz="2500"/>
          </a:p>
        </p:txBody>
      </p:sp>
      <p:sp>
        <p:nvSpPr>
          <p:cNvPr id="3" name="Text Placeholder 2"/>
          <p:cNvSpPr>
            <a:spLocks noGrp="1"/>
          </p:cNvSpPr>
          <p:nvPr>
            <p:ph type="body" sz="quarter" idx="11"/>
          </p:nvPr>
        </p:nvSpPr>
        <p:spPr/>
        <p:txBody>
          <a:bodyPr/>
          <a:lstStyle/>
          <a:p>
            <a:r>
              <a:rPr lang="en-US" smtClean="0"/>
              <a:t>Toán tử so sánh</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241895915"/>
              </p:ext>
            </p:extLst>
          </p:nvPr>
        </p:nvGraphicFramePr>
        <p:xfrm>
          <a:off x="647112" y="2082959"/>
          <a:ext cx="7835705" cy="4497070"/>
        </p:xfrm>
        <a:graphic>
          <a:graphicData uri="http://schemas.openxmlformats.org/drawingml/2006/table">
            <a:tbl>
              <a:tblPr firstRow="1" bandRow="1" bandCol="1">
                <a:tableStyleId>{5C22544A-7EE6-4342-B048-85BDC9FD1C3A}</a:tableStyleId>
              </a:tblPr>
              <a:tblGrid>
                <a:gridCol w="984956"/>
                <a:gridCol w="4937201"/>
                <a:gridCol w="1913548"/>
              </a:tblGrid>
              <a:tr h="0">
                <a:tc>
                  <a:txBody>
                    <a:bodyPr/>
                    <a:lstStyle/>
                    <a:p>
                      <a:pPr marL="0" marR="0" algn="ctr">
                        <a:spcBef>
                          <a:spcPts val="0"/>
                        </a:spcBef>
                        <a:spcAft>
                          <a:spcPts val="0"/>
                        </a:spcAft>
                      </a:pPr>
                      <a:r>
                        <a:rPr lang="en-US" dirty="0" err="1">
                          <a:latin typeface="Cambria" pitchFamily="18" charset="0"/>
                        </a:rPr>
                        <a:t>Toán</a:t>
                      </a:r>
                      <a:r>
                        <a:rPr lang="en-US" dirty="0">
                          <a:latin typeface="Cambria" pitchFamily="18" charset="0"/>
                        </a:rPr>
                        <a:t> </a:t>
                      </a:r>
                      <a:r>
                        <a:rPr lang="en-US" dirty="0" err="1">
                          <a:latin typeface="Cambria" pitchFamily="18" charset="0"/>
                        </a:rPr>
                        <a:t>tử</a:t>
                      </a:r>
                      <a:endParaRPr lang="en-US" dirty="0">
                        <a:latin typeface="Cambria" pitchFamily="18" charset="0"/>
                      </a:endParaRPr>
                    </a:p>
                  </a:txBody>
                  <a:tcPr marL="27305" marR="27305" marT="27305" marB="27305"/>
                </a:tc>
                <a:tc>
                  <a:txBody>
                    <a:bodyPr/>
                    <a:lstStyle/>
                    <a:p>
                      <a:pPr marL="0" marR="0" algn="ctr">
                        <a:spcBef>
                          <a:spcPts val="0"/>
                        </a:spcBef>
                        <a:spcAft>
                          <a:spcPts val="0"/>
                        </a:spcAft>
                      </a:pPr>
                      <a:r>
                        <a:rPr lang="en-US">
                          <a:latin typeface="Cambria" pitchFamily="18" charset="0"/>
                        </a:rPr>
                        <a:t>Mô tả</a:t>
                      </a:r>
                    </a:p>
                  </a:txBody>
                  <a:tcPr marL="27305" marR="27305" marT="27305" marB="27305"/>
                </a:tc>
                <a:tc>
                  <a:txBody>
                    <a:bodyPr/>
                    <a:lstStyle/>
                    <a:p>
                      <a:pPr marL="0" marR="0" algn="ctr">
                        <a:spcBef>
                          <a:spcPts val="0"/>
                        </a:spcBef>
                        <a:spcAft>
                          <a:spcPts val="0"/>
                        </a:spcAft>
                      </a:pPr>
                      <a:r>
                        <a:rPr lang="en-US">
                          <a:latin typeface="Cambria" pitchFamily="18" charset="0"/>
                        </a:rPr>
                        <a:t>Ví dụ</a:t>
                      </a:r>
                    </a:p>
                  </a:txBody>
                  <a:tcPr marL="27305" marR="27305" marT="27305" marB="27305"/>
                </a:tc>
              </a:tr>
              <a:tr h="0">
                <a:tc>
                  <a:txBody>
                    <a:bodyPr/>
                    <a:lstStyle/>
                    <a:p>
                      <a:pPr marL="0" marR="0">
                        <a:spcBef>
                          <a:spcPts val="0"/>
                        </a:spcBef>
                        <a:spcAft>
                          <a:spcPts val="0"/>
                        </a:spcAft>
                      </a:pPr>
                      <a:r>
                        <a:rPr lang="en-US" dirty="0" smtClean="0">
                          <a:latin typeface="Cambria" pitchFamily="18" charset="0"/>
                        </a:rPr>
                        <a:t>== </a:t>
                      </a:r>
                      <a:endParaRPr lang="en-US" dirty="0">
                        <a:latin typeface="Cambria" pitchFamily="18" charset="0"/>
                      </a:endParaRPr>
                    </a:p>
                  </a:txBody>
                  <a:tcPr marL="27305" marR="27305" marT="27305" marB="27305"/>
                </a:tc>
                <a:tc>
                  <a:txBody>
                    <a:bodyPr/>
                    <a:lstStyle/>
                    <a:p>
                      <a:pPr marL="0" marR="0">
                        <a:spcBef>
                          <a:spcPts val="0"/>
                        </a:spcBef>
                        <a:spcAft>
                          <a:spcPts val="0"/>
                        </a:spcAft>
                      </a:pPr>
                      <a:r>
                        <a:rPr lang="en-US">
                          <a:latin typeface="Cambria" pitchFamily="18" charset="0"/>
                        </a:rPr>
                        <a:t>Bằng. Trả về giá trị true nếu các toán hạng bằng nhau.</a:t>
                      </a:r>
                    </a:p>
                  </a:txBody>
                  <a:tcPr marL="27305" marR="27305" marT="27305" marB="27305"/>
                </a:tc>
                <a:tc>
                  <a:txBody>
                    <a:bodyPr/>
                    <a:lstStyle/>
                    <a:p>
                      <a:pPr marL="0" marR="0">
                        <a:spcBef>
                          <a:spcPts val="0"/>
                        </a:spcBef>
                        <a:spcAft>
                          <a:spcPts val="0"/>
                        </a:spcAft>
                      </a:pPr>
                      <a:r>
                        <a:rPr lang="en-US" dirty="0">
                          <a:latin typeface="Cambria" pitchFamily="18" charset="0"/>
                        </a:rPr>
                        <a:t>a </a:t>
                      </a:r>
                      <a:r>
                        <a:rPr lang="en-US" dirty="0" smtClean="0">
                          <a:latin typeface="Cambria" pitchFamily="18" charset="0"/>
                        </a:rPr>
                        <a:t>== </a:t>
                      </a:r>
                      <a:r>
                        <a:rPr lang="en-US" dirty="0">
                          <a:latin typeface="Cambria" pitchFamily="18" charset="0"/>
                        </a:rPr>
                        <a:t>b</a:t>
                      </a:r>
                    </a:p>
                  </a:txBody>
                  <a:tcPr marL="27305" marR="27305" marT="27305" marB="27305"/>
                </a:tc>
              </a:tr>
              <a:tr h="0">
                <a:tc>
                  <a:txBody>
                    <a:bodyPr/>
                    <a:lstStyle/>
                    <a:p>
                      <a:pPr marL="0" marR="0">
                        <a:spcBef>
                          <a:spcPts val="0"/>
                        </a:spcBef>
                        <a:spcAft>
                          <a:spcPts val="0"/>
                        </a:spcAft>
                      </a:pPr>
                      <a:r>
                        <a:rPr lang="en-US">
                          <a:latin typeface="Cambria" pitchFamily="18" charset="0"/>
                        </a:rPr>
                        <a:t>!=</a:t>
                      </a:r>
                    </a:p>
                  </a:txBody>
                  <a:tcPr marL="27305" marR="27305" marT="27305" marB="27305"/>
                </a:tc>
                <a:tc>
                  <a:txBody>
                    <a:bodyPr/>
                    <a:lstStyle/>
                    <a:p>
                      <a:pPr marL="0" marR="0">
                        <a:spcBef>
                          <a:spcPts val="0"/>
                        </a:spcBef>
                        <a:spcAft>
                          <a:spcPts val="0"/>
                        </a:spcAft>
                      </a:pPr>
                      <a:r>
                        <a:rPr lang="en-US">
                          <a:latin typeface="Cambria" pitchFamily="18" charset="0"/>
                        </a:rPr>
                        <a:t>Không bằng. Trả về giá trị true nếu các toán hạng không bằng nhau.</a:t>
                      </a:r>
                    </a:p>
                  </a:txBody>
                  <a:tcPr marL="27305" marR="27305" marT="27305" marB="27305"/>
                </a:tc>
                <a:tc>
                  <a:txBody>
                    <a:bodyPr/>
                    <a:lstStyle/>
                    <a:p>
                      <a:pPr marL="0" marR="0">
                        <a:spcBef>
                          <a:spcPts val="0"/>
                        </a:spcBef>
                        <a:spcAft>
                          <a:spcPts val="0"/>
                        </a:spcAft>
                      </a:pPr>
                      <a:r>
                        <a:rPr lang="en-US">
                          <a:latin typeface="Cambria" pitchFamily="18" charset="0"/>
                        </a:rPr>
                        <a:t>Var2 != 5</a:t>
                      </a:r>
                    </a:p>
                  </a:txBody>
                  <a:tcPr marL="27305" marR="27305" marT="27305" marB="27305"/>
                </a:tc>
              </a:tr>
              <a:tr h="0">
                <a:tc>
                  <a:txBody>
                    <a:bodyPr/>
                    <a:lstStyle/>
                    <a:p>
                      <a:pPr marL="0" marR="0">
                        <a:spcBef>
                          <a:spcPts val="0"/>
                        </a:spcBef>
                        <a:spcAft>
                          <a:spcPts val="0"/>
                        </a:spcAft>
                      </a:pPr>
                      <a:r>
                        <a:rPr lang="en-US">
                          <a:latin typeface="Cambria" pitchFamily="18" charset="0"/>
                        </a:rPr>
                        <a:t>&gt; </a:t>
                      </a:r>
                    </a:p>
                  </a:txBody>
                  <a:tcPr marL="27305" marR="27305" marT="27305" marB="27305"/>
                </a:tc>
                <a:tc>
                  <a:txBody>
                    <a:bodyPr/>
                    <a:lstStyle/>
                    <a:p>
                      <a:pPr marL="0" marR="0">
                        <a:spcBef>
                          <a:spcPts val="0"/>
                        </a:spcBef>
                        <a:spcAft>
                          <a:spcPts val="0"/>
                        </a:spcAft>
                      </a:pPr>
                      <a:r>
                        <a:rPr lang="en-US">
                          <a:latin typeface="Cambria" pitchFamily="18" charset="0"/>
                        </a:rPr>
                        <a:t>Lớn hơn. Trả về giá trị true nếu toán hạng trái lớn hơn toán hạng phải. </a:t>
                      </a:r>
                    </a:p>
                  </a:txBody>
                  <a:tcPr marL="27305" marR="27305" marT="27305" marB="27305"/>
                </a:tc>
                <a:tc>
                  <a:txBody>
                    <a:bodyPr/>
                    <a:lstStyle/>
                    <a:p>
                      <a:pPr marL="0" marR="0">
                        <a:spcBef>
                          <a:spcPts val="0"/>
                        </a:spcBef>
                        <a:spcAft>
                          <a:spcPts val="0"/>
                        </a:spcAft>
                      </a:pPr>
                      <a:r>
                        <a:rPr lang="en-US">
                          <a:latin typeface="Cambria" pitchFamily="18" charset="0"/>
                        </a:rPr>
                        <a:t>Var1 &gt; var2</a:t>
                      </a:r>
                    </a:p>
                  </a:txBody>
                  <a:tcPr marL="27305" marR="27305" marT="27305" marB="27305"/>
                </a:tc>
              </a:tr>
              <a:tr h="0">
                <a:tc>
                  <a:txBody>
                    <a:bodyPr/>
                    <a:lstStyle/>
                    <a:p>
                      <a:pPr marL="0" marR="0">
                        <a:spcBef>
                          <a:spcPts val="0"/>
                        </a:spcBef>
                        <a:spcAft>
                          <a:spcPts val="0"/>
                        </a:spcAft>
                      </a:pPr>
                      <a:r>
                        <a:rPr lang="en-US">
                          <a:latin typeface="Cambria" pitchFamily="18" charset="0"/>
                        </a:rPr>
                        <a:t>&gt;=</a:t>
                      </a:r>
                    </a:p>
                  </a:txBody>
                  <a:tcPr marL="27305" marR="27305" marT="27305" marB="27305"/>
                </a:tc>
                <a:tc>
                  <a:txBody>
                    <a:bodyPr/>
                    <a:lstStyle/>
                    <a:p>
                      <a:pPr marL="0" marR="0">
                        <a:spcBef>
                          <a:spcPts val="0"/>
                        </a:spcBef>
                        <a:spcAft>
                          <a:spcPts val="0"/>
                        </a:spcAft>
                      </a:pPr>
                      <a:r>
                        <a:rPr lang="en-US">
                          <a:latin typeface="Cambria" pitchFamily="18" charset="0"/>
                        </a:rPr>
                        <a:t>Lớn hơn hoặc bằng. Trả về giá trị true nếu toán hạng trái lớn hơn hoặc bằng toán hạng phải. </a:t>
                      </a:r>
                    </a:p>
                  </a:txBody>
                  <a:tcPr marL="27305" marR="27305" marT="27305" marB="27305"/>
                </a:tc>
                <a:tc>
                  <a:txBody>
                    <a:bodyPr/>
                    <a:lstStyle/>
                    <a:p>
                      <a:pPr marL="0" marR="0">
                        <a:spcBef>
                          <a:spcPts val="0"/>
                        </a:spcBef>
                        <a:spcAft>
                          <a:spcPts val="0"/>
                        </a:spcAft>
                      </a:pPr>
                      <a:r>
                        <a:rPr lang="en-US">
                          <a:latin typeface="Cambria" pitchFamily="18" charset="0"/>
                        </a:rPr>
                        <a:t>Var1 &gt;= 5</a:t>
                      </a:r>
                    </a:p>
                    <a:p>
                      <a:pPr marL="0" marR="0">
                        <a:spcBef>
                          <a:spcPts val="0"/>
                        </a:spcBef>
                        <a:spcAft>
                          <a:spcPts val="0"/>
                        </a:spcAft>
                      </a:pPr>
                      <a:r>
                        <a:rPr lang="en-US">
                          <a:latin typeface="Cambria" pitchFamily="18" charset="0"/>
                        </a:rPr>
                        <a:t> </a:t>
                      </a:r>
                    </a:p>
                    <a:p>
                      <a:pPr marL="0" marR="0">
                        <a:spcBef>
                          <a:spcPts val="0"/>
                        </a:spcBef>
                        <a:spcAft>
                          <a:spcPts val="0"/>
                        </a:spcAft>
                      </a:pPr>
                      <a:r>
                        <a:rPr lang="en-US">
                          <a:latin typeface="Cambria" pitchFamily="18" charset="0"/>
                        </a:rPr>
                        <a:t>Var1 &gt;= var2</a:t>
                      </a:r>
                    </a:p>
                  </a:txBody>
                  <a:tcPr marL="27305" marR="27305" marT="27305" marB="27305"/>
                </a:tc>
              </a:tr>
              <a:tr h="0">
                <a:tc>
                  <a:txBody>
                    <a:bodyPr/>
                    <a:lstStyle/>
                    <a:p>
                      <a:pPr marL="0" marR="0">
                        <a:spcBef>
                          <a:spcPts val="0"/>
                        </a:spcBef>
                        <a:spcAft>
                          <a:spcPts val="0"/>
                        </a:spcAft>
                      </a:pPr>
                      <a:r>
                        <a:rPr lang="en-US">
                          <a:latin typeface="Cambria" pitchFamily="18" charset="0"/>
                        </a:rPr>
                        <a:t>&lt; </a:t>
                      </a:r>
                    </a:p>
                  </a:txBody>
                  <a:tcPr marL="27305" marR="27305" marT="27305" marB="27305"/>
                </a:tc>
                <a:tc>
                  <a:txBody>
                    <a:bodyPr/>
                    <a:lstStyle/>
                    <a:p>
                      <a:pPr marL="0" marR="0">
                        <a:spcBef>
                          <a:spcPts val="0"/>
                        </a:spcBef>
                        <a:spcAft>
                          <a:spcPts val="0"/>
                        </a:spcAft>
                      </a:pPr>
                      <a:r>
                        <a:rPr lang="en-US">
                          <a:latin typeface="Cambria" pitchFamily="18" charset="0"/>
                        </a:rPr>
                        <a:t>Nhỏ hơn. Trả về giá trị true nếu toán hạng trái nhỏ hơn toán hạng phải.</a:t>
                      </a:r>
                    </a:p>
                  </a:txBody>
                  <a:tcPr marL="27305" marR="27305" marT="27305" marB="27305"/>
                </a:tc>
                <a:tc>
                  <a:txBody>
                    <a:bodyPr/>
                    <a:lstStyle/>
                    <a:p>
                      <a:pPr marL="0" marR="0">
                        <a:spcBef>
                          <a:spcPts val="0"/>
                        </a:spcBef>
                        <a:spcAft>
                          <a:spcPts val="0"/>
                        </a:spcAft>
                      </a:pPr>
                      <a:r>
                        <a:rPr lang="en-US">
                          <a:latin typeface="Cambria" pitchFamily="18" charset="0"/>
                        </a:rPr>
                        <a:t>Var2 &lt; var1</a:t>
                      </a:r>
                    </a:p>
                  </a:txBody>
                  <a:tcPr marL="27305" marR="27305" marT="27305" marB="27305"/>
                </a:tc>
              </a:tr>
              <a:tr h="0">
                <a:tc>
                  <a:txBody>
                    <a:bodyPr/>
                    <a:lstStyle/>
                    <a:p>
                      <a:pPr marL="0" marR="0">
                        <a:spcBef>
                          <a:spcPts val="0"/>
                        </a:spcBef>
                        <a:spcAft>
                          <a:spcPts val="0"/>
                        </a:spcAft>
                      </a:pPr>
                      <a:r>
                        <a:rPr lang="en-US">
                          <a:latin typeface="Cambria" pitchFamily="18" charset="0"/>
                        </a:rPr>
                        <a:t>&lt;=</a:t>
                      </a:r>
                    </a:p>
                  </a:txBody>
                  <a:tcPr marL="27305" marR="27305" marT="27305" marB="27305"/>
                </a:tc>
                <a:tc>
                  <a:txBody>
                    <a:bodyPr/>
                    <a:lstStyle/>
                    <a:p>
                      <a:pPr marL="0" marR="0">
                        <a:spcBef>
                          <a:spcPts val="0"/>
                        </a:spcBef>
                        <a:spcAft>
                          <a:spcPts val="0"/>
                        </a:spcAft>
                      </a:pPr>
                      <a:r>
                        <a:rPr lang="en-US">
                          <a:latin typeface="Cambria" pitchFamily="18" charset="0"/>
                        </a:rPr>
                        <a:t>Nhỏ hơn hoặc bằng. Trả vè giá trị true nếu toán hạng trái nhỏ hơn hoặc bằng toán hạng phải. </a:t>
                      </a:r>
                    </a:p>
                  </a:txBody>
                  <a:tcPr marL="27305" marR="27305" marT="27305" marB="27305"/>
                </a:tc>
                <a:tc>
                  <a:txBody>
                    <a:bodyPr/>
                    <a:lstStyle/>
                    <a:p>
                      <a:pPr marL="0" marR="0">
                        <a:spcBef>
                          <a:spcPts val="0"/>
                        </a:spcBef>
                        <a:spcAft>
                          <a:spcPts val="0"/>
                        </a:spcAft>
                      </a:pPr>
                      <a:r>
                        <a:rPr lang="en-US">
                          <a:latin typeface="Cambria" pitchFamily="18" charset="0"/>
                        </a:rPr>
                        <a:t>Var2 &lt;= 4</a:t>
                      </a:r>
                    </a:p>
                    <a:p>
                      <a:pPr marL="0" marR="0">
                        <a:spcBef>
                          <a:spcPts val="0"/>
                        </a:spcBef>
                        <a:spcAft>
                          <a:spcPts val="0"/>
                        </a:spcAft>
                      </a:pPr>
                      <a:r>
                        <a:rPr lang="en-US">
                          <a:latin typeface="Cambria" pitchFamily="18" charset="0"/>
                        </a:rPr>
                        <a:t> </a:t>
                      </a:r>
                    </a:p>
                    <a:p>
                      <a:pPr marL="0" marR="0">
                        <a:spcBef>
                          <a:spcPts val="0"/>
                        </a:spcBef>
                        <a:spcAft>
                          <a:spcPts val="0"/>
                        </a:spcAft>
                      </a:pPr>
                      <a:r>
                        <a:rPr lang="en-US">
                          <a:latin typeface="Cambria" pitchFamily="18" charset="0"/>
                        </a:rPr>
                        <a:t>Var2 &lt;= var1</a:t>
                      </a:r>
                    </a:p>
                  </a:txBody>
                  <a:tcPr marL="27305" marR="27305" marT="27305" marB="27305"/>
                </a:tc>
              </a:tr>
            </a:tbl>
          </a:graphicData>
        </a:graphic>
      </p:graphicFrame>
    </p:spTree>
    <p:extLst>
      <p:ext uri="{BB962C8B-B14F-4D97-AF65-F5344CB8AC3E}">
        <p14:creationId xmlns="" xmlns:p14="http://schemas.microsoft.com/office/powerpoint/2010/main" val="1256929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300" smtClean="0"/>
              <a:t>Kết hợp nhiều toán tử so sánh thành một biểu thức điều kiện</a:t>
            </a:r>
          </a:p>
          <a:p>
            <a:r>
              <a:rPr lang="en-US" sz="2300" smtClean="0"/>
              <a:t>Trả về giá trị đúng/sai</a:t>
            </a:r>
            <a:endParaRPr lang="en-US" sz="2300"/>
          </a:p>
        </p:txBody>
      </p:sp>
      <p:sp>
        <p:nvSpPr>
          <p:cNvPr id="3" name="Text Placeholder 2"/>
          <p:cNvSpPr>
            <a:spLocks noGrp="1"/>
          </p:cNvSpPr>
          <p:nvPr>
            <p:ph type="body" sz="quarter" idx="11"/>
          </p:nvPr>
        </p:nvSpPr>
        <p:spPr/>
        <p:txBody>
          <a:bodyPr/>
          <a:lstStyle/>
          <a:p>
            <a:r>
              <a:rPr lang="en-US" smtClean="0"/>
              <a:t>Toán tử logic</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991057618"/>
              </p:ext>
            </p:extLst>
          </p:nvPr>
        </p:nvGraphicFramePr>
        <p:xfrm>
          <a:off x="801860" y="2488431"/>
          <a:ext cx="7455875" cy="2352040"/>
        </p:xfrm>
        <a:graphic>
          <a:graphicData uri="http://schemas.openxmlformats.org/drawingml/2006/table">
            <a:tbl>
              <a:tblPr firstRow="1" bandRow="1" bandCol="1">
                <a:tableStyleId>{5C22544A-7EE6-4342-B048-85BDC9FD1C3A}</a:tableStyleId>
              </a:tblPr>
              <a:tblGrid>
                <a:gridCol w="1260069"/>
                <a:gridCol w="2071180"/>
                <a:gridCol w="4124626"/>
              </a:tblGrid>
              <a:tr h="0">
                <a:tc>
                  <a:txBody>
                    <a:bodyPr/>
                    <a:lstStyle/>
                    <a:p>
                      <a:pPr marL="0" marR="0" algn="ctr">
                        <a:spcBef>
                          <a:spcPts val="0"/>
                        </a:spcBef>
                        <a:spcAft>
                          <a:spcPts val="0"/>
                        </a:spcAft>
                      </a:pPr>
                      <a:r>
                        <a:rPr lang="en-US" sz="2000">
                          <a:effectLst/>
                          <a:latin typeface="Cambria" pitchFamily="18" charset="0"/>
                        </a:rPr>
                        <a:t>Toán tử</a:t>
                      </a:r>
                      <a:endParaRPr lang="en-US" sz="2000">
                        <a:effectLst/>
                        <a:latin typeface="Cambria" pitchFamily="18" charset="0"/>
                        <a:ea typeface="Times New Roman"/>
                      </a:endParaRPr>
                    </a:p>
                  </a:txBody>
                  <a:tcPr marL="27305" marR="27305" marT="27305" marB="27305"/>
                </a:tc>
                <a:tc>
                  <a:txBody>
                    <a:bodyPr/>
                    <a:lstStyle/>
                    <a:p>
                      <a:pPr marL="0" marR="0" algn="ctr">
                        <a:spcBef>
                          <a:spcPts val="0"/>
                        </a:spcBef>
                        <a:spcAft>
                          <a:spcPts val="0"/>
                        </a:spcAft>
                      </a:pPr>
                      <a:r>
                        <a:rPr lang="en-US" sz="2000">
                          <a:effectLst/>
                          <a:latin typeface="Cambria" pitchFamily="18" charset="0"/>
                        </a:rPr>
                        <a:t>Giá trị</a:t>
                      </a:r>
                      <a:endParaRPr lang="en-US" sz="2000">
                        <a:effectLst/>
                        <a:latin typeface="Cambria" pitchFamily="18" charset="0"/>
                        <a:ea typeface="Times New Roman"/>
                      </a:endParaRPr>
                    </a:p>
                  </a:txBody>
                  <a:tcPr marL="27305" marR="27305" marT="27305" marB="27305"/>
                </a:tc>
                <a:tc>
                  <a:txBody>
                    <a:bodyPr/>
                    <a:lstStyle/>
                    <a:p>
                      <a:pPr marL="0" marR="0" algn="ctr">
                        <a:spcBef>
                          <a:spcPts val="0"/>
                        </a:spcBef>
                        <a:spcAft>
                          <a:spcPts val="0"/>
                        </a:spcAft>
                      </a:pPr>
                      <a:r>
                        <a:rPr lang="en-US" sz="2000">
                          <a:effectLst/>
                          <a:latin typeface="Cambria" pitchFamily="18" charset="0"/>
                        </a:rPr>
                        <a:t>Mô tả</a:t>
                      </a:r>
                      <a:endParaRPr lang="en-US" sz="2000">
                        <a:effectLst/>
                        <a:latin typeface="Cambria" pitchFamily="18" charset="0"/>
                        <a:ea typeface="Times New Roman"/>
                      </a:endParaRPr>
                    </a:p>
                  </a:txBody>
                  <a:tcPr marL="27305" marR="27305" marT="27305" marB="27305"/>
                </a:tc>
              </a:tr>
              <a:tr h="0">
                <a:tc>
                  <a:txBody>
                    <a:bodyPr/>
                    <a:lstStyle/>
                    <a:p>
                      <a:pPr marL="0" marR="0">
                        <a:spcBef>
                          <a:spcPts val="0"/>
                        </a:spcBef>
                        <a:spcAft>
                          <a:spcPts val="0"/>
                        </a:spcAft>
                      </a:pPr>
                      <a:r>
                        <a:rPr lang="en-US" sz="2000" b="1">
                          <a:solidFill>
                            <a:srgbClr val="0017C0"/>
                          </a:solidFill>
                          <a:effectLst/>
                          <a:latin typeface="Cambria" pitchFamily="18" charset="0"/>
                        </a:rPr>
                        <a:t>And ( </a:t>
                      </a:r>
                      <a:r>
                        <a:rPr lang="en-US" sz="2000" b="1" smtClean="0">
                          <a:solidFill>
                            <a:srgbClr val="0017C0"/>
                          </a:solidFill>
                          <a:effectLst/>
                          <a:latin typeface="Cambria" pitchFamily="18" charset="0"/>
                        </a:rPr>
                        <a:t>&amp;&amp;)</a:t>
                      </a:r>
                      <a:endParaRPr lang="en-US" sz="2000" b="1">
                        <a:solidFill>
                          <a:srgbClr val="0017C0"/>
                        </a:solidFill>
                        <a:effectLst/>
                        <a:latin typeface="Cambria" pitchFamily="18" charset="0"/>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expr1 &amp;&amp; expr2</a:t>
                      </a:r>
                      <a:endParaRPr lang="en-US" sz="2000">
                        <a:effectLst/>
                        <a:latin typeface="Cambria" pitchFamily="18" charset="0"/>
                        <a:ea typeface="Times New Roman"/>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Trả về true nếu expr1 và expr2 đều là true</a:t>
                      </a:r>
                      <a:endParaRPr lang="en-US" sz="2000">
                        <a:effectLst/>
                        <a:latin typeface="Cambria" pitchFamily="18" charset="0"/>
                        <a:ea typeface="Times New Roman"/>
                      </a:endParaRPr>
                    </a:p>
                  </a:txBody>
                  <a:tcPr marL="27305" marR="27305" marT="27305" marB="27305" anchor="ctr"/>
                </a:tc>
              </a:tr>
              <a:tr h="0">
                <a:tc>
                  <a:txBody>
                    <a:bodyPr/>
                    <a:lstStyle/>
                    <a:p>
                      <a:pPr marL="0" marR="0">
                        <a:spcBef>
                          <a:spcPts val="0"/>
                        </a:spcBef>
                        <a:spcAft>
                          <a:spcPts val="0"/>
                        </a:spcAft>
                      </a:pPr>
                      <a:r>
                        <a:rPr lang="en-US" sz="2000" b="1">
                          <a:solidFill>
                            <a:srgbClr val="0017C0"/>
                          </a:solidFill>
                          <a:effectLst/>
                          <a:latin typeface="Cambria" pitchFamily="18" charset="0"/>
                        </a:rPr>
                        <a:t>Or ( </a:t>
                      </a:r>
                      <a:r>
                        <a:rPr lang="en-US" sz="2000" b="1" smtClean="0">
                          <a:solidFill>
                            <a:srgbClr val="0017C0"/>
                          </a:solidFill>
                          <a:effectLst/>
                          <a:latin typeface="Cambria" pitchFamily="18" charset="0"/>
                        </a:rPr>
                        <a:t>||)</a:t>
                      </a:r>
                      <a:endParaRPr lang="en-US" sz="2000" b="1">
                        <a:solidFill>
                          <a:srgbClr val="0017C0"/>
                        </a:solidFill>
                        <a:effectLst/>
                        <a:latin typeface="Cambria" pitchFamily="18" charset="0"/>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expr1 || expr2</a:t>
                      </a:r>
                      <a:endParaRPr lang="en-US" sz="2000">
                        <a:effectLst/>
                        <a:latin typeface="Cambria" pitchFamily="18" charset="0"/>
                        <a:ea typeface="Times New Roman"/>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Trả về true nếu expr1 hoặc expr2 là true</a:t>
                      </a:r>
                      <a:endParaRPr lang="en-US" sz="2000">
                        <a:effectLst/>
                        <a:latin typeface="Cambria" pitchFamily="18" charset="0"/>
                        <a:ea typeface="Times New Roman"/>
                      </a:endParaRPr>
                    </a:p>
                  </a:txBody>
                  <a:tcPr marL="27305" marR="27305" marT="27305" marB="27305" anchor="ctr"/>
                </a:tc>
              </a:tr>
              <a:tr h="0">
                <a:tc>
                  <a:txBody>
                    <a:bodyPr/>
                    <a:lstStyle/>
                    <a:p>
                      <a:pPr marL="0" marR="0">
                        <a:spcBef>
                          <a:spcPts val="0"/>
                        </a:spcBef>
                        <a:spcAft>
                          <a:spcPts val="0"/>
                        </a:spcAft>
                      </a:pPr>
                      <a:r>
                        <a:rPr lang="en-US" sz="2000" b="1">
                          <a:solidFill>
                            <a:srgbClr val="0017C0"/>
                          </a:solidFill>
                          <a:effectLst/>
                          <a:latin typeface="Cambria" pitchFamily="18" charset="0"/>
                        </a:rPr>
                        <a:t>Not </a:t>
                      </a:r>
                      <a:r>
                        <a:rPr lang="en-US" sz="2000" b="1" smtClean="0">
                          <a:solidFill>
                            <a:srgbClr val="0017C0"/>
                          </a:solidFill>
                          <a:effectLst/>
                          <a:latin typeface="Cambria" pitchFamily="18" charset="0"/>
                        </a:rPr>
                        <a:t>(!)</a:t>
                      </a:r>
                      <a:endParaRPr lang="en-US" sz="2000" b="1">
                        <a:solidFill>
                          <a:srgbClr val="0017C0"/>
                        </a:solidFill>
                        <a:effectLst/>
                        <a:latin typeface="Cambria" pitchFamily="18" charset="0"/>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!expr</a:t>
                      </a:r>
                      <a:endParaRPr lang="en-US" sz="2000">
                        <a:effectLst/>
                        <a:latin typeface="Cambria" pitchFamily="18" charset="0"/>
                        <a:ea typeface="Times New Roman"/>
                      </a:endParaRPr>
                    </a:p>
                  </a:txBody>
                  <a:tcPr marL="27305" marR="27305" marT="27305" marB="27305" anchor="ctr"/>
                </a:tc>
                <a:tc>
                  <a:txBody>
                    <a:bodyPr/>
                    <a:lstStyle/>
                    <a:p>
                      <a:pPr marL="0" marR="0">
                        <a:spcBef>
                          <a:spcPts val="0"/>
                        </a:spcBef>
                        <a:spcAft>
                          <a:spcPts val="0"/>
                        </a:spcAft>
                      </a:pPr>
                      <a:r>
                        <a:rPr lang="en-US" sz="2000">
                          <a:effectLst/>
                          <a:latin typeface="Cambria" pitchFamily="18" charset="0"/>
                        </a:rPr>
                        <a:t>Trả về giá trị false nếu biểu thức đúng và trả về giá trị true nếu biểu thức sai.</a:t>
                      </a:r>
                      <a:endParaRPr lang="en-US" sz="2000">
                        <a:effectLst/>
                        <a:latin typeface="Cambria" pitchFamily="18" charset="0"/>
                        <a:ea typeface="Times New Roman"/>
                      </a:endParaRPr>
                    </a:p>
                  </a:txBody>
                  <a:tcPr marL="27305" marR="27305" marT="27305" marB="27305" anchor="ctr"/>
                </a:tc>
              </a:tr>
            </a:tbl>
          </a:graphicData>
        </a:graphic>
      </p:graphicFrame>
    </p:spTree>
    <p:extLst>
      <p:ext uri="{BB962C8B-B14F-4D97-AF65-F5344CB8AC3E}">
        <p14:creationId xmlns="" xmlns:p14="http://schemas.microsoft.com/office/powerpoint/2010/main" val="1507602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Toán tử logic</a:t>
            </a:r>
            <a:endParaRPr lang="en-US"/>
          </a:p>
        </p:txBody>
      </p:sp>
      <p:sp>
        <p:nvSpPr>
          <p:cNvPr id="6" name="Rectangle 3"/>
          <p:cNvSpPr txBox="1">
            <a:spLocks noChangeArrowheads="1"/>
          </p:cNvSpPr>
          <p:nvPr/>
        </p:nvSpPr>
        <p:spPr bwMode="auto">
          <a:xfrm>
            <a:off x="622300" y="1295400"/>
            <a:ext cx="4800600" cy="4495800"/>
          </a:xfrm>
          <a:prstGeom prst="rect">
            <a:avLst/>
          </a:prstGeom>
          <a:solidFill>
            <a:srgbClr val="CCFFCC"/>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lnSpcReduction="10000"/>
          </a:bodyPr>
          <a:lstStyle/>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1"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Ví dụ:</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&lt;HEAD&gt;</a:t>
            </a:r>
            <a:endPar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endParaRP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 LANGUAGE="JavaScript"&gt;</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var x = </a:t>
            </a:r>
            <a:r>
              <a:rPr lang="fr-FR" sz="1800" kern="0" smtClean="0">
                <a:solidFill>
                  <a:schemeClr val="tx1">
                    <a:lumMod val="85000"/>
                    <a:lumOff val="15000"/>
                  </a:schemeClr>
                </a:solidFill>
                <a:latin typeface="Courier New" pitchFamily="49" charset="0"/>
                <a:cs typeface="Times New Roman" pitchFamily="18" charset="0"/>
              </a:rPr>
              <a:t>true</a:t>
            </a: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var y = false;</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 ("The value of x is " </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 x + "The value of y is  " + y);</a:t>
            </a:r>
            <a:endPar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endParaRP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alert("x AND y = " + (x &amp;&amp; y));</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fr-FR"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alert("x OR y = " + (x || y));</a:t>
            </a:r>
            <a:endPar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endParaRP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alert("NOT x = " + (!x));</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&lt;/SCRIPT&gt;</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&lt;/HEAD&gt;</a:t>
            </a:r>
          </a:p>
          <a:p>
            <a:pPr marL="533400" marR="0" lvl="0" indent="-533400" algn="l" defTabSz="914400" rtl="0" eaLnBrk="0" fontAlgn="base" latinLnBrk="0" hangingPunct="0">
              <a:lnSpc>
                <a:spcPct val="80000"/>
              </a:lnSpc>
              <a:spcBef>
                <a:spcPct val="0"/>
              </a:spcBef>
              <a:spcAft>
                <a:spcPct val="40000"/>
              </a:spcAft>
              <a:buClr>
                <a:srgbClr val="339933"/>
              </a:buClr>
              <a:buSzTx/>
              <a:buFont typeface="Wingdings" pitchFamily="2" charset="2"/>
              <a:buNone/>
              <a:tabLst/>
              <a:defRPr/>
            </a:pPr>
            <a:r>
              <a:rPr kumimoji="0" lang="en-US" sz="18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endParaRPr kumimoji="0" lang="en-US" sz="1800" b="0" i="0" u="none" strike="noStrike" kern="0" cap="none" spc="0" normalizeH="0" baseline="0" noProof="0" dirty="0">
              <a:ln>
                <a:noFill/>
              </a:ln>
              <a:solidFill>
                <a:schemeClr val="tx1">
                  <a:lumMod val="85000"/>
                  <a:lumOff val="15000"/>
                </a:schemeClr>
              </a:solidFill>
              <a:effectLst/>
              <a:uLnTx/>
              <a:uFillTx/>
              <a:latin typeface="Courier New" pitchFamily="49" charset="0"/>
              <a:ea typeface="+mn-ea"/>
              <a:cs typeface="Times New Roman" pitchFamily="18" charset="0"/>
            </a:endParaRPr>
          </a:p>
        </p:txBody>
      </p:sp>
      <p:sp>
        <p:nvSpPr>
          <p:cNvPr id="8" name="Text Box 6"/>
          <p:cNvSpPr txBox="1">
            <a:spLocks noChangeArrowheads="1"/>
          </p:cNvSpPr>
          <p:nvPr/>
        </p:nvSpPr>
        <p:spPr bwMode="auto">
          <a:xfrm>
            <a:off x="5524500" y="914400"/>
            <a:ext cx="1600200" cy="457200"/>
          </a:xfrm>
          <a:prstGeom prst="rect">
            <a:avLst/>
          </a:prstGeom>
          <a:noFill/>
          <a:ln w="9525">
            <a:noFill/>
            <a:miter lim="800000"/>
            <a:headEnd/>
            <a:tailEnd/>
          </a:ln>
          <a:effectLst/>
        </p:spPr>
        <p:txBody>
          <a:bodyPr>
            <a:spAutoFit/>
          </a:bodyPr>
          <a:lstStyle/>
          <a:p>
            <a:pPr>
              <a:spcBef>
                <a:spcPct val="50000"/>
              </a:spcBef>
            </a:pPr>
            <a:r>
              <a:rPr lang="en-US" b="1"/>
              <a:t>Kết quả:</a:t>
            </a:r>
          </a:p>
        </p:txBody>
      </p:sp>
      <p:pic>
        <p:nvPicPr>
          <p:cNvPr id="1026" name="Picture 2"/>
          <p:cNvPicPr>
            <a:picLocks noChangeAspect="1" noChangeArrowheads="1"/>
          </p:cNvPicPr>
          <p:nvPr/>
        </p:nvPicPr>
        <p:blipFill>
          <a:blip r:embed="rId2"/>
          <a:srcRect/>
          <a:stretch>
            <a:fillRect/>
          </a:stretch>
        </p:blipFill>
        <p:spPr bwMode="auto">
          <a:xfrm>
            <a:off x="5524500" y="1328738"/>
            <a:ext cx="3035300" cy="1491179"/>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5575300" y="2858294"/>
            <a:ext cx="2997200" cy="137080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595938" y="4267200"/>
            <a:ext cx="2989262" cy="13843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2730500" y="5226050"/>
            <a:ext cx="2735545" cy="1466850"/>
          </a:xfrm>
          <a:prstGeom prst="rect">
            <a:avLst/>
          </a:prstGeom>
          <a:noFill/>
          <a:ln w="9525">
            <a:noFill/>
            <a:miter lim="800000"/>
            <a:headEnd/>
            <a:tailEnd/>
          </a:ln>
          <a:effectLst/>
        </p:spPr>
      </p:pic>
    </p:spTree>
    <p:extLst>
      <p:ext uri="{BB962C8B-B14F-4D97-AF65-F5344CB8AC3E}">
        <p14:creationId xmlns="" xmlns:p14="http://schemas.microsoft.com/office/powerpoint/2010/main" val="1507602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Cộng chuỗi</a:t>
            </a:r>
          </a:p>
          <a:p>
            <a:endParaRPr lang="en-US"/>
          </a:p>
          <a:p>
            <a:endParaRPr lang="en-US" smtClean="0"/>
          </a:p>
          <a:p>
            <a:r>
              <a:rPr lang="en-US" smtClean="0"/>
              <a:t>Cộng chuỗi với số</a:t>
            </a:r>
          </a:p>
          <a:p>
            <a:endParaRPr lang="en-US"/>
          </a:p>
          <a:p>
            <a:r>
              <a:rPr lang="en-US" smtClean="0"/>
              <a:t>Chuyển chuỗi sang số</a:t>
            </a:r>
            <a:endParaRPr lang="en-US"/>
          </a:p>
        </p:txBody>
      </p:sp>
      <p:sp>
        <p:nvSpPr>
          <p:cNvPr id="3" name="Text Placeholder 2"/>
          <p:cNvSpPr>
            <a:spLocks noGrp="1"/>
          </p:cNvSpPr>
          <p:nvPr>
            <p:ph type="body" sz="quarter" idx="11"/>
          </p:nvPr>
        </p:nvSpPr>
        <p:spPr/>
        <p:txBody>
          <a:bodyPr/>
          <a:lstStyle/>
          <a:p>
            <a:r>
              <a:rPr lang="en-US" smtClean="0"/>
              <a:t>Toán tử trên chuỗi</a:t>
            </a:r>
            <a:endParaRPr lang="en-US"/>
          </a:p>
        </p:txBody>
      </p:sp>
      <p:sp>
        <p:nvSpPr>
          <p:cNvPr id="4" name="TextBox 3"/>
          <p:cNvSpPr txBox="1"/>
          <p:nvPr/>
        </p:nvSpPr>
        <p:spPr>
          <a:xfrm>
            <a:off x="651804" y="1945892"/>
            <a:ext cx="7760676" cy="861774"/>
          </a:xfrm>
          <a:prstGeom prst="rect">
            <a:avLst/>
          </a:prstGeom>
          <a:solidFill>
            <a:schemeClr val="bg1">
              <a:lumMod val="85000"/>
            </a:schemeClr>
          </a:solidFill>
        </p:spPr>
        <p:txBody>
          <a:bodyPr wrap="square" rtlCol="0">
            <a:spAutoFit/>
          </a:bodyPr>
          <a:lstStyle/>
          <a:p>
            <a:pPr marL="0" indent="0">
              <a:buNone/>
            </a:pPr>
            <a:r>
              <a:rPr lang="en-US" sz="2500" dirty="0" err="1" smtClean="0">
                <a:solidFill>
                  <a:srgbClr val="0900C0"/>
                </a:solidFill>
                <a:latin typeface="Courier New" pitchFamily="49" charset="0"/>
                <a:cs typeface="Courier New" pitchFamily="49" charset="0"/>
              </a:rPr>
              <a:t>var</a:t>
            </a:r>
            <a:r>
              <a:rPr lang="en-US" sz="2500" dirty="0" smtClean="0">
                <a:latin typeface="Courier New" pitchFamily="49" charset="0"/>
                <a:cs typeface="Courier New" pitchFamily="49" charset="0"/>
              </a:rPr>
              <a:t> b = </a:t>
            </a:r>
            <a:r>
              <a:rPr lang="en-US" sz="2500" dirty="0" smtClean="0">
                <a:solidFill>
                  <a:schemeClr val="accent6">
                    <a:lumMod val="75000"/>
                  </a:schemeClr>
                </a:solidFill>
                <a:latin typeface="Courier New" pitchFamily="49" charset="0"/>
                <a:cs typeface="Courier New" pitchFamily="49" charset="0"/>
              </a:rPr>
              <a:t>"</a:t>
            </a:r>
            <a:r>
              <a:rPr lang="en-US" sz="2500" dirty="0" err="1" smtClean="0">
                <a:solidFill>
                  <a:schemeClr val="accent6">
                    <a:lumMod val="75000"/>
                  </a:schemeClr>
                </a:solidFill>
                <a:latin typeface="Courier New" pitchFamily="49" charset="0"/>
                <a:cs typeface="Courier New" pitchFamily="49" charset="0"/>
              </a:rPr>
              <a:t>Chuỗi</a:t>
            </a:r>
            <a:r>
              <a:rPr lang="en-US" sz="2500" dirty="0" smtClean="0">
                <a:solidFill>
                  <a:schemeClr val="accent6">
                    <a:lumMod val="75000"/>
                  </a:schemeClr>
                </a:solidFill>
                <a:latin typeface="Courier New" pitchFamily="49" charset="0"/>
                <a:cs typeface="Courier New" pitchFamily="49" charset="0"/>
              </a:rPr>
              <a:t> 1"</a:t>
            </a:r>
            <a:r>
              <a:rPr lang="en-US" sz="2500" dirty="0" smtClean="0">
                <a:latin typeface="Courier New" pitchFamily="49" charset="0"/>
                <a:cs typeface="Courier New" pitchFamily="49" charset="0"/>
              </a:rPr>
              <a:t>; </a:t>
            </a:r>
            <a:r>
              <a:rPr lang="en-US" sz="2500" dirty="0" err="1" smtClean="0">
                <a:solidFill>
                  <a:srgbClr val="0900C0"/>
                </a:solidFill>
                <a:latin typeface="Courier New" pitchFamily="49" charset="0"/>
                <a:cs typeface="Courier New" pitchFamily="49" charset="0"/>
              </a:rPr>
              <a:t>var</a:t>
            </a:r>
            <a:r>
              <a:rPr lang="en-US" sz="2500" dirty="0" smtClean="0">
                <a:latin typeface="Courier New" pitchFamily="49" charset="0"/>
                <a:cs typeface="Courier New" pitchFamily="49" charset="0"/>
              </a:rPr>
              <a:t> c = </a:t>
            </a:r>
            <a:r>
              <a:rPr lang="en-US" sz="2500" dirty="0" smtClean="0">
                <a:solidFill>
                  <a:schemeClr val="accent6">
                    <a:lumMod val="75000"/>
                  </a:schemeClr>
                </a:solidFill>
                <a:latin typeface="Courier New" pitchFamily="49" charset="0"/>
                <a:cs typeface="Courier New" pitchFamily="49" charset="0"/>
              </a:rPr>
              <a:t>"</a:t>
            </a:r>
            <a:r>
              <a:rPr lang="en-US" sz="2500" dirty="0" err="1" smtClean="0">
                <a:solidFill>
                  <a:schemeClr val="accent6">
                    <a:lumMod val="75000"/>
                  </a:schemeClr>
                </a:solidFill>
                <a:latin typeface="Courier New" pitchFamily="49" charset="0"/>
                <a:cs typeface="Courier New" pitchFamily="49" charset="0"/>
              </a:rPr>
              <a:t>Chuỗi</a:t>
            </a:r>
            <a:r>
              <a:rPr lang="en-US" sz="2500" dirty="0" smtClean="0">
                <a:solidFill>
                  <a:schemeClr val="accent6">
                    <a:lumMod val="75000"/>
                  </a:schemeClr>
                </a:solidFill>
                <a:latin typeface="Courier New" pitchFamily="49" charset="0"/>
                <a:cs typeface="Courier New" pitchFamily="49" charset="0"/>
              </a:rPr>
              <a:t> 2"</a:t>
            </a:r>
            <a:r>
              <a:rPr lang="en-US" sz="2500" dirty="0" smtClean="0">
                <a:latin typeface="Courier New" pitchFamily="49" charset="0"/>
                <a:cs typeface="Courier New" pitchFamily="49" charset="0"/>
              </a:rPr>
              <a:t>;</a:t>
            </a:r>
          </a:p>
          <a:p>
            <a:pPr marL="0" indent="0">
              <a:buNone/>
            </a:pPr>
            <a:r>
              <a:rPr lang="en-US" sz="2500" dirty="0" smtClean="0">
                <a:solidFill>
                  <a:srgbClr val="0017C0"/>
                </a:solidFill>
                <a:latin typeface="Courier New" pitchFamily="49" charset="0"/>
                <a:cs typeface="Courier New" pitchFamily="49" charset="0"/>
              </a:rPr>
              <a:t>alert</a:t>
            </a:r>
            <a:r>
              <a:rPr lang="en-US" sz="2500" dirty="0" smtClean="0">
                <a:latin typeface="Courier New" pitchFamily="49" charset="0"/>
                <a:cs typeface="Courier New" pitchFamily="49" charset="0"/>
              </a:rPr>
              <a:t>(b + c); </a:t>
            </a:r>
            <a:r>
              <a:rPr lang="en-US" sz="2500" i="1" dirty="0" smtClean="0">
                <a:latin typeface="Courier New" pitchFamily="49" charset="0"/>
                <a:cs typeface="Courier New" pitchFamily="49" charset="0"/>
              </a:rPr>
              <a:t>// </a:t>
            </a:r>
            <a:r>
              <a:rPr lang="en-US" sz="2500" i="1" dirty="0" err="1" smtClean="0">
                <a:latin typeface="Courier New" pitchFamily="49" charset="0"/>
                <a:cs typeface="Courier New" pitchFamily="49" charset="0"/>
              </a:rPr>
              <a:t>Chuỗi</a:t>
            </a:r>
            <a:r>
              <a:rPr lang="en-US" sz="2500" i="1" dirty="0" smtClean="0">
                <a:latin typeface="Courier New" pitchFamily="49" charset="0"/>
                <a:cs typeface="Courier New" pitchFamily="49" charset="0"/>
              </a:rPr>
              <a:t> 1Chuỗi 2</a:t>
            </a:r>
            <a:endParaRPr lang="en-US" sz="2500" i="1" dirty="0">
              <a:latin typeface="Courier New" pitchFamily="49" charset="0"/>
              <a:cs typeface="Courier New" pitchFamily="49" charset="0"/>
            </a:endParaRPr>
          </a:p>
        </p:txBody>
      </p:sp>
      <p:sp>
        <p:nvSpPr>
          <p:cNvPr id="5" name="TextBox 4"/>
          <p:cNvSpPr txBox="1"/>
          <p:nvPr/>
        </p:nvSpPr>
        <p:spPr>
          <a:xfrm>
            <a:off x="651804" y="3687941"/>
            <a:ext cx="7760676" cy="477054"/>
          </a:xfrm>
          <a:prstGeom prst="rect">
            <a:avLst/>
          </a:prstGeom>
          <a:solidFill>
            <a:schemeClr val="bg1">
              <a:lumMod val="85000"/>
            </a:schemeClr>
          </a:solidFill>
        </p:spPr>
        <p:txBody>
          <a:bodyPr wrap="square" rtlCol="0">
            <a:spAutoFit/>
          </a:bodyPr>
          <a:lstStyle/>
          <a:p>
            <a:pPr marL="0" indent="0">
              <a:buNone/>
            </a:pPr>
            <a:r>
              <a:rPr lang="en-US" sz="2500" smtClean="0">
                <a:solidFill>
                  <a:srgbClr val="0017C0"/>
                </a:solidFill>
                <a:latin typeface="Courier New" pitchFamily="49" charset="0"/>
                <a:cs typeface="Courier New" pitchFamily="49" charset="0"/>
              </a:rPr>
              <a:t>alert</a:t>
            </a:r>
            <a:r>
              <a:rPr lang="en-US" sz="2500" smtClean="0">
                <a:latin typeface="Courier New" pitchFamily="49" charset="0"/>
                <a:cs typeface="Courier New" pitchFamily="49" charset="0"/>
              </a:rPr>
              <a:t>(</a:t>
            </a:r>
            <a:r>
              <a:rPr lang="en-US" sz="2500" smtClean="0">
                <a:solidFill>
                  <a:schemeClr val="accent6">
                    <a:lumMod val="75000"/>
                  </a:schemeClr>
                </a:solidFill>
                <a:latin typeface="Courier New" pitchFamily="49" charset="0"/>
                <a:cs typeface="Courier New" pitchFamily="49" charset="0"/>
              </a:rPr>
              <a:t>"9" </a:t>
            </a:r>
            <a:r>
              <a:rPr lang="en-US" sz="2500" smtClean="0">
                <a:latin typeface="Courier New" pitchFamily="49" charset="0"/>
                <a:cs typeface="Courier New" pitchFamily="49" charset="0"/>
              </a:rPr>
              <a:t>+ 9); </a:t>
            </a:r>
            <a:r>
              <a:rPr lang="en-US" sz="2500" i="1" smtClean="0">
                <a:latin typeface="Courier New" pitchFamily="49" charset="0"/>
                <a:cs typeface="Courier New" pitchFamily="49" charset="0"/>
              </a:rPr>
              <a:t>// 99</a:t>
            </a:r>
            <a:endParaRPr lang="en-US" sz="2500" i="1">
              <a:latin typeface="Courier New" pitchFamily="49" charset="0"/>
              <a:cs typeface="Courier New" pitchFamily="49" charset="0"/>
            </a:endParaRPr>
          </a:p>
        </p:txBody>
      </p:sp>
      <p:sp>
        <p:nvSpPr>
          <p:cNvPr id="6" name="TextBox 5"/>
          <p:cNvSpPr txBox="1"/>
          <p:nvPr/>
        </p:nvSpPr>
        <p:spPr>
          <a:xfrm>
            <a:off x="651804" y="5050162"/>
            <a:ext cx="7760676" cy="477054"/>
          </a:xfrm>
          <a:prstGeom prst="rect">
            <a:avLst/>
          </a:prstGeom>
          <a:solidFill>
            <a:schemeClr val="bg1">
              <a:lumMod val="85000"/>
            </a:schemeClr>
          </a:solidFill>
        </p:spPr>
        <p:txBody>
          <a:bodyPr wrap="square" rtlCol="0">
            <a:spAutoFit/>
          </a:bodyPr>
          <a:lstStyle/>
          <a:p>
            <a:pPr marL="0" indent="0">
              <a:buNone/>
            </a:pPr>
            <a:r>
              <a:rPr lang="en-US" sz="2500" smtClean="0">
                <a:solidFill>
                  <a:srgbClr val="0017C0"/>
                </a:solidFill>
                <a:latin typeface="Courier New" pitchFamily="49" charset="0"/>
                <a:cs typeface="Courier New" pitchFamily="49" charset="0"/>
              </a:rPr>
              <a:t>alert</a:t>
            </a:r>
            <a:r>
              <a:rPr lang="en-US" sz="2500" smtClean="0">
                <a:latin typeface="Courier New" pitchFamily="49" charset="0"/>
                <a:cs typeface="Courier New" pitchFamily="49" charset="0"/>
              </a:rPr>
              <a:t>(parseInt(</a:t>
            </a:r>
            <a:r>
              <a:rPr lang="en-US" sz="2500" smtClean="0">
                <a:solidFill>
                  <a:schemeClr val="accent6">
                    <a:lumMod val="75000"/>
                  </a:schemeClr>
                </a:solidFill>
                <a:latin typeface="Courier New" pitchFamily="49" charset="0"/>
                <a:cs typeface="Courier New" pitchFamily="49" charset="0"/>
              </a:rPr>
              <a:t>"9"</a:t>
            </a:r>
            <a:r>
              <a:rPr lang="en-US" sz="2500" smtClean="0">
                <a:latin typeface="Courier New" pitchFamily="49" charset="0"/>
                <a:cs typeface="Courier New" pitchFamily="49" charset="0"/>
              </a:rPr>
              <a:t>)</a:t>
            </a:r>
            <a:r>
              <a:rPr lang="en-US" sz="2500" smtClean="0">
                <a:solidFill>
                  <a:schemeClr val="accent6">
                    <a:lumMod val="75000"/>
                  </a:schemeClr>
                </a:solidFill>
                <a:latin typeface="Courier New" pitchFamily="49" charset="0"/>
                <a:cs typeface="Courier New" pitchFamily="49" charset="0"/>
              </a:rPr>
              <a:t> </a:t>
            </a:r>
            <a:r>
              <a:rPr lang="en-US" sz="2500" smtClean="0">
                <a:latin typeface="Courier New" pitchFamily="49" charset="0"/>
                <a:cs typeface="Courier New" pitchFamily="49" charset="0"/>
              </a:rPr>
              <a:t>+ 9); </a:t>
            </a:r>
            <a:r>
              <a:rPr lang="en-US" sz="2500" i="1" smtClean="0">
                <a:latin typeface="Courier New" pitchFamily="49" charset="0"/>
                <a:cs typeface="Courier New" pitchFamily="49" charset="0"/>
              </a:rPr>
              <a:t>// 18</a:t>
            </a:r>
            <a:endParaRPr lang="en-US" sz="2500" i="1">
              <a:latin typeface="Courier New" pitchFamily="49" charset="0"/>
              <a:cs typeface="Courier New" pitchFamily="49" charset="0"/>
            </a:endParaRPr>
          </a:p>
        </p:txBody>
      </p:sp>
    </p:spTree>
    <p:extLst>
      <p:ext uri="{BB962C8B-B14F-4D97-AF65-F5344CB8AC3E}">
        <p14:creationId xmlns="" xmlns:p14="http://schemas.microsoft.com/office/powerpoint/2010/main" val="30851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382000" cy="5261142"/>
          </a:xfrm>
        </p:spPr>
        <p:txBody>
          <a:bodyPr>
            <a:normAutofit/>
          </a:bodyPr>
          <a:lstStyle/>
          <a:p>
            <a:pPr marL="533400" indent="-533400"/>
            <a:r>
              <a:rPr lang="en-US" sz="2000" dirty="0" err="1" smtClean="0"/>
              <a:t>Các</a:t>
            </a:r>
            <a:r>
              <a:rPr lang="en-US" sz="2000" dirty="0" smtClean="0"/>
              <a:t> </a:t>
            </a:r>
            <a:r>
              <a:rPr lang="en-US" sz="2000" dirty="0" err="1" smtClean="0"/>
              <a:t>toán</a:t>
            </a:r>
            <a:r>
              <a:rPr lang="en-US" sz="2000" dirty="0" smtClean="0"/>
              <a:t> </a:t>
            </a:r>
            <a:r>
              <a:rPr lang="en-US" sz="2000" dirty="0" err="1" smtClean="0"/>
              <a:t>tử</a:t>
            </a:r>
            <a:r>
              <a:rPr lang="en-US" sz="2000" dirty="0" smtClean="0"/>
              <a:t> </a:t>
            </a:r>
            <a:r>
              <a:rPr lang="en-US" sz="2000" dirty="0" err="1" smtClean="0"/>
              <a:t>chính</a:t>
            </a:r>
            <a:r>
              <a:rPr lang="en-US" sz="2000" dirty="0" smtClean="0"/>
              <a:t> </a:t>
            </a:r>
            <a:r>
              <a:rPr lang="en-US" sz="2000" dirty="0" err="1" smtClean="0"/>
              <a:t>bao</a:t>
            </a:r>
            <a:r>
              <a:rPr lang="en-US" sz="2000" dirty="0" smtClean="0"/>
              <a:t> </a:t>
            </a:r>
            <a:r>
              <a:rPr lang="en-US" sz="2000" dirty="0" err="1" smtClean="0"/>
              <a:t>gồm</a:t>
            </a:r>
            <a:r>
              <a:rPr lang="en-US" sz="2000" dirty="0" smtClean="0"/>
              <a:t>:</a:t>
            </a:r>
          </a:p>
          <a:p>
            <a:pPr marL="914400" lvl="1" indent="-457200"/>
            <a:r>
              <a:rPr lang="en-US" sz="2000" b="1" dirty="0" err="1" smtClean="0"/>
              <a:t>Toán</a:t>
            </a:r>
            <a:r>
              <a:rPr lang="en-US" sz="2000" b="1" dirty="0" smtClean="0"/>
              <a:t> </a:t>
            </a:r>
            <a:r>
              <a:rPr lang="en-US" sz="2000" b="1" dirty="0" err="1" smtClean="0"/>
              <a:t>tử</a:t>
            </a:r>
            <a:r>
              <a:rPr lang="en-US" sz="2000" b="1" dirty="0" smtClean="0"/>
              <a:t> </a:t>
            </a:r>
            <a:r>
              <a:rPr lang="en-US" sz="2000" b="1" dirty="0" err="1" smtClean="0"/>
              <a:t>điều</a:t>
            </a:r>
            <a:r>
              <a:rPr lang="en-US" sz="2000" b="1" dirty="0" smtClean="0"/>
              <a:t> </a:t>
            </a:r>
            <a:r>
              <a:rPr lang="en-US" sz="2000" b="1" dirty="0" err="1" smtClean="0"/>
              <a:t>kiện</a:t>
            </a:r>
            <a:r>
              <a:rPr lang="en-US" sz="2000" b="1" dirty="0" smtClean="0"/>
              <a:t> </a:t>
            </a:r>
          </a:p>
          <a:p>
            <a:pPr marL="914400" lvl="1" indent="-457200">
              <a:buFont typeface="Wingdings" pitchFamily="2" charset="2"/>
              <a:buNone/>
            </a:pPr>
            <a:r>
              <a:rPr lang="en-US" sz="2000" dirty="0" smtClean="0"/>
              <a:t>      </a:t>
            </a:r>
            <a:r>
              <a:rPr lang="en-US" sz="2000" dirty="0" smtClean="0">
                <a:latin typeface="Courier New" pitchFamily="49" charset="0"/>
              </a:rPr>
              <a:t>(condition) ? </a:t>
            </a:r>
            <a:r>
              <a:rPr lang="en-US" sz="2000" dirty="0" err="1" smtClean="0">
                <a:latin typeface="Courier New" pitchFamily="49" charset="0"/>
              </a:rPr>
              <a:t>trueVal</a:t>
            </a:r>
            <a:r>
              <a:rPr lang="en-US" sz="2000" dirty="0" smtClean="0">
                <a:latin typeface="Courier New" pitchFamily="49" charset="0"/>
              </a:rPr>
              <a:t> : </a:t>
            </a:r>
            <a:r>
              <a:rPr lang="en-US" sz="2000" dirty="0" err="1" smtClean="0">
                <a:latin typeface="Courier New" pitchFamily="49" charset="0"/>
              </a:rPr>
              <a:t>falseVal</a:t>
            </a:r>
            <a:r>
              <a:rPr lang="en-US" sz="2000" dirty="0" smtClean="0">
                <a:latin typeface="Courier New" pitchFamily="49" charset="0"/>
              </a:rPr>
              <a:t> </a:t>
            </a:r>
          </a:p>
          <a:p>
            <a:pPr marL="914400" lvl="1" indent="-457200">
              <a:buFont typeface="Wingdings" pitchFamily="2" charset="2"/>
              <a:buNone/>
            </a:pPr>
            <a:r>
              <a:rPr lang="en-US" sz="2000" dirty="0" smtClean="0"/>
              <a:t>      </a:t>
            </a:r>
            <a:r>
              <a:rPr lang="en-US" sz="2000" dirty="0" err="1" smtClean="0"/>
              <a:t>Gán</a:t>
            </a:r>
            <a:r>
              <a:rPr lang="en-US" sz="2000" dirty="0" smtClean="0"/>
              <a:t> </a:t>
            </a:r>
            <a:r>
              <a:rPr lang="en-US" sz="2000" dirty="0" err="1" smtClean="0"/>
              <a:t>một</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vào</a:t>
            </a:r>
            <a:r>
              <a:rPr lang="en-US" sz="2000" dirty="0" smtClean="0"/>
              <a:t> </a:t>
            </a:r>
            <a:r>
              <a:rPr lang="en-US" sz="2000" dirty="0" err="1" smtClean="0"/>
              <a:t>một</a:t>
            </a:r>
            <a:r>
              <a:rPr lang="en-US" sz="2000" dirty="0" smtClean="0"/>
              <a:t> </a:t>
            </a:r>
            <a:r>
              <a:rPr lang="en-US" sz="2000" dirty="0" err="1" smtClean="0"/>
              <a:t>biến</a:t>
            </a:r>
            <a:r>
              <a:rPr lang="en-US" sz="2000" dirty="0" smtClean="0"/>
              <a:t> </a:t>
            </a:r>
            <a:r>
              <a:rPr lang="en-US" sz="2000" dirty="0" err="1" smtClean="0"/>
              <a:t>nếu</a:t>
            </a:r>
            <a:r>
              <a:rPr lang="en-US" sz="2000" dirty="0" smtClean="0"/>
              <a:t> </a:t>
            </a:r>
            <a:r>
              <a:rPr lang="en-US" sz="2000" dirty="0" err="1" smtClean="0"/>
              <a:t>điều</a:t>
            </a:r>
            <a:r>
              <a:rPr lang="en-US" sz="2000" dirty="0" smtClean="0"/>
              <a:t> </a:t>
            </a:r>
            <a:r>
              <a:rPr lang="en-US" sz="2000" dirty="0" err="1" smtClean="0"/>
              <a:t>kiện</a:t>
            </a:r>
            <a:r>
              <a:rPr lang="en-US" sz="2000" dirty="0" smtClean="0"/>
              <a:t> </a:t>
            </a:r>
            <a:r>
              <a:rPr lang="en-US" sz="2000" dirty="0" err="1" smtClean="0"/>
              <a:t>đúng</a:t>
            </a:r>
            <a:r>
              <a:rPr lang="en-US" sz="2000" dirty="0" smtClean="0"/>
              <a:t>, </a:t>
            </a:r>
            <a:r>
              <a:rPr lang="en-US" sz="2000" dirty="0" err="1" smtClean="0"/>
              <a:t>trường</a:t>
            </a:r>
            <a:r>
              <a:rPr lang="en-US" sz="2000" dirty="0" smtClean="0"/>
              <a:t> </a:t>
            </a:r>
            <a:r>
              <a:rPr lang="en-US" sz="2000" dirty="0" err="1" smtClean="0"/>
              <a:t>hợp</a:t>
            </a:r>
            <a:r>
              <a:rPr lang="en-US" sz="2000" dirty="0" smtClean="0"/>
              <a:t> </a:t>
            </a:r>
            <a:r>
              <a:rPr lang="en-US" sz="2000" dirty="0" err="1" smtClean="0"/>
              <a:t>còn</a:t>
            </a:r>
            <a:r>
              <a:rPr lang="en-US" sz="2000" dirty="0" smtClean="0"/>
              <a:t> </a:t>
            </a:r>
            <a:r>
              <a:rPr lang="en-US" sz="2000" dirty="0" err="1" smtClean="0"/>
              <a:t>lại</a:t>
            </a:r>
            <a:r>
              <a:rPr lang="en-US" sz="2000" dirty="0" smtClean="0"/>
              <a:t> </a:t>
            </a:r>
            <a:r>
              <a:rPr lang="en-US" sz="2000" dirty="0" err="1" smtClean="0"/>
              <a:t>thì</a:t>
            </a:r>
            <a:r>
              <a:rPr lang="en-US" sz="2000" dirty="0" smtClean="0"/>
              <a:t> </a:t>
            </a:r>
            <a:r>
              <a:rPr lang="en-US" sz="2000" dirty="0" err="1" smtClean="0"/>
              <a:t>gán</a:t>
            </a:r>
            <a:r>
              <a:rPr lang="en-US" sz="2000" dirty="0" smtClean="0"/>
              <a:t> </a:t>
            </a:r>
            <a:r>
              <a:rPr lang="en-US" sz="2000" dirty="0" err="1" smtClean="0"/>
              <a:t>vào</a:t>
            </a:r>
            <a:r>
              <a:rPr lang="en-US" sz="2000" dirty="0" smtClean="0"/>
              <a:t> </a:t>
            </a:r>
            <a:r>
              <a:rPr lang="en-US" sz="2000" dirty="0" err="1" smtClean="0"/>
              <a:t>biến</a:t>
            </a:r>
            <a:r>
              <a:rPr lang="en-US" sz="2000" dirty="0" smtClean="0"/>
              <a:t> </a:t>
            </a:r>
            <a:r>
              <a:rPr lang="en-US" sz="2000" dirty="0" err="1" smtClean="0"/>
              <a:t>còn</a:t>
            </a:r>
            <a:r>
              <a:rPr lang="en-US" sz="2000" dirty="0" smtClean="0"/>
              <a:t> </a:t>
            </a:r>
            <a:r>
              <a:rPr lang="en-US" sz="2000" dirty="0" err="1" smtClean="0"/>
              <a:t>lại</a:t>
            </a:r>
            <a:r>
              <a:rPr lang="en-US" sz="2000" dirty="0" smtClean="0"/>
              <a:t>.  </a:t>
            </a:r>
          </a:p>
          <a:p>
            <a:pPr marL="914400" lvl="1" indent="-457200">
              <a:buFont typeface="Wingdings" pitchFamily="2" charset="2"/>
              <a:buNone/>
            </a:pPr>
            <a:r>
              <a:rPr lang="en-US" sz="2000" dirty="0" smtClean="0"/>
              <a:t>       </a:t>
            </a:r>
            <a:r>
              <a:rPr lang="en-US" sz="2000" dirty="0" err="1" smtClean="0"/>
              <a:t>ví</a:t>
            </a:r>
            <a:r>
              <a:rPr lang="en-US" sz="2000" dirty="0" smtClean="0"/>
              <a:t> </a:t>
            </a:r>
            <a:r>
              <a:rPr lang="en-US" sz="2000" dirty="0" err="1" smtClean="0"/>
              <a:t>dụ</a:t>
            </a:r>
            <a:r>
              <a:rPr lang="en-US" sz="2000" dirty="0" smtClean="0"/>
              <a:t>.</a:t>
            </a:r>
          </a:p>
          <a:p>
            <a:pPr marL="914400" lvl="1" indent="-457200">
              <a:buFont typeface="Wingdings" pitchFamily="2" charset="2"/>
              <a:buNone/>
            </a:pPr>
            <a:r>
              <a:rPr lang="en-US" sz="2000" dirty="0" smtClean="0">
                <a:latin typeface="Courier New" pitchFamily="49" charset="0"/>
              </a:rPr>
              <a:t>	status = (age &gt;= 18) ? "adult" : "minor"</a:t>
            </a:r>
          </a:p>
          <a:p>
            <a:pPr marL="914400" lvl="1" indent="-457200"/>
            <a:r>
              <a:rPr lang="en-US" sz="2000" b="1" dirty="0" err="1" smtClean="0"/>
              <a:t>Toán</a:t>
            </a:r>
            <a:r>
              <a:rPr lang="en-US" sz="2000" b="1" dirty="0" smtClean="0"/>
              <a:t> </a:t>
            </a:r>
            <a:r>
              <a:rPr lang="en-US" sz="2000" b="1" dirty="0" err="1" smtClean="0"/>
              <a:t>tử</a:t>
            </a:r>
            <a:r>
              <a:rPr lang="en-US" sz="2000" b="1" dirty="0" smtClean="0"/>
              <a:t> </a:t>
            </a:r>
            <a:r>
              <a:rPr lang="en-US" sz="2000" b="1" dirty="0" err="1" smtClean="0"/>
              <a:t>Typeof</a:t>
            </a:r>
            <a:r>
              <a:rPr lang="en-US" sz="2000" b="1" dirty="0" smtClean="0"/>
              <a:t> </a:t>
            </a:r>
          </a:p>
          <a:p>
            <a:pPr marL="914400" lvl="1" indent="-457200">
              <a:buFont typeface="Wingdings" pitchFamily="2" charset="2"/>
              <a:buNone/>
            </a:pPr>
            <a:r>
              <a:rPr lang="en-US" sz="2000" dirty="0" smtClean="0"/>
              <a:t>      </a:t>
            </a:r>
            <a:r>
              <a:rPr lang="en-US" sz="2000" dirty="0" err="1" smtClean="0"/>
              <a:t>Toán</a:t>
            </a:r>
            <a:r>
              <a:rPr lang="en-US" sz="2000" dirty="0" smtClean="0"/>
              <a:t> </a:t>
            </a:r>
            <a:r>
              <a:rPr lang="en-US" sz="2000" dirty="0" err="1" smtClean="0"/>
              <a:t>tử</a:t>
            </a:r>
            <a:r>
              <a:rPr lang="en-US" sz="2000" dirty="0" smtClean="0"/>
              <a:t> </a:t>
            </a:r>
            <a:r>
              <a:rPr lang="en-US" sz="2000" dirty="0" err="1" smtClean="0"/>
              <a:t>typeof</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một</a:t>
            </a:r>
            <a:r>
              <a:rPr lang="en-US" sz="2000" dirty="0" smtClean="0"/>
              <a:t> </a:t>
            </a:r>
            <a:r>
              <a:rPr lang="en-US" sz="2000" dirty="0" err="1" smtClean="0"/>
              <a:t>chuỗi</a:t>
            </a:r>
            <a:r>
              <a:rPr lang="en-US" sz="2000" dirty="0" smtClean="0"/>
              <a:t> </a:t>
            </a:r>
            <a:r>
              <a:rPr lang="en-US" sz="2000" dirty="0" err="1" smtClean="0"/>
              <a:t>chỉ</a:t>
            </a:r>
            <a:r>
              <a:rPr lang="en-US" sz="2000" dirty="0" smtClean="0"/>
              <a:t> </a:t>
            </a:r>
            <a:r>
              <a:rPr lang="en-US" sz="2000" dirty="0" err="1" smtClean="0"/>
              <a:t>ra</a:t>
            </a:r>
            <a:r>
              <a:rPr lang="en-US" sz="2000" dirty="0" smtClean="0"/>
              <a:t> </a:t>
            </a:r>
            <a:r>
              <a:rPr lang="en-US" sz="2000" dirty="0" err="1" smtClean="0"/>
              <a:t>kiểu</a:t>
            </a:r>
            <a:r>
              <a:rPr lang="en-US" sz="2000" dirty="0" smtClean="0"/>
              <a:t> </a:t>
            </a:r>
            <a:r>
              <a:rPr lang="en-US" sz="2000" dirty="0" err="1" smtClean="0"/>
              <a:t>của</a:t>
            </a:r>
            <a:r>
              <a:rPr lang="en-US" sz="2000" dirty="0" smtClean="0"/>
              <a:t> </a:t>
            </a:r>
            <a:r>
              <a:rPr lang="en-US" sz="2000" dirty="0" err="1" smtClean="0"/>
              <a:t>toán</a:t>
            </a:r>
            <a:r>
              <a:rPr lang="en-US" sz="2000" dirty="0" smtClean="0"/>
              <a:t> </a:t>
            </a:r>
            <a:r>
              <a:rPr lang="en-US" sz="2000" dirty="0" err="1" smtClean="0"/>
              <a:t>hạng</a:t>
            </a:r>
            <a:r>
              <a:rPr lang="en-US" sz="2000" dirty="0" smtClean="0"/>
              <a:t>.</a:t>
            </a:r>
          </a:p>
          <a:p>
            <a:pPr marL="914400" lvl="1" indent="-457200">
              <a:buFont typeface="Wingdings" pitchFamily="2" charset="2"/>
              <a:buNone/>
            </a:pPr>
            <a:r>
              <a:rPr lang="en-US" sz="2000" dirty="0" smtClean="0"/>
              <a:t>       </a:t>
            </a:r>
            <a:r>
              <a:rPr lang="en-US" sz="2000" dirty="0" err="1" smtClean="0"/>
              <a:t>ví</a:t>
            </a:r>
            <a:r>
              <a:rPr lang="en-US" sz="2000" dirty="0" smtClean="0"/>
              <a:t> </a:t>
            </a:r>
            <a:r>
              <a:rPr lang="en-US" sz="2000" dirty="0" err="1" smtClean="0"/>
              <a:t>dụ</a:t>
            </a:r>
            <a:r>
              <a:rPr lang="en-US" sz="2000" dirty="0" smtClean="0"/>
              <a:t>. </a:t>
            </a:r>
          </a:p>
          <a:p>
            <a:pPr marL="914400" lvl="1" indent="-457200">
              <a:buFont typeface="Wingdings" pitchFamily="2" charset="2"/>
              <a:buNone/>
            </a:pPr>
            <a:r>
              <a:rPr lang="fr-FR" sz="2000" dirty="0" smtClean="0"/>
              <a:t>                   </a:t>
            </a:r>
            <a:r>
              <a:rPr lang="fr-FR" sz="2000" dirty="0" smtClean="0">
                <a:latin typeface="Courier New" pitchFamily="49" charset="0"/>
              </a:rPr>
              <a:t>var x = 5;</a:t>
            </a:r>
          </a:p>
          <a:p>
            <a:pPr marL="914400" lvl="1" indent="-457200">
              <a:buFont typeface="Wingdings" pitchFamily="2" charset="2"/>
              <a:buNone/>
            </a:pPr>
            <a:r>
              <a:rPr lang="fr-FR" sz="2000" dirty="0" smtClean="0">
                <a:latin typeface="Courier New" pitchFamily="49" charset="0"/>
              </a:rPr>
              <a:t>        	</a:t>
            </a:r>
            <a:r>
              <a:rPr lang="en-US" sz="2000" dirty="0" err="1" smtClean="0">
                <a:latin typeface="Courier New" pitchFamily="49" charset="0"/>
              </a:rPr>
              <a:t>document.write</a:t>
            </a:r>
            <a:r>
              <a:rPr lang="en-US" sz="2000" dirty="0" smtClean="0">
                <a:latin typeface="Courier New" pitchFamily="49" charset="0"/>
              </a:rPr>
              <a:t>(</a:t>
            </a:r>
            <a:r>
              <a:rPr lang="en-US" sz="2000" dirty="0" err="1" smtClean="0">
                <a:latin typeface="Courier New" pitchFamily="49" charset="0"/>
              </a:rPr>
              <a:t>typeof</a:t>
            </a:r>
            <a:r>
              <a:rPr lang="en-US" sz="2000" dirty="0" smtClean="0">
                <a:latin typeface="Courier New" pitchFamily="49" charset="0"/>
              </a:rPr>
              <a:t>(x));       </a:t>
            </a:r>
            <a:endParaRPr lang="en-US" sz="2000" dirty="0">
              <a:latin typeface="Courier New" pitchFamily="49" charset="0"/>
            </a:endParaRPr>
          </a:p>
        </p:txBody>
      </p:sp>
      <p:sp>
        <p:nvSpPr>
          <p:cNvPr id="3" name="Text Placeholder 2"/>
          <p:cNvSpPr>
            <a:spLocks noGrp="1"/>
          </p:cNvSpPr>
          <p:nvPr>
            <p:ph type="body" sz="quarter" idx="11"/>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lượng</a:t>
            </a:r>
            <a:r>
              <a:rPr lang="en-US" dirty="0" smtClean="0"/>
              <a:t> </a:t>
            </a:r>
            <a:r>
              <a:rPr lang="en-US" dirty="0" err="1" smtClean="0"/>
              <a:t>giá</a:t>
            </a:r>
            <a:endParaRPr lang="en-US" dirty="0"/>
          </a:p>
        </p:txBody>
      </p:sp>
    </p:spTree>
    <p:extLst>
      <p:ext uri="{BB962C8B-B14F-4D97-AF65-F5344CB8AC3E}">
        <p14:creationId xmlns="" xmlns:p14="http://schemas.microsoft.com/office/powerpoint/2010/main" val="3085129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606799"/>
          </a:xfrm>
        </p:spPr>
        <p:txBody>
          <a:bodyPr>
            <a:normAutofit/>
          </a:bodyPr>
          <a:lstStyle/>
          <a:p>
            <a:r>
              <a:rPr lang="en-US" sz="2500" smtClean="0"/>
              <a:t>Xác định thứ tự ưu tiên thực hiện các toán tử</a:t>
            </a:r>
          </a:p>
          <a:p>
            <a:r>
              <a:rPr lang="en-US" sz="2500" smtClean="0"/>
              <a:t>Bảng độ ưu tiên các toán tử từ thấp đến cao</a:t>
            </a:r>
            <a:endParaRPr lang="en-US" sz="2500"/>
          </a:p>
        </p:txBody>
      </p:sp>
      <p:sp>
        <p:nvSpPr>
          <p:cNvPr id="3" name="Text Placeholder 2"/>
          <p:cNvSpPr>
            <a:spLocks noGrp="1"/>
          </p:cNvSpPr>
          <p:nvPr>
            <p:ph type="body" sz="quarter" idx="11"/>
          </p:nvPr>
        </p:nvSpPr>
        <p:spPr/>
        <p:txBody>
          <a:bodyPr/>
          <a:lstStyle/>
          <a:p>
            <a:r>
              <a:rPr lang="en-US" smtClean="0"/>
              <a:t>Độ ưu tiên của các toán tử</a:t>
            </a:r>
            <a:endParaRPr lang="en-US"/>
          </a:p>
        </p:txBody>
      </p:sp>
      <p:graphicFrame>
        <p:nvGraphicFramePr>
          <p:cNvPr id="4" name="Table 3"/>
          <p:cNvGraphicFramePr>
            <a:graphicFrameLocks noGrp="1"/>
          </p:cNvGraphicFramePr>
          <p:nvPr>
            <p:extLst>
              <p:ext uri="{D42A27DB-BD31-4B8C-83A1-F6EECF244321}">
                <p14:modId xmlns="" xmlns:p14="http://schemas.microsoft.com/office/powerpoint/2010/main" val="1167132660"/>
              </p:ext>
            </p:extLst>
          </p:nvPr>
        </p:nvGraphicFramePr>
        <p:xfrm>
          <a:off x="759655" y="2405293"/>
          <a:ext cx="7624690" cy="3947160"/>
        </p:xfrm>
        <a:graphic>
          <a:graphicData uri="http://schemas.openxmlformats.org/drawingml/2006/table">
            <a:tbl>
              <a:tblPr firstRow="1" bandRow="1" bandCol="1">
                <a:tableStyleId>{5C22544A-7EE6-4342-B048-85BDC9FD1C3A}</a:tableStyleId>
              </a:tblPr>
              <a:tblGrid>
                <a:gridCol w="2206864"/>
                <a:gridCol w="5417826"/>
              </a:tblGrid>
              <a:tr h="0">
                <a:tc>
                  <a:txBody>
                    <a:bodyPr/>
                    <a:lstStyle/>
                    <a:p>
                      <a:pPr marL="0" marR="0" algn="ctr">
                        <a:spcBef>
                          <a:spcPts val="0"/>
                        </a:spcBef>
                        <a:spcAft>
                          <a:spcPts val="0"/>
                        </a:spcAft>
                      </a:pPr>
                      <a:r>
                        <a:rPr lang="en-US">
                          <a:latin typeface="Cambria" pitchFamily="18" charset="0"/>
                        </a:rPr>
                        <a:t>Kiểu toán tử</a:t>
                      </a:r>
                    </a:p>
                  </a:txBody>
                  <a:tcPr marL="27305" marR="27305" marT="27305" marB="27305"/>
                </a:tc>
                <a:tc>
                  <a:txBody>
                    <a:bodyPr/>
                    <a:lstStyle/>
                    <a:p>
                      <a:pPr marL="0" marR="0" algn="ctr">
                        <a:spcBef>
                          <a:spcPts val="0"/>
                        </a:spcBef>
                        <a:spcAft>
                          <a:spcPts val="0"/>
                        </a:spcAft>
                      </a:pPr>
                      <a:r>
                        <a:rPr lang="en-US">
                          <a:latin typeface="Cambria" pitchFamily="18" charset="0"/>
                        </a:rPr>
                        <a:t>Các toán tử đơn</a:t>
                      </a:r>
                    </a:p>
                  </a:txBody>
                  <a:tcPr marL="27305" marR="27305" marT="27305" marB="27305"/>
                </a:tc>
              </a:tr>
              <a:tr h="0">
                <a:tc>
                  <a:txBody>
                    <a:bodyPr/>
                    <a:lstStyle/>
                    <a:p>
                      <a:pPr marL="0" marR="0">
                        <a:spcBef>
                          <a:spcPts val="0"/>
                        </a:spcBef>
                        <a:spcAft>
                          <a:spcPts val="0"/>
                        </a:spcAft>
                      </a:pPr>
                      <a:r>
                        <a:rPr lang="en-US">
                          <a:latin typeface="Cambria" pitchFamily="18" charset="0"/>
                        </a:rPr>
                        <a:t>Gán</a:t>
                      </a:r>
                    </a:p>
                  </a:txBody>
                  <a:tcPr marL="27305" marR="27305" marT="27305" marB="27305"/>
                </a:tc>
                <a:tc>
                  <a:txBody>
                    <a:bodyPr/>
                    <a:lstStyle/>
                    <a:p>
                      <a:pPr marL="0" marR="0">
                        <a:spcBef>
                          <a:spcPts val="0"/>
                        </a:spcBef>
                        <a:spcAft>
                          <a:spcPts val="0"/>
                        </a:spcAft>
                      </a:pPr>
                      <a:r>
                        <a:rPr lang="en-US">
                          <a:latin typeface="Cambria" pitchFamily="18" charset="0"/>
                        </a:rPr>
                        <a:t> = += -= *= /= %= &lt;&lt;= &gt;&gt;= &gt;&gt;&gt;= &amp;= ^= |=</a:t>
                      </a:r>
                    </a:p>
                  </a:txBody>
                  <a:tcPr marL="27305" marR="27305" marT="27305" marB="27305"/>
                </a:tc>
              </a:tr>
              <a:tr h="0">
                <a:tc>
                  <a:txBody>
                    <a:bodyPr/>
                    <a:lstStyle/>
                    <a:p>
                      <a:pPr marL="0" marR="0">
                        <a:spcBef>
                          <a:spcPts val="0"/>
                        </a:spcBef>
                        <a:spcAft>
                          <a:spcPts val="0"/>
                        </a:spcAft>
                      </a:pPr>
                      <a:r>
                        <a:rPr lang="en-US">
                          <a:latin typeface="Cambria" pitchFamily="18" charset="0"/>
                        </a:rPr>
                        <a:t>Điều kiện</a:t>
                      </a:r>
                    </a:p>
                  </a:txBody>
                  <a:tcPr marL="27305" marR="27305" marT="27305" marB="27305"/>
                </a:tc>
                <a:tc>
                  <a:txBody>
                    <a:bodyPr/>
                    <a:lstStyle/>
                    <a:p>
                      <a:pPr marL="0" marR="0">
                        <a:spcBef>
                          <a:spcPts val="0"/>
                        </a:spcBef>
                        <a:spcAft>
                          <a:spcPts val="0"/>
                        </a:spcAft>
                      </a:pPr>
                      <a:r>
                        <a:rPr lang="en-US">
                          <a:latin typeface="Cambria" pitchFamily="18" charset="0"/>
                        </a:rPr>
                        <a:t>?:</a:t>
                      </a:r>
                    </a:p>
                  </a:txBody>
                  <a:tcPr marL="27305" marR="27305" marT="27305" marB="27305"/>
                </a:tc>
              </a:tr>
              <a:tr h="0">
                <a:tc>
                  <a:txBody>
                    <a:bodyPr/>
                    <a:lstStyle/>
                    <a:p>
                      <a:pPr marL="0" marR="0">
                        <a:spcBef>
                          <a:spcPts val="0"/>
                        </a:spcBef>
                        <a:spcAft>
                          <a:spcPts val="0"/>
                        </a:spcAft>
                      </a:pPr>
                      <a:r>
                        <a:rPr lang="en-US">
                          <a:latin typeface="Cambria" pitchFamily="18" charset="0"/>
                        </a:rPr>
                        <a:t>logic -or </a:t>
                      </a:r>
                    </a:p>
                  </a:txBody>
                  <a:tcPr marL="27305" marR="27305" marT="27305" marB="27305"/>
                </a:tc>
                <a:tc>
                  <a:txBody>
                    <a:bodyPr/>
                    <a:lstStyle/>
                    <a:p>
                      <a:pPr marL="0" marR="0">
                        <a:spcBef>
                          <a:spcPts val="0"/>
                        </a:spcBef>
                        <a:spcAft>
                          <a:spcPts val="0"/>
                        </a:spcAft>
                      </a:pPr>
                      <a:r>
                        <a:rPr lang="en-US">
                          <a:latin typeface="Cambria" pitchFamily="18" charset="0"/>
                        </a:rPr>
                        <a:t> ||</a:t>
                      </a:r>
                    </a:p>
                  </a:txBody>
                  <a:tcPr marL="27305" marR="27305" marT="27305" marB="27305"/>
                </a:tc>
              </a:tr>
              <a:tr h="0">
                <a:tc>
                  <a:txBody>
                    <a:bodyPr/>
                    <a:lstStyle/>
                    <a:p>
                      <a:pPr marL="0" marR="0">
                        <a:spcBef>
                          <a:spcPts val="0"/>
                        </a:spcBef>
                        <a:spcAft>
                          <a:spcPts val="0"/>
                        </a:spcAft>
                      </a:pPr>
                      <a:r>
                        <a:rPr lang="en-US">
                          <a:latin typeface="Cambria" pitchFamily="18" charset="0"/>
                        </a:rPr>
                        <a:t>logic -and </a:t>
                      </a:r>
                    </a:p>
                  </a:txBody>
                  <a:tcPr marL="27305" marR="27305" marT="27305" marB="27305"/>
                </a:tc>
                <a:tc>
                  <a:txBody>
                    <a:bodyPr/>
                    <a:lstStyle/>
                    <a:p>
                      <a:pPr marL="0" marR="0">
                        <a:spcBef>
                          <a:spcPts val="0"/>
                        </a:spcBef>
                        <a:spcAft>
                          <a:spcPts val="0"/>
                        </a:spcAft>
                      </a:pPr>
                      <a:r>
                        <a:rPr lang="en-US">
                          <a:latin typeface="Cambria" pitchFamily="18" charset="0"/>
                        </a:rPr>
                        <a:t> &amp;&amp;</a:t>
                      </a:r>
                    </a:p>
                  </a:txBody>
                  <a:tcPr marL="27305" marR="27305" marT="27305" marB="27305"/>
                </a:tc>
              </a:tr>
              <a:tr h="0">
                <a:tc>
                  <a:txBody>
                    <a:bodyPr/>
                    <a:lstStyle/>
                    <a:p>
                      <a:pPr marL="0" marR="0">
                        <a:spcBef>
                          <a:spcPts val="0"/>
                        </a:spcBef>
                        <a:spcAft>
                          <a:spcPts val="0"/>
                        </a:spcAft>
                      </a:pPr>
                      <a:r>
                        <a:rPr lang="en-US">
                          <a:latin typeface="Cambria" pitchFamily="18" charset="0"/>
                        </a:rPr>
                        <a:t>bằng/không bằng</a:t>
                      </a:r>
                    </a:p>
                  </a:txBody>
                  <a:tcPr marL="27305" marR="27305" marT="27305" marB="27305"/>
                </a:tc>
                <a:tc>
                  <a:txBody>
                    <a:bodyPr/>
                    <a:lstStyle/>
                    <a:p>
                      <a:pPr marL="0" marR="0">
                        <a:spcBef>
                          <a:spcPts val="0"/>
                        </a:spcBef>
                        <a:spcAft>
                          <a:spcPts val="0"/>
                        </a:spcAft>
                      </a:pPr>
                      <a:r>
                        <a:rPr lang="en-US">
                          <a:latin typeface="Cambria" pitchFamily="18" charset="0"/>
                        </a:rPr>
                        <a:t> == !=</a:t>
                      </a:r>
                    </a:p>
                  </a:txBody>
                  <a:tcPr marL="27305" marR="27305" marT="27305" marB="27305"/>
                </a:tc>
              </a:tr>
              <a:tr h="0">
                <a:tc>
                  <a:txBody>
                    <a:bodyPr/>
                    <a:lstStyle/>
                    <a:p>
                      <a:pPr marL="0" marR="0">
                        <a:spcBef>
                          <a:spcPts val="0"/>
                        </a:spcBef>
                        <a:spcAft>
                          <a:spcPts val="0"/>
                        </a:spcAft>
                      </a:pPr>
                      <a:r>
                        <a:rPr lang="en-US">
                          <a:latin typeface="Cambria" pitchFamily="18" charset="0"/>
                        </a:rPr>
                        <a:t>quan hệ</a:t>
                      </a:r>
                    </a:p>
                  </a:txBody>
                  <a:tcPr marL="27305" marR="27305" marT="27305" marB="27305"/>
                </a:tc>
                <a:tc>
                  <a:txBody>
                    <a:bodyPr/>
                    <a:lstStyle/>
                    <a:p>
                      <a:pPr marL="0" marR="0">
                        <a:spcBef>
                          <a:spcPts val="0"/>
                        </a:spcBef>
                        <a:spcAft>
                          <a:spcPts val="0"/>
                        </a:spcAft>
                      </a:pPr>
                      <a:r>
                        <a:rPr lang="en-US">
                          <a:latin typeface="Cambria" pitchFamily="18" charset="0"/>
                        </a:rPr>
                        <a:t> &lt; &lt;= &gt; &gt;=</a:t>
                      </a:r>
                    </a:p>
                  </a:txBody>
                  <a:tcPr marL="27305" marR="27305" marT="27305" marB="27305"/>
                </a:tc>
              </a:tr>
              <a:tr h="0">
                <a:tc>
                  <a:txBody>
                    <a:bodyPr/>
                    <a:lstStyle/>
                    <a:p>
                      <a:pPr marL="0" marR="0">
                        <a:spcBef>
                          <a:spcPts val="0"/>
                        </a:spcBef>
                        <a:spcAft>
                          <a:spcPts val="0"/>
                        </a:spcAft>
                      </a:pPr>
                      <a:r>
                        <a:rPr lang="en-US">
                          <a:latin typeface="Cambria" pitchFamily="18" charset="0"/>
                        </a:rPr>
                        <a:t>dịch bit</a:t>
                      </a:r>
                    </a:p>
                  </a:txBody>
                  <a:tcPr marL="27305" marR="27305" marT="27305" marB="27305"/>
                </a:tc>
                <a:tc>
                  <a:txBody>
                    <a:bodyPr/>
                    <a:lstStyle/>
                    <a:p>
                      <a:pPr marL="0" marR="0">
                        <a:spcBef>
                          <a:spcPts val="0"/>
                        </a:spcBef>
                        <a:spcAft>
                          <a:spcPts val="0"/>
                        </a:spcAft>
                      </a:pPr>
                      <a:r>
                        <a:rPr lang="en-US">
                          <a:latin typeface="Cambria" pitchFamily="18" charset="0"/>
                        </a:rPr>
                        <a:t> &lt;&lt; &gt;&gt; &gt;&gt;&gt;</a:t>
                      </a:r>
                    </a:p>
                  </a:txBody>
                  <a:tcPr marL="27305" marR="27305" marT="27305" marB="27305"/>
                </a:tc>
              </a:tr>
              <a:tr h="0">
                <a:tc>
                  <a:txBody>
                    <a:bodyPr/>
                    <a:lstStyle/>
                    <a:p>
                      <a:pPr marL="0" marR="0">
                        <a:spcBef>
                          <a:spcPts val="0"/>
                        </a:spcBef>
                        <a:spcAft>
                          <a:spcPts val="0"/>
                        </a:spcAft>
                      </a:pPr>
                      <a:r>
                        <a:rPr lang="en-US">
                          <a:latin typeface="Cambria" pitchFamily="18" charset="0"/>
                        </a:rPr>
                        <a:t>cộng/trừ </a:t>
                      </a:r>
                    </a:p>
                  </a:txBody>
                  <a:tcPr marL="27305" marR="27305" marT="27305" marB="27305"/>
                </a:tc>
                <a:tc>
                  <a:txBody>
                    <a:bodyPr/>
                    <a:lstStyle/>
                    <a:p>
                      <a:pPr marL="0" marR="0">
                        <a:spcBef>
                          <a:spcPts val="0"/>
                        </a:spcBef>
                        <a:spcAft>
                          <a:spcPts val="0"/>
                        </a:spcAft>
                      </a:pPr>
                      <a:r>
                        <a:rPr lang="en-US">
                          <a:latin typeface="Cambria" pitchFamily="18" charset="0"/>
                        </a:rPr>
                        <a:t> + -</a:t>
                      </a:r>
                    </a:p>
                  </a:txBody>
                  <a:tcPr marL="27305" marR="27305" marT="27305" marB="27305"/>
                </a:tc>
              </a:tr>
              <a:tr h="0">
                <a:tc>
                  <a:txBody>
                    <a:bodyPr/>
                    <a:lstStyle/>
                    <a:p>
                      <a:pPr marL="0" marR="0">
                        <a:spcBef>
                          <a:spcPts val="0"/>
                        </a:spcBef>
                        <a:spcAft>
                          <a:spcPts val="0"/>
                        </a:spcAft>
                      </a:pPr>
                      <a:r>
                        <a:rPr lang="en-US">
                          <a:latin typeface="Cambria" pitchFamily="18" charset="0"/>
                        </a:rPr>
                        <a:t>nhân/chia </a:t>
                      </a:r>
                    </a:p>
                  </a:txBody>
                  <a:tcPr marL="27305" marR="27305" marT="27305" marB="27305"/>
                </a:tc>
                <a:tc>
                  <a:txBody>
                    <a:bodyPr/>
                    <a:lstStyle/>
                    <a:p>
                      <a:pPr marL="0" marR="0">
                        <a:spcBef>
                          <a:spcPts val="0"/>
                        </a:spcBef>
                        <a:spcAft>
                          <a:spcPts val="0"/>
                        </a:spcAft>
                      </a:pPr>
                      <a:r>
                        <a:rPr lang="en-US">
                          <a:latin typeface="Cambria" pitchFamily="18" charset="0"/>
                        </a:rPr>
                        <a:t> * / %</a:t>
                      </a:r>
                    </a:p>
                  </a:txBody>
                  <a:tcPr marL="27305" marR="27305" marT="27305" marB="27305"/>
                </a:tc>
              </a:tr>
              <a:tr h="0">
                <a:tc>
                  <a:txBody>
                    <a:bodyPr/>
                    <a:lstStyle/>
                    <a:p>
                      <a:pPr marL="0" marR="0">
                        <a:spcBef>
                          <a:spcPts val="0"/>
                        </a:spcBef>
                        <a:spcAft>
                          <a:spcPts val="0"/>
                        </a:spcAft>
                      </a:pPr>
                      <a:r>
                        <a:rPr lang="en-US">
                          <a:latin typeface="Cambria" pitchFamily="18" charset="0"/>
                        </a:rPr>
                        <a:t>phủ định/tăng </a:t>
                      </a:r>
                    </a:p>
                  </a:txBody>
                  <a:tcPr marL="27305" marR="27305" marT="27305" marB="27305"/>
                </a:tc>
                <a:tc>
                  <a:txBody>
                    <a:bodyPr/>
                    <a:lstStyle/>
                    <a:p>
                      <a:pPr marL="0" marR="0">
                        <a:spcBef>
                          <a:spcPts val="0"/>
                        </a:spcBef>
                        <a:spcAft>
                          <a:spcPts val="0"/>
                        </a:spcAft>
                      </a:pPr>
                      <a:r>
                        <a:rPr lang="en-US">
                          <a:latin typeface="Cambria" pitchFamily="18" charset="0"/>
                        </a:rPr>
                        <a:t>! ~ - ++ -- typeof void</a:t>
                      </a:r>
                    </a:p>
                  </a:txBody>
                  <a:tcPr marL="27305" marR="27305" marT="27305" marB="27305"/>
                </a:tc>
              </a:tr>
              <a:tr h="0">
                <a:tc>
                  <a:txBody>
                    <a:bodyPr/>
                    <a:lstStyle/>
                    <a:p>
                      <a:pPr marL="0" marR="0">
                        <a:spcBef>
                          <a:spcPts val="0"/>
                        </a:spcBef>
                        <a:spcAft>
                          <a:spcPts val="0"/>
                        </a:spcAft>
                      </a:pPr>
                      <a:r>
                        <a:rPr lang="en-US" smtClean="0">
                          <a:latin typeface="Cambria" pitchFamily="18" charset="0"/>
                        </a:rPr>
                        <a:t>Nhóm</a:t>
                      </a:r>
                      <a:endParaRPr lang="en-US">
                        <a:latin typeface="Cambria" pitchFamily="18" charset="0"/>
                      </a:endParaRPr>
                    </a:p>
                  </a:txBody>
                  <a:tcPr marL="27305" marR="27305" marT="27305" marB="27305"/>
                </a:tc>
                <a:tc>
                  <a:txBody>
                    <a:bodyPr/>
                    <a:lstStyle/>
                    <a:p>
                      <a:pPr marL="0" marR="0">
                        <a:spcBef>
                          <a:spcPts val="0"/>
                        </a:spcBef>
                        <a:spcAft>
                          <a:spcPts val="0"/>
                        </a:spcAft>
                      </a:pPr>
                      <a:r>
                        <a:rPr lang="en-US" smtClean="0">
                          <a:latin typeface="Cambria" pitchFamily="18" charset="0"/>
                        </a:rPr>
                        <a:t>()</a:t>
                      </a:r>
                      <a:endParaRPr lang="en-US">
                        <a:latin typeface="Cambria" pitchFamily="18" charset="0"/>
                      </a:endParaRPr>
                    </a:p>
                  </a:txBody>
                  <a:tcPr marL="27305" marR="27305" marT="27305" marB="27305"/>
                </a:tc>
              </a:tr>
            </a:tbl>
          </a:graphicData>
        </a:graphic>
      </p:graphicFrame>
    </p:spTree>
    <p:extLst>
      <p:ext uri="{BB962C8B-B14F-4D97-AF65-F5344CB8AC3E}">
        <p14:creationId xmlns="" xmlns:p14="http://schemas.microsoft.com/office/powerpoint/2010/main" val="3924610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981454"/>
            <a:ext cx="8255000" cy="2619876"/>
          </a:xfrm>
        </p:spPr>
        <p:txBody>
          <a:bodyPr>
            <a:normAutofit/>
          </a:bodyPr>
          <a:lstStyle/>
          <a:p>
            <a:r>
              <a:rPr lang="en-US" sz="2500" smtClean="0"/>
              <a:t>Nhóm các câu lệnh để thực hiện một chức năng nào đó</a:t>
            </a:r>
          </a:p>
          <a:p>
            <a:r>
              <a:rPr lang="en-US" sz="2500" smtClean="0"/>
              <a:t>Phân chia mã lệnh thành nhiều các phần nhỏ</a:t>
            </a:r>
          </a:p>
          <a:p>
            <a:r>
              <a:rPr lang="en-US" sz="2500" smtClean="0"/>
              <a:t>Các loại hàm:</a:t>
            </a:r>
          </a:p>
          <a:p>
            <a:pPr lvl="1"/>
            <a:r>
              <a:rPr lang="en-US" sz="2300" smtClean="0"/>
              <a:t>Hàm được định nghĩa trước</a:t>
            </a:r>
          </a:p>
          <a:p>
            <a:pPr lvl="1"/>
            <a:r>
              <a:rPr lang="en-US" sz="2300" smtClean="0"/>
              <a:t>Hàm do người dùng định nghĩa</a:t>
            </a:r>
          </a:p>
        </p:txBody>
      </p:sp>
      <p:sp>
        <p:nvSpPr>
          <p:cNvPr id="3" name="Text Placeholder 2"/>
          <p:cNvSpPr>
            <a:spLocks noGrp="1"/>
          </p:cNvSpPr>
          <p:nvPr>
            <p:ph type="body" sz="quarter" idx="11"/>
          </p:nvPr>
        </p:nvSpPr>
        <p:spPr/>
        <p:txBody>
          <a:bodyPr/>
          <a:lstStyle/>
          <a:p>
            <a:r>
              <a:rPr lang="en-US" smtClean="0"/>
              <a:t>Hàm</a:t>
            </a:r>
            <a:endParaRPr lang="en-US"/>
          </a:p>
        </p:txBody>
      </p:sp>
      <p:sp>
        <p:nvSpPr>
          <p:cNvPr id="4" name="Rectangle 3"/>
          <p:cNvSpPr>
            <a:spLocks noChangeArrowheads="1"/>
          </p:cNvSpPr>
          <p:nvPr/>
        </p:nvSpPr>
        <p:spPr bwMode="auto">
          <a:xfrm>
            <a:off x="824132" y="3852833"/>
            <a:ext cx="4202112" cy="2123658"/>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eaLnBrk="0" hangingPunct="0">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function </a:t>
            </a: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average(a</a:t>
            </a: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b, c</a:t>
            </a: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buClr>
                <a:schemeClr val="accent5">
                  <a:lumMod val="40000"/>
                  <a:lumOff val="60000"/>
                </a:schemeClr>
              </a:buClr>
              <a:buSzPct val="70000"/>
              <a:defRPr/>
            </a:pP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a:p>
            <a:pPr eaLnBrk="0" hangingPunct="0">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var </a:t>
            </a: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total;</a:t>
            </a:r>
          </a:p>
          <a:p>
            <a:pPr eaLnBrk="0" hangingPunct="0">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total </a:t>
            </a: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a+b+c;</a:t>
            </a:r>
          </a:p>
          <a:p>
            <a:pPr eaLnBrk="0" hangingPunct="0">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return </a:t>
            </a:r>
            <a:r>
              <a:rPr lang="en-US" sz="2200" b="1" noProof="1">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total/3;</a:t>
            </a:r>
          </a:p>
          <a:p>
            <a:pPr eaLnBrk="0" hangingPunct="0">
              <a:buClr>
                <a:schemeClr val="accent5">
                  <a:lumMod val="40000"/>
                  <a:lumOff val="60000"/>
                </a:schemeClr>
              </a:buClr>
              <a:buSzPct val="70000"/>
              <a:defRPr/>
            </a:pPr>
            <a:r>
              <a:rPr lang="en-US" sz="2200" b="1" noProof="1" smtClean="0">
                <a:solidFill>
                  <a:schemeClr val="bg1"/>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a:t>
            </a:r>
          </a:p>
        </p:txBody>
      </p:sp>
      <p:sp>
        <p:nvSpPr>
          <p:cNvPr id="5" name="AutoShape 7"/>
          <p:cNvSpPr>
            <a:spLocks noChangeArrowheads="1"/>
          </p:cNvSpPr>
          <p:nvPr/>
        </p:nvSpPr>
        <p:spPr bwMode="auto">
          <a:xfrm>
            <a:off x="5472333" y="3358982"/>
            <a:ext cx="2819399" cy="783193"/>
          </a:xfrm>
          <a:prstGeom prst="wedgeRoundRectCallout">
            <a:avLst>
              <a:gd name="adj1" fmla="val -72956"/>
              <a:gd name="adj2" fmla="val 27094"/>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1" hangingPunct="1">
              <a:lnSpc>
                <a:spcPct val="100000"/>
              </a:lnSpc>
              <a:spcBef>
                <a:spcPct val="20000"/>
              </a:spcBef>
            </a:pPr>
            <a:r>
              <a:rPr lang="en-GB" b="1" smtClean="0">
                <a:solidFill>
                  <a:srgbClr val="EBFFD2"/>
                </a:solidFill>
                <a:effectLst>
                  <a:outerShdw blurRad="38100" dist="38100" dir="2700000" algn="tl">
                    <a:srgbClr val="000000">
                      <a:alpha val="43137"/>
                    </a:srgbClr>
                  </a:outerShdw>
                </a:effectLst>
              </a:rPr>
              <a:t>Đối số truyền dữ liệu đầu vào.</a:t>
            </a:r>
            <a:endParaRPr lang="en-GB" b="1" dirty="0">
              <a:solidFill>
                <a:srgbClr val="EBFFD2"/>
              </a:solidFill>
              <a:effectLst>
                <a:outerShdw blurRad="38100" dist="38100" dir="2700000" algn="tl">
                  <a:srgbClr val="000000">
                    <a:alpha val="43137"/>
                  </a:srgbClr>
                </a:outerShdw>
              </a:effectLst>
            </a:endParaRPr>
          </a:p>
        </p:txBody>
      </p:sp>
      <p:sp>
        <p:nvSpPr>
          <p:cNvPr id="6" name="AutoShape 7"/>
          <p:cNvSpPr>
            <a:spLocks noChangeArrowheads="1"/>
          </p:cNvSpPr>
          <p:nvPr/>
        </p:nvSpPr>
        <p:spPr bwMode="auto">
          <a:xfrm>
            <a:off x="5472333" y="4442966"/>
            <a:ext cx="2819399" cy="783193"/>
          </a:xfrm>
          <a:prstGeom prst="wedgeRoundRectCallout">
            <a:avLst>
              <a:gd name="adj1" fmla="val -131421"/>
              <a:gd name="adj2" fmla="val -25034"/>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spcBef>
                <a:spcPct val="20000"/>
              </a:spcBef>
            </a:pPr>
            <a:r>
              <a:rPr lang="en-GB" b="1" smtClean="0">
                <a:solidFill>
                  <a:srgbClr val="EBFFD2"/>
                </a:solidFill>
                <a:effectLst>
                  <a:outerShdw blurRad="38100" dist="38100" dir="2700000" algn="tl">
                    <a:srgbClr val="000000">
                      <a:alpha val="43137"/>
                    </a:srgbClr>
                  </a:outerShdw>
                </a:effectLst>
              </a:rPr>
              <a:t>Các câu lệnh thực thi trong hàm.</a:t>
            </a:r>
            <a:endParaRPr lang="en-GB" b="1" dirty="0">
              <a:solidFill>
                <a:srgbClr val="EBFFD2"/>
              </a:solidFill>
              <a:effectLst>
                <a:outerShdw blurRad="38100" dist="38100" dir="2700000" algn="tl">
                  <a:srgbClr val="000000">
                    <a:alpha val="43137"/>
                  </a:srgbClr>
                </a:outerShdw>
              </a:effectLst>
            </a:endParaRPr>
          </a:p>
        </p:txBody>
      </p:sp>
      <p:sp>
        <p:nvSpPr>
          <p:cNvPr id="7" name="AutoShape 7"/>
          <p:cNvSpPr>
            <a:spLocks noChangeArrowheads="1"/>
          </p:cNvSpPr>
          <p:nvPr/>
        </p:nvSpPr>
        <p:spPr bwMode="auto">
          <a:xfrm>
            <a:off x="5472333" y="5520656"/>
            <a:ext cx="2819400" cy="911669"/>
          </a:xfrm>
          <a:prstGeom prst="wedgeRoundRectCallout">
            <a:avLst>
              <a:gd name="adj1" fmla="val -103517"/>
              <a:gd name="adj2" fmla="val -54564"/>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eaLnBrk="0" hangingPunct="0">
              <a:lnSpc>
                <a:spcPts val="3000"/>
              </a:lnSpc>
              <a:spcBef>
                <a:spcPts val="0"/>
              </a:spcBef>
              <a:buClr>
                <a:schemeClr val="accent5">
                  <a:lumMod val="40000"/>
                  <a:lumOff val="60000"/>
                </a:schemeClr>
              </a:buClr>
              <a:buSzPct val="70000"/>
            </a:pPr>
            <a:r>
              <a:rPr lang="en-GB" b="1" smtClean="0">
                <a:solidFill>
                  <a:srgbClr val="EBFFD2"/>
                </a:solidFill>
                <a:effectLst>
                  <a:outerShdw blurRad="38100" dist="38100" dir="2700000" algn="tl">
                    <a:srgbClr val="000000">
                      <a:alpha val="43137"/>
                    </a:srgbClr>
                  </a:outerShdw>
                </a:effectLst>
              </a:rPr>
              <a:t>Giá trị trả về (Không bắt buộc).</a:t>
            </a:r>
            <a:endParaRPr lang="en-GB" b="1" dirty="0">
              <a:solidFill>
                <a:srgbClr val="EBFFD2"/>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3134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981454"/>
            <a:ext cx="8445500" cy="5457446"/>
          </a:xfrm>
        </p:spPr>
        <p:txBody>
          <a:bodyPr>
            <a:normAutofit fontScale="92500" lnSpcReduction="20000"/>
          </a:bodyPr>
          <a:lstStyle/>
          <a:p>
            <a:r>
              <a:rPr lang="en-US" dirty="0" err="1" smtClean="0"/>
              <a:t>Hàm</a:t>
            </a:r>
            <a:r>
              <a:rPr lang="en-US" dirty="0" smtClean="0"/>
              <a:t> </a:t>
            </a:r>
            <a:r>
              <a:rPr lang="en-US" dirty="0" err="1" smtClean="0"/>
              <a:t>parseInt</a:t>
            </a:r>
            <a:r>
              <a:rPr lang="en-US" dirty="0" smtClean="0"/>
              <a:t>()</a:t>
            </a:r>
          </a:p>
          <a:p>
            <a:pPr lvl="1"/>
            <a:r>
              <a:rPr lang="en-US" sz="3000" dirty="0" err="1" smtClean="0"/>
              <a:t>Ví</a:t>
            </a:r>
            <a:r>
              <a:rPr lang="en-US" sz="3000" dirty="0" smtClean="0"/>
              <a:t> </a:t>
            </a:r>
            <a:r>
              <a:rPr lang="en-US" sz="3000" dirty="0" err="1" smtClean="0"/>
              <a:t>dụ</a:t>
            </a:r>
            <a:r>
              <a:rPr lang="en-US" sz="3000" dirty="0" smtClean="0"/>
              <a:t>: </a:t>
            </a:r>
            <a:r>
              <a:rPr lang="en-US" sz="3000" dirty="0" err="1" smtClean="0"/>
              <a:t>parseInt</a:t>
            </a:r>
            <a:r>
              <a:rPr lang="en-US" sz="3000" dirty="0" smtClean="0"/>
              <a:t>(“15”)</a:t>
            </a:r>
          </a:p>
          <a:p>
            <a:r>
              <a:rPr lang="en-US" dirty="0" err="1" smtClean="0"/>
              <a:t>Hàm</a:t>
            </a:r>
            <a:r>
              <a:rPr lang="en-US" dirty="0" smtClean="0"/>
              <a:t> </a:t>
            </a:r>
            <a:r>
              <a:rPr lang="en-US" dirty="0" err="1" smtClean="0"/>
              <a:t>parseFloat</a:t>
            </a:r>
            <a:r>
              <a:rPr lang="en-US" dirty="0" smtClean="0"/>
              <a:t>()</a:t>
            </a:r>
          </a:p>
          <a:p>
            <a:pPr lvl="1"/>
            <a:r>
              <a:rPr lang="en-US" sz="3000" dirty="0" err="1" smtClean="0"/>
              <a:t>Ví</a:t>
            </a:r>
            <a:r>
              <a:rPr lang="en-US" sz="3000" dirty="0" smtClean="0"/>
              <a:t> </a:t>
            </a:r>
            <a:r>
              <a:rPr lang="en-US" sz="3000" dirty="0" err="1" smtClean="0"/>
              <a:t>dụ</a:t>
            </a:r>
            <a:r>
              <a:rPr lang="en-US" sz="3000" dirty="0" smtClean="0"/>
              <a:t>: </a:t>
            </a:r>
            <a:r>
              <a:rPr lang="en-US" sz="3000" dirty="0" err="1" smtClean="0"/>
              <a:t>parseFloat</a:t>
            </a:r>
            <a:r>
              <a:rPr lang="en-US" sz="3000" dirty="0" smtClean="0"/>
              <a:t>(“15.45”)</a:t>
            </a:r>
          </a:p>
          <a:p>
            <a:r>
              <a:rPr lang="en-US" sz="3200" dirty="0" err="1" smtClean="0"/>
              <a:t>Hàm</a:t>
            </a:r>
            <a:r>
              <a:rPr lang="en-US" sz="3200" dirty="0" smtClean="0"/>
              <a:t> </a:t>
            </a:r>
            <a:r>
              <a:rPr lang="en-US" sz="3200" dirty="0" err="1" smtClean="0"/>
              <a:t>eval</a:t>
            </a:r>
            <a:r>
              <a:rPr lang="en-US" sz="3200" dirty="0" smtClean="0"/>
              <a:t>()</a:t>
            </a:r>
          </a:p>
          <a:p>
            <a:pPr lvl="1"/>
            <a:r>
              <a:rPr lang="en-US" dirty="0" err="1" smtClean="0"/>
              <a:t>Ví</a:t>
            </a:r>
            <a:r>
              <a:rPr lang="en-US" dirty="0" smtClean="0"/>
              <a:t> </a:t>
            </a:r>
            <a:r>
              <a:rPr lang="en-US" dirty="0" err="1" smtClean="0"/>
              <a:t>dụ</a:t>
            </a:r>
            <a:r>
              <a:rPr lang="en-US" dirty="0" smtClean="0"/>
              <a:t>: </a:t>
            </a:r>
          </a:p>
          <a:p>
            <a:pPr lvl="2" algn="just">
              <a:lnSpc>
                <a:spcPct val="90000"/>
              </a:lnSpc>
              <a:buFont typeface="Wingdings" pitchFamily="2" charset="2"/>
              <a:buNone/>
            </a:pPr>
            <a:r>
              <a:rPr lang="en-US" dirty="0" err="1" smtClean="0">
                <a:latin typeface="Courier New" pitchFamily="49" charset="0"/>
                <a:cs typeface="Times New Roman" charset="0"/>
              </a:rPr>
              <a:t>var</a:t>
            </a:r>
            <a:r>
              <a:rPr lang="en-US" dirty="0" smtClean="0">
                <a:latin typeface="Courier New" pitchFamily="49" charset="0"/>
                <a:cs typeface="Times New Roman" charset="0"/>
              </a:rPr>
              <a:t> x = 5;</a:t>
            </a:r>
            <a:endParaRPr lang="en-US" dirty="0" smtClean="0">
              <a:solidFill>
                <a:srgbClr val="000000"/>
              </a:solidFill>
              <a:latin typeface="Courier New" pitchFamily="49" charset="0"/>
              <a:cs typeface="Times New Roman" charset="0"/>
            </a:endParaRPr>
          </a:p>
          <a:p>
            <a:pPr lvl="2" algn="just">
              <a:lnSpc>
                <a:spcPct val="90000"/>
              </a:lnSpc>
              <a:buFont typeface="Wingdings" pitchFamily="2" charset="2"/>
              <a:buNone/>
            </a:pPr>
            <a:r>
              <a:rPr lang="en-US" dirty="0" err="1" smtClean="0">
                <a:latin typeface="Courier New" pitchFamily="49" charset="0"/>
                <a:cs typeface="Times New Roman" charset="0"/>
              </a:rPr>
              <a:t>var</a:t>
            </a:r>
            <a:r>
              <a:rPr lang="en-US" dirty="0" smtClean="0">
                <a:latin typeface="Courier New" pitchFamily="49" charset="0"/>
                <a:cs typeface="Times New Roman" charset="0"/>
              </a:rPr>
              <a:t> z = 10;</a:t>
            </a:r>
            <a:endParaRPr lang="en-US" dirty="0" smtClean="0">
              <a:solidFill>
                <a:srgbClr val="000000"/>
              </a:solidFill>
              <a:latin typeface="Courier New" pitchFamily="49" charset="0"/>
              <a:cs typeface="Times New Roman" charset="0"/>
            </a:endParaRPr>
          </a:p>
          <a:p>
            <a:pPr lvl="2">
              <a:buNone/>
            </a:pPr>
            <a:r>
              <a:rPr lang="en-US" dirty="0" err="1" smtClean="0">
                <a:latin typeface="Courier New" pitchFamily="49" charset="0"/>
                <a:cs typeface="Times New Roman" charset="0"/>
              </a:rPr>
              <a:t>document.write</a:t>
            </a:r>
            <a:r>
              <a:rPr lang="en-US" dirty="0" smtClean="0">
                <a:latin typeface="Courier New" pitchFamily="49" charset="0"/>
                <a:cs typeface="Times New Roman" charset="0"/>
              </a:rPr>
              <a:t>(</a:t>
            </a:r>
            <a:r>
              <a:rPr lang="en-US" dirty="0" err="1" smtClean="0">
                <a:latin typeface="Courier New" pitchFamily="49" charset="0"/>
                <a:cs typeface="Times New Roman" charset="0"/>
              </a:rPr>
              <a:t>eval</a:t>
            </a:r>
            <a:r>
              <a:rPr lang="en-US" dirty="0" smtClean="0">
                <a:latin typeface="Courier New" pitchFamily="49" charset="0"/>
                <a:cs typeface="Times New Roman" charset="0"/>
              </a:rPr>
              <a:t>(“x + z + 5”));</a:t>
            </a:r>
          </a:p>
          <a:p>
            <a:r>
              <a:rPr lang="en-US" dirty="0" err="1" smtClean="0"/>
              <a:t>Hàm</a:t>
            </a:r>
            <a:r>
              <a:rPr lang="en-US" dirty="0" smtClean="0"/>
              <a:t> </a:t>
            </a:r>
            <a:r>
              <a:rPr lang="en-US" smtClean="0"/>
              <a:t>isNaN</a:t>
            </a:r>
            <a:r>
              <a:rPr lang="en-US" dirty="0" smtClean="0"/>
              <a:t>()</a:t>
            </a:r>
          </a:p>
          <a:p>
            <a:pPr lvl="1"/>
            <a:r>
              <a:rPr lang="en-US" sz="3000" dirty="0" err="1" smtClean="0"/>
              <a:t>Ví</a:t>
            </a:r>
            <a:r>
              <a:rPr lang="en-US" sz="3000" dirty="0" smtClean="0"/>
              <a:t> </a:t>
            </a:r>
            <a:r>
              <a:rPr lang="en-US" sz="3000" dirty="0" err="1" smtClean="0"/>
              <a:t>dụ</a:t>
            </a:r>
            <a:r>
              <a:rPr lang="en-US" sz="3000" dirty="0" smtClean="0"/>
              <a:t>: </a:t>
            </a:r>
            <a:r>
              <a:rPr lang="en-US" sz="3000" dirty="0" err="1" smtClean="0"/>
              <a:t>isNaN</a:t>
            </a:r>
            <a:r>
              <a:rPr lang="en-US" sz="3000" dirty="0" smtClean="0"/>
              <a:t>(“15.45”)</a:t>
            </a:r>
          </a:p>
          <a:p>
            <a:pPr lvl="2">
              <a:buNone/>
            </a:pPr>
            <a:endParaRPr lang="en-US" dirty="0" smtClean="0">
              <a:latin typeface="Courier New" pitchFamily="49" charset="0"/>
              <a:cs typeface="Times New Roman" charset="0"/>
            </a:endParaRPr>
          </a:p>
          <a:p>
            <a:pPr lvl="1"/>
            <a:endParaRPr lang="en-US" dirty="0" smtClean="0"/>
          </a:p>
          <a:p>
            <a:pPr lvl="1"/>
            <a:endParaRPr lang="en-US" dirty="0" smtClean="0"/>
          </a:p>
          <a:p>
            <a:pPr lvl="1"/>
            <a:endParaRPr lang="en-US" sz="3000" dirty="0"/>
          </a:p>
        </p:txBody>
      </p:sp>
      <p:sp>
        <p:nvSpPr>
          <p:cNvPr id="3" name="Text Placeholder 2"/>
          <p:cNvSpPr>
            <a:spLocks noGrp="1"/>
          </p:cNvSpPr>
          <p:nvPr>
            <p:ph type="body" sz="quarter" idx="11"/>
          </p:nvPr>
        </p:nvSpPr>
        <p:spPr/>
        <p:txBody>
          <a:bodyPr/>
          <a:lstStyle/>
          <a:p>
            <a:r>
              <a:rPr lang="en-US" dirty="0" err="1" smtClean="0"/>
              <a:t>Hàm</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trước</a:t>
            </a:r>
            <a:endParaRPr lang="en-US" dirty="0"/>
          </a:p>
        </p:txBody>
      </p:sp>
    </p:spTree>
    <p:extLst>
      <p:ext uri="{BB962C8B-B14F-4D97-AF65-F5344CB8AC3E}">
        <p14:creationId xmlns="" xmlns:p14="http://schemas.microsoft.com/office/powerpoint/2010/main" val="2631347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5362742"/>
          </a:xfrm>
        </p:spPr>
        <p:txBody>
          <a:bodyPr>
            <a:normAutofit lnSpcReduction="10000"/>
          </a:bodyPr>
          <a:lstStyle/>
          <a:p>
            <a:r>
              <a:rPr lang="en-US" sz="2800" smtClean="0"/>
              <a:t>Chỉ ra tên hàm và danh sách đối số tại nơi gọi hàm</a:t>
            </a:r>
          </a:p>
          <a:p>
            <a:endParaRPr lang="en-US" sz="2800" smtClean="0"/>
          </a:p>
          <a:p>
            <a:endParaRPr lang="en-US" sz="2800" smtClean="0"/>
          </a:p>
          <a:p>
            <a:endParaRPr lang="en-US" sz="2800" smtClean="0"/>
          </a:p>
          <a:p>
            <a:endParaRPr lang="en-US" sz="2800" smtClean="0"/>
          </a:p>
          <a:p>
            <a:endParaRPr lang="en-US" sz="2800" smtClean="0"/>
          </a:p>
          <a:p>
            <a:endParaRPr lang="en-US" sz="2800" smtClean="0"/>
          </a:p>
          <a:p>
            <a:endParaRPr lang="en-US" sz="2800" smtClean="0"/>
          </a:p>
          <a:p>
            <a:r>
              <a:rPr lang="en-US" sz="2800" smtClean="0"/>
              <a:t>Câu lệnh return  được dùng trong hàm để trả về một giá trị</a:t>
            </a:r>
            <a:endParaRPr lang="en-US" sz="2800"/>
          </a:p>
        </p:txBody>
      </p:sp>
      <p:sp>
        <p:nvSpPr>
          <p:cNvPr id="3" name="Text Placeholder 2"/>
          <p:cNvSpPr>
            <a:spLocks noGrp="1"/>
          </p:cNvSpPr>
          <p:nvPr>
            <p:ph type="body" sz="quarter" idx="11"/>
          </p:nvPr>
        </p:nvSpPr>
        <p:spPr/>
        <p:txBody>
          <a:bodyPr/>
          <a:lstStyle/>
          <a:p>
            <a:r>
              <a:rPr lang="en-US" smtClean="0"/>
              <a:t>Gọi hàm</a:t>
            </a:r>
            <a:endParaRPr lang="en-US"/>
          </a:p>
        </p:txBody>
      </p:sp>
      <p:sp>
        <p:nvSpPr>
          <p:cNvPr id="4" name="TextBox 3"/>
          <p:cNvSpPr txBox="1"/>
          <p:nvPr/>
        </p:nvSpPr>
        <p:spPr>
          <a:xfrm>
            <a:off x="1003496" y="1725248"/>
            <a:ext cx="7162800" cy="3785652"/>
          </a:xfrm>
          <a:prstGeom prst="rect">
            <a:avLst/>
          </a:prstGeom>
          <a:solidFill>
            <a:schemeClr val="bg1">
              <a:lumMod val="85000"/>
            </a:schemeClr>
          </a:solidFill>
        </p:spPr>
        <p:txBody>
          <a:bodyPr wrap="square" rtlCol="0">
            <a:spAutoFit/>
          </a:bodyPr>
          <a:lstStyle/>
          <a:p>
            <a:r>
              <a:rPr lang="fr-FR">
                <a:latin typeface="Courier New" pitchFamily="49" charset="0"/>
                <a:cs typeface="Courier New" pitchFamily="49" charset="0"/>
              </a:rPr>
              <a:t>&lt;script language = </a:t>
            </a:r>
            <a:r>
              <a:rPr lang="fr-FR" smtClean="0">
                <a:latin typeface="Courier New" pitchFamily="49" charset="0"/>
                <a:cs typeface="Courier New" pitchFamily="49" charset="0"/>
              </a:rPr>
              <a:t>"JavaScript"&gt;</a:t>
            </a:r>
            <a:endParaRPr lang="en-US">
              <a:latin typeface="Courier New" pitchFamily="49" charset="0"/>
              <a:cs typeface="Courier New" pitchFamily="49" charset="0"/>
            </a:endParaRPr>
          </a:p>
          <a:p>
            <a:r>
              <a:rPr lang="fr-FR">
                <a:latin typeface="Courier New" pitchFamily="49" charset="0"/>
                <a:cs typeface="Courier New" pitchFamily="49" charset="0"/>
              </a:rPr>
              <a:t>	</a:t>
            </a:r>
            <a:r>
              <a:rPr lang="fr-FR" smtClean="0">
                <a:latin typeface="Courier New" pitchFamily="49" charset="0"/>
                <a:cs typeface="Courier New" pitchFamily="49" charset="0"/>
              </a:rPr>
              <a:t>function phepCong(a, b){</a:t>
            </a:r>
            <a:endParaRPr lang="en-US">
              <a:latin typeface="Courier New" pitchFamily="49" charset="0"/>
              <a:cs typeface="Courier New" pitchFamily="49" charset="0"/>
            </a:endParaRPr>
          </a:p>
          <a:p>
            <a:r>
              <a:rPr lang="fr-FR">
                <a:latin typeface="Courier New" pitchFamily="49" charset="0"/>
                <a:cs typeface="Courier New" pitchFamily="49" charset="0"/>
              </a:rPr>
              <a:t>		c</a:t>
            </a:r>
            <a:r>
              <a:rPr lang="fr-FR" smtClean="0">
                <a:latin typeface="Courier New" pitchFamily="49" charset="0"/>
                <a:cs typeface="Courier New" pitchFamily="49" charset="0"/>
              </a:rPr>
              <a:t> </a:t>
            </a:r>
            <a:r>
              <a:rPr lang="fr-FR">
                <a:latin typeface="Courier New" pitchFamily="49" charset="0"/>
                <a:cs typeface="Courier New" pitchFamily="49" charset="0"/>
              </a:rPr>
              <a:t>= </a:t>
            </a:r>
            <a:r>
              <a:rPr lang="fr-FR" smtClean="0">
                <a:latin typeface="Courier New" pitchFamily="49" charset="0"/>
                <a:cs typeface="Courier New" pitchFamily="49" charset="0"/>
              </a:rPr>
              <a:t>a + b;</a:t>
            </a:r>
            <a:endParaRPr lang="en-US">
              <a:latin typeface="Courier New" pitchFamily="49" charset="0"/>
              <a:cs typeface="Courier New" pitchFamily="49" charset="0"/>
            </a:endParaRPr>
          </a:p>
          <a:p>
            <a:r>
              <a:rPr lang="fr-FR">
                <a:latin typeface="Courier New" pitchFamily="49" charset="0"/>
                <a:cs typeface="Courier New" pitchFamily="49" charset="0"/>
              </a:rPr>
              <a:t>		</a:t>
            </a:r>
            <a:r>
              <a:rPr lang="en-US" smtClean="0">
                <a:latin typeface="Courier New" pitchFamily="49" charset="0"/>
                <a:cs typeface="Courier New" pitchFamily="49" charset="0"/>
              </a:rPr>
              <a:t>return c;</a:t>
            </a:r>
            <a:endParaRPr lang="en-US">
              <a:latin typeface="Courier New" pitchFamily="49" charset="0"/>
              <a:cs typeface="Courier New" pitchFamily="49" charset="0"/>
            </a:endParaRPr>
          </a:p>
          <a:p>
            <a:r>
              <a:rPr lang="fr-FR">
                <a:latin typeface="Courier New" pitchFamily="49" charset="0"/>
                <a:cs typeface="Courier New" pitchFamily="49" charset="0"/>
              </a:rPr>
              <a:t>	</a:t>
            </a:r>
            <a:r>
              <a:rPr lang="fr-FR" smtClean="0">
                <a:latin typeface="Courier New" pitchFamily="49" charset="0"/>
                <a:cs typeface="Courier New" pitchFamily="49" charset="0"/>
              </a:rPr>
              <a:t>}</a:t>
            </a:r>
          </a:p>
          <a:p>
            <a:endParaRPr lang="fr-FR" smtClean="0">
              <a:latin typeface="Courier New" pitchFamily="49" charset="0"/>
              <a:cs typeface="Courier New" pitchFamily="49" charset="0"/>
            </a:endParaRPr>
          </a:p>
          <a:p>
            <a:r>
              <a:rPr lang="fr-FR">
                <a:latin typeface="Courier New" pitchFamily="49" charset="0"/>
                <a:cs typeface="Courier New" pitchFamily="49" charset="0"/>
              </a:rPr>
              <a:t>	</a:t>
            </a:r>
            <a:r>
              <a:rPr lang="fr-FR" smtClean="0">
                <a:latin typeface="Courier New" pitchFamily="49" charset="0"/>
                <a:cs typeface="Courier New" pitchFamily="49" charset="0"/>
              </a:rPr>
              <a:t>alert(phepCong(3,5)); // trả về 8</a:t>
            </a:r>
          </a:p>
          <a:p>
            <a:endParaRPr lang="fr-FR" smtClean="0">
              <a:latin typeface="Courier New" pitchFamily="49" charset="0"/>
              <a:cs typeface="Courier New" pitchFamily="49" charset="0"/>
            </a:endParaRPr>
          </a:p>
          <a:p>
            <a:r>
              <a:rPr lang="fr-FR">
                <a:latin typeface="Courier New" pitchFamily="49" charset="0"/>
                <a:cs typeface="Courier New" pitchFamily="49" charset="0"/>
              </a:rPr>
              <a:t>	</a:t>
            </a:r>
            <a:r>
              <a:rPr lang="fr-FR" smtClean="0">
                <a:latin typeface="Courier New" pitchFamily="49" charset="0"/>
                <a:cs typeface="Courier New" pitchFamily="49" charset="0"/>
              </a:rPr>
              <a:t>function tinhToan(){</a:t>
            </a:r>
          </a:p>
          <a:p>
            <a:r>
              <a:rPr lang="fr-FR">
                <a:latin typeface="Courier New" pitchFamily="49" charset="0"/>
                <a:cs typeface="Courier New" pitchFamily="49" charset="0"/>
              </a:rPr>
              <a:t>	</a:t>
            </a:r>
            <a:r>
              <a:rPr lang="fr-FR" smtClean="0">
                <a:latin typeface="Courier New" pitchFamily="49" charset="0"/>
                <a:cs typeface="Courier New" pitchFamily="49" charset="0"/>
              </a:rPr>
              <a:t>	alert(phepCong(3,4)); // trả về 7</a:t>
            </a:r>
          </a:p>
          <a:p>
            <a:r>
              <a:rPr lang="fr-FR">
                <a:latin typeface="Courier New" pitchFamily="49" charset="0"/>
                <a:cs typeface="Courier New" pitchFamily="49" charset="0"/>
              </a:rPr>
              <a:t>	</a:t>
            </a:r>
            <a:r>
              <a:rPr lang="fr-FR" smtClean="0">
                <a:latin typeface="Courier New" pitchFamily="49" charset="0"/>
                <a:cs typeface="Courier New" pitchFamily="49" charset="0"/>
              </a:rPr>
              <a:t>}</a:t>
            </a:r>
            <a:endParaRPr lang="en-US">
              <a:latin typeface="Courier New" pitchFamily="49" charset="0"/>
              <a:cs typeface="Courier New" pitchFamily="49" charset="0"/>
            </a:endParaRPr>
          </a:p>
          <a:p>
            <a:r>
              <a:rPr lang="fr-FR">
                <a:latin typeface="Courier New" pitchFamily="49" charset="0"/>
                <a:cs typeface="Courier New" pitchFamily="49" charset="0"/>
              </a:rPr>
              <a:t>&lt;/script&gt;</a:t>
            </a:r>
            <a:endParaRPr lang="en-US">
              <a:latin typeface="Courier New" pitchFamily="49" charset="0"/>
              <a:cs typeface="Courier New" pitchFamily="49" charset="0"/>
            </a:endParaRPr>
          </a:p>
        </p:txBody>
      </p:sp>
    </p:spTree>
    <p:extLst>
      <p:ext uri="{BB962C8B-B14F-4D97-AF65-F5344CB8AC3E}">
        <p14:creationId xmlns="" xmlns:p14="http://schemas.microsoft.com/office/powerpoint/2010/main" val="179636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1160214"/>
          </a:xfrm>
        </p:spPr>
        <p:txBody>
          <a:bodyPr>
            <a:normAutofit fontScale="77500" lnSpcReduction="20000"/>
          </a:bodyPr>
          <a:lstStyle/>
          <a:p>
            <a:r>
              <a:rPr lang="en-US" dirty="0" err="1" smtClean="0"/>
              <a:t>Là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phía</a:t>
            </a:r>
            <a:r>
              <a:rPr lang="en-US" dirty="0" smtClean="0"/>
              <a:t> </a:t>
            </a:r>
            <a:r>
              <a:rPr lang="en-US" dirty="0" err="1" smtClean="0"/>
              <a:t>máy</a:t>
            </a:r>
            <a:r>
              <a:rPr lang="en-US" dirty="0" smtClean="0"/>
              <a:t> </a:t>
            </a:r>
            <a:r>
              <a:rPr lang="en-US" dirty="0" err="1" smtClean="0"/>
              <a:t>khách</a:t>
            </a:r>
            <a:r>
              <a:rPr lang="en-US" dirty="0" smtClean="0"/>
              <a:t> </a:t>
            </a:r>
            <a:r>
              <a:rPr lang="en-US" dirty="0" err="1" smtClean="0"/>
              <a:t>và</a:t>
            </a:r>
            <a:r>
              <a:rPr lang="en-US" dirty="0" smtClean="0"/>
              <a:t> </a:t>
            </a:r>
            <a:r>
              <a:rPr lang="en-US" dirty="0" err="1" smtClean="0"/>
              <a:t>máy</a:t>
            </a:r>
            <a:r>
              <a:rPr lang="en-US" dirty="0" smtClean="0"/>
              <a:t> </a:t>
            </a:r>
            <a:r>
              <a:rPr lang="en-US" dirty="0" err="1" smtClean="0"/>
              <a:t>chủ</a:t>
            </a:r>
            <a:r>
              <a:rPr lang="en-US" dirty="0" smtClean="0"/>
              <a:t>.</a:t>
            </a:r>
          </a:p>
          <a:p>
            <a:r>
              <a:rPr lang="en-US" dirty="0" err="1" smtClean="0"/>
              <a:t>Bổ</a:t>
            </a:r>
            <a:r>
              <a:rPr lang="en-US" dirty="0" smtClean="0"/>
              <a:t> sung </a:t>
            </a:r>
            <a:r>
              <a:rPr lang="en-US" dirty="0" err="1" smtClean="0"/>
              <a:t>tính</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cho</a:t>
            </a:r>
            <a:r>
              <a:rPr lang="en-US" dirty="0" smtClean="0"/>
              <a:t> </a:t>
            </a:r>
            <a:r>
              <a:rPr lang="en-US" dirty="0" err="1" smtClean="0"/>
              <a:t>tài</a:t>
            </a:r>
            <a:r>
              <a:rPr lang="en-US" dirty="0" smtClean="0"/>
              <a:t> </a:t>
            </a:r>
            <a:r>
              <a:rPr lang="en-US" dirty="0" err="1" smtClean="0"/>
              <a:t>liệu</a:t>
            </a:r>
            <a:r>
              <a:rPr lang="en-US" dirty="0" smtClean="0"/>
              <a:t> HTML</a:t>
            </a:r>
          </a:p>
          <a:p>
            <a:endParaRPr lang="en-US" dirty="0"/>
          </a:p>
        </p:txBody>
      </p:sp>
      <p:sp>
        <p:nvSpPr>
          <p:cNvPr id="3" name="Text Placeholder 2"/>
          <p:cNvSpPr>
            <a:spLocks noGrp="1"/>
          </p:cNvSpPr>
          <p:nvPr>
            <p:ph type="body" sz="quarter" idx="11"/>
          </p:nvPr>
        </p:nvSpPr>
        <p:spPr/>
        <p:txBody>
          <a:bodyPr/>
          <a:lstStyle/>
          <a:p>
            <a:r>
              <a:rPr lang="en-US" smtClean="0"/>
              <a:t>JavaScript</a:t>
            </a:r>
            <a:endParaRPr lang="en-US"/>
          </a:p>
        </p:txBody>
      </p:sp>
      <p:pic>
        <p:nvPicPr>
          <p:cNvPr id="2050" name="Picture 2" descr="http://ooyes.net/userfiles/media/css_html_javascript.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07932" y="2606357"/>
            <a:ext cx="4524375" cy="37147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60562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Dùng để kiểm tra một điều kiện là đúng hay sai</a:t>
            </a:r>
          </a:p>
          <a:p>
            <a:r>
              <a:rPr lang="en-US" smtClean="0"/>
              <a:t>Xác định khối lệnh sẽ thực thi dựa vào điều kiện</a:t>
            </a:r>
          </a:p>
          <a:p>
            <a:r>
              <a:rPr lang="en-US" smtClean="0"/>
              <a:t>Các lệnh điều kiện</a:t>
            </a:r>
          </a:p>
          <a:p>
            <a:pPr lvl="1"/>
            <a:r>
              <a:rPr lang="en-US" smtClean="0"/>
              <a:t>Lệnh if…else</a:t>
            </a:r>
          </a:p>
          <a:p>
            <a:pPr lvl="1"/>
            <a:r>
              <a:rPr lang="en-US" smtClean="0"/>
              <a:t>Lệnh switch…case</a:t>
            </a:r>
            <a:endParaRPr lang="en-US"/>
          </a:p>
        </p:txBody>
      </p:sp>
      <p:sp>
        <p:nvSpPr>
          <p:cNvPr id="3" name="Text Placeholder 2"/>
          <p:cNvSpPr>
            <a:spLocks noGrp="1"/>
          </p:cNvSpPr>
          <p:nvPr>
            <p:ph type="body" sz="quarter" idx="11"/>
          </p:nvPr>
        </p:nvSpPr>
        <p:spPr/>
        <p:txBody>
          <a:bodyPr/>
          <a:lstStyle/>
          <a:p>
            <a:r>
              <a:rPr lang="en-US" smtClean="0"/>
              <a:t>Các lệnh điều kiện</a:t>
            </a:r>
            <a:endParaRPr lang="en-US"/>
          </a:p>
        </p:txBody>
      </p:sp>
    </p:spTree>
    <p:extLst>
      <p:ext uri="{BB962C8B-B14F-4D97-AF65-F5344CB8AC3E}">
        <p14:creationId xmlns="" xmlns:p14="http://schemas.microsoft.com/office/powerpoint/2010/main" val="212092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Khối lệnh if sẽ được thực thi nếu như mệnh đề điều kiện trả về true</a:t>
            </a:r>
          </a:p>
          <a:p>
            <a:endParaRPr lang="en-US" sz="2500"/>
          </a:p>
          <a:p>
            <a:endParaRPr lang="en-US" sz="2500" smtClean="0"/>
          </a:p>
          <a:p>
            <a:endParaRPr lang="en-US" sz="2500"/>
          </a:p>
          <a:p>
            <a:r>
              <a:rPr lang="en-US" sz="2500" smtClean="0"/>
              <a:t>Ví dụ:</a:t>
            </a:r>
          </a:p>
          <a:p>
            <a:endParaRPr lang="en-US" sz="2500"/>
          </a:p>
          <a:p>
            <a:endParaRPr lang="en-US" sz="2500" smtClean="0"/>
          </a:p>
        </p:txBody>
      </p:sp>
      <p:sp>
        <p:nvSpPr>
          <p:cNvPr id="3" name="Text Placeholder 2"/>
          <p:cNvSpPr>
            <a:spLocks noGrp="1"/>
          </p:cNvSpPr>
          <p:nvPr>
            <p:ph type="body" sz="quarter" idx="11"/>
          </p:nvPr>
        </p:nvSpPr>
        <p:spPr/>
        <p:txBody>
          <a:bodyPr/>
          <a:lstStyle/>
          <a:p>
            <a:r>
              <a:rPr lang="en-US" smtClean="0"/>
              <a:t>Câu lệnh if</a:t>
            </a:r>
            <a:endParaRPr lang="en-US"/>
          </a:p>
        </p:txBody>
      </p:sp>
      <p:sp>
        <p:nvSpPr>
          <p:cNvPr id="6" name="TextBox 5"/>
          <p:cNvSpPr txBox="1"/>
          <p:nvPr/>
        </p:nvSpPr>
        <p:spPr>
          <a:xfrm>
            <a:off x="694008" y="2224901"/>
            <a:ext cx="7760676" cy="1015663"/>
          </a:xfrm>
          <a:prstGeom prst="rect">
            <a:avLst/>
          </a:prstGeom>
          <a:solidFill>
            <a:schemeClr val="bg1">
              <a:lumMod val="85000"/>
            </a:schemeClr>
          </a:solidFill>
        </p:spPr>
        <p:txBody>
          <a:bodyPr wrap="square" rtlCol="0">
            <a:spAutoFit/>
          </a:bodyPr>
          <a:lstStyle/>
          <a:p>
            <a:pPr marL="0" indent="0">
              <a:buNone/>
            </a:pPr>
            <a:r>
              <a:rPr lang="en-US" smtClean="0">
                <a:solidFill>
                  <a:srgbClr val="0017C0"/>
                </a:solidFill>
                <a:latin typeface="Courier New" pitchFamily="49" charset="0"/>
                <a:cs typeface="Courier New" pitchFamily="49" charset="0"/>
              </a:rPr>
              <a:t>if</a:t>
            </a:r>
            <a:r>
              <a:rPr lang="en-US" smtClean="0">
                <a:latin typeface="Courier New" pitchFamily="49" charset="0"/>
                <a:cs typeface="Courier New" pitchFamily="49" charset="0"/>
              </a:rPr>
              <a:t>(</a:t>
            </a:r>
            <a:r>
              <a:rPr lang="en-US" smtClean="0">
                <a:solidFill>
                  <a:schemeClr val="accent6">
                    <a:lumMod val="75000"/>
                  </a:schemeClr>
                </a:solidFill>
                <a:latin typeface="Courier New" pitchFamily="49" charset="0"/>
                <a:cs typeface="Courier New" pitchFamily="49" charset="0"/>
              </a:rPr>
              <a:t>&lt;Biểu thức điều kiện&gt;</a:t>
            </a:r>
            <a:r>
              <a:rPr lang="en-US" smtClean="0">
                <a:latin typeface="Courier New" pitchFamily="49" charset="0"/>
                <a:cs typeface="Courier New" pitchFamily="49" charset="0"/>
              </a:rPr>
              <a:t>) {</a:t>
            </a:r>
          </a:p>
          <a:p>
            <a:pPr marL="0" indent="0">
              <a:buNone/>
            </a:pPr>
            <a:r>
              <a:rPr lang="en-US" smtClean="0">
                <a:latin typeface="Courier New" pitchFamily="49" charset="0"/>
                <a:cs typeface="Courier New" pitchFamily="49" charset="0"/>
              </a:rPr>
              <a:t>	&lt;Khối lệnh if&gt;</a:t>
            </a:r>
            <a:r>
              <a:rPr lang="en-US">
                <a:latin typeface="Courier New" pitchFamily="49" charset="0"/>
                <a:cs typeface="Courier New" pitchFamily="49" charset="0"/>
              </a:rPr>
              <a:t>	</a:t>
            </a:r>
            <a:endParaRPr lang="en-US" smtClean="0">
              <a:latin typeface="Courier New" pitchFamily="49" charset="0"/>
              <a:cs typeface="Courier New" pitchFamily="49" charset="0"/>
            </a:endParaRPr>
          </a:p>
          <a:p>
            <a:pPr marL="0" indent="0">
              <a:buNone/>
            </a:pPr>
            <a:r>
              <a:rPr lang="en-US" smtClean="0">
                <a:latin typeface="Courier New" pitchFamily="49" charset="0"/>
                <a:cs typeface="Courier New" pitchFamily="49" charset="0"/>
              </a:rPr>
              <a:t>}</a:t>
            </a:r>
            <a:endParaRPr lang="en-US">
              <a:latin typeface="Courier New" pitchFamily="49" charset="0"/>
              <a:cs typeface="Courier New" pitchFamily="49" charset="0"/>
            </a:endParaRPr>
          </a:p>
        </p:txBody>
      </p:sp>
      <p:sp>
        <p:nvSpPr>
          <p:cNvPr id="7" name="TextBox 6"/>
          <p:cNvSpPr txBox="1"/>
          <p:nvPr/>
        </p:nvSpPr>
        <p:spPr>
          <a:xfrm>
            <a:off x="694008" y="4346777"/>
            <a:ext cx="7760676" cy="1323439"/>
          </a:xfrm>
          <a:prstGeom prst="rect">
            <a:avLst/>
          </a:prstGeom>
          <a:solidFill>
            <a:schemeClr val="bg1">
              <a:lumMod val="85000"/>
            </a:schemeClr>
          </a:solidFill>
        </p:spPr>
        <p:txBody>
          <a:bodyPr wrap="square" rtlCol="0">
            <a:spAutoFit/>
          </a:bodyPr>
          <a:lstStyle/>
          <a:p>
            <a:pPr marL="0" indent="0">
              <a:buNone/>
            </a:pPr>
            <a:r>
              <a:rPr lang="en-US" smtClean="0">
                <a:solidFill>
                  <a:srgbClr val="0017C0"/>
                </a:solidFill>
                <a:latin typeface="Courier New" pitchFamily="49" charset="0"/>
                <a:cs typeface="Courier New" pitchFamily="49" charset="0"/>
              </a:rPr>
              <a:t>var </a:t>
            </a:r>
            <a:r>
              <a:rPr lang="en-US" smtClean="0">
                <a:latin typeface="Courier New" pitchFamily="49" charset="0"/>
                <a:cs typeface="Courier New" pitchFamily="49" charset="0"/>
              </a:rPr>
              <a:t>a = 10;</a:t>
            </a:r>
          </a:p>
          <a:p>
            <a:pPr marL="0" indent="0">
              <a:buNone/>
            </a:pPr>
            <a:r>
              <a:rPr lang="en-US" smtClean="0">
                <a:solidFill>
                  <a:srgbClr val="0017C0"/>
                </a:solidFill>
                <a:latin typeface="Courier New" pitchFamily="49" charset="0"/>
                <a:cs typeface="Courier New" pitchFamily="49" charset="0"/>
              </a:rPr>
              <a:t>if</a:t>
            </a:r>
            <a:r>
              <a:rPr lang="en-US" smtClean="0">
                <a:latin typeface="Courier New" pitchFamily="49" charset="0"/>
                <a:cs typeface="Courier New" pitchFamily="49" charset="0"/>
              </a:rPr>
              <a:t>(a&gt;0) {</a:t>
            </a:r>
          </a:p>
          <a:p>
            <a:pPr marL="0" indent="0">
              <a:buNone/>
            </a:pPr>
            <a:r>
              <a:rPr lang="en-US" smtClean="0">
                <a:latin typeface="Courier New" pitchFamily="49" charset="0"/>
                <a:cs typeface="Courier New" pitchFamily="49" charset="0"/>
              </a:rPr>
              <a:t>	alert("a là số dương");</a:t>
            </a:r>
            <a:r>
              <a:rPr lang="en-US">
                <a:latin typeface="Courier New" pitchFamily="49" charset="0"/>
                <a:cs typeface="Courier New" pitchFamily="49" charset="0"/>
              </a:rPr>
              <a:t>	</a:t>
            </a:r>
            <a:endParaRPr lang="en-US" smtClean="0">
              <a:latin typeface="Courier New" pitchFamily="49" charset="0"/>
              <a:cs typeface="Courier New" pitchFamily="49" charset="0"/>
            </a:endParaRPr>
          </a:p>
          <a:p>
            <a:pPr marL="0" indent="0">
              <a:buNone/>
            </a:pPr>
            <a:r>
              <a:rPr lang="en-US" smtClean="0">
                <a:latin typeface="Courier New" pitchFamily="49" charset="0"/>
                <a:cs typeface="Courier New" pitchFamily="49" charset="0"/>
              </a:rPr>
              <a:t>}</a:t>
            </a:r>
            <a:endParaRPr lang="en-US">
              <a:latin typeface="Courier New" pitchFamily="49" charset="0"/>
              <a:cs typeface="Courier New" pitchFamily="49" charset="0"/>
            </a:endParaRPr>
          </a:p>
        </p:txBody>
      </p:sp>
    </p:spTree>
    <p:extLst>
      <p:ext uri="{BB962C8B-B14F-4D97-AF65-F5344CB8AC3E}">
        <p14:creationId xmlns="" xmlns:p14="http://schemas.microsoft.com/office/powerpoint/2010/main" val="3005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846" y="1076550"/>
            <a:ext cx="8255000" cy="1554110"/>
          </a:xfrm>
        </p:spPr>
        <p:txBody>
          <a:bodyPr>
            <a:noAutofit/>
          </a:bodyPr>
          <a:lstStyle/>
          <a:p>
            <a:r>
              <a:rPr lang="en-US" sz="2000" smtClean="0"/>
              <a:t>Khối </a:t>
            </a:r>
            <a:r>
              <a:rPr lang="en-US" sz="2000"/>
              <a:t>lệnh if sẽ được thực thi nếu như mệnh đề điều kiện trả về true </a:t>
            </a:r>
          </a:p>
          <a:p>
            <a:r>
              <a:rPr lang="en-US" sz="2000"/>
              <a:t>Khối lệnh else sẽ được thực thi nếu như mệnh đề điều kiện trả về </a:t>
            </a:r>
            <a:r>
              <a:rPr lang="en-US" sz="2000" smtClean="0"/>
              <a:t>false</a:t>
            </a:r>
          </a:p>
          <a:p>
            <a:endParaRPr lang="en-US" sz="2000"/>
          </a:p>
          <a:p>
            <a:endParaRPr lang="en-US" sz="2000" smtClean="0"/>
          </a:p>
          <a:p>
            <a:endParaRPr lang="en-US" sz="2000"/>
          </a:p>
          <a:p>
            <a:endParaRPr lang="en-US" sz="2000" smtClean="0"/>
          </a:p>
          <a:p>
            <a:pPr marL="0" indent="0">
              <a:buNone/>
            </a:pPr>
            <a:endParaRPr lang="en-US" sz="2000" smtClean="0"/>
          </a:p>
          <a:p>
            <a:r>
              <a:rPr lang="en-US" sz="2000" smtClean="0"/>
              <a:t>Ví dụ:</a:t>
            </a:r>
            <a:endParaRPr lang="en-US" sz="2000"/>
          </a:p>
        </p:txBody>
      </p:sp>
      <p:sp>
        <p:nvSpPr>
          <p:cNvPr id="3" name="Text Placeholder 2"/>
          <p:cNvSpPr>
            <a:spLocks noGrp="1"/>
          </p:cNvSpPr>
          <p:nvPr>
            <p:ph type="body" sz="quarter" idx="11"/>
          </p:nvPr>
        </p:nvSpPr>
        <p:spPr/>
        <p:txBody>
          <a:bodyPr/>
          <a:lstStyle/>
          <a:p>
            <a:r>
              <a:rPr lang="en-US" smtClean="0"/>
              <a:t>Câu lệnh if…else</a:t>
            </a:r>
            <a:endParaRPr lang="en-US"/>
          </a:p>
        </p:txBody>
      </p:sp>
      <p:sp>
        <p:nvSpPr>
          <p:cNvPr id="4" name="TextBox 3"/>
          <p:cNvSpPr txBox="1"/>
          <p:nvPr/>
        </p:nvSpPr>
        <p:spPr>
          <a:xfrm>
            <a:off x="694008" y="2000760"/>
            <a:ext cx="7760676" cy="1938992"/>
          </a:xfrm>
          <a:prstGeom prst="rect">
            <a:avLst/>
          </a:prstGeom>
          <a:solidFill>
            <a:schemeClr val="bg1">
              <a:lumMod val="85000"/>
            </a:schemeClr>
          </a:solidFill>
        </p:spPr>
        <p:txBody>
          <a:bodyPr wrap="square" rtlCol="0">
            <a:spAutoFit/>
          </a:bodyPr>
          <a:lstStyle/>
          <a:p>
            <a:pPr marL="0" indent="0">
              <a:buNone/>
            </a:pPr>
            <a:r>
              <a:rPr lang="en-US" smtClean="0">
                <a:solidFill>
                  <a:srgbClr val="0017C0"/>
                </a:solidFill>
                <a:latin typeface="Courier New" pitchFamily="49" charset="0"/>
                <a:cs typeface="Courier New" pitchFamily="49" charset="0"/>
              </a:rPr>
              <a:t>if</a:t>
            </a:r>
            <a:r>
              <a:rPr lang="en-US" smtClean="0">
                <a:latin typeface="Courier New" pitchFamily="49" charset="0"/>
                <a:cs typeface="Courier New" pitchFamily="49" charset="0"/>
              </a:rPr>
              <a:t>(</a:t>
            </a:r>
            <a:r>
              <a:rPr lang="en-US" smtClean="0">
                <a:solidFill>
                  <a:schemeClr val="accent6">
                    <a:lumMod val="75000"/>
                  </a:schemeClr>
                </a:solidFill>
                <a:latin typeface="Courier New" pitchFamily="49" charset="0"/>
                <a:cs typeface="Courier New" pitchFamily="49" charset="0"/>
              </a:rPr>
              <a:t>&lt;Biểu thức điều kiện&gt;</a:t>
            </a:r>
            <a:r>
              <a:rPr lang="en-US" smtClean="0">
                <a:latin typeface="Courier New" pitchFamily="49" charset="0"/>
                <a:cs typeface="Courier New" pitchFamily="49" charset="0"/>
              </a:rPr>
              <a:t>) {</a:t>
            </a:r>
          </a:p>
          <a:p>
            <a:pPr marL="0" indent="0">
              <a:buNone/>
            </a:pPr>
            <a:r>
              <a:rPr lang="en-US" smtClean="0">
                <a:latin typeface="Courier New" pitchFamily="49" charset="0"/>
                <a:cs typeface="Courier New" pitchFamily="49" charset="0"/>
              </a:rPr>
              <a:t>	</a:t>
            </a:r>
            <a:r>
              <a:rPr lang="en-US" smtClean="0">
                <a:solidFill>
                  <a:srgbClr val="7030A0"/>
                </a:solidFill>
                <a:latin typeface="Courier New" pitchFamily="49" charset="0"/>
                <a:cs typeface="Courier New" pitchFamily="49" charset="0"/>
              </a:rPr>
              <a:t>&lt;Khối lệnh if&gt;</a:t>
            </a:r>
            <a:r>
              <a:rPr lang="en-US">
                <a:solidFill>
                  <a:srgbClr val="7030A0"/>
                </a:solidFill>
                <a:latin typeface="Courier New" pitchFamily="49" charset="0"/>
                <a:cs typeface="Courier New" pitchFamily="49" charset="0"/>
              </a:rPr>
              <a:t>	</a:t>
            </a:r>
            <a:endParaRPr lang="en-US" smtClean="0">
              <a:solidFill>
                <a:srgbClr val="7030A0"/>
              </a:solidFill>
              <a:latin typeface="Courier New" pitchFamily="49" charset="0"/>
              <a:cs typeface="Courier New" pitchFamily="49" charset="0"/>
            </a:endParaRPr>
          </a:p>
          <a:p>
            <a:pPr marL="0" indent="0">
              <a:buNone/>
            </a:pPr>
            <a:r>
              <a:rPr lang="en-US" smtClean="0">
                <a:latin typeface="Courier New" pitchFamily="49" charset="0"/>
                <a:cs typeface="Courier New" pitchFamily="49" charset="0"/>
              </a:rPr>
              <a:t>}</a:t>
            </a:r>
          </a:p>
          <a:p>
            <a:pPr marL="0" indent="0">
              <a:buNone/>
            </a:pPr>
            <a:r>
              <a:rPr lang="en-US">
                <a:solidFill>
                  <a:srgbClr val="0017C0"/>
                </a:solidFill>
                <a:latin typeface="Courier New" pitchFamily="49" charset="0"/>
                <a:cs typeface="Courier New" pitchFamily="49" charset="0"/>
              </a:rPr>
              <a:t>e</a:t>
            </a:r>
            <a:r>
              <a:rPr lang="en-US" smtClean="0">
                <a:solidFill>
                  <a:srgbClr val="0017C0"/>
                </a:solidFill>
                <a:latin typeface="Courier New" pitchFamily="49" charset="0"/>
                <a:cs typeface="Courier New" pitchFamily="49" charset="0"/>
              </a:rPr>
              <a:t>lse</a:t>
            </a:r>
            <a:r>
              <a:rPr lang="en-US" smtClean="0">
                <a:latin typeface="Courier New" pitchFamily="49" charset="0"/>
                <a:cs typeface="Courier New" pitchFamily="49" charset="0"/>
              </a:rPr>
              <a:t> {</a:t>
            </a:r>
          </a:p>
          <a:p>
            <a:pPr marL="0" indent="0">
              <a:buNone/>
            </a:pPr>
            <a:r>
              <a:rPr lang="en-US" smtClean="0">
                <a:latin typeface="Courier New" pitchFamily="49" charset="0"/>
                <a:cs typeface="Courier New" pitchFamily="49" charset="0"/>
              </a:rPr>
              <a:t>	</a:t>
            </a:r>
            <a:r>
              <a:rPr lang="en-US" smtClean="0">
                <a:solidFill>
                  <a:srgbClr val="7030A0"/>
                </a:solidFill>
                <a:latin typeface="Courier New" pitchFamily="49" charset="0"/>
                <a:cs typeface="Courier New" pitchFamily="49" charset="0"/>
              </a:rPr>
              <a:t>&lt;Khối lệnh else&gt;</a:t>
            </a:r>
          </a:p>
          <a:p>
            <a:pPr marL="0" indent="0">
              <a:buNone/>
            </a:pPr>
            <a:r>
              <a:rPr lang="en-US">
                <a:latin typeface="Courier New" pitchFamily="49" charset="0"/>
                <a:cs typeface="Courier New" pitchFamily="49" charset="0"/>
              </a:rPr>
              <a:t>}</a:t>
            </a:r>
          </a:p>
        </p:txBody>
      </p:sp>
      <p:sp>
        <p:nvSpPr>
          <p:cNvPr id="5" name="TextBox 4"/>
          <p:cNvSpPr txBox="1"/>
          <p:nvPr/>
        </p:nvSpPr>
        <p:spPr>
          <a:xfrm>
            <a:off x="694008" y="4473386"/>
            <a:ext cx="7760676" cy="2246769"/>
          </a:xfrm>
          <a:prstGeom prst="rect">
            <a:avLst/>
          </a:prstGeom>
          <a:solidFill>
            <a:schemeClr val="bg1">
              <a:lumMod val="85000"/>
            </a:schemeClr>
          </a:solidFill>
        </p:spPr>
        <p:txBody>
          <a:bodyPr wrap="square" rtlCol="0">
            <a:spAutoFit/>
          </a:bodyPr>
          <a:lstStyle/>
          <a:p>
            <a:pPr marL="0" indent="0">
              <a:buNone/>
            </a:pPr>
            <a:r>
              <a:rPr lang="en-US" smtClean="0">
                <a:solidFill>
                  <a:srgbClr val="0017C0"/>
                </a:solidFill>
                <a:latin typeface="Courier New" pitchFamily="49" charset="0"/>
                <a:cs typeface="Courier New" pitchFamily="49" charset="0"/>
              </a:rPr>
              <a:t>var </a:t>
            </a:r>
            <a:r>
              <a:rPr lang="en-US" smtClean="0">
                <a:latin typeface="Courier New" pitchFamily="49" charset="0"/>
                <a:cs typeface="Courier New" pitchFamily="49" charset="0"/>
              </a:rPr>
              <a:t>a = 10;</a:t>
            </a:r>
          </a:p>
          <a:p>
            <a:pPr marL="0" indent="0">
              <a:buNone/>
            </a:pPr>
            <a:r>
              <a:rPr lang="en-US" smtClean="0">
                <a:solidFill>
                  <a:srgbClr val="0017C0"/>
                </a:solidFill>
                <a:latin typeface="Courier New" pitchFamily="49" charset="0"/>
                <a:cs typeface="Courier New" pitchFamily="49" charset="0"/>
              </a:rPr>
              <a:t>if</a:t>
            </a:r>
            <a:r>
              <a:rPr lang="en-US" smtClean="0">
                <a:latin typeface="Courier New" pitchFamily="49" charset="0"/>
                <a:cs typeface="Courier New" pitchFamily="49" charset="0"/>
              </a:rPr>
              <a:t>(a&gt;0) {</a:t>
            </a:r>
          </a:p>
          <a:p>
            <a:pPr marL="0" indent="0">
              <a:buNone/>
            </a:pPr>
            <a:r>
              <a:rPr lang="en-US" smtClean="0">
                <a:latin typeface="Courier New" pitchFamily="49" charset="0"/>
                <a:cs typeface="Courier New" pitchFamily="49" charset="0"/>
              </a:rPr>
              <a:t>	alert("a là số dương");</a:t>
            </a:r>
            <a:r>
              <a:rPr lang="en-US">
                <a:latin typeface="Courier New" pitchFamily="49" charset="0"/>
                <a:cs typeface="Courier New" pitchFamily="49" charset="0"/>
              </a:rPr>
              <a:t>	</a:t>
            </a:r>
            <a:endParaRPr lang="en-US" smtClean="0">
              <a:latin typeface="Courier New" pitchFamily="49" charset="0"/>
              <a:cs typeface="Courier New" pitchFamily="49" charset="0"/>
            </a:endParaRPr>
          </a:p>
          <a:p>
            <a:pPr marL="0" indent="0">
              <a:buNone/>
            </a:pPr>
            <a:r>
              <a:rPr lang="en-US" smtClean="0">
                <a:latin typeface="Courier New" pitchFamily="49" charset="0"/>
                <a:cs typeface="Courier New" pitchFamily="49" charset="0"/>
              </a:rPr>
              <a:t>}</a:t>
            </a:r>
          </a:p>
          <a:p>
            <a:pPr marL="0" indent="0">
              <a:buNone/>
            </a:pPr>
            <a:r>
              <a:rPr lang="en-US" smtClean="0">
                <a:solidFill>
                  <a:srgbClr val="0017C0"/>
                </a:solidFill>
                <a:latin typeface="Courier New" pitchFamily="49" charset="0"/>
                <a:cs typeface="Courier New" pitchFamily="49" charset="0"/>
              </a:rPr>
              <a:t>else </a:t>
            </a:r>
            <a:r>
              <a:rPr lang="en-US" smtClean="0">
                <a:latin typeface="Courier New" pitchFamily="49" charset="0"/>
                <a:cs typeface="Courier New" pitchFamily="49" charset="0"/>
              </a:rPr>
              <a:t>{</a:t>
            </a:r>
          </a:p>
          <a:p>
            <a:pPr marL="0" indent="0">
              <a:buNone/>
            </a:pPr>
            <a:r>
              <a:rPr lang="en-US">
                <a:latin typeface="Courier New" pitchFamily="49" charset="0"/>
                <a:cs typeface="Courier New" pitchFamily="49" charset="0"/>
              </a:rPr>
              <a:t>	</a:t>
            </a:r>
            <a:r>
              <a:rPr lang="en-US" smtClean="0">
                <a:latin typeface="Courier New" pitchFamily="49" charset="0"/>
                <a:cs typeface="Courier New" pitchFamily="49" charset="0"/>
              </a:rPr>
              <a:t>alert("a là số không dương");</a:t>
            </a:r>
          </a:p>
          <a:p>
            <a:pPr marL="0" indent="0">
              <a:buNone/>
            </a:pPr>
            <a:r>
              <a:rPr lang="en-US">
                <a:latin typeface="Courier New" pitchFamily="49" charset="0"/>
                <a:cs typeface="Courier New" pitchFamily="49" charset="0"/>
              </a:rPr>
              <a:t>}</a:t>
            </a:r>
          </a:p>
        </p:txBody>
      </p:sp>
    </p:spTree>
    <p:extLst>
      <p:ext uri="{BB962C8B-B14F-4D97-AF65-F5344CB8AC3E}">
        <p14:creationId xmlns="" xmlns:p14="http://schemas.microsoft.com/office/powerpoint/2010/main" val="214504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Kiểm tra nhiều điều kiện sử dụng else if</a:t>
            </a:r>
            <a:endParaRPr lang="en-US"/>
          </a:p>
        </p:txBody>
      </p:sp>
      <p:sp>
        <p:nvSpPr>
          <p:cNvPr id="3" name="Text Placeholder 2"/>
          <p:cNvSpPr>
            <a:spLocks noGrp="1"/>
          </p:cNvSpPr>
          <p:nvPr>
            <p:ph type="body" sz="quarter" idx="11"/>
          </p:nvPr>
        </p:nvSpPr>
        <p:spPr/>
        <p:txBody>
          <a:bodyPr/>
          <a:lstStyle/>
          <a:p>
            <a:r>
              <a:rPr lang="en-US" smtClean="0"/>
              <a:t>Câu lệnh if .. else if .. else</a:t>
            </a:r>
            <a:endParaRPr lang="en-US"/>
          </a:p>
        </p:txBody>
      </p:sp>
      <p:sp>
        <p:nvSpPr>
          <p:cNvPr id="4" name="TextBox 3"/>
          <p:cNvSpPr txBox="1"/>
          <p:nvPr/>
        </p:nvSpPr>
        <p:spPr>
          <a:xfrm>
            <a:off x="553331" y="2000760"/>
            <a:ext cx="3892060" cy="2631490"/>
          </a:xfrm>
          <a:prstGeom prst="rect">
            <a:avLst/>
          </a:prstGeom>
          <a:solidFill>
            <a:schemeClr val="bg1">
              <a:lumMod val="85000"/>
            </a:schemeClr>
          </a:solidFill>
        </p:spPr>
        <p:txBody>
          <a:bodyPr wrap="square" rtlCol="0">
            <a:spAutoFit/>
          </a:bodyPr>
          <a:lstStyle/>
          <a:p>
            <a:pPr marL="0" indent="0">
              <a:buNone/>
            </a:pPr>
            <a:r>
              <a:rPr lang="en-US" sz="1500" smtClean="0">
                <a:solidFill>
                  <a:srgbClr val="0017C0"/>
                </a:solidFill>
                <a:latin typeface="Courier New" pitchFamily="49" charset="0"/>
                <a:cs typeface="Courier New" pitchFamily="49" charset="0"/>
              </a:rPr>
              <a:t>if</a:t>
            </a:r>
            <a:r>
              <a:rPr lang="en-US" sz="1500" smtClean="0">
                <a:latin typeface="Courier New" pitchFamily="49" charset="0"/>
                <a:cs typeface="Courier New" pitchFamily="49" charset="0"/>
              </a:rPr>
              <a:t>(</a:t>
            </a:r>
            <a:r>
              <a:rPr lang="en-US" sz="1500" smtClean="0">
                <a:solidFill>
                  <a:schemeClr val="accent6">
                    <a:lumMod val="75000"/>
                  </a:schemeClr>
                </a:solidFill>
                <a:latin typeface="Courier New" pitchFamily="49" charset="0"/>
                <a:cs typeface="Courier New" pitchFamily="49" charset="0"/>
              </a:rPr>
              <a:t>&lt;Biểu thức điều kiện 1&gt;</a:t>
            </a:r>
            <a:r>
              <a:rPr lang="en-US" sz="1500" smtClean="0">
                <a:latin typeface="Courier New" pitchFamily="49" charset="0"/>
                <a:cs typeface="Courier New" pitchFamily="49" charset="0"/>
              </a:rPr>
              <a:t>) {</a:t>
            </a:r>
          </a:p>
          <a:p>
            <a:pPr marL="0" indent="0">
              <a:buNone/>
            </a:pPr>
            <a:r>
              <a:rPr lang="en-US" sz="1500" smtClean="0">
                <a:latin typeface="Courier New" pitchFamily="49" charset="0"/>
                <a:cs typeface="Courier New" pitchFamily="49" charset="0"/>
              </a:rPr>
              <a:t>	</a:t>
            </a:r>
            <a:r>
              <a:rPr lang="en-US" sz="1500" smtClean="0">
                <a:solidFill>
                  <a:srgbClr val="7030A0"/>
                </a:solidFill>
                <a:latin typeface="Courier New" pitchFamily="49" charset="0"/>
                <a:cs typeface="Courier New" pitchFamily="49" charset="0"/>
              </a:rPr>
              <a:t>&lt;Khối lệnh if 1&gt;</a:t>
            </a:r>
            <a:r>
              <a:rPr lang="en-US" sz="1500">
                <a:solidFill>
                  <a:srgbClr val="7030A0"/>
                </a:solidFill>
                <a:latin typeface="Courier New" pitchFamily="49" charset="0"/>
                <a:cs typeface="Courier New" pitchFamily="49" charset="0"/>
              </a:rPr>
              <a:t>	</a:t>
            </a:r>
            <a:endParaRPr lang="en-US" sz="1500" smtClean="0">
              <a:solidFill>
                <a:srgbClr val="7030A0"/>
              </a:solidFill>
              <a:latin typeface="Courier New" pitchFamily="49" charset="0"/>
              <a:cs typeface="Courier New" pitchFamily="49" charset="0"/>
            </a:endParaRPr>
          </a:p>
          <a:p>
            <a:pPr marL="0" indent="0">
              <a:buNone/>
            </a:pPr>
            <a:r>
              <a:rPr lang="en-US" sz="1500" smtClean="0">
                <a:latin typeface="Courier New" pitchFamily="49" charset="0"/>
                <a:cs typeface="Courier New" pitchFamily="49" charset="0"/>
              </a:rPr>
              <a:t>}</a:t>
            </a:r>
          </a:p>
          <a:p>
            <a:pPr marL="0" indent="0">
              <a:buNone/>
            </a:pPr>
            <a:r>
              <a:rPr lang="en-US" sz="1500" smtClean="0">
                <a:solidFill>
                  <a:srgbClr val="0017C0"/>
                </a:solidFill>
                <a:latin typeface="Courier New" pitchFamily="49" charset="0"/>
                <a:cs typeface="Courier New" pitchFamily="49" charset="0"/>
              </a:rPr>
              <a:t>else if</a:t>
            </a:r>
            <a:r>
              <a:rPr lang="en-US" sz="1500">
                <a:latin typeface="Courier New" pitchFamily="49" charset="0"/>
                <a:cs typeface="Courier New" pitchFamily="49" charset="0"/>
              </a:rPr>
              <a:t>(</a:t>
            </a:r>
            <a:r>
              <a:rPr lang="en-US" sz="1500">
                <a:solidFill>
                  <a:schemeClr val="accent6">
                    <a:lumMod val="75000"/>
                  </a:schemeClr>
                </a:solidFill>
                <a:latin typeface="Courier New" pitchFamily="49" charset="0"/>
                <a:cs typeface="Courier New" pitchFamily="49" charset="0"/>
              </a:rPr>
              <a:t>&lt;Biểu thức điều kiện </a:t>
            </a:r>
            <a:r>
              <a:rPr lang="en-US" sz="1500" smtClean="0">
                <a:solidFill>
                  <a:schemeClr val="accent6">
                    <a:lumMod val="75000"/>
                  </a:schemeClr>
                </a:solidFill>
                <a:latin typeface="Courier New" pitchFamily="49" charset="0"/>
                <a:cs typeface="Courier New" pitchFamily="49" charset="0"/>
              </a:rPr>
              <a:t>2&gt;</a:t>
            </a:r>
            <a:r>
              <a:rPr lang="en-US" sz="1500" smtClean="0">
                <a:latin typeface="Courier New" pitchFamily="49" charset="0"/>
                <a:cs typeface="Courier New" pitchFamily="49" charset="0"/>
              </a:rPr>
              <a:t>) </a:t>
            </a:r>
            <a:r>
              <a:rPr lang="en-US" sz="1500">
                <a:latin typeface="Courier New" pitchFamily="49" charset="0"/>
                <a:cs typeface="Courier New" pitchFamily="49" charset="0"/>
              </a:rPr>
              <a:t>{</a:t>
            </a:r>
          </a:p>
          <a:p>
            <a:pPr marL="0" indent="0">
              <a:buNone/>
            </a:pPr>
            <a:r>
              <a:rPr lang="en-US" sz="1500">
                <a:latin typeface="Courier New" pitchFamily="49" charset="0"/>
                <a:cs typeface="Courier New" pitchFamily="49" charset="0"/>
              </a:rPr>
              <a:t>	</a:t>
            </a:r>
            <a:r>
              <a:rPr lang="en-US" sz="1500">
                <a:solidFill>
                  <a:srgbClr val="7030A0"/>
                </a:solidFill>
                <a:latin typeface="Courier New" pitchFamily="49" charset="0"/>
                <a:cs typeface="Courier New" pitchFamily="49" charset="0"/>
              </a:rPr>
              <a:t>&lt;Khối lệnh </a:t>
            </a:r>
            <a:r>
              <a:rPr lang="en-US" sz="1500" smtClean="0">
                <a:solidFill>
                  <a:srgbClr val="7030A0"/>
                </a:solidFill>
                <a:latin typeface="Courier New" pitchFamily="49" charset="0"/>
                <a:cs typeface="Courier New" pitchFamily="49" charset="0"/>
              </a:rPr>
              <a:t>if 2&gt;</a:t>
            </a:r>
            <a:r>
              <a:rPr lang="en-US" sz="1500">
                <a:solidFill>
                  <a:srgbClr val="7030A0"/>
                </a:solidFill>
                <a:latin typeface="Courier New" pitchFamily="49" charset="0"/>
                <a:cs typeface="Courier New" pitchFamily="49" charset="0"/>
              </a:rPr>
              <a:t>	</a:t>
            </a:r>
          </a:p>
          <a:p>
            <a:pPr marL="0" indent="0">
              <a:buNone/>
            </a:pPr>
            <a:r>
              <a:rPr lang="en-US" sz="1500" smtClean="0">
                <a:latin typeface="Courier New" pitchFamily="49" charset="0"/>
                <a:cs typeface="Courier New" pitchFamily="49" charset="0"/>
              </a:rPr>
              <a:t>}</a:t>
            </a:r>
          </a:p>
          <a:p>
            <a:pPr marL="0" indent="0">
              <a:buNone/>
            </a:pP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a:p>
            <a:pPr marL="0" indent="0">
              <a:buNone/>
            </a:pPr>
            <a:r>
              <a:rPr lang="en-US" sz="1500" smtClean="0">
                <a:solidFill>
                  <a:srgbClr val="0017C0"/>
                </a:solidFill>
                <a:latin typeface="Courier New" pitchFamily="49" charset="0"/>
                <a:cs typeface="Courier New" pitchFamily="49" charset="0"/>
              </a:rPr>
              <a:t>else</a:t>
            </a:r>
            <a:r>
              <a:rPr lang="en-US" sz="1500" smtClean="0">
                <a:latin typeface="Courier New" pitchFamily="49" charset="0"/>
                <a:cs typeface="Courier New" pitchFamily="49" charset="0"/>
              </a:rPr>
              <a:t> {</a:t>
            </a:r>
          </a:p>
          <a:p>
            <a:pPr marL="0" indent="0">
              <a:buNone/>
            </a:pPr>
            <a:r>
              <a:rPr lang="en-US" sz="1500" smtClean="0">
                <a:latin typeface="Courier New" pitchFamily="49" charset="0"/>
                <a:cs typeface="Courier New" pitchFamily="49" charset="0"/>
              </a:rPr>
              <a:t>	</a:t>
            </a:r>
            <a:r>
              <a:rPr lang="en-US" sz="1500" smtClean="0">
                <a:solidFill>
                  <a:srgbClr val="7030A0"/>
                </a:solidFill>
                <a:latin typeface="Courier New" pitchFamily="49" charset="0"/>
                <a:cs typeface="Courier New" pitchFamily="49" charset="0"/>
              </a:rPr>
              <a:t>&lt;Khối lệnh else&gt;</a:t>
            </a:r>
          </a:p>
          <a:p>
            <a:pPr marL="0" indent="0">
              <a:buNone/>
            </a:pPr>
            <a:r>
              <a:rPr lang="en-US" sz="1500">
                <a:latin typeface="Courier New" pitchFamily="49" charset="0"/>
                <a:cs typeface="Courier New" pitchFamily="49" charset="0"/>
              </a:rPr>
              <a:t>}</a:t>
            </a:r>
          </a:p>
        </p:txBody>
      </p:sp>
      <p:sp>
        <p:nvSpPr>
          <p:cNvPr id="5" name="TextBox 4"/>
          <p:cNvSpPr txBox="1"/>
          <p:nvPr/>
        </p:nvSpPr>
        <p:spPr>
          <a:xfrm>
            <a:off x="4785362" y="2000760"/>
            <a:ext cx="3892060" cy="2554545"/>
          </a:xfrm>
          <a:prstGeom prst="rect">
            <a:avLst/>
          </a:prstGeom>
          <a:solidFill>
            <a:schemeClr val="bg1">
              <a:lumMod val="85000"/>
            </a:schemeClr>
          </a:solidFill>
        </p:spPr>
        <p:txBody>
          <a:bodyPr wrap="square" rtlCol="0">
            <a:spAutoFit/>
          </a:bodyPr>
          <a:lstStyle/>
          <a:p>
            <a:pPr marL="0" indent="0">
              <a:buNone/>
            </a:pPr>
            <a:r>
              <a:rPr lang="en-US" sz="1600" smtClean="0">
                <a:solidFill>
                  <a:srgbClr val="0017C0"/>
                </a:solidFill>
                <a:latin typeface="Courier New" pitchFamily="49" charset="0"/>
                <a:cs typeface="Courier New" pitchFamily="49" charset="0"/>
              </a:rPr>
              <a:t>var </a:t>
            </a:r>
            <a:r>
              <a:rPr lang="en-US" sz="1600" smtClean="0">
                <a:latin typeface="Courier New" pitchFamily="49" charset="0"/>
                <a:cs typeface="Courier New" pitchFamily="49" charset="0"/>
              </a:rPr>
              <a:t>a = 10</a:t>
            </a:r>
            <a:r>
              <a:rPr lang="en-US" sz="1600" smtClean="0">
                <a:solidFill>
                  <a:srgbClr val="0017C0"/>
                </a:solidFill>
                <a:latin typeface="Courier New" pitchFamily="49" charset="0"/>
                <a:cs typeface="Courier New" pitchFamily="49" charset="0"/>
              </a:rPr>
              <a:t>;</a:t>
            </a:r>
          </a:p>
          <a:p>
            <a:pPr marL="0" indent="0">
              <a:buNone/>
            </a:pPr>
            <a:r>
              <a:rPr lang="en-US" sz="1600" smtClean="0">
                <a:solidFill>
                  <a:srgbClr val="0017C0"/>
                </a:solidFill>
                <a:latin typeface="Courier New" pitchFamily="49" charset="0"/>
                <a:cs typeface="Courier New" pitchFamily="49" charset="0"/>
              </a:rPr>
              <a:t>if</a:t>
            </a:r>
            <a:r>
              <a:rPr lang="en-US" sz="1600" smtClean="0">
                <a:latin typeface="Courier New" pitchFamily="49" charset="0"/>
                <a:cs typeface="Courier New" pitchFamily="49" charset="0"/>
              </a:rPr>
              <a:t>(a==0) {</a:t>
            </a:r>
          </a:p>
          <a:p>
            <a:pPr marL="0"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alert("a là số 0");</a:t>
            </a:r>
            <a:r>
              <a:rPr lang="en-US" sz="1600">
                <a:solidFill>
                  <a:srgbClr val="7030A0"/>
                </a:solidFill>
                <a:latin typeface="Courier New" pitchFamily="49" charset="0"/>
                <a:cs typeface="Courier New" pitchFamily="49" charset="0"/>
              </a:rPr>
              <a:t>	</a:t>
            </a:r>
            <a:endParaRPr lang="en-US" sz="1600" smtClean="0">
              <a:solidFill>
                <a:srgbClr val="7030A0"/>
              </a:solidFill>
              <a:latin typeface="Courier New" pitchFamily="49" charset="0"/>
              <a:cs typeface="Courier New" pitchFamily="49" charset="0"/>
            </a:endParaRPr>
          </a:p>
          <a:p>
            <a:pPr marL="0" indent="0">
              <a:buNone/>
            </a:pPr>
            <a:r>
              <a:rPr lang="en-US" sz="1600" smtClean="0">
                <a:latin typeface="Courier New" pitchFamily="49" charset="0"/>
                <a:cs typeface="Courier New" pitchFamily="49" charset="0"/>
              </a:rPr>
              <a:t>}</a:t>
            </a:r>
          </a:p>
          <a:p>
            <a:pPr marL="0" indent="0">
              <a:buNone/>
            </a:pPr>
            <a:r>
              <a:rPr lang="en-US" sz="1600" smtClean="0">
                <a:solidFill>
                  <a:srgbClr val="0017C0"/>
                </a:solidFill>
                <a:latin typeface="Courier New" pitchFamily="49" charset="0"/>
                <a:cs typeface="Courier New" pitchFamily="49" charset="0"/>
              </a:rPr>
              <a:t>else if</a:t>
            </a:r>
            <a:r>
              <a:rPr lang="en-US" sz="1600" smtClean="0">
                <a:latin typeface="Courier New" pitchFamily="49" charset="0"/>
                <a:cs typeface="Courier New" pitchFamily="49" charset="0"/>
              </a:rPr>
              <a:t>(a&gt;0) </a:t>
            </a:r>
            <a:r>
              <a:rPr lang="en-US" sz="1600">
                <a:latin typeface="Courier New" pitchFamily="49" charset="0"/>
                <a:cs typeface="Courier New" pitchFamily="49" charset="0"/>
              </a:rPr>
              <a:t>{</a:t>
            </a:r>
          </a:p>
          <a:p>
            <a:pPr marL="0" indent="0">
              <a:buNone/>
            </a:pPr>
            <a:r>
              <a:rPr lang="en-US" sz="1600">
                <a:latin typeface="Courier New" pitchFamily="49" charset="0"/>
                <a:cs typeface="Courier New" pitchFamily="49" charset="0"/>
              </a:rPr>
              <a:t> </a:t>
            </a:r>
            <a:r>
              <a:rPr lang="en-US" sz="1600" smtClean="0">
                <a:latin typeface="Courier New" pitchFamily="49" charset="0"/>
                <a:cs typeface="Courier New" pitchFamily="49" charset="0"/>
              </a:rPr>
              <a:t>  alert("a là số dương");</a:t>
            </a:r>
            <a:r>
              <a:rPr lang="en-US" sz="1600">
                <a:latin typeface="Courier New" pitchFamily="49" charset="0"/>
                <a:cs typeface="Courier New" pitchFamily="49" charset="0"/>
              </a:rPr>
              <a:t>	</a:t>
            </a:r>
            <a:endParaRPr lang="en-US" sz="1600" smtClean="0">
              <a:latin typeface="Courier New" pitchFamily="49" charset="0"/>
              <a:cs typeface="Courier New" pitchFamily="49" charset="0"/>
            </a:endParaRPr>
          </a:p>
          <a:p>
            <a:pPr marL="0" indent="0">
              <a:buNone/>
            </a:pPr>
            <a:r>
              <a:rPr lang="en-US" sz="1600" smtClean="0">
                <a:latin typeface="Courier New" pitchFamily="49" charset="0"/>
                <a:cs typeface="Courier New" pitchFamily="49" charset="0"/>
              </a:rPr>
              <a:t>}</a:t>
            </a:r>
          </a:p>
          <a:p>
            <a:pPr marL="0" indent="0">
              <a:buNone/>
            </a:pPr>
            <a:r>
              <a:rPr lang="en-US" sz="1600" smtClean="0">
                <a:solidFill>
                  <a:srgbClr val="0017C0"/>
                </a:solidFill>
                <a:latin typeface="Courier New" pitchFamily="49" charset="0"/>
                <a:cs typeface="Courier New" pitchFamily="49" charset="0"/>
              </a:rPr>
              <a:t>else</a:t>
            </a:r>
            <a:r>
              <a:rPr lang="en-US" sz="1600" smtClean="0">
                <a:latin typeface="Courier New" pitchFamily="49" charset="0"/>
                <a:cs typeface="Courier New" pitchFamily="49" charset="0"/>
              </a:rPr>
              <a:t> {</a:t>
            </a:r>
          </a:p>
          <a:p>
            <a:pPr marL="0" indent="0">
              <a:buNone/>
            </a:pPr>
            <a:r>
              <a:rPr lang="en-US" sz="1600" smtClean="0">
                <a:latin typeface="Courier New" pitchFamily="49" charset="0"/>
                <a:cs typeface="Courier New" pitchFamily="49" charset="0"/>
              </a:rPr>
              <a:t>   alert("a là số âm");</a:t>
            </a:r>
          </a:p>
          <a:p>
            <a:pPr marL="0" indent="0">
              <a:buNone/>
            </a:pPr>
            <a:r>
              <a:rPr lang="en-US" sz="1600" smtClean="0">
                <a:latin typeface="Courier New" pitchFamily="49" charset="0"/>
                <a:cs typeface="Courier New" pitchFamily="49" charset="0"/>
              </a:rPr>
              <a:t>}</a:t>
            </a:r>
            <a:endParaRPr lang="en-US" sz="1600">
              <a:latin typeface="Courier New" pitchFamily="49" charset="0"/>
              <a:cs typeface="Courier New" pitchFamily="49" charset="0"/>
            </a:endParaRPr>
          </a:p>
        </p:txBody>
      </p:sp>
    </p:spTree>
    <p:extLst>
      <p:ext uri="{BB962C8B-B14F-4D97-AF65-F5344CB8AC3E}">
        <p14:creationId xmlns="" xmlns:p14="http://schemas.microsoft.com/office/powerpoint/2010/main" val="381032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Sử dụng thay thế cho if … else if … else khi cần so sánh một biến với nhiều giá trị</a:t>
            </a:r>
          </a:p>
          <a:p>
            <a:r>
              <a:rPr lang="en-US" sz="2500" smtClean="0"/>
              <a:t>Sử dụng lệnh break để thoát khỏi câu lệnh switch</a:t>
            </a:r>
          </a:p>
          <a:p>
            <a:endParaRPr lang="en-US" sz="2500"/>
          </a:p>
        </p:txBody>
      </p:sp>
      <p:sp>
        <p:nvSpPr>
          <p:cNvPr id="3" name="Text Placeholder 2"/>
          <p:cNvSpPr>
            <a:spLocks noGrp="1"/>
          </p:cNvSpPr>
          <p:nvPr>
            <p:ph type="body" sz="quarter" idx="11"/>
          </p:nvPr>
        </p:nvSpPr>
        <p:spPr/>
        <p:txBody>
          <a:bodyPr/>
          <a:lstStyle/>
          <a:p>
            <a:r>
              <a:rPr lang="en-US" smtClean="0"/>
              <a:t>Câu lệnh switch … case</a:t>
            </a:r>
            <a:endParaRPr lang="en-US"/>
          </a:p>
        </p:txBody>
      </p:sp>
      <p:sp>
        <p:nvSpPr>
          <p:cNvPr id="5" name="TextBox 4"/>
          <p:cNvSpPr txBox="1"/>
          <p:nvPr/>
        </p:nvSpPr>
        <p:spPr>
          <a:xfrm>
            <a:off x="609599" y="2760418"/>
            <a:ext cx="3892060" cy="2800767"/>
          </a:xfrm>
          <a:prstGeom prst="rect">
            <a:avLst/>
          </a:prstGeom>
          <a:solidFill>
            <a:schemeClr val="bg1">
              <a:lumMod val="85000"/>
            </a:schemeClr>
          </a:solidFill>
        </p:spPr>
        <p:txBody>
          <a:bodyPr wrap="square" rtlCol="0">
            <a:spAutoFit/>
          </a:bodyPr>
          <a:lstStyle/>
          <a:p>
            <a:r>
              <a:rPr lang="en-US" sz="1600">
                <a:latin typeface="Courier New" pitchFamily="49" charset="0"/>
                <a:cs typeface="Courier New" pitchFamily="49" charset="0"/>
              </a:rPr>
              <a:t>switch (&lt;Biểu thức&gt;){</a:t>
            </a:r>
          </a:p>
          <a:p>
            <a:r>
              <a:rPr lang="en-US" sz="1600">
                <a:latin typeface="Courier New" pitchFamily="49" charset="0"/>
                <a:cs typeface="Courier New" pitchFamily="49" charset="0"/>
              </a:rPr>
              <a:t>   case &lt;Giá trị so sánh 1&gt;: </a:t>
            </a:r>
          </a:p>
          <a:p>
            <a:r>
              <a:rPr lang="en-US" sz="1600">
                <a:latin typeface="Courier New" pitchFamily="49" charset="0"/>
                <a:cs typeface="Courier New" pitchFamily="49" charset="0"/>
              </a:rPr>
              <a:t>      &lt;Mệnh đề 1&gt;;</a:t>
            </a:r>
          </a:p>
          <a:p>
            <a:r>
              <a:rPr lang="en-US" sz="1600">
                <a:latin typeface="Courier New" pitchFamily="49" charset="0"/>
                <a:cs typeface="Courier New" pitchFamily="49" charset="0"/>
              </a:rPr>
              <a:t>      break;</a:t>
            </a:r>
          </a:p>
          <a:p>
            <a:r>
              <a:rPr lang="en-US" sz="1600">
                <a:latin typeface="Courier New" pitchFamily="49" charset="0"/>
                <a:cs typeface="Courier New" pitchFamily="49" charset="0"/>
              </a:rPr>
              <a:t>   case &lt;Giá trị so sánh 2&gt;:</a:t>
            </a:r>
          </a:p>
          <a:p>
            <a:r>
              <a:rPr lang="en-US" sz="1600">
                <a:latin typeface="Courier New" pitchFamily="49" charset="0"/>
                <a:cs typeface="Courier New" pitchFamily="49" charset="0"/>
              </a:rPr>
              <a:t>      &lt;Mệnh đề 2&gt;;</a:t>
            </a:r>
          </a:p>
          <a:p>
            <a:r>
              <a:rPr lang="en-US" sz="1600">
                <a:latin typeface="Courier New" pitchFamily="49" charset="0"/>
                <a:cs typeface="Courier New" pitchFamily="49" charset="0"/>
              </a:rPr>
              <a:t>      break;</a:t>
            </a:r>
          </a:p>
          <a:p>
            <a:r>
              <a:rPr lang="en-US" sz="1600">
                <a:latin typeface="Courier New" pitchFamily="49" charset="0"/>
                <a:cs typeface="Courier New" pitchFamily="49" charset="0"/>
              </a:rPr>
              <a:t>   ...</a:t>
            </a:r>
          </a:p>
          <a:p>
            <a:r>
              <a:rPr lang="en-US" sz="1600">
                <a:latin typeface="Courier New" pitchFamily="49" charset="0"/>
                <a:cs typeface="Courier New" pitchFamily="49" charset="0"/>
              </a:rPr>
              <a:t>   default: &lt;Mệnh đề mặc định&gt;;</a:t>
            </a:r>
          </a:p>
          <a:p>
            <a:r>
              <a:rPr lang="en-US" sz="1600">
                <a:latin typeface="Courier New" pitchFamily="49" charset="0"/>
                <a:cs typeface="Courier New" pitchFamily="49" charset="0"/>
              </a:rPr>
              <a:t>}</a:t>
            </a:r>
          </a:p>
        </p:txBody>
      </p:sp>
      <p:sp>
        <p:nvSpPr>
          <p:cNvPr id="6" name="TextBox 5"/>
          <p:cNvSpPr txBox="1"/>
          <p:nvPr/>
        </p:nvSpPr>
        <p:spPr>
          <a:xfrm>
            <a:off x="4654059" y="2760417"/>
            <a:ext cx="3892060" cy="3539430"/>
          </a:xfrm>
          <a:prstGeom prst="rect">
            <a:avLst/>
          </a:prstGeom>
          <a:solidFill>
            <a:schemeClr val="bg1">
              <a:lumMod val="85000"/>
            </a:schemeClr>
          </a:solidFill>
        </p:spPr>
        <p:txBody>
          <a:bodyPr wrap="square" rtlCol="0">
            <a:spAutoFit/>
          </a:bodyPr>
          <a:lstStyle/>
          <a:p>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thang</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switch (</a:t>
            </a:r>
            <a:r>
              <a:rPr lang="en-US" sz="1600" dirty="0" err="1" smtClean="0">
                <a:latin typeface="Courier New" pitchFamily="49" charset="0"/>
                <a:cs typeface="Courier New" pitchFamily="49" charset="0"/>
              </a:rPr>
              <a:t>thang</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case </a:t>
            </a:r>
            <a:r>
              <a:rPr lang="en-US" sz="1600" dirty="0" smtClean="0">
                <a:latin typeface="Courier New" pitchFamily="49" charset="0"/>
                <a:cs typeface="Courier New" pitchFamily="49" charset="0"/>
              </a:rPr>
              <a:t>1: </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alert("</a:t>
            </a:r>
            <a:r>
              <a:rPr lang="en-US" sz="1600" dirty="0" err="1" smtClean="0">
                <a:latin typeface="Courier New" pitchFamily="49" charset="0"/>
                <a:cs typeface="Courier New" pitchFamily="49" charset="0"/>
              </a:rPr>
              <a:t>Quí</a:t>
            </a:r>
            <a:r>
              <a:rPr lang="en-US" sz="1600" dirty="0" smtClean="0">
                <a:latin typeface="Courier New" pitchFamily="49" charset="0"/>
                <a:cs typeface="Courier New" pitchFamily="49" charset="0"/>
              </a:rPr>
              <a:t> I");</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break;</a:t>
            </a:r>
          </a:p>
          <a:p>
            <a:r>
              <a:rPr lang="en-US" sz="1600" dirty="0">
                <a:latin typeface="Courier New" pitchFamily="49" charset="0"/>
                <a:cs typeface="Courier New" pitchFamily="49" charset="0"/>
              </a:rPr>
              <a:t>   case </a:t>
            </a:r>
            <a:r>
              <a:rPr lang="en-US" sz="1600" dirty="0" smtClean="0">
                <a:latin typeface="Courier New" pitchFamily="49" charset="0"/>
                <a:cs typeface="Courier New" pitchFamily="49" charset="0"/>
              </a:rPr>
              <a:t>4:</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alert("</a:t>
            </a:r>
            <a:r>
              <a:rPr lang="en-US" sz="1600" dirty="0" err="1" smtClean="0">
                <a:latin typeface="Courier New" pitchFamily="49" charset="0"/>
                <a:cs typeface="Courier New" pitchFamily="49" charset="0"/>
              </a:rPr>
              <a:t>Quí</a:t>
            </a:r>
            <a:r>
              <a:rPr lang="en-US" sz="1600" dirty="0" smtClean="0">
                <a:latin typeface="Courier New" pitchFamily="49" charset="0"/>
                <a:cs typeface="Courier New" pitchFamily="49" charset="0"/>
              </a:rPr>
              <a:t> II");</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break;</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case 7:</a:t>
            </a: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alert</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Quí</a:t>
            </a:r>
            <a:r>
              <a:rPr lang="en-US" sz="1600" dirty="0" smtClean="0">
                <a:latin typeface="Courier New" pitchFamily="49" charset="0"/>
                <a:cs typeface="Courier New" pitchFamily="49" charset="0"/>
              </a:rPr>
              <a:t> III");</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break</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default: </a:t>
            </a:r>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alert("</a:t>
            </a:r>
            <a:r>
              <a:rPr lang="en-US" sz="1600" dirty="0" err="1" smtClean="0">
                <a:latin typeface="Courier New" pitchFamily="49" charset="0"/>
                <a:cs typeface="Courier New" pitchFamily="49" charset="0"/>
              </a:rPr>
              <a:t>Quí</a:t>
            </a:r>
            <a:r>
              <a:rPr lang="en-US" sz="1600" dirty="0" smtClean="0">
                <a:latin typeface="Courier New" pitchFamily="49" charset="0"/>
                <a:cs typeface="Courier New" pitchFamily="49" charset="0"/>
              </a:rPr>
              <a:t> IV");</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a:t>
            </a:r>
          </a:p>
        </p:txBody>
      </p:sp>
    </p:spTree>
    <p:extLst>
      <p:ext uri="{BB962C8B-B14F-4D97-AF65-F5344CB8AC3E}">
        <p14:creationId xmlns="" xmlns:p14="http://schemas.microsoft.com/office/powerpoint/2010/main" val="4810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Thực thi khối lệnh lặp đi lặp lại đến khi gặp điều kiện dừng</a:t>
            </a:r>
          </a:p>
          <a:p>
            <a:r>
              <a:rPr lang="en-US" smtClean="0"/>
              <a:t>Các câu lệnh vòng lặp:</a:t>
            </a:r>
          </a:p>
          <a:p>
            <a:pPr lvl="1"/>
            <a:r>
              <a:rPr lang="en-US" smtClean="0"/>
              <a:t>for</a:t>
            </a:r>
          </a:p>
          <a:p>
            <a:pPr lvl="1"/>
            <a:r>
              <a:rPr lang="en-US" smtClean="0"/>
              <a:t>do … while</a:t>
            </a:r>
          </a:p>
          <a:p>
            <a:pPr lvl="1"/>
            <a:r>
              <a:rPr lang="en-US" smtClean="0"/>
              <a:t>while</a:t>
            </a:r>
          </a:p>
        </p:txBody>
      </p:sp>
      <p:sp>
        <p:nvSpPr>
          <p:cNvPr id="3" name="Text Placeholder 2"/>
          <p:cNvSpPr>
            <a:spLocks noGrp="1"/>
          </p:cNvSpPr>
          <p:nvPr>
            <p:ph type="body" sz="quarter" idx="11"/>
          </p:nvPr>
        </p:nvSpPr>
        <p:spPr/>
        <p:txBody>
          <a:bodyPr/>
          <a:lstStyle/>
          <a:p>
            <a:r>
              <a:rPr lang="en-US" smtClean="0"/>
              <a:t>Câu lệnh vòng lặp</a:t>
            </a:r>
            <a:endParaRPr lang="en-US"/>
          </a:p>
        </p:txBody>
      </p:sp>
      <p:pic>
        <p:nvPicPr>
          <p:cNvPr id="1026" name="Picture 2" descr="http://1.bp.blogspot.com/-No2zfCkh1X0/T4g-qK0al2I/AAAAAAAAATc/Oxj8vcvFloI/s1600/in%2Bthe%2Bloop%2B48342.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35575" y="2519362"/>
            <a:ext cx="3135920" cy="32210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49441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r>
              <a:rPr lang="en-US" sz="2500" smtClean="0"/>
              <a:t>Lặp khối lệnh đến khi gặp điều kiện dừng</a:t>
            </a:r>
          </a:p>
          <a:p>
            <a:endParaRPr lang="en-US" sz="2500" smtClean="0"/>
          </a:p>
          <a:p>
            <a:endParaRPr lang="en-US" sz="2500"/>
          </a:p>
          <a:p>
            <a:endParaRPr lang="en-US" sz="2500" smtClean="0"/>
          </a:p>
          <a:p>
            <a:endParaRPr lang="en-US" sz="2500" smtClean="0"/>
          </a:p>
          <a:p>
            <a:r>
              <a:rPr lang="en-US" sz="2500" smtClean="0"/>
              <a:t>Điều kiện được kiểm tra trước</a:t>
            </a:r>
          </a:p>
          <a:p>
            <a:r>
              <a:rPr lang="en-US" sz="2500" smtClean="0"/>
              <a:t>Lưu ý</a:t>
            </a:r>
          </a:p>
          <a:p>
            <a:pPr lvl="1"/>
            <a:r>
              <a:rPr lang="en-US" sz="2300" smtClean="0"/>
              <a:t>Khởi tạo, điều kiện và tăng/giảm trị phải liên quan đến nhau nhằm tránh "vòng lặp vô tận"</a:t>
            </a:r>
            <a:endParaRPr lang="en-US" sz="2300"/>
          </a:p>
        </p:txBody>
      </p:sp>
      <p:sp>
        <p:nvSpPr>
          <p:cNvPr id="3" name="Text Placeholder 2"/>
          <p:cNvSpPr>
            <a:spLocks noGrp="1"/>
          </p:cNvSpPr>
          <p:nvPr>
            <p:ph type="body" sz="quarter" idx="11"/>
          </p:nvPr>
        </p:nvSpPr>
        <p:spPr/>
        <p:txBody>
          <a:bodyPr/>
          <a:lstStyle/>
          <a:p>
            <a:r>
              <a:rPr lang="en-US" smtClean="0"/>
              <a:t>Câu lệnh for</a:t>
            </a:r>
            <a:endParaRPr lang="en-US"/>
          </a:p>
        </p:txBody>
      </p:sp>
      <p:sp>
        <p:nvSpPr>
          <p:cNvPr id="4" name="TextBox 3"/>
          <p:cNvSpPr txBox="1"/>
          <p:nvPr/>
        </p:nvSpPr>
        <p:spPr>
          <a:xfrm>
            <a:off x="736210" y="1824411"/>
            <a:ext cx="7690339" cy="830997"/>
          </a:xfrm>
          <a:prstGeom prst="rect">
            <a:avLst/>
          </a:prstGeom>
          <a:solidFill>
            <a:schemeClr val="bg1">
              <a:lumMod val="85000"/>
            </a:schemeClr>
          </a:solidFill>
        </p:spPr>
        <p:txBody>
          <a:bodyPr wrap="square" rtlCol="0">
            <a:spAutoFit/>
          </a:bodyPr>
          <a:lstStyle/>
          <a:p>
            <a:r>
              <a:rPr lang="en-US" sz="1600" dirty="0" smtClean="0">
                <a:latin typeface="Courier New" pitchFamily="49" charset="0"/>
                <a:cs typeface="Courier New" pitchFamily="49" charset="0"/>
              </a:rPr>
              <a:t>for(&lt;</a:t>
            </a:r>
            <a:r>
              <a:rPr lang="en-US" sz="1600" dirty="0" err="1" smtClean="0">
                <a:latin typeface="Courier New" pitchFamily="49" charset="0"/>
                <a:cs typeface="Courier New" pitchFamily="49" charset="0"/>
              </a:rPr>
              <a:t>Khởi</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tạo</a:t>
            </a:r>
            <a:r>
              <a:rPr lang="en-US" sz="1600" dirty="0" smtClean="0">
                <a:latin typeface="Courier New" pitchFamily="49" charset="0"/>
                <a:cs typeface="Courier New" pitchFamily="49" charset="0"/>
              </a:rPr>
              <a:t>&gt;, &lt;</a:t>
            </a:r>
            <a:r>
              <a:rPr lang="en-US" sz="1600" dirty="0" err="1" smtClean="0">
                <a:latin typeface="Courier New" pitchFamily="49" charset="0"/>
                <a:cs typeface="Courier New" pitchFamily="49" charset="0"/>
              </a:rPr>
              <a:t>điều</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kiện</a:t>
            </a:r>
            <a:r>
              <a:rPr lang="en-US" sz="1600" dirty="0" smtClean="0">
                <a:latin typeface="Courier New" pitchFamily="49" charset="0"/>
                <a:cs typeface="Courier New" pitchFamily="49" charset="0"/>
              </a:rPr>
              <a:t>&gt;, &lt;</a:t>
            </a:r>
            <a:r>
              <a:rPr lang="en-US" sz="1600" dirty="0" err="1" smtClean="0">
                <a:latin typeface="Courier New" pitchFamily="49" charset="0"/>
                <a:cs typeface="Courier New" pitchFamily="49" charset="0"/>
              </a:rPr>
              <a:t>tăng</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giảm</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trị</a:t>
            </a:r>
            <a:r>
              <a:rPr lang="en-US" sz="1600" dirty="0" smtClean="0">
                <a:latin typeface="Courier New" pitchFamily="49" charset="0"/>
                <a:cs typeface="Courier New" pitchFamily="49" charset="0"/>
              </a:rPr>
              <a:t>&gt;) </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Khối</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lệnh</a:t>
            </a:r>
            <a:r>
              <a:rPr lang="en-US" sz="1600" dirty="0" smtClean="0">
                <a:latin typeface="Courier New" pitchFamily="49" charset="0"/>
                <a:cs typeface="Courier New" pitchFamily="49" charset="0"/>
              </a:rPr>
              <a:t>&gt;</a:t>
            </a:r>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p>
        </p:txBody>
      </p:sp>
      <p:sp>
        <p:nvSpPr>
          <p:cNvPr id="5" name="TextBox 4"/>
          <p:cNvSpPr txBox="1"/>
          <p:nvPr/>
        </p:nvSpPr>
        <p:spPr>
          <a:xfrm>
            <a:off x="736211" y="2935759"/>
            <a:ext cx="7690338" cy="830997"/>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for(var so =1; so&lt;=10; so++){</a:t>
            </a:r>
          </a:p>
          <a:p>
            <a:r>
              <a:rPr lang="en-US" sz="1600" smtClean="0">
                <a:latin typeface="Courier New" pitchFamily="49" charset="0"/>
                <a:cs typeface="Courier New" pitchFamily="49" charset="0"/>
              </a:rPr>
              <a:t>   </a:t>
            </a:r>
            <a:r>
              <a:rPr lang="en-US" sz="1600">
                <a:latin typeface="Courier New" pitchFamily="49" charset="0"/>
                <a:cs typeface="Courier New" pitchFamily="49" charset="0"/>
              </a:rPr>
              <a:t>alert</a:t>
            </a:r>
            <a:r>
              <a:rPr lang="en-US" sz="1600" smtClean="0">
                <a:latin typeface="Courier New" pitchFamily="49" charset="0"/>
                <a:cs typeface="Courier New" pitchFamily="49" charset="0"/>
              </a:rPr>
              <a:t>("So " </a:t>
            </a:r>
            <a:r>
              <a:rPr lang="en-US" sz="1600">
                <a:latin typeface="Courier New" pitchFamily="49" charset="0"/>
                <a:cs typeface="Courier New" pitchFamily="49" charset="0"/>
              </a:rPr>
              <a:t>+ so + </a:t>
            </a:r>
            <a:r>
              <a:rPr lang="en-US" sz="1600" smtClean="0">
                <a:latin typeface="Courier New" pitchFamily="49" charset="0"/>
                <a:cs typeface="Courier New" pitchFamily="49" charset="0"/>
              </a:rPr>
              <a:t>"\n");</a:t>
            </a:r>
            <a:endParaRPr lang="en-US" sz="1600">
              <a:latin typeface="Courier New" pitchFamily="49" charset="0"/>
              <a:cs typeface="Courier New" pitchFamily="49" charset="0"/>
            </a:endParaRPr>
          </a:p>
          <a:p>
            <a:r>
              <a:rPr lang="en-US" sz="1600">
                <a:latin typeface="Courier New" pitchFamily="49" charset="0"/>
                <a:cs typeface="Courier New" pitchFamily="49" charset="0"/>
              </a:rPr>
              <a:t>}</a:t>
            </a:r>
          </a:p>
        </p:txBody>
      </p:sp>
    </p:spTree>
    <p:extLst>
      <p:ext uri="{BB962C8B-B14F-4D97-AF65-F5344CB8AC3E}">
        <p14:creationId xmlns="" xmlns:p14="http://schemas.microsoft.com/office/powerpoint/2010/main" val="23025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r>
              <a:rPr lang="en-US" sz="2500" smtClean="0"/>
              <a:t>Lặp khối lệnh đến khi gặp điều kiện dừng</a:t>
            </a:r>
          </a:p>
          <a:p>
            <a:endParaRPr lang="en-US" sz="2500" smtClean="0"/>
          </a:p>
          <a:p>
            <a:endParaRPr lang="en-US" sz="2500"/>
          </a:p>
          <a:p>
            <a:endParaRPr lang="en-US" sz="2500" smtClean="0"/>
          </a:p>
          <a:p>
            <a:r>
              <a:rPr lang="en-US" sz="2500" smtClean="0"/>
              <a:t>Điều kiện được kiểm tra trước</a:t>
            </a:r>
            <a:endParaRPr lang="en-US" sz="2500"/>
          </a:p>
          <a:p>
            <a:r>
              <a:rPr lang="en-US" sz="2500" smtClean="0"/>
              <a:t>Các lưu ý:</a:t>
            </a:r>
          </a:p>
          <a:p>
            <a:pPr lvl="1"/>
            <a:r>
              <a:rPr lang="en-US" sz="2300" smtClean="0"/>
              <a:t>Biến sử dụng trong điều kiện phải được khởi tạo trước khi sử dụng</a:t>
            </a:r>
          </a:p>
          <a:p>
            <a:pPr lvl="1"/>
            <a:r>
              <a:rPr lang="en-US" sz="2300" smtClean="0"/>
              <a:t>Phải làm thay đổi giá trị điều kiện cho vòng lặp tiếp theo để tránh "vòng lặp vô tận"</a:t>
            </a:r>
            <a:endParaRPr lang="en-US" sz="2300"/>
          </a:p>
        </p:txBody>
      </p:sp>
      <p:sp>
        <p:nvSpPr>
          <p:cNvPr id="3" name="Text Placeholder 2"/>
          <p:cNvSpPr>
            <a:spLocks noGrp="1"/>
          </p:cNvSpPr>
          <p:nvPr>
            <p:ph type="body" sz="quarter" idx="11"/>
          </p:nvPr>
        </p:nvSpPr>
        <p:spPr/>
        <p:txBody>
          <a:bodyPr/>
          <a:lstStyle/>
          <a:p>
            <a:r>
              <a:rPr lang="en-US" smtClean="0"/>
              <a:t>Câu lệnh while</a:t>
            </a:r>
            <a:endParaRPr lang="en-US"/>
          </a:p>
        </p:txBody>
      </p:sp>
      <p:sp>
        <p:nvSpPr>
          <p:cNvPr id="4" name="TextBox 3"/>
          <p:cNvSpPr txBox="1"/>
          <p:nvPr/>
        </p:nvSpPr>
        <p:spPr>
          <a:xfrm>
            <a:off x="609599" y="1824411"/>
            <a:ext cx="3892060" cy="830997"/>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while (&lt;điều kiện dừng&gt;){</a:t>
            </a:r>
            <a:endParaRPr lang="en-US" sz="1600">
              <a:latin typeface="Courier New" pitchFamily="49" charset="0"/>
              <a:cs typeface="Courier New" pitchFamily="49" charset="0"/>
            </a:endParaRPr>
          </a:p>
          <a:p>
            <a:r>
              <a:rPr lang="en-US" sz="1600">
                <a:latin typeface="Courier New" pitchFamily="49" charset="0"/>
                <a:cs typeface="Courier New" pitchFamily="49" charset="0"/>
              </a:rPr>
              <a:t>   </a:t>
            </a:r>
            <a:r>
              <a:rPr lang="en-US" sz="1600" smtClean="0">
                <a:latin typeface="Courier New" pitchFamily="49" charset="0"/>
                <a:cs typeface="Courier New" pitchFamily="49" charset="0"/>
              </a:rPr>
              <a:t>&lt;Khối lệnh&gt;</a:t>
            </a:r>
            <a:endParaRPr lang="en-US" sz="1600">
              <a:latin typeface="Courier New" pitchFamily="49" charset="0"/>
              <a:cs typeface="Courier New" pitchFamily="49" charset="0"/>
            </a:endParaRPr>
          </a:p>
          <a:p>
            <a:r>
              <a:rPr lang="en-US" sz="1600">
                <a:latin typeface="Courier New" pitchFamily="49" charset="0"/>
                <a:cs typeface="Courier New" pitchFamily="49" charset="0"/>
              </a:rPr>
              <a:t>}</a:t>
            </a:r>
          </a:p>
        </p:txBody>
      </p:sp>
      <p:sp>
        <p:nvSpPr>
          <p:cNvPr id="5" name="TextBox 4"/>
          <p:cNvSpPr txBox="1"/>
          <p:nvPr/>
        </p:nvSpPr>
        <p:spPr>
          <a:xfrm>
            <a:off x="4654059" y="1824411"/>
            <a:ext cx="3892060" cy="1323439"/>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var so = 1;</a:t>
            </a:r>
          </a:p>
          <a:p>
            <a:r>
              <a:rPr lang="en-US" sz="1600" smtClean="0">
                <a:latin typeface="Courier New" pitchFamily="49" charset="0"/>
                <a:cs typeface="Courier New" pitchFamily="49" charset="0"/>
              </a:rPr>
              <a:t>while (so &lt;= 10){</a:t>
            </a:r>
            <a:endParaRPr lang="en-US" sz="1600">
              <a:latin typeface="Courier New" pitchFamily="49" charset="0"/>
              <a:cs typeface="Courier New" pitchFamily="49" charset="0"/>
            </a:endParaRPr>
          </a:p>
          <a:p>
            <a:r>
              <a:rPr lang="en-US" sz="1600">
                <a:latin typeface="Courier New" pitchFamily="49" charset="0"/>
                <a:cs typeface="Courier New" pitchFamily="49" charset="0"/>
              </a:rPr>
              <a:t>   </a:t>
            </a:r>
            <a:r>
              <a:rPr lang="en-US" sz="1600" smtClean="0">
                <a:latin typeface="Courier New" pitchFamily="49" charset="0"/>
                <a:cs typeface="Courier New" pitchFamily="49" charset="0"/>
              </a:rPr>
              <a:t>alert("So " + so + "\n");</a:t>
            </a:r>
          </a:p>
          <a:p>
            <a:r>
              <a:rPr lang="en-US" sz="1600" smtClean="0">
                <a:latin typeface="Courier New" pitchFamily="49" charset="0"/>
                <a:cs typeface="Courier New" pitchFamily="49" charset="0"/>
              </a:rPr>
              <a:t>   so++;</a:t>
            </a:r>
            <a:endParaRPr lang="en-US" sz="1600">
              <a:latin typeface="Courier New" pitchFamily="49" charset="0"/>
              <a:cs typeface="Courier New" pitchFamily="49" charset="0"/>
            </a:endParaRPr>
          </a:p>
          <a:p>
            <a:r>
              <a:rPr lang="en-US" sz="1600">
                <a:latin typeface="Courier New" pitchFamily="49" charset="0"/>
                <a:cs typeface="Courier New" pitchFamily="49" charset="0"/>
              </a:rPr>
              <a:t>}</a:t>
            </a:r>
          </a:p>
        </p:txBody>
      </p:sp>
    </p:spTree>
    <p:extLst>
      <p:ext uri="{BB962C8B-B14F-4D97-AF65-F5344CB8AC3E}">
        <p14:creationId xmlns="" xmlns:p14="http://schemas.microsoft.com/office/powerpoint/2010/main" val="7172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r>
              <a:rPr lang="en-US" sz="2500" smtClean="0"/>
              <a:t>Lặp khối lệnh đến khi gặp điều kiện dừng</a:t>
            </a:r>
          </a:p>
          <a:p>
            <a:endParaRPr lang="en-US" sz="2500" smtClean="0"/>
          </a:p>
          <a:p>
            <a:endParaRPr lang="en-US" sz="2500"/>
          </a:p>
          <a:p>
            <a:endParaRPr lang="en-US" sz="2500" smtClean="0"/>
          </a:p>
          <a:p>
            <a:r>
              <a:rPr lang="en-US" sz="2500" smtClean="0"/>
              <a:t>Điều kiện được kiểm tra sau</a:t>
            </a:r>
            <a:endParaRPr lang="en-US" sz="2500"/>
          </a:p>
          <a:p>
            <a:r>
              <a:rPr lang="en-US" sz="2500" smtClean="0"/>
              <a:t>Các lưu ý:</a:t>
            </a:r>
          </a:p>
          <a:p>
            <a:pPr lvl="1"/>
            <a:r>
              <a:rPr lang="en-US" sz="2300" smtClean="0"/>
              <a:t>Biến sử dụng trong điều kiện phải được khởi tạo trước khi sử dụng</a:t>
            </a:r>
          </a:p>
          <a:p>
            <a:pPr lvl="1"/>
            <a:r>
              <a:rPr lang="en-US" sz="2300" smtClean="0"/>
              <a:t>Phải làm thay đổi giá trị điều kiện cho vòng lặp tiếp theo để tránh "vòng lặp vô tận"</a:t>
            </a:r>
            <a:endParaRPr lang="en-US" sz="2300"/>
          </a:p>
        </p:txBody>
      </p:sp>
      <p:sp>
        <p:nvSpPr>
          <p:cNvPr id="3" name="Text Placeholder 2"/>
          <p:cNvSpPr>
            <a:spLocks noGrp="1"/>
          </p:cNvSpPr>
          <p:nvPr>
            <p:ph type="body" sz="quarter" idx="11"/>
          </p:nvPr>
        </p:nvSpPr>
        <p:spPr/>
        <p:txBody>
          <a:bodyPr/>
          <a:lstStyle/>
          <a:p>
            <a:r>
              <a:rPr lang="en-US" smtClean="0"/>
              <a:t>Câu lệnh do … while</a:t>
            </a:r>
            <a:endParaRPr lang="en-US"/>
          </a:p>
        </p:txBody>
      </p:sp>
      <p:sp>
        <p:nvSpPr>
          <p:cNvPr id="4" name="TextBox 3"/>
          <p:cNvSpPr txBox="1"/>
          <p:nvPr/>
        </p:nvSpPr>
        <p:spPr>
          <a:xfrm>
            <a:off x="609599" y="1824411"/>
            <a:ext cx="3892060" cy="1077218"/>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do {</a:t>
            </a:r>
            <a:endParaRPr lang="en-US" sz="1600">
              <a:latin typeface="Courier New" pitchFamily="49" charset="0"/>
              <a:cs typeface="Courier New" pitchFamily="49" charset="0"/>
            </a:endParaRPr>
          </a:p>
          <a:p>
            <a:r>
              <a:rPr lang="en-US" sz="1600">
                <a:latin typeface="Courier New" pitchFamily="49" charset="0"/>
                <a:cs typeface="Courier New" pitchFamily="49" charset="0"/>
              </a:rPr>
              <a:t>   </a:t>
            </a:r>
            <a:r>
              <a:rPr lang="en-US" sz="1600" smtClean="0">
                <a:latin typeface="Courier New" pitchFamily="49" charset="0"/>
                <a:cs typeface="Courier New" pitchFamily="49" charset="0"/>
              </a:rPr>
              <a:t>&lt;Khối lệnh&gt;</a:t>
            </a:r>
            <a:endParaRPr lang="en-US" sz="1600">
              <a:latin typeface="Courier New" pitchFamily="49" charset="0"/>
              <a:cs typeface="Courier New" pitchFamily="49" charset="0"/>
            </a:endParaRPr>
          </a:p>
          <a:p>
            <a:r>
              <a:rPr lang="en-US" sz="1600" smtClean="0">
                <a:latin typeface="Courier New" pitchFamily="49" charset="0"/>
                <a:cs typeface="Courier New" pitchFamily="49" charset="0"/>
              </a:rPr>
              <a:t>}</a:t>
            </a:r>
          </a:p>
          <a:p>
            <a:r>
              <a:rPr lang="en-US" sz="1600">
                <a:latin typeface="Courier New" pitchFamily="49" charset="0"/>
                <a:cs typeface="Courier New" pitchFamily="49" charset="0"/>
              </a:rPr>
              <a:t>while (&lt;điều kiện dừng</a:t>
            </a:r>
            <a:r>
              <a:rPr lang="en-US" sz="1600" smtClean="0">
                <a:latin typeface="Courier New" pitchFamily="49" charset="0"/>
                <a:cs typeface="Courier New" pitchFamily="49" charset="0"/>
              </a:rPr>
              <a:t>&gt;);</a:t>
            </a:r>
            <a:endParaRPr lang="en-US" sz="1600">
              <a:latin typeface="Courier New" pitchFamily="49" charset="0"/>
              <a:cs typeface="Courier New" pitchFamily="49" charset="0"/>
            </a:endParaRPr>
          </a:p>
        </p:txBody>
      </p:sp>
      <p:sp>
        <p:nvSpPr>
          <p:cNvPr id="5" name="TextBox 4"/>
          <p:cNvSpPr txBox="1"/>
          <p:nvPr/>
        </p:nvSpPr>
        <p:spPr>
          <a:xfrm>
            <a:off x="4654059" y="1824411"/>
            <a:ext cx="3892060" cy="1323439"/>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var so = 1;</a:t>
            </a:r>
          </a:p>
          <a:p>
            <a:r>
              <a:rPr lang="en-US" sz="1600" smtClean="0">
                <a:latin typeface="Courier New" pitchFamily="49" charset="0"/>
                <a:cs typeface="Courier New" pitchFamily="49" charset="0"/>
              </a:rPr>
              <a:t>do {</a:t>
            </a:r>
            <a:endParaRPr lang="en-US" sz="1600">
              <a:latin typeface="Courier New" pitchFamily="49" charset="0"/>
              <a:cs typeface="Courier New" pitchFamily="49" charset="0"/>
            </a:endParaRPr>
          </a:p>
          <a:p>
            <a:r>
              <a:rPr lang="en-US" sz="1600">
                <a:latin typeface="Courier New" pitchFamily="49" charset="0"/>
                <a:cs typeface="Courier New" pitchFamily="49" charset="0"/>
              </a:rPr>
              <a:t>   </a:t>
            </a:r>
            <a:r>
              <a:rPr lang="en-US" sz="1600" smtClean="0">
                <a:latin typeface="Courier New" pitchFamily="49" charset="0"/>
                <a:cs typeface="Courier New" pitchFamily="49" charset="0"/>
              </a:rPr>
              <a:t>alert("So " + so + "\n");</a:t>
            </a:r>
          </a:p>
          <a:p>
            <a:r>
              <a:rPr lang="en-US" sz="1600" smtClean="0">
                <a:latin typeface="Courier New" pitchFamily="49" charset="0"/>
                <a:cs typeface="Courier New" pitchFamily="49" charset="0"/>
              </a:rPr>
              <a:t>   so++;</a:t>
            </a:r>
            <a:endParaRPr lang="en-US" sz="1600">
              <a:latin typeface="Courier New" pitchFamily="49" charset="0"/>
              <a:cs typeface="Courier New" pitchFamily="49" charset="0"/>
            </a:endParaRPr>
          </a:p>
          <a:p>
            <a:r>
              <a:rPr lang="en-US" sz="1600" smtClean="0">
                <a:latin typeface="Courier New" pitchFamily="49" charset="0"/>
                <a:cs typeface="Courier New" pitchFamily="49" charset="0"/>
              </a:rPr>
              <a:t>} while </a:t>
            </a:r>
            <a:r>
              <a:rPr lang="en-US" sz="1600">
                <a:latin typeface="Courier New" pitchFamily="49" charset="0"/>
                <a:cs typeface="Courier New" pitchFamily="49" charset="0"/>
              </a:rPr>
              <a:t>(so </a:t>
            </a:r>
            <a:r>
              <a:rPr lang="en-US" sz="1600" smtClean="0">
                <a:latin typeface="Courier New" pitchFamily="49" charset="0"/>
                <a:cs typeface="Courier New" pitchFamily="49" charset="0"/>
              </a:rPr>
              <a:t>&lt; </a:t>
            </a:r>
            <a:r>
              <a:rPr lang="en-US" sz="1600">
                <a:latin typeface="Courier New" pitchFamily="49" charset="0"/>
                <a:cs typeface="Courier New" pitchFamily="49" charset="0"/>
              </a:rPr>
              <a:t>10</a:t>
            </a:r>
            <a:r>
              <a:rPr lang="en-US" sz="1600" smtClean="0">
                <a:latin typeface="Courier New" pitchFamily="49" charset="0"/>
                <a:cs typeface="Courier New" pitchFamily="49" charset="0"/>
              </a:rPr>
              <a:t>);</a:t>
            </a:r>
            <a:endParaRPr lang="en-US" sz="1600">
              <a:latin typeface="Courier New" pitchFamily="49" charset="0"/>
              <a:cs typeface="Courier New" pitchFamily="49" charset="0"/>
            </a:endParaRP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pPr marL="533400" indent="-533400" algn="just">
              <a:lnSpc>
                <a:spcPct val="140000"/>
              </a:lnSpc>
            </a:pPr>
            <a:r>
              <a:rPr lang="en-US" sz="2800" smtClean="0">
                <a:cs typeface="Times New Roman" charset="0"/>
              </a:rPr>
              <a:t>Câu lệnh break được sử dụng để ngắt việc thực hiện của một câu lệnh. </a:t>
            </a:r>
          </a:p>
          <a:p>
            <a:pPr marL="533400" indent="-533400" algn="just">
              <a:lnSpc>
                <a:spcPct val="140000"/>
              </a:lnSpc>
            </a:pPr>
            <a:r>
              <a:rPr lang="en-US" sz="2800" smtClean="0">
                <a:cs typeface="Times New Roman" charset="0"/>
              </a:rPr>
              <a:t>Khi được sử dụng trong một vòng lặp, break làm cho việc lặp dừng lại ngay lập tức.</a:t>
            </a:r>
          </a:p>
          <a:p>
            <a:pPr marL="533400" indent="-533400" algn="just">
              <a:lnSpc>
                <a:spcPct val="140000"/>
              </a:lnSpc>
            </a:pPr>
            <a:r>
              <a:rPr lang="en-US" sz="2800" smtClean="0">
                <a:cs typeface="Times New Roman" charset="0"/>
              </a:rPr>
              <a:t>Câu lệnh continue làm vòng lặp hiện tại bị dừng ngay lập tức, nhưng việc kiểm tra cho các vòng lặp tiếp theo vẫn được thực hiện. </a:t>
            </a:r>
          </a:p>
          <a:p>
            <a:endParaRPr lang="en-US" sz="2500" smtClean="0"/>
          </a:p>
        </p:txBody>
      </p:sp>
      <p:sp>
        <p:nvSpPr>
          <p:cNvPr id="3" name="Text Placeholder 2"/>
          <p:cNvSpPr>
            <a:spLocks noGrp="1"/>
          </p:cNvSpPr>
          <p:nvPr>
            <p:ph type="body" sz="quarter" idx="11"/>
          </p:nvPr>
        </p:nvSpPr>
        <p:spPr/>
        <p:txBody>
          <a:bodyPr/>
          <a:lstStyle/>
          <a:p>
            <a:r>
              <a:rPr lang="en-US" smtClean="0"/>
              <a:t>Câu lệnh break và continue</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Kiểm tra dữ liệu biểu mẫu</a:t>
            </a:r>
          </a:p>
          <a:p>
            <a:r>
              <a:rPr lang="en-US" sz="2500" smtClean="0"/>
              <a:t>Xử lý sự kiện của đối tượng HTML</a:t>
            </a:r>
          </a:p>
          <a:p>
            <a:r>
              <a:rPr lang="en-US" sz="2500" smtClean="0"/>
              <a:t>Thay đổi thuộc tính đối tượng HTML</a:t>
            </a:r>
          </a:p>
          <a:p>
            <a:r>
              <a:rPr lang="en-US" sz="2500" smtClean="0"/>
              <a:t>Điều khiển đối tượng HTML (di chuyển, ẩn hiện,…)</a:t>
            </a:r>
          </a:p>
          <a:p>
            <a:r>
              <a:rPr lang="en-US" sz="2500" smtClean="0"/>
              <a:t>Tải và cập nhật nội dung tự động</a:t>
            </a:r>
          </a:p>
          <a:p>
            <a:r>
              <a:rPr lang="en-US" sz="2500" smtClean="0"/>
              <a:t>Thực hiện các phép toán phức tạp (Giai thừa, đệ quy, …)</a:t>
            </a:r>
          </a:p>
          <a:p>
            <a:r>
              <a:rPr lang="en-US" sz="2500" smtClean="0"/>
              <a:t>Tạo ra các đối tượng HTML phức tạp (Calendar, bộ soạn thảo, …)</a:t>
            </a:r>
          </a:p>
          <a:p>
            <a:r>
              <a:rPr lang="en-US" sz="2500" smtClean="0"/>
              <a:t>Sử dụng AJAX tăng tốc sử dụng trang web</a:t>
            </a:r>
          </a:p>
        </p:txBody>
      </p:sp>
      <p:sp>
        <p:nvSpPr>
          <p:cNvPr id="3" name="Text Placeholder 2"/>
          <p:cNvSpPr>
            <a:spLocks noGrp="1"/>
          </p:cNvSpPr>
          <p:nvPr>
            <p:ph type="body" sz="quarter" idx="11"/>
          </p:nvPr>
        </p:nvSpPr>
        <p:spPr/>
        <p:txBody>
          <a:bodyPr/>
          <a:lstStyle/>
          <a:p>
            <a:r>
              <a:rPr lang="en-US" smtClean="0"/>
              <a:t>Một số công dụng của JavaScript</a:t>
            </a:r>
            <a:endParaRPr lang="en-US"/>
          </a:p>
        </p:txBody>
      </p:sp>
    </p:spTree>
    <p:extLst>
      <p:ext uri="{BB962C8B-B14F-4D97-AF65-F5344CB8AC3E}">
        <p14:creationId xmlns="" xmlns:p14="http://schemas.microsoft.com/office/powerpoint/2010/main" val="384300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fontScale="92500" lnSpcReduction="20000"/>
          </a:bodyPr>
          <a:lstStyle/>
          <a:p>
            <a:pPr marL="533400" indent="-533400" algn="just">
              <a:lnSpc>
                <a:spcPct val="90000"/>
              </a:lnSpc>
            </a:pPr>
            <a:r>
              <a:rPr lang="en-GB" sz="2800" smtClean="0"/>
              <a:t>Mảng được dùng để lưu trữ một dãy các biến với cùng một tên. </a:t>
            </a:r>
          </a:p>
          <a:p>
            <a:pPr marL="533400" indent="-533400" algn="just">
              <a:lnSpc>
                <a:spcPct val="90000"/>
              </a:lnSpc>
            </a:pPr>
            <a:r>
              <a:rPr lang="en-GB" sz="2800" smtClean="0"/>
              <a:t>Một số (chỉ số) dùng để phân biệt các giá trị khác nhau.</a:t>
            </a:r>
          </a:p>
          <a:p>
            <a:pPr marL="533400" indent="-533400" algn="just">
              <a:lnSpc>
                <a:spcPct val="90000"/>
              </a:lnSpc>
            </a:pPr>
            <a:r>
              <a:rPr lang="en-GB" sz="2800" smtClean="0"/>
              <a:t>Các mảng bắt đầu với chỉ số 0 trong JavaScript.</a:t>
            </a:r>
          </a:p>
          <a:p>
            <a:pPr marL="533400" indent="-533400">
              <a:lnSpc>
                <a:spcPct val="90000"/>
              </a:lnSpc>
            </a:pPr>
            <a:r>
              <a:rPr lang="en-GB" sz="2800" smtClean="0"/>
              <a:t>Tạo mảng: Cú pháp</a:t>
            </a:r>
          </a:p>
          <a:p>
            <a:pPr marL="762000" lvl="1" indent="-533400" algn="just">
              <a:lnSpc>
                <a:spcPct val="140000"/>
              </a:lnSpc>
            </a:pPr>
            <a:r>
              <a:rPr lang="en-US" sz="2500" smtClean="0">
                <a:latin typeface="Courier New" pitchFamily="49" charset="0"/>
              </a:rPr>
              <a:t>arrayObjectName = new Array([element0, element1, ..., elementN])</a:t>
            </a:r>
            <a:endParaRPr lang="en-US" sz="2500" smtClean="0">
              <a:cs typeface="Times New Roman" charset="0"/>
            </a:endParaRPr>
          </a:p>
          <a:p>
            <a:pPr marL="533400" indent="-533400">
              <a:lnSpc>
                <a:spcPct val="90000"/>
              </a:lnSpc>
            </a:pPr>
            <a:r>
              <a:rPr lang="en-US" sz="2800" smtClean="0"/>
              <a:t>Cộng các phần tử: Chúng ta có thể cộng các phần tử mảng khi chúng ta tạo nó.   Ví dụ. </a:t>
            </a:r>
            <a:r>
              <a:rPr lang="en-US" sz="2800" smtClean="0">
                <a:latin typeface="Courier New" pitchFamily="49" charset="0"/>
              </a:rPr>
              <a:t>emp[0] = "Ryan Dias" </a:t>
            </a:r>
          </a:p>
          <a:p>
            <a:pPr marL="533400" indent="-533400">
              <a:lnSpc>
                <a:spcPct val="90000"/>
              </a:lnSpc>
            </a:pPr>
            <a:r>
              <a:rPr lang="en-US" sz="2800" smtClean="0"/>
              <a:t>Các phần tử của một mảng có thể truy cập bằng tên  </a:t>
            </a:r>
            <a:r>
              <a:rPr lang="en-US" sz="2800" b="1" smtClean="0"/>
              <a:t>Name</a:t>
            </a:r>
            <a:r>
              <a:rPr lang="en-US" sz="2800" smtClean="0"/>
              <a:t> hoặc chỉ số </a:t>
            </a:r>
            <a:r>
              <a:rPr lang="en-US" sz="2800" b="1" smtClean="0"/>
              <a:t>Index </a:t>
            </a:r>
            <a:r>
              <a:rPr lang="en-US" sz="2800" smtClean="0"/>
              <a:t>của phần tử</a:t>
            </a:r>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Mảng</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lnSpcReduction="10000"/>
          </a:bodyPr>
          <a:lstStyle/>
          <a:p>
            <a:pPr marL="533400" indent="-533400" algn="just">
              <a:lnSpc>
                <a:spcPct val="90000"/>
              </a:lnSpc>
            </a:pPr>
            <a:r>
              <a:rPr lang="en-US" sz="2800" smtClean="0"/>
              <a:t>Các phương thức của đối tượng mảng có thể dùng thao tác trên mảng.</a:t>
            </a:r>
            <a:r>
              <a:rPr lang="en-GB" sz="2800" smtClean="0"/>
              <a:t> </a:t>
            </a:r>
          </a:p>
          <a:p>
            <a:pPr marL="533400" indent="-533400" algn="just">
              <a:lnSpc>
                <a:spcPct val="90000"/>
              </a:lnSpc>
            </a:pPr>
            <a:r>
              <a:rPr lang="en-US" sz="2800" smtClean="0"/>
              <a:t>Các phương thức của đối tượng mảng bao gồm:</a:t>
            </a:r>
          </a:p>
          <a:p>
            <a:pPr marL="914400" lvl="1" indent="-457200" algn="just">
              <a:lnSpc>
                <a:spcPct val="90000"/>
              </a:lnSpc>
            </a:pPr>
            <a:r>
              <a:rPr lang="en-US" sz="2600" smtClean="0">
                <a:solidFill>
                  <a:schemeClr val="tx1"/>
                </a:solidFill>
              </a:rPr>
              <a:t>join : nối các phần của mảng lại thành chuỗi</a:t>
            </a:r>
          </a:p>
          <a:p>
            <a:pPr marL="914400" lvl="1" indent="-457200" algn="just">
              <a:lnSpc>
                <a:spcPct val="90000"/>
              </a:lnSpc>
            </a:pPr>
            <a:r>
              <a:rPr lang="en-US" sz="2600" smtClean="0">
                <a:solidFill>
                  <a:schemeClr val="tx1"/>
                </a:solidFill>
              </a:rPr>
              <a:t>pop : Xoá phần tử cuối cùng của mảng</a:t>
            </a:r>
          </a:p>
          <a:p>
            <a:pPr marL="914400" lvl="1" indent="-457200" algn="just">
              <a:lnSpc>
                <a:spcPct val="90000"/>
              </a:lnSpc>
            </a:pPr>
            <a:r>
              <a:rPr lang="en-US" sz="2600" smtClean="0">
                <a:solidFill>
                  <a:schemeClr val="tx1"/>
                </a:solidFill>
              </a:rPr>
              <a:t>push : Thêm phần tử vào cuối mảng</a:t>
            </a:r>
          </a:p>
          <a:p>
            <a:pPr marL="914400" lvl="1" indent="-457200" algn="just">
              <a:lnSpc>
                <a:spcPct val="90000"/>
              </a:lnSpc>
            </a:pPr>
            <a:r>
              <a:rPr lang="en-US" sz="2600" smtClean="0">
                <a:solidFill>
                  <a:schemeClr val="tx1"/>
                </a:solidFill>
              </a:rPr>
              <a:t>reverse : Đảo ngược mảng</a:t>
            </a:r>
          </a:p>
          <a:p>
            <a:pPr marL="914400" lvl="1" indent="-457200" algn="just">
              <a:lnSpc>
                <a:spcPct val="90000"/>
              </a:lnSpc>
            </a:pPr>
            <a:r>
              <a:rPr lang="en-US" sz="2600" smtClean="0">
                <a:solidFill>
                  <a:schemeClr val="tx1"/>
                </a:solidFill>
              </a:rPr>
              <a:t>shift : Xoá phần tử đầu tiên trong mảng</a:t>
            </a:r>
          </a:p>
          <a:p>
            <a:pPr marL="914400" lvl="1" indent="-457200" algn="just">
              <a:lnSpc>
                <a:spcPct val="90000"/>
              </a:lnSpc>
            </a:pPr>
            <a:r>
              <a:rPr lang="en-US" sz="2600" smtClean="0">
                <a:solidFill>
                  <a:schemeClr val="tx1"/>
                </a:solidFill>
              </a:rPr>
              <a:t>sort : Sắp xếp mảng theo thứ tự tăng</a:t>
            </a:r>
          </a:p>
          <a:p>
            <a:r>
              <a:rPr lang="en-US" sz="2400" smtClean="0"/>
              <a:t>JavaScript hỗ trợ mảng nhiều chiều</a:t>
            </a:r>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Mảng</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pPr algn="just">
              <a:lnSpc>
                <a:spcPct val="90000"/>
              </a:lnSpc>
            </a:pPr>
            <a:r>
              <a:rPr lang="en-US" sz="2800" smtClean="0"/>
              <a:t>Đối tượng string được dùng để thao tác và làm việc với chuỗi văn bản</a:t>
            </a:r>
            <a:r>
              <a:rPr lang="en-GB" sz="2800" smtClean="0">
                <a:cs typeface="Times New Roman" charset="0"/>
              </a:rPr>
              <a:t>. </a:t>
            </a:r>
          </a:p>
          <a:p>
            <a:pPr algn="just">
              <a:lnSpc>
                <a:spcPct val="90000"/>
              </a:lnSpc>
            </a:pPr>
            <a:r>
              <a:rPr lang="en-US" sz="2800" smtClean="0"/>
              <a:t>Chúng ta có thể tách chuỗi ra thành các chuỗi con và biến đổi chuỗi đó thành các chuỗi hoa hoặc thường trong một chương trình</a:t>
            </a:r>
            <a:r>
              <a:rPr lang="en-GB" sz="2800" smtClean="0">
                <a:cs typeface="Times New Roman" charset="0"/>
              </a:rPr>
              <a:t>.</a:t>
            </a:r>
          </a:p>
          <a:p>
            <a:pPr algn="just">
              <a:lnSpc>
                <a:spcPct val="90000"/>
              </a:lnSpc>
            </a:pPr>
            <a:r>
              <a:rPr lang="en-GB" sz="2800" smtClean="0">
                <a:cs typeface="Times New Roman" charset="0"/>
              </a:rPr>
              <a:t>Cú pháp tổng quát:</a:t>
            </a:r>
            <a:r>
              <a:rPr lang="en-GB" sz="2800" b="1" smtClean="0">
                <a:cs typeface="Times New Roman" charset="0"/>
              </a:rPr>
              <a:t>	</a:t>
            </a:r>
          </a:p>
          <a:p>
            <a:pPr algn="just">
              <a:lnSpc>
                <a:spcPct val="140000"/>
              </a:lnSpc>
              <a:buNone/>
            </a:pPr>
            <a:r>
              <a:rPr lang="en-GB" sz="2800" b="1" smtClean="0">
                <a:cs typeface="Times New Roman" charset="0"/>
              </a:rPr>
              <a:t>   </a:t>
            </a:r>
            <a:r>
              <a:rPr lang="en-GB" sz="2800" smtClean="0">
                <a:latin typeface="Courier New" pitchFamily="49" charset="0"/>
                <a:cs typeface="Times New Roman" charset="0"/>
              </a:rPr>
              <a:t>stringName.propertyName</a:t>
            </a:r>
            <a:br>
              <a:rPr lang="en-GB" sz="2800" smtClean="0">
                <a:latin typeface="Courier New" pitchFamily="49" charset="0"/>
                <a:cs typeface="Times New Roman" charset="0"/>
              </a:rPr>
            </a:br>
            <a:r>
              <a:rPr lang="en-GB" sz="2800" smtClean="0">
                <a:cs typeface="Times New Roman" charset="0"/>
              </a:rPr>
              <a:t>hay</a:t>
            </a:r>
            <a:br>
              <a:rPr lang="en-GB" sz="2800" smtClean="0">
                <a:cs typeface="Times New Roman" charset="0"/>
              </a:rPr>
            </a:br>
            <a:r>
              <a:rPr lang="en-GB" sz="2800" smtClean="0">
                <a:cs typeface="Times New Roman" charset="0"/>
              </a:rPr>
              <a:t>                    </a:t>
            </a:r>
            <a:r>
              <a:rPr lang="en-GB" sz="2800" smtClean="0">
                <a:latin typeface="Courier New" pitchFamily="49" charset="0"/>
                <a:cs typeface="Times New Roman" charset="0"/>
              </a:rPr>
              <a:t>stringName.methodName </a:t>
            </a:r>
            <a:endParaRPr lang="en-US" sz="2800" smtClean="0">
              <a:latin typeface="Courier New" pitchFamily="49" charset="0"/>
              <a:cs typeface="Times New Roman" charset="0"/>
            </a:endParaRPr>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Đối tượng String</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pPr algn="just">
              <a:lnSpc>
                <a:spcPct val="140000"/>
              </a:lnSpc>
            </a:pPr>
            <a:r>
              <a:rPr lang="en-US" smtClean="0"/>
              <a:t>Có 3 phương thức khác nhau để tạo ra chuỗi.</a:t>
            </a:r>
            <a:endParaRPr lang="en-GB" smtClean="0">
              <a:cs typeface="Times New Roman" charset="0"/>
            </a:endParaRPr>
          </a:p>
          <a:p>
            <a:pPr lvl="1" algn="just">
              <a:lnSpc>
                <a:spcPct val="140000"/>
              </a:lnSpc>
            </a:pPr>
            <a:r>
              <a:rPr lang="en-US" smtClean="0">
                <a:cs typeface="Times New Roman" charset="0"/>
              </a:rPr>
              <a:t>Dùng lệnh var và gán cho nó một giá trị. </a:t>
            </a:r>
          </a:p>
          <a:p>
            <a:pPr lvl="1" algn="just">
              <a:lnSpc>
                <a:spcPct val="140000"/>
              </a:lnSpc>
            </a:pPr>
            <a:r>
              <a:rPr lang="en-US" smtClean="0">
                <a:cs typeface="Times New Roman" charset="0"/>
              </a:rPr>
              <a:t>Dùng một toán tử (=) có gán với một tên biến. </a:t>
            </a:r>
          </a:p>
          <a:p>
            <a:pPr lvl="1" algn="just">
              <a:lnSpc>
                <a:spcPct val="140000"/>
              </a:lnSpc>
            </a:pPr>
            <a:r>
              <a:rPr lang="en-US" smtClean="0">
                <a:cs typeface="Times New Roman" charset="0"/>
              </a:rPr>
              <a:t>Dùng hàm khởi tạo String (string). </a:t>
            </a:r>
          </a:p>
          <a:p>
            <a:pPr algn="just">
              <a:lnSpc>
                <a:spcPct val="140000"/>
              </a:lnSpc>
            </a:pPr>
            <a:r>
              <a:rPr lang="en-US" smtClean="0">
                <a:cs typeface="Times New Roman" charset="0"/>
              </a:rPr>
              <a:t>Các thuộc tính</a:t>
            </a:r>
          </a:p>
          <a:p>
            <a:pPr lvl="1"/>
            <a:r>
              <a:rPr lang="en-US" smtClean="0">
                <a:cs typeface="Times New Roman" charset="0"/>
              </a:rPr>
              <a:t>Length: Trả về độ dài chuỗi.</a:t>
            </a:r>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Cách tạo đối tượng String</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8"/>
            <a:ext cx="8255000" cy="4860017"/>
          </a:xfrm>
        </p:spPr>
        <p:txBody>
          <a:bodyPr>
            <a:normAutofit/>
          </a:bodyPr>
          <a:lstStyle/>
          <a:p>
            <a:r>
              <a:rPr lang="en-US" sz="2800" smtClean="0">
                <a:cs typeface="Times New Roman" charset="0"/>
              </a:rPr>
              <a:t>Các phương thức</a:t>
            </a:r>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Cách tạo đối tượng String</a:t>
            </a:r>
            <a:endParaRPr lang="en-US"/>
          </a:p>
        </p:txBody>
      </p:sp>
      <p:sp>
        <p:nvSpPr>
          <p:cNvPr id="5" name="Text Box 52"/>
          <p:cNvSpPr txBox="1">
            <a:spLocks noChangeArrowheads="1"/>
          </p:cNvSpPr>
          <p:nvPr/>
        </p:nvSpPr>
        <p:spPr bwMode="auto">
          <a:xfrm>
            <a:off x="1066800" y="2006600"/>
            <a:ext cx="2667000" cy="3743325"/>
          </a:xfrm>
          <a:prstGeom prst="rect">
            <a:avLst/>
          </a:prstGeom>
          <a:noFill/>
          <a:ln w="9525">
            <a:noFill/>
            <a:miter lim="800000"/>
            <a:headEnd/>
            <a:tailEnd/>
          </a:ln>
          <a:effectLst/>
        </p:spPr>
        <p:txBody>
          <a:bodyPr>
            <a:spAutoFit/>
          </a:bodyPr>
          <a:lstStyle/>
          <a:p>
            <a:pPr>
              <a:spcBef>
                <a:spcPct val="50000"/>
              </a:spcBef>
              <a:buClr>
                <a:schemeClr val="hlink"/>
              </a:buClr>
              <a:buFont typeface="Wingdings" pitchFamily="2" charset="2"/>
              <a:buChar char="§"/>
            </a:pPr>
            <a:r>
              <a:rPr lang="en-US" sz="2400">
                <a:latin typeface="Times New Roman" charset="0"/>
              </a:rPr>
              <a:t> big()</a:t>
            </a:r>
          </a:p>
          <a:p>
            <a:pPr>
              <a:spcBef>
                <a:spcPct val="50000"/>
              </a:spcBef>
              <a:buClr>
                <a:schemeClr val="hlink"/>
              </a:buClr>
              <a:buFont typeface="Wingdings" pitchFamily="2" charset="2"/>
              <a:buChar char="§"/>
            </a:pPr>
            <a:r>
              <a:rPr lang="en-US" sz="2400">
                <a:latin typeface="Times New Roman" charset="0"/>
              </a:rPr>
              <a:t> blink()</a:t>
            </a:r>
          </a:p>
          <a:p>
            <a:pPr>
              <a:spcBef>
                <a:spcPct val="50000"/>
              </a:spcBef>
              <a:buClr>
                <a:schemeClr val="hlink"/>
              </a:buClr>
              <a:buFont typeface="Wingdings" pitchFamily="2" charset="2"/>
              <a:buChar char="§"/>
            </a:pPr>
            <a:r>
              <a:rPr lang="en-US" sz="2400">
                <a:latin typeface="Times New Roman" charset="0"/>
              </a:rPr>
              <a:t> bold()</a:t>
            </a:r>
          </a:p>
          <a:p>
            <a:pPr>
              <a:spcBef>
                <a:spcPct val="50000"/>
              </a:spcBef>
              <a:buClr>
                <a:schemeClr val="hlink"/>
              </a:buClr>
              <a:buFont typeface="Wingdings" pitchFamily="2" charset="2"/>
              <a:buChar char="§"/>
            </a:pPr>
            <a:r>
              <a:rPr lang="en-US" sz="2400">
                <a:latin typeface="Times New Roman" charset="0"/>
              </a:rPr>
              <a:t> fontColor()</a:t>
            </a:r>
          </a:p>
          <a:p>
            <a:pPr>
              <a:spcBef>
                <a:spcPct val="50000"/>
              </a:spcBef>
              <a:buClr>
                <a:schemeClr val="hlink"/>
              </a:buClr>
              <a:buFont typeface="Wingdings" pitchFamily="2" charset="2"/>
              <a:buChar char="§"/>
            </a:pPr>
            <a:r>
              <a:rPr lang="en-US" sz="2400">
                <a:latin typeface="Times New Roman" charset="0"/>
              </a:rPr>
              <a:t> italics()</a:t>
            </a:r>
          </a:p>
          <a:p>
            <a:pPr>
              <a:spcBef>
                <a:spcPct val="50000"/>
              </a:spcBef>
              <a:buClr>
                <a:schemeClr val="hlink"/>
              </a:buClr>
              <a:buFont typeface="Wingdings" pitchFamily="2" charset="2"/>
              <a:buChar char="§"/>
            </a:pPr>
            <a:r>
              <a:rPr lang="en-US" sz="2400">
                <a:latin typeface="Times New Roman" charset="0"/>
              </a:rPr>
              <a:t> small()</a:t>
            </a:r>
          </a:p>
          <a:p>
            <a:pPr>
              <a:spcBef>
                <a:spcPct val="50000"/>
              </a:spcBef>
              <a:buClr>
                <a:schemeClr val="hlink"/>
              </a:buClr>
              <a:buFont typeface="Wingdings" pitchFamily="2" charset="2"/>
              <a:buChar char="§"/>
            </a:pPr>
            <a:r>
              <a:rPr lang="en-US" sz="2400">
                <a:latin typeface="Times New Roman" charset="0"/>
              </a:rPr>
              <a:t> strike()</a:t>
            </a:r>
          </a:p>
        </p:txBody>
      </p:sp>
      <p:sp>
        <p:nvSpPr>
          <p:cNvPr id="6" name="Text Box 53"/>
          <p:cNvSpPr txBox="1">
            <a:spLocks noChangeArrowheads="1"/>
          </p:cNvSpPr>
          <p:nvPr/>
        </p:nvSpPr>
        <p:spPr bwMode="auto">
          <a:xfrm>
            <a:off x="4927600" y="2032000"/>
            <a:ext cx="2667000" cy="3743325"/>
          </a:xfrm>
          <a:prstGeom prst="rect">
            <a:avLst/>
          </a:prstGeom>
          <a:noFill/>
          <a:ln w="9525">
            <a:noFill/>
            <a:miter lim="800000"/>
            <a:headEnd/>
            <a:tailEnd/>
          </a:ln>
          <a:effectLst/>
        </p:spPr>
        <p:txBody>
          <a:bodyPr>
            <a:spAutoFit/>
          </a:bodyPr>
          <a:lstStyle/>
          <a:p>
            <a:pPr>
              <a:spcBef>
                <a:spcPct val="50000"/>
              </a:spcBef>
              <a:buClr>
                <a:schemeClr val="hlink"/>
              </a:buClr>
              <a:buFont typeface="Wingdings" pitchFamily="2" charset="2"/>
              <a:buChar char="§"/>
            </a:pPr>
            <a:r>
              <a:rPr lang="en-US" sz="2400">
                <a:latin typeface="Times New Roman" charset="0"/>
              </a:rPr>
              <a:t> sub()</a:t>
            </a:r>
          </a:p>
          <a:p>
            <a:pPr>
              <a:spcBef>
                <a:spcPct val="50000"/>
              </a:spcBef>
              <a:buClr>
                <a:schemeClr val="hlink"/>
              </a:buClr>
              <a:buFont typeface="Wingdings" pitchFamily="2" charset="2"/>
              <a:buChar char="§"/>
            </a:pPr>
            <a:r>
              <a:rPr lang="en-US" sz="2400">
                <a:latin typeface="Times New Roman" charset="0"/>
              </a:rPr>
              <a:t> sup()</a:t>
            </a:r>
          </a:p>
          <a:p>
            <a:pPr>
              <a:spcBef>
                <a:spcPct val="50000"/>
              </a:spcBef>
              <a:buClr>
                <a:schemeClr val="hlink"/>
              </a:buClr>
              <a:buFont typeface="Wingdings" pitchFamily="2" charset="2"/>
              <a:buChar char="§"/>
            </a:pPr>
            <a:r>
              <a:rPr lang="en-US" sz="2400">
                <a:latin typeface="Times New Roman" charset="0"/>
              </a:rPr>
              <a:t> toLowerCase()</a:t>
            </a:r>
          </a:p>
          <a:p>
            <a:pPr>
              <a:spcBef>
                <a:spcPct val="50000"/>
              </a:spcBef>
              <a:buClr>
                <a:schemeClr val="hlink"/>
              </a:buClr>
              <a:buFont typeface="Wingdings" pitchFamily="2" charset="2"/>
              <a:buChar char="§"/>
            </a:pPr>
            <a:r>
              <a:rPr lang="en-US" sz="2400">
                <a:latin typeface="Times New Roman" charset="0"/>
              </a:rPr>
              <a:t> toUpperCase()</a:t>
            </a:r>
          </a:p>
          <a:p>
            <a:pPr>
              <a:spcBef>
                <a:spcPct val="50000"/>
              </a:spcBef>
              <a:buClr>
                <a:schemeClr val="hlink"/>
              </a:buClr>
              <a:buFont typeface="Wingdings" pitchFamily="2" charset="2"/>
              <a:buChar char="§"/>
            </a:pPr>
            <a:r>
              <a:rPr lang="en-US" sz="2400">
                <a:latin typeface="Times New Roman" charset="0"/>
              </a:rPr>
              <a:t> charAt()</a:t>
            </a:r>
          </a:p>
          <a:p>
            <a:pPr>
              <a:spcBef>
                <a:spcPct val="50000"/>
              </a:spcBef>
              <a:buClr>
                <a:schemeClr val="hlink"/>
              </a:buClr>
              <a:buFont typeface="Wingdings" pitchFamily="2" charset="2"/>
              <a:buChar char="§"/>
            </a:pPr>
            <a:r>
              <a:rPr lang="en-US" sz="2400">
                <a:latin typeface="Times New Roman" charset="0"/>
              </a:rPr>
              <a:t> indexOf()</a:t>
            </a:r>
          </a:p>
          <a:p>
            <a:pPr>
              <a:spcBef>
                <a:spcPct val="50000"/>
              </a:spcBef>
              <a:buClr>
                <a:schemeClr val="hlink"/>
              </a:buClr>
              <a:buFont typeface="Wingdings" pitchFamily="2" charset="2"/>
              <a:buChar char="§"/>
            </a:pPr>
            <a:r>
              <a:rPr lang="en-US" sz="2400">
                <a:latin typeface="Times New Roman" charset="0"/>
              </a:rPr>
              <a:t> lastIndexOf()</a:t>
            </a: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28700"/>
            <a:ext cx="8255000" cy="5034475"/>
          </a:xfrm>
        </p:spPr>
        <p:txBody>
          <a:bodyPr>
            <a:normAutofit fontScale="70000" lnSpcReduction="20000"/>
          </a:bodyPr>
          <a:lstStyle/>
          <a:p>
            <a:r>
              <a:rPr lang="en-US" sz="4000" smtClean="0"/>
              <a:t>Đối tượng Math có các thuộc tính và phương thức biểu thị các phép tính toán học nâng cao.</a:t>
            </a:r>
            <a:r>
              <a:rPr lang="en-US" sz="4000" smtClean="0">
                <a:cs typeface="Times New Roman" charset="0"/>
              </a:rPr>
              <a:t>	</a:t>
            </a:r>
          </a:p>
          <a:p>
            <a:pPr algn="just">
              <a:buNone/>
            </a:pPr>
            <a:r>
              <a:rPr lang="en-US" sz="4000" smtClean="0">
                <a:cs typeface="Times New Roman" charset="0"/>
              </a:rPr>
              <a:t>	</a:t>
            </a:r>
            <a:r>
              <a:rPr lang="en-US" sz="4000" smtClean="0">
                <a:latin typeface="Courier New" pitchFamily="49" charset="0"/>
                <a:cs typeface="Times New Roman" charset="0"/>
              </a:rPr>
              <a:t>function doCalc(x) {</a:t>
            </a:r>
          </a:p>
          <a:p>
            <a:pPr algn="just">
              <a:buNone/>
            </a:pPr>
            <a:r>
              <a:rPr lang="en-US" sz="4000" smtClean="0">
                <a:latin typeface="Courier New" pitchFamily="49" charset="0"/>
                <a:cs typeface="Times New Roman" charset="0"/>
              </a:rPr>
              <a:t>	var a;</a:t>
            </a:r>
          </a:p>
          <a:p>
            <a:pPr algn="just">
              <a:buNone/>
            </a:pPr>
            <a:r>
              <a:rPr lang="en-US" sz="4000" smtClean="0">
                <a:latin typeface="Courier New" pitchFamily="49" charset="0"/>
                <a:cs typeface="Times New Roman" charset="0"/>
              </a:rPr>
              <a:t> 	a = Math.PI * x * x;</a:t>
            </a:r>
          </a:p>
          <a:p>
            <a:pPr algn="just">
              <a:buNone/>
            </a:pPr>
            <a:r>
              <a:rPr lang="en-US" sz="4000" smtClean="0">
                <a:latin typeface="Courier New" pitchFamily="49" charset="0"/>
                <a:cs typeface="Times New Roman" charset="0"/>
              </a:rPr>
              <a:t> 	alert ("The area of a circle with a radius of " + x + “ is " + a);</a:t>
            </a:r>
          </a:p>
          <a:p>
            <a:pPr algn="just">
              <a:buNone/>
            </a:pPr>
            <a:r>
              <a:rPr lang="en-US" sz="4000" smtClean="0">
                <a:latin typeface="Courier New" pitchFamily="49" charset="0"/>
                <a:cs typeface="Times New Roman" charset="0"/>
              </a:rPr>
              <a:t>	}</a:t>
            </a:r>
          </a:p>
          <a:p>
            <a:r>
              <a:rPr lang="en-US" sz="4000" smtClean="0"/>
              <a:t>Các thuộc tính</a:t>
            </a:r>
          </a:p>
          <a:p>
            <a:pPr algn="just">
              <a:buNone/>
            </a:pPr>
            <a:r>
              <a:rPr lang="en-US" sz="2800" smtClean="0"/>
              <a:t>	PI		 	LN10 			E</a:t>
            </a:r>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Đối tượng Math</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28700"/>
            <a:ext cx="8255000" cy="5034475"/>
          </a:xfrm>
        </p:spPr>
        <p:txBody>
          <a:bodyPr>
            <a:normAutofit/>
          </a:bodyPr>
          <a:lstStyle/>
          <a:p>
            <a:endParaRPr lang="en-US" sz="2800" smtClean="0"/>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Đối tượng Math</a:t>
            </a:r>
            <a:endParaRPr lang="en-US"/>
          </a:p>
        </p:txBody>
      </p:sp>
      <p:sp>
        <p:nvSpPr>
          <p:cNvPr id="4" name="Rectangle 3"/>
          <p:cNvSpPr txBox="1">
            <a:spLocks noChangeArrowheads="1"/>
          </p:cNvSpPr>
          <p:nvPr/>
        </p:nvSpPr>
        <p:spPr bwMode="auto">
          <a:xfrm>
            <a:off x="469900" y="11557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0" fontAlgn="base" latinLnBrk="0" hangingPunct="0">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Các phương thức</a:t>
            </a: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charset="0"/>
              </a:rPr>
              <a:t>	</a:t>
            </a:r>
          </a:p>
          <a:p>
            <a:pPr marL="457200" marR="0" lvl="0" indent="-457200" algn="just" defTabSz="914400" rtl="0" eaLnBrk="0" fontAlgn="base" latinLnBrk="0" hangingPunct="0">
              <a:lnSpc>
                <a:spcPct val="100000"/>
              </a:lnSpc>
              <a:spcBef>
                <a:spcPct val="0"/>
              </a:spcBef>
              <a:spcAft>
                <a:spcPct val="40000"/>
              </a:spcAft>
              <a:buClr>
                <a:srgbClr val="339933"/>
              </a:buClr>
              <a:buSzTx/>
              <a:buFont typeface="Wingdings" pitchFamily="2" charset="2"/>
              <a:buNone/>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charset="0"/>
              </a:rPr>
              <a:t>	</a:t>
            </a:r>
            <a:endParaRPr kumimoji="0" lang="en-US" sz="3000" b="0" i="0" u="none" strike="noStrike" kern="0" cap="none" spc="0" normalizeH="0" baseline="0" noProof="0">
              <a:ln>
                <a:noFill/>
              </a:ln>
              <a:solidFill>
                <a:schemeClr val="tx1">
                  <a:lumMod val="85000"/>
                  <a:lumOff val="15000"/>
                </a:schemeClr>
              </a:solidFill>
              <a:effectLst/>
              <a:uLnTx/>
              <a:uFillTx/>
              <a:latin typeface="Courier New" pitchFamily="49" charset="0"/>
              <a:ea typeface="+mn-ea"/>
              <a:cs typeface="Times New Roman" charset="0"/>
            </a:endParaRPr>
          </a:p>
        </p:txBody>
      </p:sp>
      <p:sp>
        <p:nvSpPr>
          <p:cNvPr id="5" name="Text Box 4"/>
          <p:cNvSpPr txBox="1">
            <a:spLocks noChangeArrowheads="1"/>
          </p:cNvSpPr>
          <p:nvPr/>
        </p:nvSpPr>
        <p:spPr bwMode="auto">
          <a:xfrm>
            <a:off x="1536700" y="1955800"/>
            <a:ext cx="2667000" cy="3195638"/>
          </a:xfrm>
          <a:prstGeom prst="rect">
            <a:avLst/>
          </a:prstGeom>
          <a:noFill/>
          <a:ln w="9525">
            <a:noFill/>
            <a:miter lim="800000"/>
            <a:headEnd/>
            <a:tailEnd/>
          </a:ln>
          <a:effectLst/>
        </p:spPr>
        <p:txBody>
          <a:bodyPr>
            <a:spAutoFit/>
          </a:bodyPr>
          <a:lstStyle/>
          <a:p>
            <a:pPr>
              <a:spcBef>
                <a:spcPct val="50000"/>
              </a:spcBef>
              <a:buClr>
                <a:schemeClr val="hlink"/>
              </a:buClr>
              <a:buFont typeface="Wingdings" pitchFamily="2" charset="2"/>
              <a:buChar char="§"/>
            </a:pPr>
            <a:r>
              <a:rPr lang="en-US" sz="2400">
                <a:latin typeface="Times New Roman" charset="0"/>
              </a:rPr>
              <a:t> abs()</a:t>
            </a:r>
          </a:p>
          <a:p>
            <a:pPr>
              <a:spcBef>
                <a:spcPct val="50000"/>
              </a:spcBef>
              <a:buClr>
                <a:schemeClr val="hlink"/>
              </a:buClr>
              <a:buFont typeface="Wingdings" pitchFamily="2" charset="2"/>
              <a:buChar char="§"/>
            </a:pPr>
            <a:r>
              <a:rPr lang="en-US" sz="2400">
                <a:latin typeface="Times New Roman" charset="0"/>
              </a:rPr>
              <a:t> sin()</a:t>
            </a:r>
          </a:p>
          <a:p>
            <a:pPr>
              <a:spcBef>
                <a:spcPct val="50000"/>
              </a:spcBef>
              <a:buClr>
                <a:schemeClr val="hlink"/>
              </a:buClr>
              <a:buFont typeface="Wingdings" pitchFamily="2" charset="2"/>
              <a:buChar char="§"/>
            </a:pPr>
            <a:r>
              <a:rPr lang="en-US" sz="2400">
                <a:latin typeface="Times New Roman" charset="0"/>
              </a:rPr>
              <a:t> cos()</a:t>
            </a:r>
          </a:p>
          <a:p>
            <a:pPr>
              <a:spcBef>
                <a:spcPct val="50000"/>
              </a:spcBef>
              <a:buClr>
                <a:schemeClr val="hlink"/>
              </a:buClr>
              <a:buFont typeface="Wingdings" pitchFamily="2" charset="2"/>
              <a:buChar char="§"/>
            </a:pPr>
            <a:r>
              <a:rPr lang="en-US" sz="2400">
                <a:latin typeface="Times New Roman" charset="0"/>
              </a:rPr>
              <a:t> tan()</a:t>
            </a:r>
          </a:p>
          <a:p>
            <a:pPr>
              <a:spcBef>
                <a:spcPct val="50000"/>
              </a:spcBef>
              <a:buClr>
                <a:schemeClr val="hlink"/>
              </a:buClr>
              <a:buFont typeface="Wingdings" pitchFamily="2" charset="2"/>
              <a:buChar char="§"/>
            </a:pPr>
            <a:r>
              <a:rPr lang="en-US" sz="2400">
                <a:latin typeface="Times New Roman" charset="0"/>
              </a:rPr>
              <a:t> min()</a:t>
            </a:r>
          </a:p>
          <a:p>
            <a:pPr>
              <a:spcBef>
                <a:spcPct val="50000"/>
              </a:spcBef>
              <a:buClr>
                <a:schemeClr val="hlink"/>
              </a:buClr>
              <a:buFont typeface="Wingdings" pitchFamily="2" charset="2"/>
              <a:buChar char="§"/>
            </a:pPr>
            <a:r>
              <a:rPr lang="en-US" sz="2400">
                <a:latin typeface="Times New Roman" charset="0"/>
              </a:rPr>
              <a:t> max()</a:t>
            </a:r>
          </a:p>
        </p:txBody>
      </p:sp>
      <p:sp>
        <p:nvSpPr>
          <p:cNvPr id="6" name="Text Box 5"/>
          <p:cNvSpPr txBox="1">
            <a:spLocks noChangeArrowheads="1"/>
          </p:cNvSpPr>
          <p:nvPr/>
        </p:nvSpPr>
        <p:spPr bwMode="auto">
          <a:xfrm>
            <a:off x="4711700" y="1993900"/>
            <a:ext cx="2667000" cy="2123658"/>
          </a:xfrm>
          <a:prstGeom prst="rect">
            <a:avLst/>
          </a:prstGeom>
          <a:noFill/>
          <a:ln w="9525">
            <a:noFill/>
            <a:miter lim="800000"/>
            <a:headEnd/>
            <a:tailEnd/>
          </a:ln>
          <a:effectLst/>
        </p:spPr>
        <p:txBody>
          <a:bodyPr>
            <a:spAutoFit/>
          </a:bodyPr>
          <a:lstStyle/>
          <a:p>
            <a:pPr>
              <a:spcBef>
                <a:spcPct val="50000"/>
              </a:spcBef>
              <a:buClr>
                <a:schemeClr val="hlink"/>
              </a:buClr>
              <a:buFont typeface="Wingdings" pitchFamily="2" charset="2"/>
              <a:buChar char="§"/>
            </a:pPr>
            <a:r>
              <a:rPr lang="en-US" sz="2400">
                <a:latin typeface="Times New Roman" charset="0"/>
              </a:rPr>
              <a:t> round()</a:t>
            </a:r>
          </a:p>
          <a:p>
            <a:pPr>
              <a:spcBef>
                <a:spcPct val="50000"/>
              </a:spcBef>
              <a:buClr>
                <a:schemeClr val="hlink"/>
              </a:buClr>
              <a:buFont typeface="Wingdings" pitchFamily="2" charset="2"/>
              <a:buChar char="§"/>
            </a:pPr>
            <a:r>
              <a:rPr lang="en-US" sz="2400">
                <a:latin typeface="Times New Roman" charset="0"/>
              </a:rPr>
              <a:t> sqrt()</a:t>
            </a:r>
          </a:p>
          <a:p>
            <a:pPr>
              <a:spcBef>
                <a:spcPct val="50000"/>
              </a:spcBef>
              <a:buClr>
                <a:schemeClr val="hlink"/>
              </a:buClr>
              <a:buFont typeface="Wingdings" pitchFamily="2" charset="2"/>
              <a:buChar char="§"/>
            </a:pPr>
            <a:r>
              <a:rPr lang="en-US" sz="2400">
                <a:latin typeface="Times New Roman" charset="0"/>
              </a:rPr>
              <a:t>random</a:t>
            </a:r>
            <a:r>
              <a:rPr lang="en-US" sz="2400" smtClean="0">
                <a:latin typeface="Times New Roman" charset="0"/>
              </a:rPr>
              <a:t>()</a:t>
            </a:r>
          </a:p>
          <a:p>
            <a:pPr>
              <a:spcBef>
                <a:spcPct val="50000"/>
              </a:spcBef>
              <a:buClr>
                <a:schemeClr val="hlink"/>
              </a:buClr>
              <a:buFont typeface="Wingdings" pitchFamily="2" charset="2"/>
              <a:buChar char="§"/>
            </a:pPr>
            <a:r>
              <a:rPr lang="en-US" sz="2400" smtClean="0">
                <a:latin typeface="Times New Roman" charset="0"/>
              </a:rPr>
              <a:t>pow()</a:t>
            </a:r>
            <a:endParaRPr lang="en-US" sz="2400">
              <a:latin typeface="Times New Roman" charset="0"/>
            </a:endParaRP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28700"/>
            <a:ext cx="8255000" cy="5034475"/>
          </a:xfrm>
        </p:spPr>
        <p:txBody>
          <a:bodyPr>
            <a:normAutofit/>
          </a:bodyPr>
          <a:lstStyle/>
          <a:p>
            <a:pPr algn="just">
              <a:lnSpc>
                <a:spcPct val="140000"/>
              </a:lnSpc>
            </a:pPr>
            <a:r>
              <a:rPr lang="en-US" sz="3200" smtClean="0"/>
              <a:t>Date là một đối tượng có sẵn chứa thông tin về ngày và giờ</a:t>
            </a:r>
            <a:r>
              <a:rPr lang="en-GB" sz="3200" smtClean="0">
                <a:cs typeface="Times New Roman" charset="0"/>
              </a:rPr>
              <a:t>.</a:t>
            </a:r>
          </a:p>
          <a:p>
            <a:pPr algn="just">
              <a:lnSpc>
                <a:spcPct val="140000"/>
              </a:lnSpc>
            </a:pPr>
            <a:r>
              <a:rPr lang="en-US" sz="3200" smtClean="0"/>
              <a:t>Đối tượng Date không có thuộc tính nào</a:t>
            </a:r>
            <a:r>
              <a:rPr lang="en-GB" sz="3200" smtClean="0">
                <a:cs typeface="Times New Roman" charset="0"/>
              </a:rPr>
              <a:t>. </a:t>
            </a:r>
          </a:p>
          <a:p>
            <a:pPr algn="just">
              <a:lnSpc>
                <a:spcPct val="140000"/>
              </a:lnSpc>
            </a:pPr>
            <a:r>
              <a:rPr lang="en-US" sz="3200" smtClean="0"/>
              <a:t>Nó có nhiều phương thức dùng để thiết lập, lấy và xử lý các thông tin về thời gian.</a:t>
            </a:r>
            <a:endParaRPr lang="en-GB" sz="3200" smtClean="0"/>
          </a:p>
          <a:p>
            <a:pPr algn="just">
              <a:buNone/>
            </a:pPr>
            <a:endParaRPr lang="en-US" sz="2800" smtClean="0"/>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Đối tượng Date</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28700"/>
            <a:ext cx="8255000" cy="5034475"/>
          </a:xfrm>
        </p:spPr>
        <p:txBody>
          <a:bodyPr>
            <a:normAutofit/>
          </a:bodyPr>
          <a:lstStyle/>
          <a:p>
            <a:pPr algn="just">
              <a:lnSpc>
                <a:spcPct val="140000"/>
              </a:lnSpc>
            </a:pPr>
            <a:r>
              <a:rPr lang="en-US" smtClean="0"/>
              <a:t>Đối tượng Date lưu trữ thời gian theo số mili giây tính từ 1/1/1970 00:00:00</a:t>
            </a:r>
            <a:endParaRPr lang="en-GB" smtClean="0">
              <a:cs typeface="Times New Roman" charset="0"/>
            </a:endParaRPr>
          </a:p>
          <a:p>
            <a:pPr lvl="1" algn="just">
              <a:lnSpc>
                <a:spcPct val="140000"/>
              </a:lnSpc>
              <a:buFont typeface="Wingdings" pitchFamily="2" charset="2"/>
              <a:buNone/>
            </a:pPr>
            <a:r>
              <a:rPr lang="en-GB" smtClean="0">
                <a:latin typeface="Courier New" pitchFamily="49" charset="0"/>
                <a:cs typeface="Times New Roman" charset="0"/>
              </a:rPr>
              <a:t>DateObject = new Date(parameters)</a:t>
            </a:r>
          </a:p>
          <a:p>
            <a:pPr algn="just">
              <a:lnSpc>
                <a:spcPct val="140000"/>
              </a:lnSpc>
            </a:pPr>
            <a:r>
              <a:rPr lang="en-GB" smtClean="0"/>
              <a:t>Nhóm các phương thức</a:t>
            </a:r>
          </a:p>
          <a:p>
            <a:pPr lvl="1">
              <a:lnSpc>
                <a:spcPct val="90000"/>
              </a:lnSpc>
            </a:pPr>
            <a:r>
              <a:rPr lang="en-US" sz="2400" smtClean="0"/>
              <a:t>set: Thiết lập các giá trị thời gian.</a:t>
            </a:r>
          </a:p>
          <a:p>
            <a:pPr lvl="1">
              <a:lnSpc>
                <a:spcPct val="90000"/>
              </a:lnSpc>
            </a:pPr>
            <a:r>
              <a:rPr lang="en-US" sz="2400" smtClean="0"/>
              <a:t>get: Lấy các giá trị thời gian.</a:t>
            </a:r>
          </a:p>
          <a:p>
            <a:pPr algn="just">
              <a:buNone/>
            </a:pPr>
            <a:endParaRPr lang="en-US" sz="2800" smtClean="0"/>
          </a:p>
          <a:p>
            <a:endParaRPr lang="en-US" sz="2500"/>
          </a:p>
          <a:p>
            <a:endParaRPr lang="en-US" sz="2500" smtClean="0"/>
          </a:p>
          <a:p>
            <a:endParaRPr lang="en-US" sz="2500" smtClean="0"/>
          </a:p>
        </p:txBody>
      </p:sp>
      <p:sp>
        <p:nvSpPr>
          <p:cNvPr id="3" name="Text Placeholder 2"/>
          <p:cNvSpPr>
            <a:spLocks noGrp="1"/>
          </p:cNvSpPr>
          <p:nvPr>
            <p:ph type="body" sz="quarter" idx="11"/>
          </p:nvPr>
        </p:nvSpPr>
        <p:spPr/>
        <p:txBody>
          <a:bodyPr/>
          <a:lstStyle/>
          <a:p>
            <a:r>
              <a:rPr lang="en-US" smtClean="0"/>
              <a:t>Đối tượng Date</a:t>
            </a:r>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Đối tượng Date</a:t>
            </a:r>
            <a:endParaRPr lang="en-US"/>
          </a:p>
        </p:txBody>
      </p:sp>
      <p:sp>
        <p:nvSpPr>
          <p:cNvPr id="4" name="Rectangle 3"/>
          <p:cNvSpPr txBox="1">
            <a:spLocks noChangeArrowheads="1"/>
          </p:cNvSpPr>
          <p:nvPr/>
        </p:nvSpPr>
        <p:spPr bwMode="auto">
          <a:xfrm>
            <a:off x="622300" y="1092200"/>
            <a:ext cx="7772400" cy="356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r>
              <a:rPr kumimoji="0" lang="en-GB"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Các số nguyên biểu diễn giá trị</a:t>
            </a:r>
          </a:p>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endParaRPr kumimoji="0" lang="en-GB" sz="3000" b="0" i="0" u="none" strike="noStrike" kern="0" cap="none" spc="0" normalizeH="0" baseline="0" noProof="0">
              <a:ln>
                <a:noFill/>
              </a:ln>
              <a:solidFill>
                <a:schemeClr val="tx1">
                  <a:lumMod val="85000"/>
                  <a:lumOff val="15000"/>
                </a:schemeClr>
              </a:solidFill>
              <a:effectLst/>
              <a:uLnTx/>
              <a:uFillTx/>
              <a:latin typeface="Cambria" pitchFamily="18" charset="0"/>
              <a:ea typeface="+mn-ea"/>
              <a:cs typeface="Times New Roman" pitchFamily="18" charset="0"/>
            </a:endParaRPr>
          </a:p>
        </p:txBody>
      </p:sp>
      <p:graphicFrame>
        <p:nvGraphicFramePr>
          <p:cNvPr id="5" name="Group 79"/>
          <p:cNvGraphicFramePr>
            <a:graphicFrameLocks noGrp="1"/>
          </p:cNvGraphicFramePr>
          <p:nvPr/>
        </p:nvGraphicFramePr>
        <p:xfrm>
          <a:off x="1625600" y="2019300"/>
          <a:ext cx="6096000" cy="3200400"/>
        </p:xfrm>
        <a:graphic>
          <a:graphicData uri="http://schemas.openxmlformats.org/drawingml/2006/table">
            <a:tbl>
              <a:tblPr/>
              <a:tblGrid>
                <a:gridCol w="2590800"/>
                <a:gridCol w="3505200"/>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charset="0"/>
                        </a:rPr>
                        <a:t>Giá trị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imes New Roman" charset="0"/>
                        </a:rPr>
                        <a:t>Số nguyên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0C0C0"/>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Giây và phút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0 đến 59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Giờ</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0 đến 23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Ngày (trong tuần)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0 đến 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Ngày (trong tháng)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1 đến 31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Tháng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0 đến 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Năm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rPr>
                        <a:t>Từ 1900 trở đi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Nhúng JavaScript vào tài liệu HTML</a:t>
            </a:r>
            <a:endParaRPr lang="en-US"/>
          </a:p>
        </p:txBody>
      </p:sp>
      <p:graphicFrame>
        <p:nvGraphicFramePr>
          <p:cNvPr id="4" name="Diagram 3"/>
          <p:cNvGraphicFramePr/>
          <p:nvPr>
            <p:extLst>
              <p:ext uri="{D42A27DB-BD31-4B8C-83A1-F6EECF244321}">
                <p14:modId xmlns="" xmlns:p14="http://schemas.microsoft.com/office/powerpoint/2010/main" val="3551882262"/>
              </p:ext>
            </p:extLst>
          </p:nvPr>
        </p:nvGraphicFramePr>
        <p:xfrm>
          <a:off x="717452" y="1397000"/>
          <a:ext cx="76950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0943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620F2DC3-FFF8-459C-8C81-48E290FB3E41}"/>
                                            </p:graphicEl>
                                          </p:spTgt>
                                        </p:tgtEl>
                                        <p:attrNameLst>
                                          <p:attrName>style.visibility</p:attrName>
                                        </p:attrNameLst>
                                      </p:cBhvr>
                                      <p:to>
                                        <p:strVal val="visible"/>
                                      </p:to>
                                    </p:set>
                                    <p:anim calcmode="lin" valueType="num">
                                      <p:cBhvr>
                                        <p:cTn id="7" dur="500" fill="hold"/>
                                        <p:tgtEl>
                                          <p:spTgt spid="4">
                                            <p:graphicEl>
                                              <a:dgm id="{620F2DC3-FFF8-459C-8C81-48E290FB3E41}"/>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620F2DC3-FFF8-459C-8C81-48E290FB3E41}"/>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620F2DC3-FFF8-459C-8C81-48E290FB3E41}"/>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042D316C-A031-472D-B879-B6EA3C0C11B2}"/>
                                            </p:graphicEl>
                                          </p:spTgt>
                                        </p:tgtEl>
                                        <p:attrNameLst>
                                          <p:attrName>style.visibility</p:attrName>
                                        </p:attrNameLst>
                                      </p:cBhvr>
                                      <p:to>
                                        <p:strVal val="visible"/>
                                      </p:to>
                                    </p:set>
                                    <p:anim calcmode="lin" valueType="num">
                                      <p:cBhvr>
                                        <p:cTn id="12" dur="500" fill="hold"/>
                                        <p:tgtEl>
                                          <p:spTgt spid="4">
                                            <p:graphicEl>
                                              <a:dgm id="{042D316C-A031-472D-B879-B6EA3C0C11B2}"/>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042D316C-A031-472D-B879-B6EA3C0C11B2}"/>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042D316C-A031-472D-B879-B6EA3C0C11B2}"/>
                                            </p:graphic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graphicEl>
                                              <a:dgm id="{2606F9EE-2A40-49C9-96A5-5A013B0DF4A5}"/>
                                            </p:graphicEl>
                                          </p:spTgt>
                                        </p:tgtEl>
                                        <p:attrNameLst>
                                          <p:attrName>style.visibility</p:attrName>
                                        </p:attrNameLst>
                                      </p:cBhvr>
                                      <p:to>
                                        <p:strVal val="visible"/>
                                      </p:to>
                                    </p:set>
                                    <p:anim calcmode="lin" valueType="num">
                                      <p:cBhvr>
                                        <p:cTn id="17" dur="500" fill="hold"/>
                                        <p:tgtEl>
                                          <p:spTgt spid="4">
                                            <p:graphicEl>
                                              <a:dgm id="{2606F9EE-2A40-49C9-96A5-5A013B0DF4A5}"/>
                                            </p:graphicEl>
                                          </p:spTgt>
                                        </p:tgtEl>
                                        <p:attrNameLst>
                                          <p:attrName>ppt_w</p:attrName>
                                        </p:attrNameLst>
                                      </p:cBhvr>
                                      <p:tavLst>
                                        <p:tav tm="0">
                                          <p:val>
                                            <p:fltVal val="0"/>
                                          </p:val>
                                        </p:tav>
                                        <p:tav tm="100000">
                                          <p:val>
                                            <p:strVal val="#ppt_w"/>
                                          </p:val>
                                        </p:tav>
                                      </p:tavLst>
                                    </p:anim>
                                    <p:anim calcmode="lin" valueType="num">
                                      <p:cBhvr>
                                        <p:cTn id="18" dur="500" fill="hold"/>
                                        <p:tgtEl>
                                          <p:spTgt spid="4">
                                            <p:graphicEl>
                                              <a:dgm id="{2606F9EE-2A40-49C9-96A5-5A013B0DF4A5}"/>
                                            </p:graphicEl>
                                          </p:spTgt>
                                        </p:tgtEl>
                                        <p:attrNameLst>
                                          <p:attrName>ppt_h</p:attrName>
                                        </p:attrNameLst>
                                      </p:cBhvr>
                                      <p:tavLst>
                                        <p:tav tm="0">
                                          <p:val>
                                            <p:fltVal val="0"/>
                                          </p:val>
                                        </p:tav>
                                        <p:tav tm="100000">
                                          <p:val>
                                            <p:strVal val="#ppt_h"/>
                                          </p:val>
                                        </p:tav>
                                      </p:tavLst>
                                    </p:anim>
                                    <p:animEffect transition="in" filter="fade">
                                      <p:cBhvr>
                                        <p:cTn id="19" dur="500"/>
                                        <p:tgtEl>
                                          <p:spTgt spid="4">
                                            <p:graphicEl>
                                              <a:dgm id="{2606F9EE-2A40-49C9-96A5-5A013B0DF4A5}"/>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
                                            <p:graphicEl>
                                              <a:dgm id="{B70C365A-F6F0-4F3B-89C6-0584AD1F7DA5}"/>
                                            </p:graphicEl>
                                          </p:spTgt>
                                        </p:tgtEl>
                                        <p:attrNameLst>
                                          <p:attrName>style.visibility</p:attrName>
                                        </p:attrNameLst>
                                      </p:cBhvr>
                                      <p:to>
                                        <p:strVal val="visible"/>
                                      </p:to>
                                    </p:set>
                                    <p:anim calcmode="lin" valueType="num">
                                      <p:cBhvr>
                                        <p:cTn id="24" dur="500" fill="hold"/>
                                        <p:tgtEl>
                                          <p:spTgt spid="4">
                                            <p:graphicEl>
                                              <a:dgm id="{B70C365A-F6F0-4F3B-89C6-0584AD1F7DA5}"/>
                                            </p:graphicEl>
                                          </p:spTgt>
                                        </p:tgtEl>
                                        <p:attrNameLst>
                                          <p:attrName>ppt_w</p:attrName>
                                        </p:attrNameLst>
                                      </p:cBhvr>
                                      <p:tavLst>
                                        <p:tav tm="0">
                                          <p:val>
                                            <p:fltVal val="0"/>
                                          </p:val>
                                        </p:tav>
                                        <p:tav tm="100000">
                                          <p:val>
                                            <p:strVal val="#ppt_w"/>
                                          </p:val>
                                        </p:tav>
                                      </p:tavLst>
                                    </p:anim>
                                    <p:anim calcmode="lin" valueType="num">
                                      <p:cBhvr>
                                        <p:cTn id="25" dur="500" fill="hold"/>
                                        <p:tgtEl>
                                          <p:spTgt spid="4">
                                            <p:graphicEl>
                                              <a:dgm id="{B70C365A-F6F0-4F3B-89C6-0584AD1F7DA5}"/>
                                            </p:graphicEl>
                                          </p:spTgt>
                                        </p:tgtEl>
                                        <p:attrNameLst>
                                          <p:attrName>ppt_h</p:attrName>
                                        </p:attrNameLst>
                                      </p:cBhvr>
                                      <p:tavLst>
                                        <p:tav tm="0">
                                          <p:val>
                                            <p:fltVal val="0"/>
                                          </p:val>
                                        </p:tav>
                                        <p:tav tm="100000">
                                          <p:val>
                                            <p:strVal val="#ppt_h"/>
                                          </p:val>
                                        </p:tav>
                                      </p:tavLst>
                                    </p:anim>
                                    <p:animEffect transition="in" filter="fade">
                                      <p:cBhvr>
                                        <p:cTn id="26" dur="500"/>
                                        <p:tgtEl>
                                          <p:spTgt spid="4">
                                            <p:graphicEl>
                                              <a:dgm id="{B70C365A-F6F0-4F3B-89C6-0584AD1F7DA5}"/>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
                                            <p:graphicEl>
                                              <a:dgm id="{EC4C404B-17C5-4184-95DD-52F03E732CAA}"/>
                                            </p:graphicEl>
                                          </p:spTgt>
                                        </p:tgtEl>
                                        <p:attrNameLst>
                                          <p:attrName>style.visibility</p:attrName>
                                        </p:attrNameLst>
                                      </p:cBhvr>
                                      <p:to>
                                        <p:strVal val="visible"/>
                                      </p:to>
                                    </p:set>
                                    <p:anim calcmode="lin" valueType="num">
                                      <p:cBhvr>
                                        <p:cTn id="29" dur="500" fill="hold"/>
                                        <p:tgtEl>
                                          <p:spTgt spid="4">
                                            <p:graphicEl>
                                              <a:dgm id="{EC4C404B-17C5-4184-95DD-52F03E732CAA}"/>
                                            </p:graphicEl>
                                          </p:spTgt>
                                        </p:tgtEl>
                                        <p:attrNameLst>
                                          <p:attrName>ppt_w</p:attrName>
                                        </p:attrNameLst>
                                      </p:cBhvr>
                                      <p:tavLst>
                                        <p:tav tm="0">
                                          <p:val>
                                            <p:fltVal val="0"/>
                                          </p:val>
                                        </p:tav>
                                        <p:tav tm="100000">
                                          <p:val>
                                            <p:strVal val="#ppt_w"/>
                                          </p:val>
                                        </p:tav>
                                      </p:tavLst>
                                    </p:anim>
                                    <p:anim calcmode="lin" valueType="num">
                                      <p:cBhvr>
                                        <p:cTn id="30" dur="500" fill="hold"/>
                                        <p:tgtEl>
                                          <p:spTgt spid="4">
                                            <p:graphicEl>
                                              <a:dgm id="{EC4C404B-17C5-4184-95DD-52F03E732CAA}"/>
                                            </p:graphicEl>
                                          </p:spTgt>
                                        </p:tgtEl>
                                        <p:attrNameLst>
                                          <p:attrName>ppt_h</p:attrName>
                                        </p:attrNameLst>
                                      </p:cBhvr>
                                      <p:tavLst>
                                        <p:tav tm="0">
                                          <p:val>
                                            <p:fltVal val="0"/>
                                          </p:val>
                                        </p:tav>
                                        <p:tav tm="100000">
                                          <p:val>
                                            <p:strVal val="#ppt_h"/>
                                          </p:val>
                                        </p:tav>
                                      </p:tavLst>
                                    </p:anim>
                                    <p:animEffect transition="in" filter="fade">
                                      <p:cBhvr>
                                        <p:cTn id="31" dur="500"/>
                                        <p:tgtEl>
                                          <p:spTgt spid="4">
                                            <p:graphicEl>
                                              <a:dgm id="{EC4C404B-17C5-4184-95DD-52F03E732CA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4">
                                            <p:graphicEl>
                                              <a:dgm id="{826C7AB5-85F2-4B39-B74A-27EDF40F8F36}"/>
                                            </p:graphicEl>
                                          </p:spTgt>
                                        </p:tgtEl>
                                        <p:attrNameLst>
                                          <p:attrName>style.visibility</p:attrName>
                                        </p:attrNameLst>
                                      </p:cBhvr>
                                      <p:to>
                                        <p:strVal val="visible"/>
                                      </p:to>
                                    </p:set>
                                    <p:anim calcmode="lin" valueType="num">
                                      <p:cBhvr>
                                        <p:cTn id="36" dur="500" fill="hold"/>
                                        <p:tgtEl>
                                          <p:spTgt spid="4">
                                            <p:graphicEl>
                                              <a:dgm id="{826C7AB5-85F2-4B39-B74A-27EDF40F8F36}"/>
                                            </p:graphicEl>
                                          </p:spTgt>
                                        </p:tgtEl>
                                        <p:attrNameLst>
                                          <p:attrName>ppt_w</p:attrName>
                                        </p:attrNameLst>
                                      </p:cBhvr>
                                      <p:tavLst>
                                        <p:tav tm="0">
                                          <p:val>
                                            <p:fltVal val="0"/>
                                          </p:val>
                                        </p:tav>
                                        <p:tav tm="100000">
                                          <p:val>
                                            <p:strVal val="#ppt_w"/>
                                          </p:val>
                                        </p:tav>
                                      </p:tavLst>
                                    </p:anim>
                                    <p:anim calcmode="lin" valueType="num">
                                      <p:cBhvr>
                                        <p:cTn id="37" dur="500" fill="hold"/>
                                        <p:tgtEl>
                                          <p:spTgt spid="4">
                                            <p:graphicEl>
                                              <a:dgm id="{826C7AB5-85F2-4B39-B74A-27EDF40F8F36}"/>
                                            </p:graphicEl>
                                          </p:spTgt>
                                        </p:tgtEl>
                                        <p:attrNameLst>
                                          <p:attrName>ppt_h</p:attrName>
                                        </p:attrNameLst>
                                      </p:cBhvr>
                                      <p:tavLst>
                                        <p:tav tm="0">
                                          <p:val>
                                            <p:fltVal val="0"/>
                                          </p:val>
                                        </p:tav>
                                        <p:tav tm="100000">
                                          <p:val>
                                            <p:strVal val="#ppt_h"/>
                                          </p:val>
                                        </p:tav>
                                      </p:tavLst>
                                    </p:anim>
                                    <p:animEffect transition="in" filter="fade">
                                      <p:cBhvr>
                                        <p:cTn id="38" dur="500"/>
                                        <p:tgtEl>
                                          <p:spTgt spid="4">
                                            <p:graphicEl>
                                              <a:dgm id="{826C7AB5-85F2-4B39-B74A-27EDF40F8F36}"/>
                                            </p:graphic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
                                            <p:graphicEl>
                                              <a:dgm id="{B1B10D1A-8424-458A-8341-00D4691E740E}"/>
                                            </p:graphicEl>
                                          </p:spTgt>
                                        </p:tgtEl>
                                        <p:attrNameLst>
                                          <p:attrName>style.visibility</p:attrName>
                                        </p:attrNameLst>
                                      </p:cBhvr>
                                      <p:to>
                                        <p:strVal val="visible"/>
                                      </p:to>
                                    </p:set>
                                    <p:anim calcmode="lin" valueType="num">
                                      <p:cBhvr>
                                        <p:cTn id="41" dur="500" fill="hold"/>
                                        <p:tgtEl>
                                          <p:spTgt spid="4">
                                            <p:graphicEl>
                                              <a:dgm id="{B1B10D1A-8424-458A-8341-00D4691E740E}"/>
                                            </p:graphicEl>
                                          </p:spTgt>
                                        </p:tgtEl>
                                        <p:attrNameLst>
                                          <p:attrName>ppt_w</p:attrName>
                                        </p:attrNameLst>
                                      </p:cBhvr>
                                      <p:tavLst>
                                        <p:tav tm="0">
                                          <p:val>
                                            <p:fltVal val="0"/>
                                          </p:val>
                                        </p:tav>
                                        <p:tav tm="100000">
                                          <p:val>
                                            <p:strVal val="#ppt_w"/>
                                          </p:val>
                                        </p:tav>
                                      </p:tavLst>
                                    </p:anim>
                                    <p:anim calcmode="lin" valueType="num">
                                      <p:cBhvr>
                                        <p:cTn id="42" dur="500" fill="hold"/>
                                        <p:tgtEl>
                                          <p:spTgt spid="4">
                                            <p:graphicEl>
                                              <a:dgm id="{B1B10D1A-8424-458A-8341-00D4691E740E}"/>
                                            </p:graphicEl>
                                          </p:spTgt>
                                        </p:tgtEl>
                                        <p:attrNameLst>
                                          <p:attrName>ppt_h</p:attrName>
                                        </p:attrNameLst>
                                      </p:cBhvr>
                                      <p:tavLst>
                                        <p:tav tm="0">
                                          <p:val>
                                            <p:fltVal val="0"/>
                                          </p:val>
                                        </p:tav>
                                        <p:tav tm="100000">
                                          <p:val>
                                            <p:strVal val="#ppt_h"/>
                                          </p:val>
                                        </p:tav>
                                      </p:tavLst>
                                    </p:anim>
                                    <p:animEffect transition="in" filter="fade">
                                      <p:cBhvr>
                                        <p:cTn id="43" dur="500"/>
                                        <p:tgtEl>
                                          <p:spTgt spid="4">
                                            <p:graphicEl>
                                              <a:dgm id="{B1B10D1A-8424-458A-8341-00D4691E740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Đối tượng Date</a:t>
            </a:r>
            <a:endParaRPr lang="en-US"/>
          </a:p>
        </p:txBody>
      </p:sp>
      <p:sp>
        <p:nvSpPr>
          <p:cNvPr id="5" name="Rectangle 3"/>
          <p:cNvSpPr txBox="1">
            <a:spLocks noChangeArrowheads="1"/>
          </p:cNvSpPr>
          <p:nvPr/>
        </p:nvSpPr>
        <p:spPr bwMode="auto">
          <a:xfrm>
            <a:off x="838200" y="1269999"/>
            <a:ext cx="7772400" cy="5071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r>
              <a:rPr kumimoji="0" lang="en-GB"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Nhóm phương thức get</a:t>
            </a:r>
          </a:p>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endParaRPr kumimoji="0" lang="en-GB" sz="3000" b="0" i="0" u="none" strike="noStrike" kern="0" cap="none" spc="0" normalizeH="0" baseline="0" noProof="0">
              <a:ln>
                <a:noFill/>
              </a:ln>
              <a:solidFill>
                <a:schemeClr val="tx1">
                  <a:lumMod val="85000"/>
                  <a:lumOff val="15000"/>
                </a:schemeClr>
              </a:solidFill>
              <a:effectLst/>
              <a:uLnTx/>
              <a:uFillTx/>
              <a:latin typeface="Cambria" pitchFamily="18" charset="0"/>
              <a:ea typeface="+mn-ea"/>
              <a:cs typeface="Times New Roman" pitchFamily="18" charset="0"/>
            </a:endParaRPr>
          </a:p>
        </p:txBody>
      </p:sp>
      <p:sp>
        <p:nvSpPr>
          <p:cNvPr id="6" name="Text Box 30"/>
          <p:cNvSpPr txBox="1">
            <a:spLocks noChangeArrowheads="1"/>
          </p:cNvSpPr>
          <p:nvPr/>
        </p:nvSpPr>
        <p:spPr bwMode="auto">
          <a:xfrm>
            <a:off x="1295400" y="2307401"/>
            <a:ext cx="2667000" cy="2677656"/>
          </a:xfrm>
          <a:prstGeom prst="rect">
            <a:avLst/>
          </a:prstGeom>
          <a:noFill/>
          <a:ln w="9525">
            <a:noFill/>
            <a:miter lim="800000"/>
            <a:headEnd/>
            <a:tailEnd/>
          </a:ln>
          <a:effectLst/>
        </p:spPr>
        <p:txBody>
          <a:bodyPr wrap="square">
            <a:spAutoFit/>
          </a:bodyPr>
          <a:lstStyle/>
          <a:p>
            <a:pPr>
              <a:spcBef>
                <a:spcPct val="50000"/>
              </a:spcBef>
              <a:buClr>
                <a:schemeClr val="hlink"/>
              </a:buClr>
              <a:buFont typeface="Wingdings" pitchFamily="2" charset="2"/>
              <a:buChar char="§"/>
            </a:pPr>
            <a:r>
              <a:rPr lang="en-US" sz="2400">
                <a:latin typeface="Times New Roman" charset="0"/>
              </a:rPr>
              <a:t> getDate()</a:t>
            </a:r>
          </a:p>
          <a:p>
            <a:pPr>
              <a:spcBef>
                <a:spcPct val="50000"/>
              </a:spcBef>
              <a:buClr>
                <a:schemeClr val="hlink"/>
              </a:buClr>
              <a:buFont typeface="Wingdings" pitchFamily="2" charset="2"/>
              <a:buChar char="§"/>
            </a:pPr>
            <a:r>
              <a:rPr lang="en-US" sz="2400">
                <a:latin typeface="Times New Roman" charset="0"/>
              </a:rPr>
              <a:t> getDay()</a:t>
            </a:r>
          </a:p>
          <a:p>
            <a:pPr>
              <a:spcBef>
                <a:spcPct val="50000"/>
              </a:spcBef>
              <a:buClr>
                <a:schemeClr val="hlink"/>
              </a:buClr>
              <a:buFont typeface="Wingdings" pitchFamily="2" charset="2"/>
              <a:buChar char="§"/>
            </a:pPr>
            <a:r>
              <a:rPr lang="en-US" sz="2400">
                <a:latin typeface="Times New Roman" charset="0"/>
              </a:rPr>
              <a:t> getHours()</a:t>
            </a:r>
          </a:p>
          <a:p>
            <a:pPr>
              <a:spcBef>
                <a:spcPct val="50000"/>
              </a:spcBef>
              <a:buClr>
                <a:schemeClr val="hlink"/>
              </a:buClr>
              <a:buFont typeface="Wingdings" pitchFamily="2" charset="2"/>
              <a:buChar char="§"/>
            </a:pPr>
            <a:r>
              <a:rPr lang="en-US" sz="2400">
                <a:latin typeface="Times New Roman" charset="0"/>
              </a:rPr>
              <a:t> getMinutes()</a:t>
            </a:r>
          </a:p>
          <a:p>
            <a:pPr>
              <a:spcBef>
                <a:spcPct val="50000"/>
              </a:spcBef>
              <a:buClr>
                <a:schemeClr val="hlink"/>
              </a:buClr>
              <a:buFont typeface="Wingdings" pitchFamily="2" charset="2"/>
              <a:buChar char="§"/>
            </a:pPr>
            <a:r>
              <a:rPr lang="en-US" sz="2400">
                <a:latin typeface="Times New Roman" charset="0"/>
              </a:rPr>
              <a:t> getSeconds()</a:t>
            </a:r>
          </a:p>
        </p:txBody>
      </p:sp>
      <p:sp>
        <p:nvSpPr>
          <p:cNvPr id="7" name="Text Box 31"/>
          <p:cNvSpPr txBox="1">
            <a:spLocks noChangeArrowheads="1"/>
          </p:cNvSpPr>
          <p:nvPr/>
        </p:nvSpPr>
        <p:spPr bwMode="auto">
          <a:xfrm>
            <a:off x="4572000" y="2381780"/>
            <a:ext cx="3124200" cy="2123658"/>
          </a:xfrm>
          <a:prstGeom prst="rect">
            <a:avLst/>
          </a:prstGeom>
          <a:noFill/>
          <a:ln w="9525">
            <a:noFill/>
            <a:miter lim="800000"/>
            <a:headEnd/>
            <a:tailEnd/>
          </a:ln>
          <a:effectLst/>
        </p:spPr>
        <p:txBody>
          <a:bodyPr wrap="square">
            <a:spAutoFit/>
          </a:bodyPr>
          <a:lstStyle/>
          <a:p>
            <a:pPr>
              <a:spcBef>
                <a:spcPct val="50000"/>
              </a:spcBef>
              <a:buClr>
                <a:schemeClr val="hlink"/>
              </a:buClr>
              <a:buFont typeface="Wingdings" pitchFamily="2" charset="2"/>
              <a:buChar char="§"/>
            </a:pPr>
            <a:r>
              <a:rPr lang="en-US" sz="2400">
                <a:latin typeface="Times New Roman" charset="0"/>
              </a:rPr>
              <a:t> getMonth()</a:t>
            </a:r>
          </a:p>
          <a:p>
            <a:pPr>
              <a:spcBef>
                <a:spcPct val="50000"/>
              </a:spcBef>
              <a:buClr>
                <a:schemeClr val="hlink"/>
              </a:buClr>
              <a:buFont typeface="Wingdings" pitchFamily="2" charset="2"/>
              <a:buChar char="§"/>
            </a:pPr>
            <a:r>
              <a:rPr lang="en-US" sz="2400">
                <a:latin typeface="Times New Roman" charset="0"/>
              </a:rPr>
              <a:t> getYear()</a:t>
            </a:r>
          </a:p>
          <a:p>
            <a:pPr>
              <a:spcBef>
                <a:spcPct val="50000"/>
              </a:spcBef>
              <a:buClr>
                <a:schemeClr val="hlink"/>
              </a:buClr>
              <a:buFont typeface="Wingdings" pitchFamily="2" charset="2"/>
              <a:buChar char="§"/>
            </a:pPr>
            <a:r>
              <a:rPr lang="en-US" sz="2400">
                <a:latin typeface="Times New Roman" charset="0"/>
              </a:rPr>
              <a:t> getTime()</a:t>
            </a:r>
          </a:p>
          <a:p>
            <a:pPr>
              <a:spcBef>
                <a:spcPct val="50000"/>
              </a:spcBef>
              <a:buClr>
                <a:schemeClr val="hlink"/>
              </a:buClr>
              <a:buFont typeface="Wingdings" pitchFamily="2" charset="2"/>
              <a:buChar char="§"/>
            </a:pPr>
            <a:r>
              <a:rPr lang="en-US" sz="2400">
                <a:latin typeface="Times New Roman" charset="0"/>
              </a:rPr>
              <a:t> getTimeZoneOffset()</a:t>
            </a: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Đối tượng Date</a:t>
            </a:r>
            <a:endParaRPr lang="en-US"/>
          </a:p>
        </p:txBody>
      </p:sp>
      <p:sp>
        <p:nvSpPr>
          <p:cNvPr id="8" name="Rectangle 3"/>
          <p:cNvSpPr txBox="1">
            <a:spLocks noChangeArrowheads="1"/>
          </p:cNvSpPr>
          <p:nvPr/>
        </p:nvSpPr>
        <p:spPr bwMode="auto">
          <a:xfrm>
            <a:off x="838200" y="1079500"/>
            <a:ext cx="7772400" cy="486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r>
              <a:rPr kumimoji="0" lang="en-GB"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Nhóm phương thức set</a:t>
            </a:r>
          </a:p>
          <a:p>
            <a:pPr marL="457200" marR="0" lvl="0" indent="-457200" algn="just" defTabSz="914400" rtl="0" eaLnBrk="0" fontAlgn="base" latinLnBrk="0" hangingPunct="0">
              <a:lnSpc>
                <a:spcPct val="140000"/>
              </a:lnSpc>
              <a:spcBef>
                <a:spcPct val="0"/>
              </a:spcBef>
              <a:spcAft>
                <a:spcPct val="40000"/>
              </a:spcAft>
              <a:buClr>
                <a:srgbClr val="339933"/>
              </a:buClr>
              <a:buSzTx/>
              <a:buFont typeface="Wingdings" pitchFamily="2" charset="2"/>
              <a:buChar char="Ø"/>
              <a:tabLst/>
              <a:defRPr/>
            </a:pPr>
            <a:endParaRPr kumimoji="0" lang="en-GB" sz="3000" b="0" i="0" u="none" strike="noStrike" kern="0" cap="none" spc="0" normalizeH="0" baseline="0" noProof="0">
              <a:ln>
                <a:noFill/>
              </a:ln>
              <a:solidFill>
                <a:schemeClr val="tx1">
                  <a:lumMod val="85000"/>
                  <a:lumOff val="15000"/>
                </a:schemeClr>
              </a:solidFill>
              <a:effectLst/>
              <a:uLnTx/>
              <a:uFillTx/>
              <a:latin typeface="Cambria" pitchFamily="18" charset="0"/>
              <a:ea typeface="+mn-ea"/>
              <a:cs typeface="Times New Roman" pitchFamily="18" charset="0"/>
            </a:endParaRPr>
          </a:p>
        </p:txBody>
      </p:sp>
      <p:sp>
        <p:nvSpPr>
          <p:cNvPr id="9" name="Text Box 4"/>
          <p:cNvSpPr txBox="1">
            <a:spLocks noChangeArrowheads="1"/>
          </p:cNvSpPr>
          <p:nvPr/>
        </p:nvSpPr>
        <p:spPr bwMode="auto">
          <a:xfrm>
            <a:off x="1295400" y="2052462"/>
            <a:ext cx="2667000" cy="3785652"/>
          </a:xfrm>
          <a:prstGeom prst="rect">
            <a:avLst/>
          </a:prstGeom>
          <a:noFill/>
          <a:ln w="9525">
            <a:noFill/>
            <a:miter lim="800000"/>
            <a:headEnd/>
            <a:tailEnd/>
          </a:ln>
          <a:effectLst/>
        </p:spPr>
        <p:txBody>
          <a:bodyPr wrap="square">
            <a:spAutoFit/>
          </a:bodyPr>
          <a:lstStyle/>
          <a:p>
            <a:pPr>
              <a:spcBef>
                <a:spcPct val="50000"/>
              </a:spcBef>
              <a:buClr>
                <a:schemeClr val="hlink"/>
              </a:buClr>
              <a:buFont typeface="Wingdings" pitchFamily="2" charset="2"/>
              <a:buChar char="§"/>
            </a:pPr>
            <a:r>
              <a:rPr lang="en-US" sz="2400">
                <a:latin typeface="Times New Roman" charset="0"/>
              </a:rPr>
              <a:t> setDate()</a:t>
            </a:r>
          </a:p>
          <a:p>
            <a:pPr>
              <a:spcBef>
                <a:spcPct val="50000"/>
              </a:spcBef>
              <a:buClr>
                <a:schemeClr val="hlink"/>
              </a:buClr>
              <a:buFont typeface="Wingdings" pitchFamily="2" charset="2"/>
              <a:buChar char="§"/>
            </a:pPr>
            <a:r>
              <a:rPr lang="en-US" sz="2400">
                <a:latin typeface="Times New Roman" charset="0"/>
              </a:rPr>
              <a:t> setHours()</a:t>
            </a:r>
          </a:p>
          <a:p>
            <a:pPr>
              <a:spcBef>
                <a:spcPct val="50000"/>
              </a:spcBef>
              <a:buClr>
                <a:schemeClr val="hlink"/>
              </a:buClr>
              <a:buFont typeface="Wingdings" pitchFamily="2" charset="2"/>
              <a:buChar char="§"/>
            </a:pPr>
            <a:r>
              <a:rPr lang="en-US" sz="2400">
                <a:latin typeface="Times New Roman" charset="0"/>
              </a:rPr>
              <a:t> setMinutes()</a:t>
            </a:r>
          </a:p>
          <a:p>
            <a:pPr>
              <a:spcBef>
                <a:spcPct val="50000"/>
              </a:spcBef>
              <a:buClr>
                <a:schemeClr val="hlink"/>
              </a:buClr>
              <a:buFont typeface="Wingdings" pitchFamily="2" charset="2"/>
              <a:buChar char="§"/>
            </a:pPr>
            <a:r>
              <a:rPr lang="en-US" sz="2400">
                <a:latin typeface="Times New Roman" charset="0"/>
              </a:rPr>
              <a:t> setSeconds()</a:t>
            </a:r>
          </a:p>
          <a:p>
            <a:pPr>
              <a:spcBef>
                <a:spcPct val="50000"/>
              </a:spcBef>
              <a:buClr>
                <a:schemeClr val="hlink"/>
              </a:buClr>
              <a:buFont typeface="Wingdings" pitchFamily="2" charset="2"/>
              <a:buChar char="§"/>
            </a:pPr>
            <a:r>
              <a:rPr lang="en-US" sz="2400">
                <a:latin typeface="Times New Roman" charset="0"/>
              </a:rPr>
              <a:t> setTime()</a:t>
            </a:r>
          </a:p>
          <a:p>
            <a:pPr>
              <a:spcBef>
                <a:spcPct val="50000"/>
              </a:spcBef>
              <a:buClr>
                <a:schemeClr val="hlink"/>
              </a:buClr>
              <a:buFont typeface="Wingdings" pitchFamily="2" charset="2"/>
              <a:buChar char="§"/>
            </a:pPr>
            <a:r>
              <a:rPr lang="en-US" sz="2400">
                <a:latin typeface="Times New Roman" charset="0"/>
              </a:rPr>
              <a:t> setMonth()</a:t>
            </a:r>
          </a:p>
          <a:p>
            <a:pPr>
              <a:spcBef>
                <a:spcPct val="50000"/>
              </a:spcBef>
              <a:buClr>
                <a:schemeClr val="hlink"/>
              </a:buClr>
              <a:buFont typeface="Wingdings" pitchFamily="2" charset="2"/>
              <a:buChar char="§"/>
            </a:pPr>
            <a:r>
              <a:rPr lang="en-US" sz="2400">
                <a:latin typeface="Times New Roman" charset="0"/>
              </a:rPr>
              <a:t> setYear()</a:t>
            </a: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JavaScipt</a:t>
            </a:r>
            <a:r>
              <a:rPr lang="en-US" dirty="0" smtClean="0"/>
              <a:t> </a:t>
            </a:r>
            <a:r>
              <a:rPr lang="en-US" dirty="0" err="1" smtClean="0"/>
              <a:t>hỗ</a:t>
            </a:r>
            <a:r>
              <a:rPr lang="en-US" dirty="0" smtClean="0"/>
              <a:t> </a:t>
            </a:r>
            <a:r>
              <a:rPr lang="en-US" dirty="0" err="1" smtClean="0"/>
              <a:t>trợ</a:t>
            </a:r>
            <a:r>
              <a:rPr lang="en-US" dirty="0" smtClean="0"/>
              <a:t>:</a:t>
            </a:r>
            <a:endParaRPr lang="en-US" dirty="0"/>
          </a:p>
        </p:txBody>
      </p:sp>
      <p:sp>
        <p:nvSpPr>
          <p:cNvPr id="3" name="Text Placeholder 2"/>
          <p:cNvSpPr>
            <a:spLocks noGrp="1"/>
          </p:cNvSpPr>
          <p:nvPr>
            <p:ph type="body" sz="quarter" idx="11"/>
          </p:nvPr>
        </p:nvSpPr>
        <p:spPr/>
        <p:txBody>
          <a:bodyPr/>
          <a:lstStyle/>
          <a:p>
            <a:r>
              <a:rPr lang="en-US" dirty="0" err="1" smtClean="0"/>
              <a:t>Các</a:t>
            </a:r>
            <a:r>
              <a:rPr lang="en-US" dirty="0" smtClean="0"/>
              <a:t> </a:t>
            </a:r>
            <a:r>
              <a:rPr lang="en-US" dirty="0" err="1" smtClean="0"/>
              <a:t>sự</a:t>
            </a:r>
            <a:r>
              <a:rPr lang="en-US" dirty="0" smtClean="0"/>
              <a:t> </a:t>
            </a:r>
            <a:r>
              <a:rPr lang="en-US" dirty="0" err="1" smtClean="0"/>
              <a:t>kiện</a:t>
            </a:r>
            <a:r>
              <a:rPr lang="en-US" dirty="0" smtClean="0"/>
              <a:t> </a:t>
            </a:r>
            <a:r>
              <a:rPr lang="en-US" dirty="0" err="1" smtClean="0"/>
              <a:t>trong</a:t>
            </a:r>
            <a:r>
              <a:rPr lang="en-US" dirty="0" smtClean="0"/>
              <a:t> JavaScript</a:t>
            </a:r>
            <a:endParaRPr lang="en-US" dirty="0"/>
          </a:p>
        </p:txBody>
      </p:sp>
      <p:sp>
        <p:nvSpPr>
          <p:cNvPr id="4" name="Text Box 4"/>
          <p:cNvSpPr txBox="1">
            <a:spLocks noChangeArrowheads="1"/>
          </p:cNvSpPr>
          <p:nvPr/>
        </p:nvSpPr>
        <p:spPr bwMode="auto">
          <a:xfrm>
            <a:off x="685800" y="2311400"/>
            <a:ext cx="3352800" cy="2868613"/>
          </a:xfrm>
          <a:prstGeom prst="rect">
            <a:avLst/>
          </a:prstGeom>
          <a:solidFill>
            <a:srgbClr val="CCCCFF"/>
          </a:solidFill>
          <a:ln w="9525">
            <a:noFill/>
            <a:miter lim="800000"/>
            <a:headEnd/>
            <a:tailEnd/>
          </a:ln>
        </p:spPr>
        <p:txBody>
          <a:bodyPr>
            <a:spAutoFit/>
          </a:bodyPr>
          <a:lstStyle/>
          <a:p>
            <a:pPr lvl="1">
              <a:buFontTx/>
              <a:buChar char="•"/>
            </a:pPr>
            <a:r>
              <a:rPr lang="en-US" sz="2800">
                <a:latin typeface="Times New Roman" charset="0"/>
              </a:rPr>
              <a:t>  onClick</a:t>
            </a:r>
          </a:p>
          <a:p>
            <a:pPr lvl="1">
              <a:buFontTx/>
              <a:buChar char="•"/>
            </a:pPr>
            <a:r>
              <a:rPr lang="en-US" sz="2800">
                <a:latin typeface="Times New Roman" charset="0"/>
              </a:rPr>
              <a:t>  onChange</a:t>
            </a:r>
          </a:p>
          <a:p>
            <a:pPr lvl="1">
              <a:buFontTx/>
              <a:buChar char="•"/>
            </a:pPr>
            <a:r>
              <a:rPr lang="en-US" sz="2800">
                <a:latin typeface="Times New Roman" charset="0"/>
              </a:rPr>
              <a:t>  onFocus</a:t>
            </a:r>
          </a:p>
          <a:p>
            <a:pPr lvl="1">
              <a:buFontTx/>
              <a:buChar char="•"/>
            </a:pPr>
            <a:r>
              <a:rPr lang="en-US" sz="2800">
                <a:latin typeface="Times New Roman" charset="0"/>
              </a:rPr>
              <a:t>  onBlur</a:t>
            </a:r>
          </a:p>
          <a:p>
            <a:pPr lvl="1">
              <a:buFontTx/>
              <a:buChar char="•"/>
            </a:pPr>
            <a:r>
              <a:rPr lang="en-US" sz="2800">
                <a:latin typeface="Times New Roman" charset="0"/>
              </a:rPr>
              <a:t>  onMouseOver</a:t>
            </a:r>
          </a:p>
          <a:p>
            <a:pPr>
              <a:spcBef>
                <a:spcPct val="50000"/>
              </a:spcBef>
            </a:pPr>
            <a:endParaRPr lang="en-US" sz="2800">
              <a:latin typeface="Times New Roman" charset="0"/>
            </a:endParaRPr>
          </a:p>
        </p:txBody>
      </p:sp>
      <p:sp>
        <p:nvSpPr>
          <p:cNvPr id="5" name="Text Box 5"/>
          <p:cNvSpPr txBox="1">
            <a:spLocks noChangeArrowheads="1"/>
          </p:cNvSpPr>
          <p:nvPr/>
        </p:nvSpPr>
        <p:spPr bwMode="auto">
          <a:xfrm>
            <a:off x="4648200" y="2311400"/>
            <a:ext cx="3352800" cy="2868613"/>
          </a:xfrm>
          <a:prstGeom prst="rect">
            <a:avLst/>
          </a:prstGeom>
          <a:solidFill>
            <a:srgbClr val="CCCCFF"/>
          </a:solidFill>
          <a:ln w="9525">
            <a:noFill/>
            <a:miter lim="800000"/>
            <a:headEnd/>
            <a:tailEnd/>
          </a:ln>
        </p:spPr>
        <p:txBody>
          <a:bodyPr>
            <a:spAutoFit/>
          </a:bodyPr>
          <a:lstStyle/>
          <a:p>
            <a:pPr lvl="1">
              <a:buFontTx/>
              <a:buChar char="•"/>
            </a:pPr>
            <a:r>
              <a:rPr lang="en-US" sz="2800">
                <a:latin typeface="Times New Roman" charset="0"/>
              </a:rPr>
              <a:t> onMouseOut</a:t>
            </a:r>
          </a:p>
          <a:p>
            <a:pPr lvl="1">
              <a:buFontTx/>
              <a:buChar char="•"/>
            </a:pPr>
            <a:r>
              <a:rPr lang="en-US" sz="2800">
                <a:latin typeface="Times New Roman" charset="0"/>
              </a:rPr>
              <a:t> onLoad</a:t>
            </a:r>
          </a:p>
          <a:p>
            <a:pPr lvl="1">
              <a:buFontTx/>
              <a:buChar char="•"/>
            </a:pPr>
            <a:r>
              <a:rPr lang="en-US" sz="2800">
                <a:latin typeface="Times New Roman" charset="0"/>
              </a:rPr>
              <a:t> onSubmit</a:t>
            </a:r>
          </a:p>
          <a:p>
            <a:pPr lvl="1">
              <a:buFontTx/>
              <a:buChar char="•"/>
            </a:pPr>
            <a:r>
              <a:rPr lang="en-US" sz="2800">
                <a:latin typeface="Times New Roman" charset="0"/>
              </a:rPr>
              <a:t> onMouseDown</a:t>
            </a:r>
          </a:p>
          <a:p>
            <a:pPr lvl="1">
              <a:buFontTx/>
              <a:buChar char="•"/>
            </a:pPr>
            <a:r>
              <a:rPr lang="en-US" sz="2800">
                <a:latin typeface="Times New Roman" charset="0"/>
              </a:rPr>
              <a:t> onMouseUp</a:t>
            </a:r>
          </a:p>
          <a:p>
            <a:pPr>
              <a:spcBef>
                <a:spcPct val="50000"/>
              </a:spcBef>
            </a:pPr>
            <a:endParaRPr lang="en-US" sz="2800">
              <a:latin typeface="Times New Roman" charset="0"/>
            </a:endParaRPr>
          </a:p>
        </p:txBody>
      </p:sp>
    </p:spTree>
    <p:extLst>
      <p:ext uri="{BB962C8B-B14F-4D97-AF65-F5344CB8AC3E}">
        <p14:creationId xmlns="" xmlns:p14="http://schemas.microsoft.com/office/powerpoint/2010/main" val="21209213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onClick</a:t>
            </a:r>
            <a:endParaRPr lang="en-US"/>
          </a:p>
        </p:txBody>
      </p:sp>
      <p:sp>
        <p:nvSpPr>
          <p:cNvPr id="5" name="Rectangle 3"/>
          <p:cNvSpPr txBox="1">
            <a:spLocks noChangeArrowheads="1"/>
          </p:cNvSpPr>
          <p:nvPr/>
        </p:nvSpPr>
        <p:spPr bwMode="auto">
          <a:xfrm>
            <a:off x="469900" y="1397000"/>
            <a:ext cx="79121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a:bodyPr>
          <a:lstStyle/>
          <a:p>
            <a:pPr marL="457200" marR="0" lvl="0" indent="-457200" algn="just"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26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Sự kiện onClick được khởi tạo khi người sử dụng click chuột vào button hoặc các phần tử form hoặc các liên kết.  </a:t>
            </a:r>
          </a:p>
          <a:p>
            <a:pPr marL="457200" marR="0" lvl="0" indent="-457200" algn="l" defTabSz="914400" rtl="0" eaLnBrk="1" fontAlgn="base" latinLnBrk="0" hangingPunct="1">
              <a:lnSpc>
                <a:spcPct val="90000"/>
              </a:lnSpc>
              <a:spcBef>
                <a:spcPct val="0"/>
              </a:spcBef>
              <a:spcAft>
                <a:spcPct val="40000"/>
              </a:spcAft>
              <a:buClr>
                <a:srgbClr val="339933"/>
              </a:buClr>
              <a:buSzTx/>
              <a:buFont typeface="Wingdings" pitchFamily="2" charset="2"/>
              <a:buNone/>
              <a:tabLst/>
              <a:defRPr/>
            </a:pPr>
            <a:endParaRPr kumimoji="0" lang="en-US" sz="26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a:p>
            <a:pPr marL="457200" marR="0" lvl="0" indent="-457200" algn="just" defTabSz="914400" rtl="0" eaLnBrk="1" fontAlgn="base" latinLnBrk="0" hangingPunct="1">
              <a:lnSpc>
                <a:spcPct val="140000"/>
              </a:lnSpc>
              <a:spcBef>
                <a:spcPct val="0"/>
              </a:spcBef>
              <a:spcAft>
                <a:spcPct val="40000"/>
              </a:spcAft>
              <a:buClr>
                <a:srgbClr val="339933"/>
              </a:buClr>
              <a:buSzTx/>
              <a:buFont typeface="Wingdings" pitchFamily="2" charset="2"/>
              <a:buNone/>
              <a:tabLst/>
              <a:defRPr/>
            </a:pPr>
            <a:endParaRPr kumimoji="0" lang="en-US" sz="26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a:p>
            <a:pPr marL="457200" marR="0" lvl="0" indent="-457200" algn="just" defTabSz="914400" rtl="0" eaLnBrk="1" fontAlgn="base" latinLnBrk="0" hangingPunct="1">
              <a:lnSpc>
                <a:spcPct val="140000"/>
              </a:lnSpc>
              <a:spcBef>
                <a:spcPct val="0"/>
              </a:spcBef>
              <a:spcAft>
                <a:spcPct val="40000"/>
              </a:spcAft>
              <a:buClr>
                <a:srgbClr val="339933"/>
              </a:buClr>
              <a:buSzTx/>
              <a:buFont typeface="Wingdings" pitchFamily="2" charset="2"/>
              <a:buNone/>
              <a:tabLst/>
              <a:defRPr/>
            </a:pPr>
            <a:endParaRPr kumimoji="0" lang="en-US" sz="26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a:p>
            <a:pPr marL="457200" marR="0" lvl="0" indent="-457200" algn="just" defTabSz="914400" rtl="0" eaLnBrk="1" fontAlgn="base" latinLnBrk="0" hangingPunct="1">
              <a:lnSpc>
                <a:spcPct val="140000"/>
              </a:lnSpc>
              <a:spcBef>
                <a:spcPct val="0"/>
              </a:spcBef>
              <a:spcAft>
                <a:spcPct val="40000"/>
              </a:spcAft>
              <a:buClr>
                <a:srgbClr val="339933"/>
              </a:buClr>
              <a:buSzTx/>
              <a:buFont typeface="Wingdings" pitchFamily="2" charset="2"/>
              <a:buNone/>
              <a:tabLst/>
              <a:defRPr/>
            </a:pPr>
            <a:endParaRPr kumimoji="0" lang="en-US" sz="26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p:txBody>
      </p:sp>
      <p:sp>
        <p:nvSpPr>
          <p:cNvPr id="6" name="Text Box 6"/>
          <p:cNvSpPr txBox="1">
            <a:spLocks noChangeArrowheads="1"/>
          </p:cNvSpPr>
          <p:nvPr/>
        </p:nvSpPr>
        <p:spPr bwMode="auto">
          <a:xfrm>
            <a:off x="304800" y="2628900"/>
            <a:ext cx="4724400" cy="3324225"/>
          </a:xfrm>
          <a:prstGeom prst="rect">
            <a:avLst/>
          </a:prstGeom>
          <a:solidFill>
            <a:srgbClr val="CCFFCC"/>
          </a:solidFill>
          <a:ln w="9525">
            <a:noFill/>
            <a:miter lim="800000"/>
            <a:headEnd/>
            <a:tailEnd/>
          </a:ln>
        </p:spPr>
        <p:txBody>
          <a:bodyPr>
            <a:spAutoFit/>
          </a:bodyPr>
          <a:lstStyle/>
          <a:p>
            <a:r>
              <a:rPr lang="en-US" sz="1400">
                <a:latin typeface="Courier New" pitchFamily="49" charset="0"/>
              </a:rPr>
              <a:t>&lt;HTML&gt;</a:t>
            </a:r>
          </a:p>
          <a:p>
            <a:r>
              <a:rPr lang="en-US" sz="1400">
                <a:latin typeface="Courier New" pitchFamily="49" charset="0"/>
              </a:rPr>
              <a:t>&lt;HEAD&gt;</a:t>
            </a:r>
          </a:p>
          <a:p>
            <a:r>
              <a:rPr lang="en-US" sz="1400">
                <a:latin typeface="Courier New" pitchFamily="49" charset="0"/>
              </a:rPr>
              <a:t> &lt;SCRIPT LANGUAGE="JavaScript"&gt;</a:t>
            </a:r>
          </a:p>
          <a:p>
            <a:r>
              <a:rPr lang="en-US" sz="1400">
                <a:latin typeface="Courier New" pitchFamily="49" charset="0"/>
              </a:rPr>
              <a:t>function compute() </a:t>
            </a:r>
          </a:p>
          <a:p>
            <a:r>
              <a:rPr lang="en-US" sz="1400">
                <a:latin typeface="Courier New" pitchFamily="49" charset="0"/>
              </a:rPr>
              <a:t>{</a:t>
            </a:r>
          </a:p>
          <a:p>
            <a:r>
              <a:rPr lang="en-US" sz="1400">
                <a:latin typeface="Courier New" pitchFamily="49" charset="0"/>
              </a:rPr>
              <a:t>if (confirm("Are you sure?"))</a:t>
            </a:r>
          </a:p>
          <a:p>
            <a:r>
              <a:rPr lang="en-US" sz="1400">
                <a:latin typeface="Courier New" pitchFamily="49" charset="0"/>
              </a:rPr>
              <a:t> form.result.value = eval(form.expr.value)</a:t>
            </a:r>
          </a:p>
          <a:p>
            <a:r>
              <a:rPr lang="en-US" sz="1400">
                <a:latin typeface="Courier New" pitchFamily="49" charset="0"/>
              </a:rPr>
              <a:t>else</a:t>
            </a:r>
          </a:p>
          <a:p>
            <a:r>
              <a:rPr lang="en-US" sz="1400">
                <a:latin typeface="Courier New" pitchFamily="49" charset="0"/>
              </a:rPr>
              <a:t> alert("Please come back again.")</a:t>
            </a:r>
          </a:p>
          <a:p>
            <a:r>
              <a:rPr lang="en-US" sz="1400">
                <a:latin typeface="Courier New" pitchFamily="49" charset="0"/>
              </a:rPr>
              <a:t>}</a:t>
            </a:r>
          </a:p>
          <a:p>
            <a:r>
              <a:rPr lang="en-US" sz="1400">
                <a:latin typeface="Courier New" pitchFamily="49" charset="0"/>
              </a:rPr>
              <a:t>   &lt;/SCRIPT&gt;</a:t>
            </a:r>
          </a:p>
          <a:p>
            <a:r>
              <a:rPr lang="en-US" sz="1400">
                <a:latin typeface="Courier New" pitchFamily="49" charset="0"/>
              </a:rPr>
              <a:t>  &lt;/HEAD&gt;</a:t>
            </a:r>
          </a:p>
          <a:p>
            <a:r>
              <a:rPr lang="en-US" sz="1400">
                <a:latin typeface="Courier New" pitchFamily="49" charset="0"/>
              </a:rPr>
              <a:t>  &lt;BODY&gt;</a:t>
            </a:r>
          </a:p>
          <a:p>
            <a:r>
              <a:rPr lang="en-US" sz="1400">
                <a:latin typeface="Courier New" pitchFamily="49" charset="0"/>
              </a:rPr>
              <a:t>   &lt;FORM&gt;</a:t>
            </a:r>
          </a:p>
          <a:p>
            <a:endParaRPr lang="en-US" sz="1400">
              <a:latin typeface="Courier New" pitchFamily="49" charset="0"/>
            </a:endParaRPr>
          </a:p>
        </p:txBody>
      </p:sp>
      <p:sp>
        <p:nvSpPr>
          <p:cNvPr id="7" name="Text Box 8"/>
          <p:cNvSpPr txBox="1">
            <a:spLocks noChangeArrowheads="1"/>
          </p:cNvSpPr>
          <p:nvPr/>
        </p:nvSpPr>
        <p:spPr bwMode="auto">
          <a:xfrm>
            <a:off x="4953000" y="2632075"/>
            <a:ext cx="4038600" cy="3324225"/>
          </a:xfrm>
          <a:prstGeom prst="rect">
            <a:avLst/>
          </a:prstGeom>
          <a:solidFill>
            <a:srgbClr val="CCFFCC"/>
          </a:solidFill>
          <a:ln w="9525">
            <a:noFill/>
            <a:miter lim="800000"/>
            <a:headEnd/>
            <a:tailEnd/>
          </a:ln>
        </p:spPr>
        <p:txBody>
          <a:bodyPr>
            <a:spAutoFit/>
          </a:bodyPr>
          <a:lstStyle/>
          <a:p>
            <a:r>
              <a:rPr lang="en-US" sz="1400">
                <a:latin typeface="Courier New" pitchFamily="49" charset="0"/>
              </a:rPr>
              <a:t>Enter an expression:</a:t>
            </a:r>
          </a:p>
          <a:p>
            <a:r>
              <a:rPr lang="en-US" sz="1400">
                <a:latin typeface="Courier New" pitchFamily="49" charset="0"/>
              </a:rPr>
              <a:t>&lt;INPUT TYPE="text" NAME="expr" SIZE=15 &gt;&lt;BR&gt;&lt;BR&gt;</a:t>
            </a:r>
          </a:p>
          <a:p>
            <a:r>
              <a:rPr lang="en-US" sz="1400">
                <a:latin typeface="Courier New" pitchFamily="49" charset="0"/>
              </a:rPr>
              <a:t>&lt;INPUT TYPE="button" VALUE="Calculate" ONCLICK="compute()"&gt;</a:t>
            </a:r>
          </a:p>
          <a:p>
            <a:r>
              <a:rPr lang="en-US" sz="1400">
                <a:latin typeface="Courier New" pitchFamily="49" charset="0"/>
              </a:rPr>
              <a:t>&lt;BR&gt;&lt;BR&gt;&lt;BR&gt;</a:t>
            </a:r>
          </a:p>
          <a:p>
            <a:r>
              <a:rPr lang="en-US" sz="1400">
                <a:latin typeface="Courier New" pitchFamily="49" charset="0"/>
              </a:rPr>
              <a:t> Result:</a:t>
            </a:r>
          </a:p>
          <a:p>
            <a:r>
              <a:rPr lang="en-US" sz="1400">
                <a:latin typeface="Courier New" pitchFamily="49" charset="0"/>
              </a:rPr>
              <a:t>&lt;INPUT TYPE="text" NAME="result" SIZE=15 &gt;</a:t>
            </a:r>
          </a:p>
          <a:p>
            <a:r>
              <a:rPr lang="en-US" sz="1400">
                <a:latin typeface="Courier New" pitchFamily="49" charset="0"/>
              </a:rPr>
              <a:t>&lt;BR&gt;</a:t>
            </a:r>
          </a:p>
          <a:p>
            <a:r>
              <a:rPr lang="en-US" sz="1400">
                <a:latin typeface="Courier New" pitchFamily="49" charset="0"/>
              </a:rPr>
              <a:t> &lt;/FORM&gt;</a:t>
            </a:r>
          </a:p>
          <a:p>
            <a:r>
              <a:rPr lang="en-US" sz="1400">
                <a:latin typeface="Courier New" pitchFamily="49" charset="0"/>
              </a:rPr>
              <a:t>&lt;/BODY&gt;</a:t>
            </a:r>
          </a:p>
          <a:p>
            <a:r>
              <a:rPr lang="en-US" sz="1400">
                <a:latin typeface="Courier New" pitchFamily="49" charset="0"/>
              </a:rPr>
              <a:t>&lt;/HTML&gt;</a:t>
            </a:r>
          </a:p>
          <a:p>
            <a:endParaRPr lang="en-US" sz="1400">
              <a:latin typeface="Courier New" pitchFamily="49" charset="0"/>
            </a:endParaRPr>
          </a:p>
        </p:txBody>
      </p:sp>
      <p:sp>
        <p:nvSpPr>
          <p:cNvPr id="10" name="Line 9"/>
          <p:cNvSpPr>
            <a:spLocks noChangeShapeType="1"/>
          </p:cNvSpPr>
          <p:nvPr/>
        </p:nvSpPr>
        <p:spPr bwMode="auto">
          <a:xfrm>
            <a:off x="4876800" y="2654300"/>
            <a:ext cx="0" cy="3124200"/>
          </a:xfrm>
          <a:prstGeom prst="line">
            <a:avLst/>
          </a:prstGeom>
          <a:noFill/>
          <a:ln w="9525">
            <a:solidFill>
              <a:schemeClr val="tx1"/>
            </a:solidFill>
            <a:miter lim="800000"/>
            <a:headEnd/>
            <a:tailEnd/>
          </a:ln>
        </p:spPr>
        <p:txBody>
          <a:bodyPr wrap="none"/>
          <a:lstStyle/>
          <a:p>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onClick</a:t>
            </a:r>
            <a:endParaRPr lang="en-US"/>
          </a:p>
        </p:txBody>
      </p:sp>
      <p:pic>
        <p:nvPicPr>
          <p:cNvPr id="8" name="Picture 9"/>
          <p:cNvPicPr>
            <a:picLocks noGrp="1" noChangeAspect="1" noChangeArrowheads="1"/>
          </p:cNvPicPr>
          <p:nvPr>
            <p:ph idx="1"/>
          </p:nvPr>
        </p:nvPicPr>
        <p:blipFill>
          <a:blip r:embed="rId2"/>
          <a:srcRect/>
          <a:stretch>
            <a:fillRect/>
          </a:stretch>
        </p:blipFill>
        <p:spPr>
          <a:xfrm>
            <a:off x="1340907" y="1257301"/>
            <a:ext cx="6329893" cy="4840288"/>
          </a:xfrm>
          <a:noFill/>
        </p:spPr>
      </p:pic>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onChange</a:t>
            </a:r>
            <a:endParaRPr lang="en-US"/>
          </a:p>
        </p:txBody>
      </p:sp>
      <p:sp>
        <p:nvSpPr>
          <p:cNvPr id="8" name="Rectangle 3"/>
          <p:cNvSpPr txBox="1">
            <a:spLocks noChangeArrowheads="1"/>
          </p:cNvSpPr>
          <p:nvPr/>
        </p:nvSpPr>
        <p:spPr bwMode="auto">
          <a:xfrm>
            <a:off x="469900" y="1092200"/>
            <a:ext cx="8077200" cy="154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p>
            <a:pPr marL="457200" marR="0" lvl="0" indent="-457200" algn="just"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Sự kiện onChange xảy ra khi một phần tử form thay đổi. Điều này có thể xảy ra khi nội dung của phần tử text thay đổi, hoặc khi một lựa chọn trong danh sách lựa chọn thay đổi. </a:t>
            </a:r>
          </a:p>
        </p:txBody>
      </p:sp>
      <p:sp>
        <p:nvSpPr>
          <p:cNvPr id="9" name="Rectangle 1033"/>
          <p:cNvSpPr txBox="1">
            <a:spLocks noChangeArrowheads="1"/>
          </p:cNvSpPr>
          <p:nvPr/>
        </p:nvSpPr>
        <p:spPr bwMode="auto">
          <a:xfrm>
            <a:off x="1041400" y="2781300"/>
            <a:ext cx="7353300" cy="3848100"/>
          </a:xfrm>
          <a:prstGeom prst="rect">
            <a:avLst/>
          </a:prstGeom>
          <a:solidFill>
            <a:srgbClr val="CCFFCC"/>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62500" lnSpcReduction="20000"/>
          </a:bodyPr>
          <a:lstStyle/>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&lt;HEAD&gt;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 LANGUAGE="JavaScript"&gt;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 hide script from old browsers</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function checkNum(num)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if (num == "")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alert("Please enter a number");</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return false;</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if (isNaN (num))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alert("Please enter a numeric value");</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return false;</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onChange</a:t>
            </a:r>
            <a:endParaRPr lang="en-US"/>
          </a:p>
        </p:txBody>
      </p:sp>
      <p:sp>
        <p:nvSpPr>
          <p:cNvPr id="5" name="Rectangle 1030"/>
          <p:cNvSpPr txBox="1">
            <a:spLocks noChangeArrowheads="1"/>
          </p:cNvSpPr>
          <p:nvPr/>
        </p:nvSpPr>
        <p:spPr bwMode="auto">
          <a:xfrm>
            <a:off x="765175" y="990601"/>
            <a:ext cx="6384925" cy="4089400"/>
          </a:xfrm>
          <a:prstGeom prst="rect">
            <a:avLst/>
          </a:prstGeom>
          <a:solidFill>
            <a:srgbClr val="CCFFCC"/>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85000" lnSpcReduction="20000"/>
          </a:bodyPr>
          <a:lstStyle/>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else alert ("Thank you");</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end hiding from old browsers --&gt;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&lt;/SCRIPT&gt;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&lt;/HEAD&gt;</a:t>
            </a:r>
          </a:p>
          <a:p>
            <a:pPr marL="457200" marR="0" lvl="0" indent="-457200" algn="l" defTabSz="914400" rtl="0" eaLnBrk="1" fontAlgn="base" latinLnBrk="0" hangingPunct="1">
              <a:lnSpc>
                <a:spcPct val="90000"/>
              </a:lnSpc>
              <a:spcBef>
                <a:spcPct val="0"/>
              </a:spcBef>
              <a:spcAft>
                <a:spcPct val="40000"/>
              </a:spcAft>
              <a:buClrTx/>
              <a:buSzTx/>
              <a:buFontTx/>
              <a:buNone/>
              <a:tabLst/>
              <a:defRPr/>
            </a:pPr>
            <a:endPar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endParaRP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&lt;BODY bgColor = white&gt;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&lt;FORM&gt;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Please enter a number: </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&lt;INPUT type = text size = 5 	onChange="checkNum(this.value)"&gt;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&lt;/FORM&gt;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&lt;/BODY&gt;</a:t>
            </a:r>
          </a:p>
          <a:p>
            <a:pPr marL="457200" marR="0" lvl="0" indent="-457200" algn="l" defTabSz="914400" rtl="0" eaLnBrk="1" fontAlgn="base" latinLnBrk="0" hangingPunct="1">
              <a:lnSpc>
                <a:spcPct val="90000"/>
              </a:lnSpc>
              <a:spcBef>
                <a:spcPct val="0"/>
              </a:spcBef>
              <a:spcAft>
                <a:spcPct val="40000"/>
              </a:spcAft>
              <a:buClrTx/>
              <a:buSzTx/>
              <a:buFontTx/>
              <a:buNone/>
              <a:tabLst/>
              <a:defRPr/>
            </a:pPr>
            <a:r>
              <a:rPr kumimoji="0" lang="en-US" sz="20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p>
          <a:p>
            <a:pPr marL="457200" marR="0" lvl="0" indent="-457200" algn="l" defTabSz="914400" rtl="0" eaLnBrk="1" fontAlgn="base" latinLnBrk="0" hangingPunct="1">
              <a:lnSpc>
                <a:spcPct val="90000"/>
              </a:lnSpc>
              <a:spcBef>
                <a:spcPct val="0"/>
              </a:spcBef>
              <a:spcAft>
                <a:spcPct val="40000"/>
              </a:spcAft>
              <a:buClr>
                <a:srgbClr val="339933"/>
              </a:buClr>
              <a:buSzTx/>
              <a:buFont typeface="Wingdings" pitchFamily="2" charset="2"/>
              <a:buChar char="Ø"/>
              <a:tabLst/>
              <a:defRPr/>
            </a:pPr>
            <a:endParaRPr kumimoji="0" lang="en-US" sz="2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p:txBody>
      </p:sp>
      <p:pic>
        <p:nvPicPr>
          <p:cNvPr id="6" name="Picture 7"/>
          <p:cNvPicPr>
            <a:picLocks noGrp="1" noChangeAspect="1" noChangeArrowheads="1"/>
          </p:cNvPicPr>
          <p:nvPr>
            <p:ph sz="quarter" idx="1"/>
          </p:nvPr>
        </p:nvPicPr>
        <p:blipFill>
          <a:blip r:embed="rId2"/>
          <a:srcRect/>
          <a:stretch>
            <a:fillRect/>
          </a:stretch>
        </p:blipFill>
        <p:spPr>
          <a:xfrm>
            <a:off x="2451100" y="4076700"/>
            <a:ext cx="3149600" cy="2694384"/>
          </a:xfrm>
          <a:noFill/>
        </p:spPr>
      </p:pic>
      <p:pic>
        <p:nvPicPr>
          <p:cNvPr id="7" name="Picture 11"/>
          <p:cNvPicPr>
            <a:picLocks noChangeAspect="1" noChangeArrowheads="1"/>
          </p:cNvPicPr>
          <p:nvPr/>
        </p:nvPicPr>
        <p:blipFill>
          <a:blip r:embed="rId3"/>
          <a:srcRect/>
          <a:stretch>
            <a:fillRect/>
          </a:stretch>
        </p:blipFill>
        <p:spPr>
          <a:xfrm>
            <a:off x="5740400" y="4041096"/>
            <a:ext cx="3010568" cy="2715303"/>
          </a:xfrm>
          <a:prstGeom prst="rect">
            <a:avLst/>
          </a:prstGeom>
          <a:noFill/>
        </p:spPr>
      </p:pic>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onFocus/onBlur/onMouseOver/onMouseOut</a:t>
            </a:r>
            <a:endParaRPr lang="en-US"/>
          </a:p>
        </p:txBody>
      </p:sp>
      <p:sp>
        <p:nvSpPr>
          <p:cNvPr id="5" name="Rectangle 3"/>
          <p:cNvSpPr txBox="1">
            <a:spLocks noChangeArrowheads="1"/>
          </p:cNvSpPr>
          <p:nvPr/>
        </p:nvSpPr>
        <p:spPr bwMode="auto">
          <a:xfrm>
            <a:off x="495300" y="1282700"/>
            <a:ext cx="82296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onFocus</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onFocus được gởi đi bất cứ khi nào phần tử form trở thành phần tử form hiện thời. Chỉ khi phần tử nhận được focus nó mới chấp nhận dữ liệu nhập từ người dùng.</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onBlur</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Blur ngược với focus. Khi người dùng rời khỏi phần tử form, sự kiện onBlur được kích hoạt.</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None/>
              <a:tabLst/>
              <a:defRPr/>
            </a:pPr>
            <a:endPar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onFocus/onBlur/onMouseOver/onMouseOut</a:t>
            </a:r>
            <a:endParaRPr lang="en-US"/>
          </a:p>
        </p:txBody>
      </p:sp>
      <p:sp>
        <p:nvSpPr>
          <p:cNvPr id="4" name="Rectangle 1027"/>
          <p:cNvSpPr txBox="1">
            <a:spLocks noChangeArrowheads="1"/>
          </p:cNvSpPr>
          <p:nvPr/>
        </p:nvSpPr>
        <p:spPr bwMode="auto">
          <a:xfrm>
            <a:off x="520700" y="1397000"/>
            <a:ext cx="83820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onMouseOver</a:t>
            </a:r>
          </a:p>
          <a:p>
            <a:pPr marL="685800" marR="0" lvl="1" indent="-228600" algn="l"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onMouseOver được khởi tạo khi con trỏ chuột di chuyển lên trên một phần tử.</a:t>
            </a:r>
            <a:endParaRPr kumimoji="0" lang="en-US" sz="2800" b="1"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endParaRP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onMouseOut</a:t>
            </a:r>
          </a:p>
          <a:p>
            <a:pPr marL="685800" marR="0" lvl="1" indent="-228600" algn="l"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onMouseOut được khởi tạo khi con trỏ chuột rời khỏi phần tử đó. </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None/>
              <a:tabLst/>
              <a:defRPr/>
            </a:pPr>
            <a:endPar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onMouseOut</a:t>
            </a:r>
            <a:endParaRPr lang="en-US"/>
          </a:p>
        </p:txBody>
      </p:sp>
      <p:sp>
        <p:nvSpPr>
          <p:cNvPr id="5" name="Rectangle 3"/>
          <p:cNvSpPr txBox="1">
            <a:spLocks noChangeArrowheads="1"/>
          </p:cNvSpPr>
          <p:nvPr/>
        </p:nvSpPr>
        <p:spPr bwMode="auto">
          <a:xfrm>
            <a:off x="152400" y="1524000"/>
            <a:ext cx="4343400" cy="4495800"/>
          </a:xfrm>
          <a:prstGeom prst="rect">
            <a:avLst/>
          </a:prstGeom>
          <a:solidFill>
            <a:srgbClr val="CCFFCC"/>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p>
            <a:pPr marL="457200" marR="0" lvl="0" indent="-457200" algn="l" defTabSz="914400" rtl="0" eaLnBrk="1" fontAlgn="base" latinLnBrk="0" hangingPunct="1">
              <a:lnSpc>
                <a:spcPct val="80000"/>
              </a:lnSpc>
              <a:spcBef>
                <a:spcPct val="0"/>
              </a:spcBef>
              <a:spcAft>
                <a:spcPct val="40000"/>
              </a:spcAft>
              <a:buClr>
                <a:srgbClr val="339933"/>
              </a:buClr>
              <a:buSzTx/>
              <a:tabLst/>
              <a:defRPr/>
            </a:pPr>
            <a:r>
              <a:rPr kumimoji="0" lang="en-US" sz="2400" b="1"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Ví dụ:</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  &lt;head&gt;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&lt;script language = "javascript"&gt;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var num =0</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function showLink(num)</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if (num==1) </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document.forms[0].elements[0].value= "You have selected Aptech";</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if (num==2) </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document.forms[0].elements[0].value = "You have selected Asset";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if (num==3) </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document.forms[0].elements[0].value = "You have selected Arena";</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r>
              <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&lt;/script&gt;</a:t>
            </a:r>
          </a:p>
          <a:p>
            <a:pPr marL="457200" marR="0" lvl="0" indent="-457200" algn="l" defTabSz="914400" rtl="0" eaLnBrk="1" fontAlgn="base" latinLnBrk="0" hangingPunct="1">
              <a:lnSpc>
                <a:spcPct val="80000"/>
              </a:lnSpc>
              <a:spcBef>
                <a:spcPct val="0"/>
              </a:spcBef>
              <a:spcAft>
                <a:spcPct val="40000"/>
              </a:spcAft>
              <a:buClr>
                <a:srgbClr val="339933"/>
              </a:buClr>
              <a:buSzTx/>
              <a:buFont typeface="Wingdings" pitchFamily="2" charset="2"/>
              <a:buNone/>
              <a:tabLst/>
              <a:defRPr/>
            </a:pPr>
            <a:endParaRPr kumimoji="0" lang="en-US" sz="14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endParaRPr>
          </a:p>
        </p:txBody>
      </p:sp>
      <p:sp>
        <p:nvSpPr>
          <p:cNvPr id="6" name="Text Box 6"/>
          <p:cNvSpPr txBox="1">
            <a:spLocks noChangeArrowheads="1"/>
          </p:cNvSpPr>
          <p:nvPr/>
        </p:nvSpPr>
        <p:spPr bwMode="auto">
          <a:xfrm>
            <a:off x="4572000" y="1562101"/>
            <a:ext cx="4572000" cy="3108543"/>
          </a:xfrm>
          <a:prstGeom prst="rect">
            <a:avLst/>
          </a:prstGeom>
          <a:solidFill>
            <a:srgbClr val="CCFFCC"/>
          </a:solidFill>
          <a:ln w="9525">
            <a:noFill/>
            <a:miter lim="800000"/>
            <a:headEnd/>
            <a:tailEnd/>
          </a:ln>
        </p:spPr>
        <p:txBody>
          <a:bodyPr wrap="square">
            <a:spAutoFit/>
          </a:bodyPr>
          <a:lstStyle/>
          <a:p>
            <a:r>
              <a:rPr lang="en-US" sz="1400">
                <a:latin typeface="Courier New" pitchFamily="49" charset="0"/>
              </a:rPr>
              <a:t>&lt;/head&gt; &lt;body&gt;</a:t>
            </a:r>
          </a:p>
          <a:p>
            <a:r>
              <a:rPr lang="en-US" sz="1400">
                <a:latin typeface="Courier New" pitchFamily="49" charset="0"/>
              </a:rPr>
              <a:t>&lt;form&gt;</a:t>
            </a:r>
          </a:p>
          <a:p>
            <a:r>
              <a:rPr lang="en-US" sz="1400">
                <a:latin typeface="Courier New" pitchFamily="49" charset="0"/>
              </a:rPr>
              <a:t>&lt;input type=text size=60 &gt;</a:t>
            </a:r>
          </a:p>
          <a:p>
            <a:r>
              <a:rPr lang="en-US" sz="1400">
                <a:latin typeface="Courier New" pitchFamily="49" charset="0"/>
              </a:rPr>
              <a:t>&lt;/form&gt;</a:t>
            </a:r>
          </a:p>
          <a:p>
            <a:r>
              <a:rPr lang="en-US" sz="1400">
                <a:latin typeface="Courier New" pitchFamily="49" charset="0"/>
              </a:rPr>
              <a:t>&lt;a href="#" onMouseOver="showLink(1)"document.bgcolor= “ green"&gt;Aptech&lt;/a&gt;&lt;br&gt;</a:t>
            </a:r>
          </a:p>
          <a:p>
            <a:r>
              <a:rPr lang="en-US" sz="1400">
                <a:latin typeface="Courier New" pitchFamily="49" charset="0"/>
              </a:rPr>
              <a:t>&lt;a href="#" onMouseOver="showLink(2)"&gt;Asset&lt;/a&gt;&lt;br&gt;</a:t>
            </a:r>
          </a:p>
          <a:p>
            <a:r>
              <a:rPr lang="en-US" sz="1400">
                <a:latin typeface="Courier New" pitchFamily="49" charset="0"/>
              </a:rPr>
              <a:t>&lt;a href="#" onMouseOver="showLink(3)"&gt;Arena&lt;/a&gt;&lt;br&gt;</a:t>
            </a:r>
          </a:p>
          <a:p>
            <a:r>
              <a:rPr lang="en-US" sz="1400">
                <a:latin typeface="Courier New" pitchFamily="49" charset="0"/>
              </a:rPr>
              <a:t>&lt;/body&gt;</a:t>
            </a:r>
          </a:p>
          <a:p>
            <a:r>
              <a:rPr lang="en-US" sz="1400">
                <a:latin typeface="Courier New" pitchFamily="49" charset="0"/>
              </a:rPr>
              <a:t>&lt;/html&gt;</a:t>
            </a:r>
          </a:p>
          <a:p>
            <a:endParaRPr lang="en-US" sz="1400">
              <a:latin typeface="Courier New" pitchFamily="49" charset="0"/>
            </a:endParaRPr>
          </a:p>
        </p:txBody>
      </p:sp>
      <p:sp>
        <p:nvSpPr>
          <p:cNvPr id="7" name="Line 7"/>
          <p:cNvSpPr>
            <a:spLocks noChangeShapeType="1"/>
          </p:cNvSpPr>
          <p:nvPr/>
        </p:nvSpPr>
        <p:spPr bwMode="auto">
          <a:xfrm>
            <a:off x="4521200" y="1574800"/>
            <a:ext cx="0" cy="4191000"/>
          </a:xfrm>
          <a:prstGeom prst="line">
            <a:avLst/>
          </a:prstGeom>
          <a:noFill/>
          <a:ln w="9525">
            <a:solidFill>
              <a:schemeClr val="tx1"/>
            </a:solidFill>
            <a:miter lim="800000"/>
            <a:headEnd/>
            <a:tailEnd/>
          </a:ln>
        </p:spPr>
        <p:txBody>
          <a:bodyPr wrap="none"/>
          <a:lstStyle/>
          <a:p>
            <a:endParaRPr lang="en-US"/>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t>Thẻ &lt;Script&gt; dùng viết kịch bản JavaScript</a:t>
            </a:r>
          </a:p>
          <a:p>
            <a:endParaRPr lang="en-US"/>
          </a:p>
          <a:p>
            <a:endParaRPr lang="en-US" smtClean="0"/>
          </a:p>
          <a:p>
            <a:endParaRPr lang="en-US" smtClean="0"/>
          </a:p>
          <a:p>
            <a:r>
              <a:rPr lang="en-US" smtClean="0"/>
              <a:t>Thẻ &lt;Script&gt; thường được viết bên trong thẻ &lt;Head&gt;</a:t>
            </a:r>
          </a:p>
          <a:p>
            <a:r>
              <a:rPr lang="en-US" smtClean="0"/>
              <a:t>Truy xuất kịch bản JavaScript từ thẻ &lt;Script&gt;</a:t>
            </a:r>
          </a:p>
          <a:p>
            <a:pPr lvl="1"/>
            <a:r>
              <a:rPr lang="en-US" smtClean="0"/>
              <a:t>Gọi trực tiếp bên trong thẻ &lt;Script&gt;</a:t>
            </a:r>
          </a:p>
          <a:p>
            <a:pPr lvl="1"/>
            <a:r>
              <a:rPr lang="en-US" smtClean="0"/>
              <a:t>Gọi từ đối tượng HTML</a:t>
            </a:r>
          </a:p>
          <a:p>
            <a:endParaRPr lang="en-US"/>
          </a:p>
        </p:txBody>
      </p:sp>
      <p:sp>
        <p:nvSpPr>
          <p:cNvPr id="3" name="Text Placeholder 2"/>
          <p:cNvSpPr>
            <a:spLocks noGrp="1"/>
          </p:cNvSpPr>
          <p:nvPr>
            <p:ph type="body" sz="quarter" idx="11"/>
          </p:nvPr>
        </p:nvSpPr>
        <p:spPr/>
        <p:txBody>
          <a:bodyPr/>
          <a:lstStyle/>
          <a:p>
            <a:r>
              <a:rPr lang="en-US" smtClean="0"/>
              <a:t>Sử dụng thẻ &lt;Script&gt;</a:t>
            </a:r>
            <a:endParaRPr lang="en-US"/>
          </a:p>
        </p:txBody>
      </p:sp>
      <p:sp>
        <p:nvSpPr>
          <p:cNvPr id="4" name="Rectangle 3"/>
          <p:cNvSpPr/>
          <p:nvPr/>
        </p:nvSpPr>
        <p:spPr>
          <a:xfrm>
            <a:off x="703385" y="1711569"/>
            <a:ext cx="7793502" cy="1015663"/>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 </a:t>
            </a:r>
            <a:r>
              <a:rPr lang="en-US" smtClean="0">
                <a:solidFill>
                  <a:srgbClr val="339933"/>
                </a:solidFill>
                <a:latin typeface="Courier New" pitchFamily="49" charset="0"/>
                <a:cs typeface="Courier New" pitchFamily="49" charset="0"/>
              </a:rPr>
              <a:t>language=</a:t>
            </a:r>
            <a:r>
              <a:rPr lang="en-US" smtClean="0">
                <a:solidFill>
                  <a:schemeClr val="accent3">
                    <a:lumMod val="75000"/>
                  </a:schemeClr>
                </a:solidFill>
                <a:latin typeface="Courier New" pitchFamily="49" charset="0"/>
                <a:cs typeface="Courier New" pitchFamily="49" charset="0"/>
              </a:rPr>
              <a:t>"JavaScript"</a:t>
            </a:r>
            <a:r>
              <a:rPr lang="en-US" smtClean="0">
                <a:solidFill>
                  <a:srgbClr val="0017C0"/>
                </a:solidFill>
                <a:latin typeface="Courier New" pitchFamily="49" charset="0"/>
                <a:cs typeface="Courier New" pitchFamily="49" charset="0"/>
              </a:rPr>
              <a:t>&gt;</a:t>
            </a:r>
            <a:endParaRPr lang="en-US">
              <a:latin typeface="Courier New" pitchFamily="49" charset="0"/>
              <a:cs typeface="Courier New" pitchFamily="49" charset="0"/>
            </a:endParaRPr>
          </a:p>
          <a:p>
            <a:pPr eaLnBrk="0" hangingPunct="0">
              <a:buClr>
                <a:schemeClr val="accent5">
                  <a:lumMod val="40000"/>
                  <a:lumOff val="60000"/>
                </a:schemeClr>
              </a:buClr>
              <a:buSzPct val="70000"/>
            </a:pPr>
            <a:r>
              <a:rPr lang="en-US" smtClean="0">
                <a:latin typeface="Courier New" pitchFamily="49" charset="0"/>
                <a:cs typeface="Courier New" pitchFamily="49" charset="0"/>
              </a:rPr>
              <a:t>	</a:t>
            </a:r>
            <a:r>
              <a:rPr lang="en-US" smtClean="0">
                <a:solidFill>
                  <a:schemeClr val="tx1">
                    <a:lumMod val="50000"/>
                    <a:lumOff val="50000"/>
                  </a:schemeClr>
                </a:solidFill>
                <a:latin typeface="Courier New" pitchFamily="49" charset="0"/>
                <a:cs typeface="Courier New" pitchFamily="49" charset="0"/>
              </a:rPr>
              <a:t>//Nội dung kịch bản JavaScript</a:t>
            </a:r>
          </a:p>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&lt;/script&gt;</a:t>
            </a:r>
            <a:endParaRPr lang="en-US">
              <a:solidFill>
                <a:srgbClr val="0017C0"/>
              </a:solidFill>
              <a:latin typeface="Courier New" pitchFamily="49" charset="0"/>
              <a:cs typeface="Courier New" pitchFamily="49" charset="0"/>
            </a:endParaRPr>
          </a:p>
        </p:txBody>
      </p:sp>
    </p:spTree>
    <p:extLst>
      <p:ext uri="{BB962C8B-B14F-4D97-AF65-F5344CB8AC3E}">
        <p14:creationId xmlns="" xmlns:p14="http://schemas.microsoft.com/office/powerpoint/2010/main" val="18703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0" dur="500"/>
                                        <p:tgtEl>
                                          <p:spTgt spid="2">
                                            <p:txEl>
                                              <p:pRg st="5" end="5"/>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3" dur="500"/>
                                        <p:tgtEl>
                                          <p:spTgt spid="2">
                                            <p:txEl>
                                              <p:pRg st="6" end="6"/>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onMouseOut</a:t>
            </a:r>
            <a:endParaRPr lang="en-US"/>
          </a:p>
        </p:txBody>
      </p:sp>
      <p:sp>
        <p:nvSpPr>
          <p:cNvPr id="8" name="Rectangle 9"/>
          <p:cNvSpPr txBox="1">
            <a:spLocks noChangeArrowheads="1"/>
          </p:cNvSpPr>
          <p:nvPr/>
        </p:nvSpPr>
        <p:spPr bwMode="auto">
          <a:xfrm>
            <a:off x="342900" y="1179513"/>
            <a:ext cx="8382000"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Di chuyển con trỏ chuột lên trên từ </a:t>
            </a:r>
            <a:r>
              <a:rPr kumimoji="0" lang="en-US" sz="3000" b="1"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Aptech</a:t>
            </a: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 xem kết quả xuất hiện. </a:t>
            </a:r>
          </a:p>
        </p:txBody>
      </p:sp>
      <p:pic>
        <p:nvPicPr>
          <p:cNvPr id="9" name="Picture 10"/>
          <p:cNvPicPr>
            <a:picLocks noGrp="1" noChangeAspect="1" noChangeArrowheads="1"/>
          </p:cNvPicPr>
          <p:nvPr>
            <p:ph sz="half" idx="4294967295"/>
          </p:nvPr>
        </p:nvPicPr>
        <p:blipFill>
          <a:blip r:embed="rId2"/>
          <a:srcRect/>
          <a:stretch>
            <a:fillRect/>
          </a:stretch>
        </p:blipFill>
        <p:spPr>
          <a:xfrm>
            <a:off x="1526067" y="2235200"/>
            <a:ext cx="5954233" cy="4064000"/>
          </a:xfrm>
          <a:prstGeom prst="rect">
            <a:avLst/>
          </a:prstGeom>
          <a:noFill/>
        </p:spPr>
      </p:pic>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2800" smtClean="0"/>
              <a:t>onLoad/onSubmit/onMouseDown/onMouseUp</a:t>
            </a:r>
            <a:endParaRPr lang="en-US"/>
          </a:p>
        </p:txBody>
      </p:sp>
      <p:sp>
        <p:nvSpPr>
          <p:cNvPr id="5" name="Rectangle 3"/>
          <p:cNvSpPr txBox="1">
            <a:spLocks noChangeArrowheads="1"/>
          </p:cNvSpPr>
          <p:nvPr/>
        </p:nvSpPr>
        <p:spPr bwMode="auto">
          <a:xfrm>
            <a:off x="457200" y="1409700"/>
            <a:ext cx="8305800" cy="4762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OnLoad </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onLoad được gửi đến đối tượng document khi đã tải xong tài liệu</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onSubmit</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onSubmit phát sinh bất cứ khi nào người dùng gửi form đi (sử dụng nút Submit). Sự kiện xảy ra trước khi form thật sự được gửi đi.</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None/>
              <a:tabLst/>
              <a:defRPr/>
            </a:pPr>
            <a:endPar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endParaRP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2800" smtClean="0"/>
              <a:t>onLoad/onSubmit/onMouseDown/onMouseUp</a:t>
            </a:r>
            <a:endParaRPr lang="en-US"/>
          </a:p>
        </p:txBody>
      </p:sp>
      <p:sp>
        <p:nvSpPr>
          <p:cNvPr id="4" name="Rectangle 1027"/>
          <p:cNvSpPr txBox="1">
            <a:spLocks noChangeArrowheads="1"/>
          </p:cNvSpPr>
          <p:nvPr/>
        </p:nvSpPr>
        <p:spPr bwMode="auto">
          <a:xfrm>
            <a:off x="533400" y="1612900"/>
            <a:ext cx="8204200" cy="425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onMouseDown</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này được kích hoạt khi hành động nhấp chuột xảy ra.</a:t>
            </a:r>
          </a:p>
          <a:p>
            <a:pPr marL="457200" marR="0" lvl="0" indent="-457200" algn="l" defTabSz="914400" rtl="0" eaLnBrk="1" fontAlgn="base" latinLnBrk="0" hangingPunct="1">
              <a:lnSpc>
                <a:spcPct val="100000"/>
              </a:lnSpc>
              <a:spcBef>
                <a:spcPct val="0"/>
              </a:spcBef>
              <a:spcAft>
                <a:spcPct val="40000"/>
              </a:spcAft>
              <a:buClr>
                <a:srgbClr val="339933"/>
              </a:buClr>
              <a:buSzTx/>
              <a:buFont typeface="Wingdings" pitchFamily="2" charset="2"/>
              <a:buChar char="Ø"/>
              <a:tabLst/>
              <a:defRPr/>
            </a:pPr>
            <a:r>
              <a:rPr kumimoji="0" lang="en-US" sz="3000" b="0"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onMouseUp</a:t>
            </a:r>
          </a:p>
          <a:p>
            <a:pPr marL="685800" marR="0" lvl="1" indent="-228600" algn="just" defTabSz="914400" rtl="0" eaLnBrk="1" fontAlgn="base" latinLnBrk="0" hangingPunct="1">
              <a:lnSpc>
                <a:spcPct val="100000"/>
              </a:lnSpc>
              <a:spcBef>
                <a:spcPct val="0"/>
              </a:spcBef>
              <a:spcAft>
                <a:spcPct val="40000"/>
              </a:spcAft>
              <a:buClr>
                <a:srgbClr val="339933"/>
              </a:buClr>
              <a:buSzPct val="50000"/>
              <a:buFont typeface="Courier New" pitchFamily="49" charset="0"/>
              <a:buChar char="o"/>
              <a:tabLst/>
              <a:defRPr/>
            </a:pPr>
            <a:r>
              <a:rPr kumimoji="0" lang="en-US" sz="2800" b="0" i="0" u="none" strike="noStrike" kern="0" cap="none" spc="0" normalizeH="0" baseline="0" noProof="0" smtClean="0">
                <a:ln>
                  <a:noFill/>
                </a:ln>
                <a:solidFill>
                  <a:schemeClr val="tx1">
                    <a:lumMod val="65000"/>
                    <a:lumOff val="35000"/>
                  </a:schemeClr>
                </a:solidFill>
                <a:effectLst/>
                <a:uLnTx/>
                <a:uFillTx/>
                <a:latin typeface="Cambria" pitchFamily="18" charset="0"/>
                <a:cs typeface="Times New Roman" pitchFamily="18" charset="0"/>
              </a:rPr>
              <a:t>Sự kiện này được kích hoạt khi hành động nhả chuột xảy ra.</a:t>
            </a:r>
          </a:p>
        </p:txBody>
      </p:sp>
    </p:spTree>
    <p:extLst>
      <p:ext uri="{BB962C8B-B14F-4D97-AF65-F5344CB8AC3E}">
        <p14:creationId xmlns="" xmlns:p14="http://schemas.microsoft.com/office/powerpoint/2010/main" val="25399970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Ứng dụng JavaScript</a:t>
            </a:r>
            <a:endParaRPr lang="en-US"/>
          </a:p>
        </p:txBody>
      </p:sp>
      <p:graphicFrame>
        <p:nvGraphicFramePr>
          <p:cNvPr id="4" name="Diagram 3"/>
          <p:cNvGraphicFramePr/>
          <p:nvPr>
            <p:extLst>
              <p:ext uri="{D42A27DB-BD31-4B8C-83A1-F6EECF244321}">
                <p14:modId xmlns="" xmlns:p14="http://schemas.microsoft.com/office/powerpoint/2010/main" val="1822663061"/>
              </p:ext>
            </p:extLst>
          </p:nvPr>
        </p:nvGraphicFramePr>
        <p:xfrm>
          <a:off x="576775" y="1397000"/>
          <a:ext cx="801858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014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8E030094-66CC-479E-8220-10CB0C13DD67}"/>
                                            </p:graphicEl>
                                          </p:spTgt>
                                        </p:tgtEl>
                                        <p:attrNameLst>
                                          <p:attrName>style.visibility</p:attrName>
                                        </p:attrNameLst>
                                      </p:cBhvr>
                                      <p:to>
                                        <p:strVal val="visible"/>
                                      </p:to>
                                    </p:set>
                                    <p:anim calcmode="lin" valueType="num">
                                      <p:cBhvr>
                                        <p:cTn id="7" dur="500" fill="hold"/>
                                        <p:tgtEl>
                                          <p:spTgt spid="4">
                                            <p:graphicEl>
                                              <a:dgm id="{8E030094-66CC-479E-8220-10CB0C13DD67}"/>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8E030094-66CC-479E-8220-10CB0C13DD67}"/>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8E030094-66CC-479E-8220-10CB0C13DD67}"/>
                                            </p:graphic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graphicEl>
                                              <a:dgm id="{8A43B306-77E7-48BA-88AE-8D68E0A3263E}"/>
                                            </p:graphicEl>
                                          </p:spTgt>
                                        </p:tgtEl>
                                        <p:attrNameLst>
                                          <p:attrName>style.visibility</p:attrName>
                                        </p:attrNameLst>
                                      </p:cBhvr>
                                      <p:to>
                                        <p:strVal val="visible"/>
                                      </p:to>
                                    </p:set>
                                    <p:anim calcmode="lin" valueType="num">
                                      <p:cBhvr>
                                        <p:cTn id="12" dur="500" fill="hold"/>
                                        <p:tgtEl>
                                          <p:spTgt spid="4">
                                            <p:graphicEl>
                                              <a:dgm id="{8A43B306-77E7-48BA-88AE-8D68E0A3263E}"/>
                                            </p:graphicEl>
                                          </p:spTgt>
                                        </p:tgtEl>
                                        <p:attrNameLst>
                                          <p:attrName>ppt_w</p:attrName>
                                        </p:attrNameLst>
                                      </p:cBhvr>
                                      <p:tavLst>
                                        <p:tav tm="0">
                                          <p:val>
                                            <p:fltVal val="0"/>
                                          </p:val>
                                        </p:tav>
                                        <p:tav tm="100000">
                                          <p:val>
                                            <p:strVal val="#ppt_w"/>
                                          </p:val>
                                        </p:tav>
                                      </p:tavLst>
                                    </p:anim>
                                    <p:anim calcmode="lin" valueType="num">
                                      <p:cBhvr>
                                        <p:cTn id="13" dur="500" fill="hold"/>
                                        <p:tgtEl>
                                          <p:spTgt spid="4">
                                            <p:graphicEl>
                                              <a:dgm id="{8A43B306-77E7-48BA-88AE-8D68E0A3263E}"/>
                                            </p:graphicEl>
                                          </p:spTgt>
                                        </p:tgtEl>
                                        <p:attrNameLst>
                                          <p:attrName>ppt_h</p:attrName>
                                        </p:attrNameLst>
                                      </p:cBhvr>
                                      <p:tavLst>
                                        <p:tav tm="0">
                                          <p:val>
                                            <p:fltVal val="0"/>
                                          </p:val>
                                        </p:tav>
                                        <p:tav tm="100000">
                                          <p:val>
                                            <p:strVal val="#ppt_h"/>
                                          </p:val>
                                        </p:tav>
                                      </p:tavLst>
                                    </p:anim>
                                    <p:animEffect transition="in" filter="fade">
                                      <p:cBhvr>
                                        <p:cTn id="14" dur="500"/>
                                        <p:tgtEl>
                                          <p:spTgt spid="4">
                                            <p:graphicEl>
                                              <a:dgm id="{8A43B306-77E7-48BA-88AE-8D68E0A3263E}"/>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graphicEl>
                                              <a:dgm id="{28ABECD9-37A5-4712-B7D9-F8ED2B8D2955}"/>
                                            </p:graphicEl>
                                          </p:spTgt>
                                        </p:tgtEl>
                                        <p:attrNameLst>
                                          <p:attrName>style.visibility</p:attrName>
                                        </p:attrNameLst>
                                      </p:cBhvr>
                                      <p:to>
                                        <p:strVal val="visible"/>
                                      </p:to>
                                    </p:set>
                                    <p:anim calcmode="lin" valueType="num">
                                      <p:cBhvr>
                                        <p:cTn id="19" dur="500" fill="hold"/>
                                        <p:tgtEl>
                                          <p:spTgt spid="4">
                                            <p:graphicEl>
                                              <a:dgm id="{28ABECD9-37A5-4712-B7D9-F8ED2B8D2955}"/>
                                            </p:graphicEl>
                                          </p:spTgt>
                                        </p:tgtEl>
                                        <p:attrNameLst>
                                          <p:attrName>ppt_w</p:attrName>
                                        </p:attrNameLst>
                                      </p:cBhvr>
                                      <p:tavLst>
                                        <p:tav tm="0">
                                          <p:val>
                                            <p:fltVal val="0"/>
                                          </p:val>
                                        </p:tav>
                                        <p:tav tm="100000">
                                          <p:val>
                                            <p:strVal val="#ppt_w"/>
                                          </p:val>
                                        </p:tav>
                                      </p:tavLst>
                                    </p:anim>
                                    <p:anim calcmode="lin" valueType="num">
                                      <p:cBhvr>
                                        <p:cTn id="20" dur="500" fill="hold"/>
                                        <p:tgtEl>
                                          <p:spTgt spid="4">
                                            <p:graphicEl>
                                              <a:dgm id="{28ABECD9-37A5-4712-B7D9-F8ED2B8D2955}"/>
                                            </p:graphicEl>
                                          </p:spTgt>
                                        </p:tgtEl>
                                        <p:attrNameLst>
                                          <p:attrName>ppt_h</p:attrName>
                                        </p:attrNameLst>
                                      </p:cBhvr>
                                      <p:tavLst>
                                        <p:tav tm="0">
                                          <p:val>
                                            <p:fltVal val="0"/>
                                          </p:val>
                                        </p:tav>
                                        <p:tav tm="100000">
                                          <p:val>
                                            <p:strVal val="#ppt_h"/>
                                          </p:val>
                                        </p:tav>
                                      </p:tavLst>
                                    </p:anim>
                                    <p:animEffect transition="in" filter="fade">
                                      <p:cBhvr>
                                        <p:cTn id="21" dur="500"/>
                                        <p:tgtEl>
                                          <p:spTgt spid="4">
                                            <p:graphicEl>
                                              <a:dgm id="{28ABECD9-37A5-4712-B7D9-F8ED2B8D29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12874"/>
            <a:ext cx="8255000" cy="5219114"/>
          </a:xfrm>
        </p:spPr>
        <p:txBody>
          <a:bodyPr>
            <a:normAutofit/>
          </a:bodyPr>
          <a:lstStyle/>
          <a:p>
            <a:r>
              <a:rPr lang="en-US" sz="2500" dirty="0" err="1" smtClean="0"/>
              <a:t>Lấy</a:t>
            </a:r>
            <a:r>
              <a:rPr lang="en-US" sz="2500" dirty="0" smtClean="0"/>
              <a:t> </a:t>
            </a:r>
            <a:r>
              <a:rPr lang="en-US" sz="2500" dirty="0" err="1" smtClean="0"/>
              <a:t>đối</a:t>
            </a:r>
            <a:r>
              <a:rPr lang="en-US" sz="2500" dirty="0" smtClean="0"/>
              <a:t> </a:t>
            </a:r>
            <a:r>
              <a:rPr lang="en-US" sz="2500" dirty="0" err="1" smtClean="0"/>
              <a:t>tượng</a:t>
            </a:r>
            <a:r>
              <a:rPr lang="en-US" sz="2500" dirty="0" smtClean="0"/>
              <a:t> HTML</a:t>
            </a:r>
          </a:p>
          <a:p>
            <a:endParaRPr lang="en-US" sz="2500" dirty="0"/>
          </a:p>
          <a:p>
            <a:endParaRPr lang="en-US" sz="2500" dirty="0" smtClean="0"/>
          </a:p>
          <a:p>
            <a:endParaRPr lang="en-US" sz="2500" dirty="0"/>
          </a:p>
          <a:p>
            <a:endParaRPr lang="en-US" sz="2500" dirty="0" smtClean="0"/>
          </a:p>
          <a:p>
            <a:r>
              <a:rPr lang="en-US" sz="2500" dirty="0" err="1" smtClean="0"/>
              <a:t>Ví</a:t>
            </a:r>
            <a:r>
              <a:rPr lang="en-US" sz="2500" dirty="0" smtClean="0"/>
              <a:t> </a:t>
            </a:r>
            <a:r>
              <a:rPr lang="en-US" sz="2500" dirty="0" err="1" smtClean="0"/>
              <a:t>dụ</a:t>
            </a:r>
            <a:r>
              <a:rPr lang="en-US" sz="2500" dirty="0" smtClean="0"/>
              <a:t>:</a:t>
            </a:r>
          </a:p>
          <a:p>
            <a:endParaRPr lang="en-US" sz="2500" dirty="0" smtClean="0"/>
          </a:p>
          <a:p>
            <a:endParaRPr lang="en-US" sz="2500" dirty="0"/>
          </a:p>
          <a:p>
            <a:pPr marL="0" indent="0">
              <a:buNone/>
            </a:pPr>
            <a:endParaRPr lang="en-US" sz="2500" dirty="0" smtClean="0"/>
          </a:p>
          <a:p>
            <a:pPr lvl="1"/>
            <a:endParaRPr lang="en-US" sz="2500" dirty="0"/>
          </a:p>
        </p:txBody>
      </p:sp>
      <p:sp>
        <p:nvSpPr>
          <p:cNvPr id="3" name="Text Placeholder 2"/>
          <p:cNvSpPr>
            <a:spLocks noGrp="1"/>
          </p:cNvSpPr>
          <p:nvPr>
            <p:ph type="body" sz="quarter" idx="11"/>
          </p:nvPr>
        </p:nvSpPr>
        <p:spPr/>
        <p:txBody>
          <a:bodyPr/>
          <a:lstStyle/>
          <a:p>
            <a:r>
              <a:rPr lang="en-US" smtClean="0"/>
              <a:t>Nhận dữ liệu từ biểu mẫu</a:t>
            </a:r>
            <a:endParaRPr lang="en-US"/>
          </a:p>
        </p:txBody>
      </p:sp>
      <p:sp>
        <p:nvSpPr>
          <p:cNvPr id="4" name="TextBox 3"/>
          <p:cNvSpPr txBox="1"/>
          <p:nvPr/>
        </p:nvSpPr>
        <p:spPr>
          <a:xfrm>
            <a:off x="736210" y="1585255"/>
            <a:ext cx="7690339"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err="1">
                <a:latin typeface="Courier New" pitchFamily="49" charset="0"/>
                <a:cs typeface="Courier New" pitchFamily="49" charset="0"/>
              </a:rPr>
              <a:t>document.forms</a:t>
            </a:r>
            <a:r>
              <a:rPr lang="en-US" sz="1600" dirty="0">
                <a:latin typeface="Courier New" pitchFamily="49" charset="0"/>
                <a:cs typeface="Courier New" pitchFamily="49" charset="0"/>
              </a:rPr>
              <a:t>[&lt;</a:t>
            </a:r>
            <a:r>
              <a:rPr lang="en-US" sz="1600" dirty="0" err="1">
                <a:latin typeface="Courier New" pitchFamily="49" charset="0"/>
                <a:cs typeface="Courier New" pitchFamily="49" charset="0"/>
              </a:rPr>
              <a:t>tên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biểu</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mẫu</a:t>
            </a:r>
            <a:r>
              <a:rPr lang="en-US" sz="1600" dirty="0">
                <a:latin typeface="Courier New" pitchFamily="49" charset="0"/>
                <a:cs typeface="Courier New" pitchFamily="49" charset="0"/>
              </a:rPr>
              <a:t>&gt;][&lt;</a:t>
            </a:r>
            <a:r>
              <a:rPr lang="en-US" sz="1600" dirty="0" err="1">
                <a:latin typeface="Courier New" pitchFamily="49" charset="0"/>
                <a:cs typeface="Courier New" pitchFamily="49" charset="0"/>
              </a:rPr>
              <a:t>tên</a:t>
            </a:r>
            <a:r>
              <a:rPr lang="en-US" sz="1600" dirty="0">
                <a:latin typeface="Courier New" pitchFamily="49" charset="0"/>
                <a:cs typeface="Courier New" pitchFamily="49" charset="0"/>
              </a:rPr>
              <a:t> control</a:t>
            </a:r>
            <a:r>
              <a:rPr lang="en-US" sz="1600" dirty="0" smtClean="0">
                <a:latin typeface="Courier New" pitchFamily="49" charset="0"/>
                <a:cs typeface="Courier New" pitchFamily="49" charset="0"/>
              </a:rPr>
              <a:t>&gt;]</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Hoặc</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document.&lt;</a:t>
            </a:r>
            <a:r>
              <a:rPr lang="en-US" sz="1600" dirty="0" err="1">
                <a:latin typeface="Courier New" pitchFamily="49" charset="0"/>
                <a:cs typeface="Courier New" pitchFamily="49" charset="0"/>
              </a:rPr>
              <a:t>tên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biểu</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mẫu</a:t>
            </a:r>
            <a:r>
              <a:rPr lang="en-US" sz="1600" dirty="0">
                <a:latin typeface="Courier New" pitchFamily="49" charset="0"/>
                <a:cs typeface="Courier New" pitchFamily="49" charset="0"/>
              </a:rPr>
              <a:t>&gt;.&lt;</a:t>
            </a:r>
            <a:r>
              <a:rPr lang="en-US" sz="1600" dirty="0" err="1">
                <a:latin typeface="Courier New" pitchFamily="49" charset="0"/>
                <a:cs typeface="Courier New" pitchFamily="49" charset="0"/>
              </a:rPr>
              <a:t>tên</a:t>
            </a:r>
            <a:r>
              <a:rPr lang="en-US" sz="1600" dirty="0">
                <a:latin typeface="Courier New" pitchFamily="49" charset="0"/>
                <a:cs typeface="Courier New" pitchFamily="49" charset="0"/>
              </a:rPr>
              <a:t> control</a:t>
            </a:r>
            <a:r>
              <a:rPr lang="en-US" sz="1600" dirty="0" smtClean="0">
                <a:latin typeface="Courier New" pitchFamily="49" charset="0"/>
                <a:cs typeface="Courier New" pitchFamily="49" charset="0"/>
              </a:rPr>
              <a:t>&gt;</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Hoặc</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sử</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dụng</a:t>
            </a:r>
            <a:r>
              <a:rPr lang="en-US" sz="1600" dirty="0" smtClean="0">
                <a:latin typeface="Courier New" pitchFamily="49" charset="0"/>
                <a:cs typeface="Courier New" pitchFamily="49" charset="0"/>
              </a:rPr>
              <a:t> DOM </a:t>
            </a:r>
            <a:r>
              <a:rPr lang="en-US" sz="1600" dirty="0" err="1" smtClean="0">
                <a:latin typeface="Courier New" pitchFamily="49" charset="0"/>
                <a:cs typeface="Courier New" pitchFamily="49" charset="0"/>
              </a:rPr>
              <a:t>dựa</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vào</a:t>
            </a:r>
            <a:r>
              <a:rPr lang="en-US" sz="1600" dirty="0" smtClean="0">
                <a:latin typeface="Courier New" pitchFamily="49" charset="0"/>
                <a:cs typeface="Courier New" pitchFamily="49" charset="0"/>
              </a:rPr>
              <a:t> id </a:t>
            </a:r>
            <a:r>
              <a:rPr lang="en-US" sz="1600" dirty="0" err="1" smtClean="0">
                <a:latin typeface="Courier New" pitchFamily="49" charset="0"/>
                <a:cs typeface="Courier New" pitchFamily="49" charset="0"/>
              </a:rPr>
              <a:t>đối</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tượng</a:t>
            </a:r>
            <a:endParaRPr lang="en-US" sz="1600" dirty="0" smtClean="0">
              <a:latin typeface="Courier New" pitchFamily="49" charset="0"/>
              <a:cs typeface="Courier New" pitchFamily="49" charset="0"/>
            </a:endParaRPr>
          </a:p>
          <a:p>
            <a:r>
              <a:rPr lang="en-US" sz="1600" dirty="0" err="1">
                <a:latin typeface="Courier New" pitchFamily="49" charset="0"/>
                <a:cs typeface="Courier New" pitchFamily="49" charset="0"/>
              </a:rPr>
              <a:t>document.getElementById</a:t>
            </a:r>
            <a:r>
              <a:rPr lang="en-US" sz="1600" dirty="0">
                <a:latin typeface="Courier New" pitchFamily="49" charset="0"/>
                <a:cs typeface="Courier New" pitchFamily="49" charset="0"/>
              </a:rPr>
              <a:t> (&lt;id control&gt;)</a:t>
            </a:r>
          </a:p>
        </p:txBody>
      </p:sp>
      <p:sp>
        <p:nvSpPr>
          <p:cNvPr id="5" name="TextBox 4"/>
          <p:cNvSpPr txBox="1"/>
          <p:nvPr/>
        </p:nvSpPr>
        <p:spPr>
          <a:xfrm>
            <a:off x="736208" y="5184246"/>
            <a:ext cx="7690339" cy="1323439"/>
          </a:xfrm>
          <a:prstGeom prst="rect">
            <a:avLst/>
          </a:prstGeom>
          <a:solidFill>
            <a:schemeClr val="bg1">
              <a:lumMod val="85000"/>
            </a:schemeClr>
          </a:solidFill>
        </p:spPr>
        <p:txBody>
          <a:bodyPr wrap="square" rtlCol="0">
            <a:spAutoFit/>
          </a:bodyPr>
          <a:lstStyle/>
          <a:p>
            <a:r>
              <a:rPr lang="en-US" sz="1600" smtClean="0">
                <a:latin typeface="Courier New" pitchFamily="49" charset="0"/>
                <a:cs typeface="Courier New" pitchFamily="49" charset="0"/>
              </a:rPr>
              <a:t>var txtHoTen = document.forms["form1"]["txtHoTen"];</a:t>
            </a:r>
          </a:p>
          <a:p>
            <a:r>
              <a:rPr lang="en-US" sz="1600" smtClean="0">
                <a:latin typeface="Courier New" pitchFamily="49" charset="0"/>
                <a:cs typeface="Courier New" pitchFamily="49" charset="0"/>
              </a:rPr>
              <a:t>//Hoặc</a:t>
            </a:r>
          </a:p>
          <a:p>
            <a:r>
              <a:rPr lang="en-US" sz="1600" smtClean="0">
                <a:latin typeface="Courier New" pitchFamily="49" charset="0"/>
                <a:cs typeface="Courier New" pitchFamily="49" charset="0"/>
              </a:rPr>
              <a:t>var txtHoTen = document.form1.txtHoTen;</a:t>
            </a:r>
          </a:p>
          <a:p>
            <a:r>
              <a:rPr lang="en-US" sz="1600" smtClean="0">
                <a:latin typeface="Courier New" pitchFamily="49" charset="0"/>
                <a:cs typeface="Courier New" pitchFamily="49" charset="0"/>
              </a:rPr>
              <a:t>//Hoặc sử dụng DOM dựa vào id đối tượng</a:t>
            </a:r>
          </a:p>
          <a:p>
            <a:r>
              <a:rPr lang="en-US" sz="1600" smtClean="0">
                <a:latin typeface="Courier New" pitchFamily="49" charset="0"/>
                <a:cs typeface="Courier New" pitchFamily="49" charset="0"/>
              </a:rPr>
              <a:t>var txtHoTen = document.getElementById ("txtHoTen");</a:t>
            </a:r>
            <a:endParaRPr lang="en-US" sz="1600">
              <a:latin typeface="Courier New" pitchFamily="49" charset="0"/>
              <a:cs typeface="Courier New" pitchFamily="49" charset="0"/>
            </a:endParaRPr>
          </a:p>
        </p:txBody>
      </p:sp>
      <p:sp>
        <p:nvSpPr>
          <p:cNvPr id="6" name="TextBox 5"/>
          <p:cNvSpPr txBox="1"/>
          <p:nvPr/>
        </p:nvSpPr>
        <p:spPr>
          <a:xfrm>
            <a:off x="736206" y="4160804"/>
            <a:ext cx="7690339" cy="830997"/>
          </a:xfrm>
          <a:prstGeom prst="rect">
            <a:avLst/>
          </a:prstGeom>
          <a:solidFill>
            <a:schemeClr val="bg1">
              <a:lumMod val="95000"/>
            </a:schemeClr>
          </a:solidFill>
        </p:spPr>
        <p:txBody>
          <a:bodyPr wrap="square" rtlCol="0">
            <a:spAutoFit/>
          </a:bodyPr>
          <a:lstStyle/>
          <a:p>
            <a:r>
              <a:rPr lang="en-US" sz="1600">
                <a:solidFill>
                  <a:schemeClr val="accent6">
                    <a:lumMod val="75000"/>
                  </a:schemeClr>
                </a:solidFill>
                <a:latin typeface="Courier New" pitchFamily="49" charset="0"/>
                <a:cs typeface="Courier New" pitchFamily="49" charset="0"/>
              </a:rPr>
              <a:t>&lt;form id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 </a:t>
            </a:r>
            <a:r>
              <a:rPr lang="en-US" sz="1600">
                <a:solidFill>
                  <a:schemeClr val="accent6">
                    <a:lumMod val="75000"/>
                  </a:schemeClr>
                </a:solidFill>
                <a:latin typeface="Courier New" pitchFamily="49" charset="0"/>
                <a:cs typeface="Courier New" pitchFamily="49" charset="0"/>
              </a:rPr>
              <a:t>method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"post" </a:t>
            </a:r>
            <a:r>
              <a:rPr lang="en-US" sz="1600">
                <a:solidFill>
                  <a:schemeClr val="accent6">
                    <a:lumMod val="75000"/>
                  </a:schemeClr>
                </a:solidFill>
                <a:latin typeface="Courier New" pitchFamily="49" charset="0"/>
                <a:cs typeface="Courier New" pitchFamily="49" charset="0"/>
              </a:rPr>
              <a:t>action</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a:t>
            </a:r>
            <a:r>
              <a:rPr lang="en-US" sz="1600" smtClean="0">
                <a:solidFill>
                  <a:schemeClr val="accent6">
                    <a:lumMod val="75000"/>
                  </a:schemeClr>
                </a:solidFill>
                <a:latin typeface="Courier New" pitchFamily="49" charset="0"/>
                <a:cs typeface="Courier New" pitchFamily="49" charset="0"/>
              </a:rPr>
              <a:t>&gt;</a:t>
            </a:r>
          </a:p>
          <a:p>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&lt;</a:t>
            </a:r>
            <a:r>
              <a:rPr lang="en-US" sz="1600">
                <a:solidFill>
                  <a:schemeClr val="accent6">
                    <a:lumMod val="75000"/>
                  </a:schemeClr>
                </a:solidFill>
                <a:latin typeface="Courier New" pitchFamily="49" charset="0"/>
                <a:cs typeface="Courier New" pitchFamily="49" charset="0"/>
              </a:rPr>
              <a:t>input 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"txtHoTen"</a:t>
            </a:r>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id=</a:t>
            </a:r>
            <a:r>
              <a:rPr lang="en-US" sz="1600" smtClean="0">
                <a:solidFill>
                  <a:srgbClr val="0017C0"/>
                </a:solidFill>
                <a:latin typeface="Courier New" pitchFamily="49" charset="0"/>
                <a:cs typeface="Courier New" pitchFamily="49" charset="0"/>
              </a:rPr>
              <a:t>"txtHoTen"</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type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"text"</a:t>
            </a:r>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/&gt;</a:t>
            </a:r>
            <a:endParaRPr lang="en-US" sz="1600">
              <a:solidFill>
                <a:schemeClr val="accent6">
                  <a:lumMod val="75000"/>
                </a:schemeClr>
              </a:solidFill>
              <a:latin typeface="Courier New" pitchFamily="49" charset="0"/>
              <a:cs typeface="Courier New" pitchFamily="49" charset="0"/>
            </a:endParaRPr>
          </a:p>
          <a:p>
            <a:r>
              <a:rPr lang="en-US" sz="1600" smtClean="0">
                <a:solidFill>
                  <a:schemeClr val="accent6">
                    <a:lumMod val="75000"/>
                  </a:schemeClr>
                </a:solidFill>
                <a:latin typeface="Courier New" pitchFamily="49" charset="0"/>
                <a:cs typeface="Courier New" pitchFamily="49" charset="0"/>
              </a:rPr>
              <a:t>&lt;/form&gt;</a:t>
            </a:r>
            <a:endParaRPr lang="en-US" sz="160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25617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Sử dụng thuộc tính value từ đối tượng ô nhập liệu</a:t>
            </a:r>
            <a:endParaRPr lang="en-US" sz="2500"/>
          </a:p>
        </p:txBody>
      </p:sp>
      <p:sp>
        <p:nvSpPr>
          <p:cNvPr id="3" name="Text Placeholder 2"/>
          <p:cNvSpPr>
            <a:spLocks noGrp="1"/>
          </p:cNvSpPr>
          <p:nvPr>
            <p:ph type="body" sz="quarter" idx="11"/>
          </p:nvPr>
        </p:nvSpPr>
        <p:spPr/>
        <p:txBody>
          <a:bodyPr/>
          <a:lstStyle/>
          <a:p>
            <a:r>
              <a:rPr lang="en-US" smtClean="0"/>
              <a:t>Lấy giá trị ô nhập liệu</a:t>
            </a:r>
            <a:endParaRPr lang="en-US"/>
          </a:p>
        </p:txBody>
      </p:sp>
      <p:sp>
        <p:nvSpPr>
          <p:cNvPr id="4" name="TextBox 3"/>
          <p:cNvSpPr txBox="1"/>
          <p:nvPr/>
        </p:nvSpPr>
        <p:spPr>
          <a:xfrm>
            <a:off x="736206" y="3116287"/>
            <a:ext cx="7690339" cy="830997"/>
          </a:xfrm>
          <a:prstGeom prst="rect">
            <a:avLst/>
          </a:prstGeom>
          <a:solidFill>
            <a:schemeClr val="bg1">
              <a:lumMod val="85000"/>
            </a:schemeClr>
          </a:solidFill>
        </p:spPr>
        <p:txBody>
          <a:bodyPr wrap="square" rtlCol="0">
            <a:spAutoFit/>
          </a:bodyPr>
          <a:lstStyle/>
          <a:p>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txtHoTen</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document.forms</a:t>
            </a:r>
            <a:r>
              <a:rPr lang="en-US" sz="1600" dirty="0" smtClean="0">
                <a:latin typeface="Courier New" pitchFamily="49" charset="0"/>
                <a:cs typeface="Courier New" pitchFamily="49" charset="0"/>
              </a:rPr>
              <a:t>["form1"]["</a:t>
            </a:r>
            <a:r>
              <a:rPr lang="en-US" sz="1600" dirty="0" err="1" smtClean="0">
                <a:latin typeface="Courier New" pitchFamily="49" charset="0"/>
                <a:cs typeface="Courier New" pitchFamily="49" charset="0"/>
              </a:rPr>
              <a:t>txtHoTen</a:t>
            </a:r>
            <a:r>
              <a:rPr lang="en-US" sz="1600" dirty="0" smtClean="0">
                <a:latin typeface="Courier New" pitchFamily="49" charset="0"/>
                <a:cs typeface="Courier New" pitchFamily="49" charset="0"/>
              </a:rPr>
              <a:t>"];</a:t>
            </a:r>
          </a:p>
          <a:p>
            <a:endParaRPr lang="en-US" sz="1600" dirty="0">
              <a:latin typeface="Courier New" pitchFamily="49" charset="0"/>
              <a:cs typeface="Courier New" pitchFamily="49" charset="0"/>
            </a:endParaRPr>
          </a:p>
          <a:p>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hoten</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txtHoTen.value</a:t>
            </a:r>
            <a:r>
              <a:rPr lang="en-US" sz="1600" dirty="0" smtClean="0">
                <a:latin typeface="Courier New" pitchFamily="49" charset="0"/>
                <a:cs typeface="Courier New" pitchFamily="49" charset="0"/>
              </a:rPr>
              <a:t>;</a:t>
            </a:r>
          </a:p>
        </p:txBody>
      </p:sp>
      <p:sp>
        <p:nvSpPr>
          <p:cNvPr id="5" name="TextBox 4"/>
          <p:cNvSpPr txBox="1"/>
          <p:nvPr/>
        </p:nvSpPr>
        <p:spPr>
          <a:xfrm>
            <a:off x="736204" y="1980301"/>
            <a:ext cx="7690339" cy="830997"/>
          </a:xfrm>
          <a:prstGeom prst="rect">
            <a:avLst/>
          </a:prstGeom>
          <a:solidFill>
            <a:schemeClr val="bg1">
              <a:lumMod val="95000"/>
            </a:schemeClr>
          </a:solidFill>
        </p:spPr>
        <p:txBody>
          <a:bodyPr wrap="square" rtlCol="0">
            <a:spAutoFit/>
          </a:bodyPr>
          <a:lstStyle/>
          <a:p>
            <a:r>
              <a:rPr lang="en-US" sz="1600">
                <a:solidFill>
                  <a:schemeClr val="accent6">
                    <a:lumMod val="75000"/>
                  </a:schemeClr>
                </a:solidFill>
                <a:latin typeface="Courier New" pitchFamily="49" charset="0"/>
                <a:cs typeface="Courier New" pitchFamily="49" charset="0"/>
              </a:rPr>
              <a:t>&lt;form id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 </a:t>
            </a:r>
            <a:r>
              <a:rPr lang="en-US" sz="1600">
                <a:solidFill>
                  <a:schemeClr val="accent6">
                    <a:lumMod val="75000"/>
                  </a:schemeClr>
                </a:solidFill>
                <a:latin typeface="Courier New" pitchFamily="49" charset="0"/>
                <a:cs typeface="Courier New" pitchFamily="49" charset="0"/>
              </a:rPr>
              <a:t>method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"post" </a:t>
            </a:r>
            <a:r>
              <a:rPr lang="en-US" sz="1600">
                <a:solidFill>
                  <a:schemeClr val="accent6">
                    <a:lumMod val="75000"/>
                  </a:schemeClr>
                </a:solidFill>
                <a:latin typeface="Courier New" pitchFamily="49" charset="0"/>
                <a:cs typeface="Courier New" pitchFamily="49" charset="0"/>
              </a:rPr>
              <a:t>action</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a:t>
            </a:r>
            <a:r>
              <a:rPr lang="en-US" sz="1600" smtClean="0">
                <a:solidFill>
                  <a:schemeClr val="accent6">
                    <a:lumMod val="75000"/>
                  </a:schemeClr>
                </a:solidFill>
                <a:latin typeface="Courier New" pitchFamily="49" charset="0"/>
                <a:cs typeface="Courier New" pitchFamily="49" charset="0"/>
              </a:rPr>
              <a:t>&gt;</a:t>
            </a:r>
          </a:p>
          <a:p>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&lt;</a:t>
            </a:r>
            <a:r>
              <a:rPr lang="en-US" sz="1600">
                <a:solidFill>
                  <a:schemeClr val="accent6">
                    <a:lumMod val="75000"/>
                  </a:schemeClr>
                </a:solidFill>
                <a:latin typeface="Courier New" pitchFamily="49" charset="0"/>
                <a:cs typeface="Courier New" pitchFamily="49" charset="0"/>
              </a:rPr>
              <a:t>input 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"txtHoTen"</a:t>
            </a:r>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id=</a:t>
            </a:r>
            <a:r>
              <a:rPr lang="en-US" sz="1600" smtClean="0">
                <a:solidFill>
                  <a:srgbClr val="0017C0"/>
                </a:solidFill>
                <a:latin typeface="Courier New" pitchFamily="49" charset="0"/>
                <a:cs typeface="Courier New" pitchFamily="49" charset="0"/>
              </a:rPr>
              <a:t>"txtHoTen"</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type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"text"</a:t>
            </a:r>
            <a:r>
              <a:rPr lang="en-US" sz="1600" smtClean="0">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/&gt;</a:t>
            </a:r>
            <a:endParaRPr lang="en-US" sz="1600">
              <a:solidFill>
                <a:schemeClr val="accent6">
                  <a:lumMod val="75000"/>
                </a:schemeClr>
              </a:solidFill>
              <a:latin typeface="Courier New" pitchFamily="49" charset="0"/>
              <a:cs typeface="Courier New" pitchFamily="49" charset="0"/>
            </a:endParaRPr>
          </a:p>
          <a:p>
            <a:r>
              <a:rPr lang="en-US" sz="1600" smtClean="0">
                <a:solidFill>
                  <a:schemeClr val="accent6">
                    <a:lumMod val="75000"/>
                  </a:schemeClr>
                </a:solidFill>
                <a:latin typeface="Courier New" pitchFamily="49" charset="0"/>
                <a:cs typeface="Courier New" pitchFamily="49" charset="0"/>
              </a:rPr>
              <a:t>&lt;/form&gt;</a:t>
            </a:r>
            <a:endParaRPr lang="en-US" sz="160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401725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Sử dụng thuộc tính value từ đối tượng hộp chọn</a:t>
            </a:r>
            <a:endParaRPr lang="en-US"/>
          </a:p>
        </p:txBody>
      </p:sp>
      <p:sp>
        <p:nvSpPr>
          <p:cNvPr id="3" name="Text Placeholder 2"/>
          <p:cNvSpPr>
            <a:spLocks noGrp="1"/>
          </p:cNvSpPr>
          <p:nvPr>
            <p:ph type="body" sz="quarter" idx="11"/>
          </p:nvPr>
        </p:nvSpPr>
        <p:spPr/>
        <p:txBody>
          <a:bodyPr/>
          <a:lstStyle/>
          <a:p>
            <a:r>
              <a:rPr lang="en-US" smtClean="0"/>
              <a:t>Lấy dữ liệu hộp chọn</a:t>
            </a:r>
            <a:endParaRPr lang="en-US"/>
          </a:p>
        </p:txBody>
      </p:sp>
      <p:sp>
        <p:nvSpPr>
          <p:cNvPr id="4" name="TextBox 3"/>
          <p:cNvSpPr txBox="1"/>
          <p:nvPr/>
        </p:nvSpPr>
        <p:spPr>
          <a:xfrm>
            <a:off x="736201" y="4340176"/>
            <a:ext cx="7690339" cy="830997"/>
          </a:xfrm>
          <a:prstGeom prst="rect">
            <a:avLst/>
          </a:prstGeom>
          <a:solidFill>
            <a:schemeClr val="bg1">
              <a:lumMod val="85000"/>
            </a:schemeClr>
          </a:solidFill>
        </p:spPr>
        <p:txBody>
          <a:bodyPr wrap="square" rtlCol="0">
            <a:spAutoFit/>
          </a:bodyPr>
          <a:lstStyle/>
          <a:p>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slTinhThanh</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document.forms</a:t>
            </a:r>
            <a:r>
              <a:rPr lang="en-US" sz="1600" dirty="0" smtClean="0">
                <a:latin typeface="Courier New" pitchFamily="49" charset="0"/>
                <a:cs typeface="Courier New" pitchFamily="49" charset="0"/>
              </a:rPr>
              <a:t>["form1"]["</a:t>
            </a:r>
            <a:r>
              <a:rPr lang="en-US" sz="1600" dirty="0" err="1" smtClean="0">
                <a:latin typeface="Courier New" pitchFamily="49" charset="0"/>
                <a:cs typeface="Courier New" pitchFamily="49" charset="0"/>
              </a:rPr>
              <a:t>slTinhThanh</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r>
              <a:rPr lang="en-US" sz="1600" dirty="0" err="1" smtClean="0">
                <a:latin typeface="Courier New" pitchFamily="49" charset="0"/>
                <a:cs typeface="Courier New" pitchFamily="49" charset="0"/>
              </a:rPr>
              <a:t>var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tinhthanh</a:t>
            </a:r>
            <a:r>
              <a:rPr lang="en-US" sz="1600" dirty="0" smtClean="0">
                <a:latin typeface="Courier New" pitchFamily="49" charset="0"/>
                <a:cs typeface="Courier New" pitchFamily="49" charset="0"/>
              </a:rPr>
              <a:t> = </a:t>
            </a:r>
            <a:r>
              <a:rPr lang="en-US" sz="1600" dirty="0" err="1">
                <a:latin typeface="Courier New" pitchFamily="49" charset="0"/>
                <a:cs typeface="Courier New" pitchFamily="49" charset="0"/>
              </a:rPr>
              <a:t>slTinhThanh</a:t>
            </a:r>
            <a:r>
              <a:rPr lang="en-US" sz="1600" dirty="0" err="1" smtClean="0">
                <a:latin typeface="Courier New" pitchFamily="49" charset="0"/>
                <a:cs typeface="Courier New" pitchFamily="49" charset="0"/>
              </a:rPr>
              <a:t>.value</a:t>
            </a:r>
            <a:r>
              <a:rPr lang="en-US" sz="1600" dirty="0" smtClean="0">
                <a:latin typeface="Courier New" pitchFamily="49" charset="0"/>
                <a:cs typeface="Courier New" pitchFamily="49" charset="0"/>
              </a:rPr>
              <a:t>;</a:t>
            </a:r>
          </a:p>
        </p:txBody>
      </p:sp>
      <p:sp>
        <p:nvSpPr>
          <p:cNvPr id="5" name="TextBox 4"/>
          <p:cNvSpPr txBox="1"/>
          <p:nvPr/>
        </p:nvSpPr>
        <p:spPr>
          <a:xfrm>
            <a:off x="736202" y="1961179"/>
            <a:ext cx="7690339" cy="2062103"/>
          </a:xfrm>
          <a:prstGeom prst="rect">
            <a:avLst/>
          </a:prstGeom>
          <a:solidFill>
            <a:schemeClr val="bg1">
              <a:lumMod val="95000"/>
            </a:schemeClr>
          </a:solidFill>
        </p:spPr>
        <p:txBody>
          <a:bodyPr wrap="square" rtlCol="0">
            <a:spAutoFit/>
          </a:bodyPr>
          <a:lstStyle/>
          <a:p>
            <a:r>
              <a:rPr lang="en-US" sz="1600" dirty="0">
                <a:solidFill>
                  <a:schemeClr val="accent6">
                    <a:lumMod val="75000"/>
                  </a:schemeClr>
                </a:solidFill>
                <a:latin typeface="Courier New" pitchFamily="49" charset="0"/>
                <a:cs typeface="Courier New" pitchFamily="49" charset="0"/>
              </a:rPr>
              <a:t>&lt;form id</a:t>
            </a:r>
            <a:r>
              <a:rPr lang="en-US" sz="1600" dirty="0" smtClean="0">
                <a:solidFill>
                  <a:schemeClr val="accent6">
                    <a:lumMod val="75000"/>
                  </a:schemeClr>
                </a:solidFill>
                <a:latin typeface="Courier New" pitchFamily="49" charset="0"/>
                <a:cs typeface="Courier New" pitchFamily="49" charset="0"/>
              </a:rPr>
              <a:t>=</a:t>
            </a:r>
            <a:r>
              <a:rPr lang="en-US" sz="1600" dirty="0" smtClean="0">
                <a:solidFill>
                  <a:srgbClr val="0017C0"/>
                </a:solidFill>
                <a:latin typeface="Courier New" pitchFamily="49" charset="0"/>
                <a:cs typeface="Courier New" pitchFamily="49" charset="0"/>
              </a:rPr>
              <a:t>"form1"</a:t>
            </a:r>
            <a:r>
              <a:rPr lang="en-US" sz="1600" dirty="0" smtClean="0">
                <a:latin typeface="Courier New" pitchFamily="49" charset="0"/>
                <a:cs typeface="Courier New" pitchFamily="49" charset="0"/>
              </a:rPr>
              <a:t> </a:t>
            </a:r>
            <a:r>
              <a:rPr lang="en-US" sz="1600" dirty="0">
                <a:solidFill>
                  <a:schemeClr val="accent6">
                    <a:lumMod val="75000"/>
                  </a:schemeClr>
                </a:solidFill>
                <a:latin typeface="Courier New" pitchFamily="49" charset="0"/>
                <a:cs typeface="Courier New" pitchFamily="49" charset="0"/>
              </a:rPr>
              <a:t>name</a:t>
            </a:r>
            <a:r>
              <a:rPr lang="en-US" sz="1600" dirty="0" smtClean="0">
                <a:solidFill>
                  <a:schemeClr val="accent6">
                    <a:lumMod val="75000"/>
                  </a:schemeClr>
                </a:solidFill>
                <a:latin typeface="Courier New" pitchFamily="49" charset="0"/>
                <a:cs typeface="Courier New" pitchFamily="49" charset="0"/>
              </a:rPr>
              <a:t>=</a:t>
            </a:r>
            <a:r>
              <a:rPr lang="en-US" sz="1600" dirty="0" smtClean="0">
                <a:solidFill>
                  <a:srgbClr val="0017C0"/>
                </a:solidFill>
                <a:latin typeface="Courier New" pitchFamily="49" charset="0"/>
                <a:cs typeface="Courier New" pitchFamily="49" charset="0"/>
              </a:rPr>
              <a:t>"form1" </a:t>
            </a:r>
            <a:r>
              <a:rPr lang="en-US" sz="1600" dirty="0">
                <a:solidFill>
                  <a:schemeClr val="accent6">
                    <a:lumMod val="75000"/>
                  </a:schemeClr>
                </a:solidFill>
                <a:latin typeface="Courier New" pitchFamily="49" charset="0"/>
                <a:cs typeface="Courier New" pitchFamily="49" charset="0"/>
              </a:rPr>
              <a:t>method</a:t>
            </a:r>
            <a:r>
              <a:rPr lang="en-US" sz="1600" dirty="0" smtClean="0">
                <a:solidFill>
                  <a:schemeClr val="accent6">
                    <a:lumMod val="75000"/>
                  </a:schemeClr>
                </a:solidFill>
                <a:latin typeface="Courier New" pitchFamily="49" charset="0"/>
                <a:cs typeface="Courier New" pitchFamily="49" charset="0"/>
              </a:rPr>
              <a:t>=</a:t>
            </a:r>
            <a:r>
              <a:rPr lang="en-US" sz="1600" dirty="0" smtClean="0">
                <a:solidFill>
                  <a:srgbClr val="0017C0"/>
                </a:solidFill>
                <a:latin typeface="Courier New" pitchFamily="49" charset="0"/>
                <a:cs typeface="Courier New" pitchFamily="49" charset="0"/>
              </a:rPr>
              <a:t>"post" </a:t>
            </a:r>
            <a:r>
              <a:rPr lang="en-US" sz="1600" dirty="0">
                <a:solidFill>
                  <a:schemeClr val="accent6">
                    <a:lumMod val="75000"/>
                  </a:schemeClr>
                </a:solidFill>
                <a:latin typeface="Courier New" pitchFamily="49" charset="0"/>
                <a:cs typeface="Courier New" pitchFamily="49" charset="0"/>
              </a:rPr>
              <a:t>action</a:t>
            </a:r>
            <a:r>
              <a:rPr lang="en-US" sz="1600" dirty="0" smtClean="0">
                <a:solidFill>
                  <a:schemeClr val="accent6">
                    <a:lumMod val="75000"/>
                  </a:schemeClr>
                </a:solidFill>
                <a:latin typeface="Courier New" pitchFamily="49" charset="0"/>
                <a:cs typeface="Courier New" pitchFamily="49" charset="0"/>
              </a:rPr>
              <a:t>=</a:t>
            </a:r>
            <a:r>
              <a:rPr lang="en-US" sz="1600" dirty="0" smtClean="0">
                <a:solidFill>
                  <a:srgbClr val="0017C0"/>
                </a:solidFill>
                <a:latin typeface="Courier New" pitchFamily="49" charset="0"/>
                <a:cs typeface="Courier New" pitchFamily="49" charset="0"/>
              </a:rPr>
              <a:t>""</a:t>
            </a:r>
            <a:r>
              <a:rPr lang="en-US" sz="1600" dirty="0" smtClean="0">
                <a:solidFill>
                  <a:schemeClr val="accent6">
                    <a:lumMod val="75000"/>
                  </a:schemeClr>
                </a:solidFill>
                <a:latin typeface="Courier New" pitchFamily="49" charset="0"/>
                <a:cs typeface="Courier New" pitchFamily="49" charset="0"/>
              </a:rPr>
              <a:t>&gt;</a:t>
            </a:r>
          </a:p>
          <a:p>
            <a:r>
              <a:rPr lang="en-US" sz="1600" dirty="0">
                <a:solidFill>
                  <a:schemeClr val="accent6">
                    <a:lumMod val="75000"/>
                  </a:schemeClr>
                </a:solidFill>
                <a:latin typeface="Courier New" pitchFamily="49" charset="0"/>
                <a:cs typeface="Courier New" pitchFamily="49" charset="0"/>
              </a:rPr>
              <a:t>	</a:t>
            </a:r>
            <a:r>
              <a:rPr lang="vi-VN" sz="1600" dirty="0">
                <a:solidFill>
                  <a:schemeClr val="accent6">
                    <a:lumMod val="75000"/>
                  </a:schemeClr>
                </a:solidFill>
                <a:latin typeface="Courier New" pitchFamily="49" charset="0"/>
                <a:cs typeface="Courier New" pitchFamily="49" charset="0"/>
              </a:rPr>
              <a:t>&lt;select name</a:t>
            </a:r>
            <a:r>
              <a:rPr lang="vi-VN" sz="1600" dirty="0" smtClean="0">
                <a:solidFill>
                  <a:schemeClr val="accent6">
                    <a:lumMod val="75000"/>
                  </a:schemeClr>
                </a:solidFill>
                <a:latin typeface="Courier New" pitchFamily="49" charset="0"/>
                <a:cs typeface="Courier New" pitchFamily="49" charset="0"/>
              </a:rPr>
              <a:t>=</a:t>
            </a:r>
            <a:r>
              <a:rPr lang="en-US" sz="1600" dirty="0" smtClean="0">
                <a:solidFill>
                  <a:srgbClr val="0017C0"/>
                </a:solidFill>
                <a:latin typeface="Courier New" pitchFamily="49" charset="0"/>
                <a:cs typeface="Courier New" pitchFamily="49" charset="0"/>
              </a:rPr>
              <a:t>"</a:t>
            </a:r>
            <a:r>
              <a:rPr lang="en-US" sz="1600" dirty="0" err="1" smtClean="0">
                <a:solidFill>
                  <a:srgbClr val="0017C0"/>
                </a:solidFill>
                <a:latin typeface="Courier New" pitchFamily="49" charset="0"/>
                <a:cs typeface="Courier New" pitchFamily="49" charset="0"/>
              </a:rPr>
              <a:t>slTinhThanh</a:t>
            </a:r>
            <a:r>
              <a:rPr lang="vi-VN" sz="1600" dirty="0" smtClean="0">
                <a:solidFill>
                  <a:srgbClr val="0017C0"/>
                </a:solidFill>
                <a:latin typeface="Courier New" pitchFamily="49" charset="0"/>
                <a:cs typeface="Courier New" pitchFamily="49" charset="0"/>
              </a:rPr>
              <a:t>"</a:t>
            </a:r>
            <a:r>
              <a:rPr lang="vi-VN" sz="1600" dirty="0" smtClean="0">
                <a:solidFill>
                  <a:schemeClr val="accent6">
                    <a:lumMod val="75000"/>
                  </a:schemeClr>
                </a:solidFill>
                <a:latin typeface="Courier New" pitchFamily="49" charset="0"/>
                <a:cs typeface="Courier New" pitchFamily="49" charset="0"/>
              </a:rPr>
              <a:t>&gt;</a:t>
            </a:r>
            <a:r>
              <a:rPr lang="vi-VN" sz="1600" dirty="0">
                <a:solidFill>
                  <a:schemeClr val="accent6">
                    <a:lumMod val="75000"/>
                  </a:schemeClr>
                </a:solidFill>
                <a:latin typeface="Courier New" pitchFamily="49" charset="0"/>
                <a:cs typeface="Courier New" pitchFamily="49" charset="0"/>
              </a:rPr>
              <a:t>						</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option&gt;</a:t>
            </a:r>
            <a:r>
              <a:rPr lang="vi-VN" sz="1600" dirty="0">
                <a:latin typeface="Courier New" pitchFamily="49" charset="0"/>
                <a:cs typeface="Courier New" pitchFamily="49" charset="0"/>
              </a:rPr>
              <a:t>Chọn tỉnh thành</a:t>
            </a:r>
            <a:r>
              <a:rPr lang="vi-VN" sz="1600" dirty="0">
                <a:solidFill>
                  <a:schemeClr val="accent6">
                    <a:lumMod val="75000"/>
                  </a:schemeClr>
                </a:solidFill>
                <a:latin typeface="Courier New" pitchFamily="49" charset="0"/>
                <a:cs typeface="Courier New" pitchFamily="49" charset="0"/>
              </a:rPr>
              <a:t>&lt;/option</a:t>
            </a:r>
            <a:r>
              <a:rPr lang="vi-VN" sz="1600" dirty="0" smtClean="0">
                <a:solidFill>
                  <a:schemeClr val="accent6">
                    <a:lumMod val="75000"/>
                  </a:schemeClr>
                </a:solidFill>
                <a:latin typeface="Courier New" pitchFamily="49" charset="0"/>
                <a:cs typeface="Courier New" pitchFamily="49" charset="0"/>
              </a:rPr>
              <a:t>&gt;</a:t>
            </a:r>
            <a:r>
              <a:rPr lang="vi-VN"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option value</a:t>
            </a:r>
            <a:r>
              <a:rPr lang="vi-VN" sz="1600" dirty="0" smtClean="0">
                <a:solidFill>
                  <a:schemeClr val="accent6">
                    <a:lumMod val="75000"/>
                  </a:schemeClr>
                </a:solidFill>
                <a:latin typeface="Courier New" pitchFamily="49" charset="0"/>
                <a:cs typeface="Courier New" pitchFamily="49" charset="0"/>
              </a:rPr>
              <a:t>=</a:t>
            </a:r>
            <a:r>
              <a:rPr lang="vi-VN" sz="1600" dirty="0" smtClean="0">
                <a:solidFill>
                  <a:srgbClr val="0017C0"/>
                </a:solidFill>
                <a:latin typeface="Courier New" pitchFamily="49" charset="0"/>
                <a:cs typeface="Courier New" pitchFamily="49" charset="0"/>
              </a:rPr>
              <a:t>"CT"</a:t>
            </a:r>
            <a:r>
              <a:rPr lang="vi-VN" sz="1600" dirty="0" smtClean="0">
                <a:solidFill>
                  <a:schemeClr val="accent6">
                    <a:lumMod val="75000"/>
                  </a:schemeClr>
                </a:solidFill>
                <a:latin typeface="Courier New" pitchFamily="49" charset="0"/>
                <a:cs typeface="Courier New" pitchFamily="49" charset="0"/>
              </a:rPr>
              <a:t>&gt;</a:t>
            </a:r>
            <a:r>
              <a:rPr lang="vi-VN" sz="1600" dirty="0">
                <a:latin typeface="Courier New" pitchFamily="49" charset="0"/>
                <a:cs typeface="Courier New" pitchFamily="49" charset="0"/>
              </a:rPr>
              <a:t>Cần Thơ</a:t>
            </a:r>
            <a:r>
              <a:rPr lang="vi-VN" sz="1600" dirty="0">
                <a:solidFill>
                  <a:schemeClr val="accent6">
                    <a:lumMod val="75000"/>
                  </a:schemeClr>
                </a:solidFill>
                <a:latin typeface="Courier New" pitchFamily="49" charset="0"/>
                <a:cs typeface="Courier New" pitchFamily="49" charset="0"/>
              </a:rPr>
              <a:t>&lt;/option</a:t>
            </a:r>
            <a:r>
              <a:rPr lang="vi-VN" sz="1600" dirty="0" smtClean="0">
                <a:solidFill>
                  <a:schemeClr val="accent6">
                    <a:lumMod val="75000"/>
                  </a:schemeClr>
                </a:solidFill>
                <a:latin typeface="Courier New" pitchFamily="49" charset="0"/>
                <a:cs typeface="Courier New" pitchFamily="49" charset="0"/>
              </a:rPr>
              <a:t>&gt;</a:t>
            </a:r>
            <a:r>
              <a:rPr lang="vi-VN"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option value</a:t>
            </a:r>
            <a:r>
              <a:rPr lang="vi-VN" sz="1600" dirty="0" smtClean="0">
                <a:solidFill>
                  <a:schemeClr val="accent6">
                    <a:lumMod val="75000"/>
                  </a:schemeClr>
                </a:solidFill>
                <a:latin typeface="Courier New" pitchFamily="49" charset="0"/>
                <a:cs typeface="Courier New" pitchFamily="49" charset="0"/>
              </a:rPr>
              <a:t>=</a:t>
            </a:r>
            <a:r>
              <a:rPr lang="vi-VN" sz="1600" dirty="0" smtClean="0">
                <a:solidFill>
                  <a:srgbClr val="0017C0"/>
                </a:solidFill>
                <a:latin typeface="Courier New" pitchFamily="49" charset="0"/>
                <a:cs typeface="Courier New" pitchFamily="49" charset="0"/>
              </a:rPr>
              <a:t>"TPHCM"</a:t>
            </a:r>
            <a:r>
              <a:rPr lang="vi-VN" sz="1600" dirty="0" smtClean="0">
                <a:solidFill>
                  <a:schemeClr val="accent6">
                    <a:lumMod val="75000"/>
                  </a:schemeClr>
                </a:solidFill>
                <a:latin typeface="Courier New" pitchFamily="49" charset="0"/>
                <a:cs typeface="Courier New" pitchFamily="49" charset="0"/>
              </a:rPr>
              <a:t>&gt;</a:t>
            </a:r>
            <a:r>
              <a:rPr lang="vi-VN" sz="1600" dirty="0">
                <a:latin typeface="Courier New" pitchFamily="49" charset="0"/>
                <a:cs typeface="Courier New" pitchFamily="49" charset="0"/>
              </a:rPr>
              <a:t>TP. HCM</a:t>
            </a:r>
            <a:r>
              <a:rPr lang="vi-VN" sz="1600" dirty="0">
                <a:solidFill>
                  <a:schemeClr val="accent6">
                    <a:lumMod val="75000"/>
                  </a:schemeClr>
                </a:solidFill>
                <a:latin typeface="Courier New" pitchFamily="49" charset="0"/>
                <a:cs typeface="Courier New" pitchFamily="49" charset="0"/>
              </a:rPr>
              <a:t>&lt;/option</a:t>
            </a:r>
            <a:r>
              <a:rPr lang="vi-VN" sz="1600" dirty="0" smtClean="0">
                <a:solidFill>
                  <a:schemeClr val="accent6">
                    <a:lumMod val="75000"/>
                  </a:schemeClr>
                </a:solidFill>
                <a:latin typeface="Courier New" pitchFamily="49" charset="0"/>
                <a:cs typeface="Courier New" pitchFamily="49" charset="0"/>
              </a:rPr>
              <a:t>&gt;</a:t>
            </a:r>
            <a:r>
              <a:rPr lang="vi-VN" sz="1600" dirty="0">
                <a:solidFill>
                  <a:schemeClr val="accent6">
                    <a:lumMod val="75000"/>
                  </a:schemeClr>
                </a:solidFill>
                <a:latin typeface="Courier New" pitchFamily="49" charset="0"/>
                <a:cs typeface="Courier New" pitchFamily="49" charset="0"/>
              </a:rPr>
              <a:t>	</a:t>
            </a:r>
            <a:r>
              <a:rPr lang="en-US" sz="1600" dirty="0" smtClean="0">
                <a:solidFill>
                  <a:schemeClr val="accent6">
                    <a:lumMod val="75000"/>
                  </a:schemeClr>
                </a:solidFill>
                <a:latin typeface="Courier New" pitchFamily="49" charset="0"/>
                <a:cs typeface="Courier New" pitchFamily="49" charset="0"/>
              </a:rPr>
              <a:t>		</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option value</a:t>
            </a:r>
            <a:r>
              <a:rPr lang="vi-VN" sz="1600" dirty="0" smtClean="0">
                <a:solidFill>
                  <a:schemeClr val="accent6">
                    <a:lumMod val="75000"/>
                  </a:schemeClr>
                </a:solidFill>
                <a:latin typeface="Courier New" pitchFamily="49" charset="0"/>
                <a:cs typeface="Courier New" pitchFamily="49" charset="0"/>
              </a:rPr>
              <a:t>=</a:t>
            </a:r>
            <a:r>
              <a:rPr lang="vi-VN" sz="1600" dirty="0" smtClean="0">
                <a:solidFill>
                  <a:srgbClr val="0017C0"/>
                </a:solidFill>
                <a:latin typeface="Courier New" pitchFamily="49" charset="0"/>
                <a:cs typeface="Courier New" pitchFamily="49" charset="0"/>
              </a:rPr>
              <a:t>"..."</a:t>
            </a:r>
            <a:r>
              <a:rPr lang="vi-VN" sz="1600" dirty="0" smtClean="0">
                <a:solidFill>
                  <a:schemeClr val="accent6">
                    <a:lumMod val="75000"/>
                  </a:schemeClr>
                </a:solidFill>
                <a:latin typeface="Courier New" pitchFamily="49" charset="0"/>
                <a:cs typeface="Courier New" pitchFamily="49" charset="0"/>
              </a:rPr>
              <a:t>&gt;</a:t>
            </a:r>
            <a:r>
              <a:rPr lang="vi-VN" sz="1600" dirty="0" smtClean="0">
                <a:latin typeface="Courier New" pitchFamily="49" charset="0"/>
                <a:cs typeface="Courier New" pitchFamily="49" charset="0"/>
              </a:rPr>
              <a:t>...</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option</a:t>
            </a:r>
            <a:r>
              <a:rPr lang="vi-VN" sz="1600" dirty="0" smtClean="0">
                <a:solidFill>
                  <a:schemeClr val="accent6">
                    <a:lumMod val="75000"/>
                  </a:schemeClr>
                </a:solidFill>
                <a:latin typeface="Courier New" pitchFamily="49" charset="0"/>
                <a:cs typeface="Courier New" pitchFamily="49" charset="0"/>
              </a:rPr>
              <a:t>&gt;</a:t>
            </a:r>
            <a:r>
              <a:rPr lang="vi-VN" sz="1600" dirty="0">
                <a:solidFill>
                  <a:schemeClr val="accent6">
                    <a:lumMod val="75000"/>
                  </a:schemeClr>
                </a:solidFill>
                <a:latin typeface="Courier New" pitchFamily="49" charset="0"/>
                <a:cs typeface="Courier New" pitchFamily="49" charset="0"/>
              </a:rPr>
              <a:t>		</a:t>
            </a:r>
            <a:r>
              <a:rPr lang="vi-VN" sz="1600" dirty="0" smtClean="0">
                <a:solidFill>
                  <a:schemeClr val="accent6">
                    <a:lumMod val="75000"/>
                  </a:schemeClr>
                </a:solidFill>
                <a:latin typeface="Courier New" pitchFamily="49" charset="0"/>
                <a:cs typeface="Courier New" pitchFamily="49" charset="0"/>
              </a:rPr>
              <a:t>&lt;/</a:t>
            </a:r>
            <a:r>
              <a:rPr lang="vi-VN" sz="1600" dirty="0">
                <a:solidFill>
                  <a:schemeClr val="accent6">
                    <a:lumMod val="75000"/>
                  </a:schemeClr>
                </a:solidFill>
                <a:latin typeface="Courier New" pitchFamily="49" charset="0"/>
                <a:cs typeface="Courier New" pitchFamily="49" charset="0"/>
              </a:rPr>
              <a:t>select&gt;</a:t>
            </a:r>
            <a:endParaRPr lang="en-US" sz="1600" dirty="0">
              <a:solidFill>
                <a:schemeClr val="accent6">
                  <a:lumMod val="75000"/>
                </a:schemeClr>
              </a:solidFill>
              <a:latin typeface="Courier New" pitchFamily="49" charset="0"/>
              <a:cs typeface="Courier New" pitchFamily="49" charset="0"/>
            </a:endParaRPr>
          </a:p>
          <a:p>
            <a:r>
              <a:rPr lang="en-US" sz="1600" dirty="0" smtClean="0">
                <a:solidFill>
                  <a:schemeClr val="accent6">
                    <a:lumMod val="75000"/>
                  </a:schemeClr>
                </a:solidFill>
                <a:latin typeface="Courier New" pitchFamily="49" charset="0"/>
                <a:cs typeface="Courier New" pitchFamily="49" charset="0"/>
              </a:rPr>
              <a:t>&lt;/form&gt;</a:t>
            </a:r>
            <a:endParaRPr lang="en-US" sz="1600" dirty="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22141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Sử dụng thuộc tính checked từ đối tượng hộp kiểm</a:t>
            </a:r>
            <a:endParaRPr lang="en-US" sz="2500"/>
          </a:p>
        </p:txBody>
      </p:sp>
      <p:sp>
        <p:nvSpPr>
          <p:cNvPr id="3" name="Text Placeholder 2"/>
          <p:cNvSpPr>
            <a:spLocks noGrp="1"/>
          </p:cNvSpPr>
          <p:nvPr>
            <p:ph type="body" sz="quarter" idx="11"/>
          </p:nvPr>
        </p:nvSpPr>
        <p:spPr/>
        <p:txBody>
          <a:bodyPr/>
          <a:lstStyle/>
          <a:p>
            <a:r>
              <a:rPr lang="en-US" smtClean="0"/>
              <a:t>Lấy dữ liệu hộp kiểm</a:t>
            </a:r>
            <a:endParaRPr lang="en-US"/>
          </a:p>
        </p:txBody>
      </p:sp>
      <p:sp>
        <p:nvSpPr>
          <p:cNvPr id="4" name="TextBox 3"/>
          <p:cNvSpPr txBox="1"/>
          <p:nvPr/>
        </p:nvSpPr>
        <p:spPr>
          <a:xfrm>
            <a:off x="736200" y="3509179"/>
            <a:ext cx="7690339" cy="830997"/>
          </a:xfrm>
          <a:prstGeom prst="rect">
            <a:avLst/>
          </a:prstGeom>
          <a:solidFill>
            <a:schemeClr val="bg1">
              <a:lumMod val="85000"/>
            </a:schemeClr>
          </a:solidFill>
        </p:spPr>
        <p:txBody>
          <a:bodyPr wrap="square" rtlCol="0">
            <a:spAutoFit/>
          </a:bodyPr>
          <a:lstStyle/>
          <a:p>
            <a:r>
              <a:rPr lang="en-US" sz="1600">
                <a:latin typeface="Courier New" pitchFamily="49" charset="0"/>
                <a:cs typeface="Courier New" pitchFamily="49" charset="0"/>
              </a:rPr>
              <a:t>var </a:t>
            </a:r>
            <a:r>
              <a:rPr lang="en-US" sz="1600" smtClean="0">
                <a:latin typeface="Courier New" pitchFamily="49" charset="0"/>
                <a:cs typeface="Courier New" pitchFamily="49" charset="0"/>
              </a:rPr>
              <a:t>chkDongY= </a:t>
            </a:r>
            <a:r>
              <a:rPr lang="en-US" sz="1600">
                <a:latin typeface="Courier New" pitchFamily="49" charset="0"/>
                <a:cs typeface="Courier New" pitchFamily="49" charset="0"/>
              </a:rPr>
              <a:t>document.forms</a:t>
            </a:r>
            <a:r>
              <a:rPr lang="en-US" sz="1600" smtClean="0">
                <a:latin typeface="Courier New" pitchFamily="49" charset="0"/>
                <a:cs typeface="Courier New" pitchFamily="49" charset="0"/>
              </a:rPr>
              <a:t>["form1"]["chkDongY"];</a:t>
            </a:r>
            <a:endParaRPr lang="en-US" sz="1600">
              <a:latin typeface="Courier New" pitchFamily="49" charset="0"/>
              <a:cs typeface="Courier New" pitchFamily="49" charset="0"/>
            </a:endParaRPr>
          </a:p>
          <a:p>
            <a:endParaRPr lang="en-US" sz="1600">
              <a:latin typeface="Courier New" pitchFamily="49" charset="0"/>
              <a:cs typeface="Courier New" pitchFamily="49" charset="0"/>
            </a:endParaRPr>
          </a:p>
          <a:p>
            <a:r>
              <a:rPr lang="en-US" sz="1600" smtClean="0">
                <a:latin typeface="Courier New" pitchFamily="49" charset="0"/>
                <a:cs typeface="Courier New" pitchFamily="49" charset="0"/>
              </a:rPr>
              <a:t>var dongy = </a:t>
            </a:r>
            <a:r>
              <a:rPr lang="en-US" sz="1600">
                <a:latin typeface="Courier New" pitchFamily="49" charset="0"/>
                <a:cs typeface="Courier New" pitchFamily="49" charset="0"/>
              </a:rPr>
              <a:t>chkDongY.checked;</a:t>
            </a:r>
            <a:endParaRPr lang="en-US" sz="1600" smtClean="0">
              <a:latin typeface="Courier New" pitchFamily="49" charset="0"/>
              <a:cs typeface="Courier New" pitchFamily="49" charset="0"/>
            </a:endParaRPr>
          </a:p>
        </p:txBody>
      </p:sp>
      <p:sp>
        <p:nvSpPr>
          <p:cNvPr id="5" name="TextBox 4"/>
          <p:cNvSpPr txBox="1"/>
          <p:nvPr/>
        </p:nvSpPr>
        <p:spPr>
          <a:xfrm>
            <a:off x="736202" y="1961179"/>
            <a:ext cx="7690339" cy="1077218"/>
          </a:xfrm>
          <a:prstGeom prst="rect">
            <a:avLst/>
          </a:prstGeom>
          <a:solidFill>
            <a:schemeClr val="bg1">
              <a:lumMod val="95000"/>
            </a:schemeClr>
          </a:solidFill>
        </p:spPr>
        <p:txBody>
          <a:bodyPr wrap="square" rtlCol="0">
            <a:spAutoFit/>
          </a:bodyPr>
          <a:lstStyle/>
          <a:p>
            <a:r>
              <a:rPr lang="en-US" sz="1600">
                <a:solidFill>
                  <a:schemeClr val="accent6">
                    <a:lumMod val="75000"/>
                  </a:schemeClr>
                </a:solidFill>
                <a:latin typeface="Courier New" pitchFamily="49" charset="0"/>
                <a:cs typeface="Courier New" pitchFamily="49" charset="0"/>
              </a:rPr>
              <a:t>&lt;form id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 </a:t>
            </a:r>
            <a:r>
              <a:rPr lang="en-US" sz="1600">
                <a:solidFill>
                  <a:schemeClr val="accent6">
                    <a:lumMod val="75000"/>
                  </a:schemeClr>
                </a:solidFill>
                <a:latin typeface="Courier New" pitchFamily="49" charset="0"/>
                <a:cs typeface="Courier New" pitchFamily="49" charset="0"/>
              </a:rPr>
              <a:t>method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"post" </a:t>
            </a:r>
            <a:r>
              <a:rPr lang="en-US" sz="1600">
                <a:solidFill>
                  <a:schemeClr val="accent6">
                    <a:lumMod val="75000"/>
                  </a:schemeClr>
                </a:solidFill>
                <a:latin typeface="Courier New" pitchFamily="49" charset="0"/>
                <a:cs typeface="Courier New" pitchFamily="49" charset="0"/>
              </a:rPr>
              <a:t>action</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a:t>
            </a:r>
            <a:r>
              <a:rPr lang="en-US" sz="1600" smtClean="0">
                <a:solidFill>
                  <a:schemeClr val="accent6">
                    <a:lumMod val="75000"/>
                  </a:schemeClr>
                </a:solidFill>
                <a:latin typeface="Courier New" pitchFamily="49" charset="0"/>
                <a:cs typeface="Courier New" pitchFamily="49" charset="0"/>
              </a:rPr>
              <a:t>&gt;</a:t>
            </a:r>
          </a:p>
          <a:p>
            <a:r>
              <a:rPr lang="en-US" sz="1600">
                <a:solidFill>
                  <a:schemeClr val="accent6">
                    <a:lumMod val="75000"/>
                  </a:schemeClr>
                </a:solidFill>
                <a:latin typeface="Courier New" pitchFamily="49" charset="0"/>
                <a:cs typeface="Courier New" pitchFamily="49" charset="0"/>
              </a:rPr>
              <a:t> </a:t>
            </a:r>
            <a:r>
              <a:rPr lang="en-US" sz="1600" smtClean="0">
                <a:solidFill>
                  <a:schemeClr val="accent6">
                    <a:lumMod val="75000"/>
                  </a:schemeClr>
                </a:solidFill>
                <a:latin typeface="Courier New" pitchFamily="49" charset="0"/>
                <a:cs typeface="Courier New" pitchFamily="49" charset="0"/>
              </a:rPr>
              <a:t>  </a:t>
            </a:r>
            <a:r>
              <a:rPr lang="vi-VN" sz="1600" smtClean="0">
                <a:solidFill>
                  <a:schemeClr val="accent6">
                    <a:lumMod val="75000"/>
                  </a:schemeClr>
                </a:solidFill>
                <a:latin typeface="Courier New" pitchFamily="49" charset="0"/>
                <a:cs typeface="Courier New" pitchFamily="49" charset="0"/>
              </a:rPr>
              <a:t>&lt;</a:t>
            </a:r>
            <a:r>
              <a:rPr lang="vi-VN" sz="1600">
                <a:solidFill>
                  <a:schemeClr val="accent6">
                    <a:lumMod val="75000"/>
                  </a:schemeClr>
                </a:solidFill>
                <a:latin typeface="Courier New" pitchFamily="49" charset="0"/>
                <a:cs typeface="Courier New" pitchFamily="49" charset="0"/>
              </a:rPr>
              <a:t>input name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"chkDongY"</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type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"checkbox"</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id</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"chkDongY"</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value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"checkbox"</a:t>
            </a:r>
            <a:r>
              <a:rPr lang="vi-VN" sz="1600" smtClean="0">
                <a:solidFill>
                  <a:schemeClr val="accent6">
                    <a:lumMod val="75000"/>
                  </a:schemeClr>
                </a:solidFill>
                <a:latin typeface="Courier New" pitchFamily="49" charset="0"/>
                <a:cs typeface="Courier New" pitchFamily="49" charset="0"/>
              </a:rPr>
              <a:t> /&gt;</a:t>
            </a:r>
            <a:endParaRPr lang="en-US" sz="1600" smtClean="0">
              <a:solidFill>
                <a:schemeClr val="accent6">
                  <a:lumMod val="75000"/>
                </a:schemeClr>
              </a:solidFill>
              <a:latin typeface="Courier New" pitchFamily="49" charset="0"/>
              <a:cs typeface="Courier New" pitchFamily="49" charset="0"/>
            </a:endParaRPr>
          </a:p>
          <a:p>
            <a:r>
              <a:rPr lang="en-US" sz="1600" smtClean="0">
                <a:solidFill>
                  <a:schemeClr val="accent6">
                    <a:lumMod val="75000"/>
                  </a:schemeClr>
                </a:solidFill>
                <a:latin typeface="Courier New" pitchFamily="49" charset="0"/>
                <a:cs typeface="Courier New" pitchFamily="49" charset="0"/>
              </a:rPr>
              <a:t>&lt;/form&gt;</a:t>
            </a:r>
            <a:endParaRPr lang="en-US" sz="160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186865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smtClean="0"/>
              <a:t>Lặp từng phần tử để lấy dữ liệu được chọn</a:t>
            </a:r>
            <a:endParaRPr lang="en-US" sz="2500"/>
          </a:p>
        </p:txBody>
      </p:sp>
      <p:sp>
        <p:nvSpPr>
          <p:cNvPr id="3" name="Text Placeholder 2"/>
          <p:cNvSpPr>
            <a:spLocks noGrp="1"/>
          </p:cNvSpPr>
          <p:nvPr>
            <p:ph type="body" sz="quarter" idx="11"/>
          </p:nvPr>
        </p:nvSpPr>
        <p:spPr/>
        <p:txBody>
          <a:bodyPr/>
          <a:lstStyle/>
          <a:p>
            <a:r>
              <a:rPr lang="en-US" smtClean="0"/>
              <a:t>Lấy dữ liệu radio</a:t>
            </a:r>
            <a:endParaRPr lang="en-US"/>
          </a:p>
        </p:txBody>
      </p:sp>
      <p:sp>
        <p:nvSpPr>
          <p:cNvPr id="4" name="TextBox 3"/>
          <p:cNvSpPr txBox="1"/>
          <p:nvPr/>
        </p:nvSpPr>
        <p:spPr>
          <a:xfrm>
            <a:off x="736199" y="3918147"/>
            <a:ext cx="7690339" cy="1938992"/>
          </a:xfrm>
          <a:prstGeom prst="rect">
            <a:avLst/>
          </a:prstGeom>
          <a:solidFill>
            <a:schemeClr val="bg1">
              <a:lumMod val="85000"/>
            </a:schemeClr>
          </a:solidFill>
        </p:spPr>
        <p:txBody>
          <a:bodyPr wrap="square" rtlCol="0">
            <a:spAutoFit/>
          </a:bodyPr>
          <a:lstStyle/>
          <a:p>
            <a:r>
              <a:rPr lang="en-US" sz="1500">
                <a:latin typeface="Courier New" pitchFamily="49" charset="0"/>
                <a:cs typeface="Courier New" pitchFamily="49" charset="0"/>
              </a:rPr>
              <a:t>var rdGiaoDich = document.forms</a:t>
            </a:r>
            <a:r>
              <a:rPr lang="en-US" sz="1500" smtClean="0">
                <a:latin typeface="Courier New" pitchFamily="49" charset="0"/>
                <a:cs typeface="Courier New" pitchFamily="49" charset="0"/>
              </a:rPr>
              <a:t>["form1"]["rdGiaoDich"];</a:t>
            </a:r>
            <a:endParaRPr lang="en-US" sz="1500">
              <a:latin typeface="Courier New" pitchFamily="49" charset="0"/>
              <a:cs typeface="Courier New" pitchFamily="49" charset="0"/>
            </a:endParaRPr>
          </a:p>
          <a:p>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v</a:t>
            </a:r>
            <a:r>
              <a:rPr lang="en-US" sz="1500" smtClean="0">
                <a:latin typeface="Courier New" pitchFamily="49" charset="0"/>
                <a:cs typeface="Courier New" pitchFamily="49" charset="0"/>
              </a:rPr>
              <a:t>ar cogiaodich;</a:t>
            </a:r>
            <a:endParaRPr lang="en-US" sz="1500">
              <a:latin typeface="Courier New" pitchFamily="49" charset="0"/>
              <a:cs typeface="Courier New" pitchFamily="49" charset="0"/>
            </a:endParaRPr>
          </a:p>
          <a:p>
            <a:r>
              <a:rPr lang="en-US" sz="1500">
                <a:latin typeface="Courier New" pitchFamily="49" charset="0"/>
                <a:cs typeface="Courier New" pitchFamily="49" charset="0"/>
              </a:rPr>
              <a:t>for(int i=0; i</a:t>
            </a:r>
            <a:r>
              <a:rPr lang="en-US" sz="1500" smtClean="0">
                <a:latin typeface="Courier New" pitchFamily="49" charset="0"/>
                <a:cs typeface="Courier New" pitchFamily="49" charset="0"/>
              </a:rPr>
              <a:t>&lt; rdGiaoDich.length; i++){</a:t>
            </a:r>
          </a:p>
          <a:p>
            <a:r>
              <a:rPr lang="en-US" sz="1500" smtClean="0">
                <a:latin typeface="Courier New" pitchFamily="49" charset="0"/>
                <a:cs typeface="Courier New" pitchFamily="49" charset="0"/>
              </a:rPr>
              <a:t>	</a:t>
            </a:r>
            <a:r>
              <a:rPr lang="fr-FR" sz="1500" smtClean="0">
                <a:latin typeface="Courier New" pitchFamily="49" charset="0"/>
                <a:cs typeface="Courier New" pitchFamily="49" charset="0"/>
              </a:rPr>
              <a:t>if(rdGiaoDich[i</a:t>
            </a:r>
            <a:r>
              <a:rPr lang="fr-FR" sz="1500">
                <a:latin typeface="Courier New" pitchFamily="49" charset="0"/>
                <a:cs typeface="Courier New" pitchFamily="49" charset="0"/>
              </a:rPr>
              <a:t>].checked ==true)</a:t>
            </a:r>
            <a:endParaRPr lang="en-US" sz="1500">
              <a:latin typeface="Courier New" pitchFamily="49" charset="0"/>
              <a:cs typeface="Courier New" pitchFamily="49" charset="0"/>
            </a:endParaRPr>
          </a:p>
          <a:p>
            <a:r>
              <a:rPr lang="fr-FR" sz="1500">
                <a:latin typeface="Courier New" pitchFamily="49" charset="0"/>
                <a:cs typeface="Courier New" pitchFamily="49" charset="0"/>
              </a:rPr>
              <a:t>	   cogiaodich = </a:t>
            </a:r>
            <a:r>
              <a:rPr lang="fr-FR" sz="1500" smtClean="0">
                <a:latin typeface="Courier New" pitchFamily="49" charset="0"/>
                <a:cs typeface="Courier New" pitchFamily="49" charset="0"/>
              </a:rPr>
              <a:t>rdGiaoDich[i</a:t>
            </a:r>
            <a:r>
              <a:rPr lang="fr-FR" sz="1500">
                <a:latin typeface="Courier New" pitchFamily="49" charset="0"/>
                <a:cs typeface="Courier New" pitchFamily="49" charset="0"/>
              </a:rPr>
              <a:t>].value;</a:t>
            </a:r>
            <a:endParaRPr lang="en-US" sz="1500">
              <a:latin typeface="Courier New" pitchFamily="49" charset="0"/>
              <a:cs typeface="Courier New" pitchFamily="49" charset="0"/>
            </a:endParaRPr>
          </a:p>
          <a:p>
            <a:endParaRPr lang="en-US" sz="1500">
              <a:latin typeface="Courier New" pitchFamily="49" charset="0"/>
              <a:cs typeface="Courier New" pitchFamily="49" charset="0"/>
            </a:endParaRPr>
          </a:p>
          <a:p>
            <a:r>
              <a:rPr lang="en-US" sz="1500">
                <a:latin typeface="Courier New" pitchFamily="49" charset="0"/>
                <a:cs typeface="Courier New" pitchFamily="49" charset="0"/>
              </a:rPr>
              <a:t>}</a:t>
            </a:r>
            <a:endParaRPr lang="en-US" sz="1500" smtClean="0">
              <a:latin typeface="Courier New" pitchFamily="49" charset="0"/>
              <a:cs typeface="Courier New" pitchFamily="49" charset="0"/>
            </a:endParaRPr>
          </a:p>
        </p:txBody>
      </p:sp>
      <p:sp>
        <p:nvSpPr>
          <p:cNvPr id="5" name="TextBox 4"/>
          <p:cNvSpPr txBox="1"/>
          <p:nvPr/>
        </p:nvSpPr>
        <p:spPr>
          <a:xfrm>
            <a:off x="736202" y="1933037"/>
            <a:ext cx="7690339" cy="1569660"/>
          </a:xfrm>
          <a:prstGeom prst="rect">
            <a:avLst/>
          </a:prstGeom>
          <a:solidFill>
            <a:schemeClr val="bg1">
              <a:lumMod val="95000"/>
            </a:schemeClr>
          </a:solidFill>
        </p:spPr>
        <p:txBody>
          <a:bodyPr wrap="square" rtlCol="0">
            <a:spAutoFit/>
          </a:bodyPr>
          <a:lstStyle/>
          <a:p>
            <a:r>
              <a:rPr lang="en-US" sz="1600">
                <a:solidFill>
                  <a:schemeClr val="accent6">
                    <a:lumMod val="75000"/>
                  </a:schemeClr>
                </a:solidFill>
                <a:latin typeface="Courier New" pitchFamily="49" charset="0"/>
                <a:cs typeface="Courier New" pitchFamily="49" charset="0"/>
              </a:rPr>
              <a:t>&lt;form id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a:t>
            </a:r>
            <a:r>
              <a:rPr lang="en-US" sz="1600" smtClean="0">
                <a:latin typeface="Courier New" pitchFamily="49" charset="0"/>
                <a:cs typeface="Courier New" pitchFamily="49" charset="0"/>
              </a:rPr>
              <a:t> </a:t>
            </a:r>
            <a:r>
              <a:rPr lang="en-US" sz="1600">
                <a:solidFill>
                  <a:schemeClr val="accent6">
                    <a:lumMod val="75000"/>
                  </a:schemeClr>
                </a:solidFill>
                <a:latin typeface="Courier New" pitchFamily="49" charset="0"/>
                <a:cs typeface="Courier New" pitchFamily="49" charset="0"/>
              </a:rPr>
              <a:t>name</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"form1" </a:t>
            </a:r>
            <a:r>
              <a:rPr lang="en-US" sz="1600">
                <a:solidFill>
                  <a:schemeClr val="accent6">
                    <a:lumMod val="75000"/>
                  </a:schemeClr>
                </a:solidFill>
                <a:latin typeface="Courier New" pitchFamily="49" charset="0"/>
                <a:cs typeface="Courier New" pitchFamily="49" charset="0"/>
              </a:rPr>
              <a:t>method</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"post" </a:t>
            </a:r>
            <a:r>
              <a:rPr lang="en-US" sz="1600">
                <a:solidFill>
                  <a:schemeClr val="accent6">
                    <a:lumMod val="75000"/>
                  </a:schemeClr>
                </a:solidFill>
                <a:latin typeface="Courier New" pitchFamily="49" charset="0"/>
                <a:cs typeface="Courier New" pitchFamily="49" charset="0"/>
              </a:rPr>
              <a:t>action</a:t>
            </a:r>
            <a:r>
              <a:rPr lang="en-US" sz="1600" smtClean="0">
                <a:solidFill>
                  <a:schemeClr val="accent6">
                    <a:lumMod val="75000"/>
                  </a:schemeClr>
                </a:solidFill>
                <a:latin typeface="Courier New" pitchFamily="49" charset="0"/>
                <a:cs typeface="Courier New" pitchFamily="49" charset="0"/>
              </a:rPr>
              <a:t>=</a:t>
            </a:r>
            <a:r>
              <a:rPr lang="en-US" sz="1600" smtClean="0">
                <a:solidFill>
                  <a:srgbClr val="0017C0"/>
                </a:solidFill>
                <a:latin typeface="Courier New" pitchFamily="49" charset="0"/>
                <a:cs typeface="Courier New" pitchFamily="49" charset="0"/>
              </a:rPr>
              <a:t>""</a:t>
            </a:r>
            <a:r>
              <a:rPr lang="en-US" sz="1600" smtClean="0">
                <a:solidFill>
                  <a:schemeClr val="accent6">
                    <a:lumMod val="75000"/>
                  </a:schemeClr>
                </a:solidFill>
                <a:latin typeface="Courier New" pitchFamily="49" charset="0"/>
                <a:cs typeface="Courier New" pitchFamily="49" charset="0"/>
              </a:rPr>
              <a:t>&gt;</a:t>
            </a:r>
          </a:p>
          <a:p>
            <a:r>
              <a:rPr lang="en-US" sz="1600" smtClean="0">
                <a:solidFill>
                  <a:schemeClr val="accent6">
                    <a:lumMod val="75000"/>
                  </a:schemeClr>
                </a:solidFill>
                <a:latin typeface="Courier New" pitchFamily="49" charset="0"/>
                <a:cs typeface="Courier New" pitchFamily="49" charset="0"/>
              </a:rPr>
              <a:t>   </a:t>
            </a:r>
            <a:r>
              <a:rPr lang="vi-VN" sz="1600" smtClean="0">
                <a:solidFill>
                  <a:schemeClr val="accent6">
                    <a:lumMod val="75000"/>
                  </a:schemeClr>
                </a:solidFill>
                <a:latin typeface="Courier New" pitchFamily="49" charset="0"/>
                <a:cs typeface="Courier New" pitchFamily="49" charset="0"/>
              </a:rPr>
              <a:t>&lt;</a:t>
            </a:r>
            <a:r>
              <a:rPr lang="vi-VN" sz="1600">
                <a:solidFill>
                  <a:schemeClr val="accent6">
                    <a:lumMod val="75000"/>
                  </a:schemeClr>
                </a:solidFill>
                <a:latin typeface="Courier New" pitchFamily="49" charset="0"/>
                <a:cs typeface="Courier New" pitchFamily="49" charset="0"/>
              </a:rPr>
              <a:t>input name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"rdGiaoDich"</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id</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"rdGiaoDich"</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type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"radio"</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value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"co"</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checked&gt;</a:t>
            </a:r>
            <a:r>
              <a:rPr lang="vi-VN" sz="1600">
                <a:latin typeface="Courier New" pitchFamily="49" charset="0"/>
                <a:cs typeface="Courier New" pitchFamily="49" charset="0"/>
              </a:rPr>
              <a:t>Có</a:t>
            </a:r>
            <a:r>
              <a:rPr lang="vi-VN" sz="1600">
                <a:solidFill>
                  <a:schemeClr val="accent6">
                    <a:lumMod val="75000"/>
                  </a:schemeClr>
                </a:solidFill>
                <a:latin typeface="Courier New" pitchFamily="49" charset="0"/>
                <a:cs typeface="Courier New" pitchFamily="49" charset="0"/>
              </a:rPr>
              <a:t> </a:t>
            </a:r>
          </a:p>
          <a:p>
            <a:r>
              <a:rPr lang="en-US" sz="1600" smtClean="0">
                <a:solidFill>
                  <a:schemeClr val="accent6">
                    <a:lumMod val="75000"/>
                  </a:schemeClr>
                </a:solidFill>
                <a:latin typeface="Courier New" pitchFamily="49" charset="0"/>
                <a:cs typeface="Courier New" pitchFamily="49" charset="0"/>
              </a:rPr>
              <a:t>   </a:t>
            </a:r>
            <a:r>
              <a:rPr lang="vi-VN" sz="1600" smtClean="0">
                <a:solidFill>
                  <a:schemeClr val="accent6">
                    <a:lumMod val="75000"/>
                  </a:schemeClr>
                </a:solidFill>
                <a:latin typeface="Courier New" pitchFamily="49" charset="0"/>
                <a:cs typeface="Courier New" pitchFamily="49" charset="0"/>
              </a:rPr>
              <a:t>&lt;</a:t>
            </a:r>
            <a:r>
              <a:rPr lang="vi-VN" sz="1600">
                <a:solidFill>
                  <a:schemeClr val="accent6">
                    <a:lumMod val="75000"/>
                  </a:schemeClr>
                </a:solidFill>
                <a:latin typeface="Courier New" pitchFamily="49" charset="0"/>
                <a:cs typeface="Courier New" pitchFamily="49" charset="0"/>
              </a:rPr>
              <a:t>input name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"rdGiaoDich"</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id</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"rdGiaoDich"</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type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"radio"</a:t>
            </a:r>
            <a:r>
              <a:rPr lang="vi-VN" sz="1600" smtClean="0">
                <a:solidFill>
                  <a:schemeClr val="accent6">
                    <a:lumMod val="75000"/>
                  </a:schemeClr>
                </a:solidFill>
                <a:latin typeface="Courier New" pitchFamily="49" charset="0"/>
                <a:cs typeface="Courier New" pitchFamily="49" charset="0"/>
              </a:rPr>
              <a:t> </a:t>
            </a:r>
            <a:r>
              <a:rPr lang="vi-VN" sz="1600">
                <a:solidFill>
                  <a:schemeClr val="accent6">
                    <a:lumMod val="75000"/>
                  </a:schemeClr>
                </a:solidFill>
                <a:latin typeface="Courier New" pitchFamily="49" charset="0"/>
                <a:cs typeface="Courier New" pitchFamily="49" charset="0"/>
              </a:rPr>
              <a:t>value</a:t>
            </a:r>
            <a:r>
              <a:rPr lang="vi-VN" sz="1600" smtClean="0">
                <a:solidFill>
                  <a:schemeClr val="accent6">
                    <a:lumMod val="75000"/>
                  </a:schemeClr>
                </a:solidFill>
                <a:latin typeface="Courier New" pitchFamily="49" charset="0"/>
                <a:cs typeface="Courier New" pitchFamily="49" charset="0"/>
              </a:rPr>
              <a:t>=</a:t>
            </a:r>
            <a:r>
              <a:rPr lang="vi-VN" sz="1600" smtClean="0">
                <a:solidFill>
                  <a:srgbClr val="0017C0"/>
                </a:solidFill>
                <a:latin typeface="Courier New" pitchFamily="49" charset="0"/>
                <a:cs typeface="Courier New" pitchFamily="49" charset="0"/>
              </a:rPr>
              <a:t>"chua"</a:t>
            </a:r>
            <a:r>
              <a:rPr lang="vi-VN" sz="1600" smtClean="0">
                <a:solidFill>
                  <a:schemeClr val="accent6">
                    <a:lumMod val="75000"/>
                  </a:schemeClr>
                </a:solidFill>
                <a:latin typeface="Courier New" pitchFamily="49" charset="0"/>
                <a:cs typeface="Courier New" pitchFamily="49" charset="0"/>
              </a:rPr>
              <a:t>&gt;</a:t>
            </a:r>
            <a:r>
              <a:rPr lang="vi-VN" sz="1600">
                <a:latin typeface="Courier New" pitchFamily="49" charset="0"/>
                <a:cs typeface="Courier New" pitchFamily="49" charset="0"/>
              </a:rPr>
              <a:t>Chưa</a:t>
            </a:r>
            <a:r>
              <a:rPr lang="vi-VN" sz="1600">
                <a:solidFill>
                  <a:schemeClr val="accent6">
                    <a:lumMod val="75000"/>
                  </a:schemeClr>
                </a:solidFill>
                <a:latin typeface="Courier New" pitchFamily="49" charset="0"/>
                <a:cs typeface="Courier New" pitchFamily="49" charset="0"/>
              </a:rPr>
              <a:t> </a:t>
            </a:r>
            <a:endParaRPr lang="en-US" sz="1600" smtClean="0">
              <a:solidFill>
                <a:schemeClr val="accent6">
                  <a:lumMod val="75000"/>
                </a:schemeClr>
              </a:solidFill>
              <a:latin typeface="Courier New" pitchFamily="49" charset="0"/>
              <a:cs typeface="Courier New" pitchFamily="49" charset="0"/>
            </a:endParaRPr>
          </a:p>
          <a:p>
            <a:r>
              <a:rPr lang="en-US" sz="1600" smtClean="0">
                <a:solidFill>
                  <a:schemeClr val="accent6">
                    <a:lumMod val="75000"/>
                  </a:schemeClr>
                </a:solidFill>
                <a:latin typeface="Courier New" pitchFamily="49" charset="0"/>
                <a:cs typeface="Courier New" pitchFamily="49" charset="0"/>
              </a:rPr>
              <a:t>&lt;/form&gt;</a:t>
            </a:r>
            <a:endParaRPr lang="en-US" sz="160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22393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061960768"/>
              </p:ext>
            </p:extLst>
          </p:nvPr>
        </p:nvGraphicFramePr>
        <p:xfrm>
          <a:off x="444500" y="1203325"/>
          <a:ext cx="8255000" cy="459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r>
              <a:rPr lang="en-US" smtClean="0"/>
              <a:t>Kiểm tra dữ liệu trên biểu mẫu</a:t>
            </a:r>
            <a:endParaRPr lang="en-US"/>
          </a:p>
        </p:txBody>
      </p:sp>
    </p:spTree>
    <p:extLst>
      <p:ext uri="{BB962C8B-B14F-4D97-AF65-F5344CB8AC3E}">
        <p14:creationId xmlns="" xmlns:p14="http://schemas.microsoft.com/office/powerpoint/2010/main" val="318223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graphicEl>
                                              <a:dgm id="{8DE7490F-30C6-4D0B-91AB-EF3A33CEB049}"/>
                                            </p:graphicEl>
                                          </p:spTgt>
                                        </p:tgtEl>
                                        <p:attrNameLst>
                                          <p:attrName>style.visibility</p:attrName>
                                        </p:attrNameLst>
                                      </p:cBhvr>
                                      <p:to>
                                        <p:strVal val="visible"/>
                                      </p:to>
                                    </p:set>
                                    <p:anim calcmode="lin" valueType="num">
                                      <p:cBhvr>
                                        <p:cTn id="7" dur="500" fill="hold"/>
                                        <p:tgtEl>
                                          <p:spTgt spid="4">
                                            <p:graphicEl>
                                              <a:dgm id="{8DE7490F-30C6-4D0B-91AB-EF3A33CEB049}"/>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8DE7490F-30C6-4D0B-91AB-EF3A33CEB049}"/>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8DE7490F-30C6-4D0B-91AB-EF3A33CEB049}"/>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graphicEl>
                                              <a:dgm id="{B5E66F35-21A9-4F8A-BC50-993499169C7A}"/>
                                            </p:graphicEl>
                                          </p:spTgt>
                                        </p:tgtEl>
                                        <p:attrNameLst>
                                          <p:attrName>style.visibility</p:attrName>
                                        </p:attrNameLst>
                                      </p:cBhvr>
                                      <p:to>
                                        <p:strVal val="visible"/>
                                      </p:to>
                                    </p:set>
                                    <p:anim calcmode="lin" valueType="num">
                                      <p:cBhvr>
                                        <p:cTn id="14" dur="500" fill="hold"/>
                                        <p:tgtEl>
                                          <p:spTgt spid="4">
                                            <p:graphicEl>
                                              <a:dgm id="{B5E66F35-21A9-4F8A-BC50-993499169C7A}"/>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B5E66F35-21A9-4F8A-BC50-993499169C7A}"/>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B5E66F35-21A9-4F8A-BC50-993499169C7A}"/>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
                                            <p:graphicEl>
                                              <a:dgm id="{99C9F66E-D3AB-42DC-9512-C5DEBD2CF442}"/>
                                            </p:graphicEl>
                                          </p:spTgt>
                                        </p:tgtEl>
                                        <p:attrNameLst>
                                          <p:attrName>style.visibility</p:attrName>
                                        </p:attrNameLst>
                                      </p:cBhvr>
                                      <p:to>
                                        <p:strVal val="visible"/>
                                      </p:to>
                                    </p:set>
                                    <p:anim calcmode="lin" valueType="num">
                                      <p:cBhvr>
                                        <p:cTn id="19" dur="500" fill="hold"/>
                                        <p:tgtEl>
                                          <p:spTgt spid="4">
                                            <p:graphicEl>
                                              <a:dgm id="{99C9F66E-D3AB-42DC-9512-C5DEBD2CF442}"/>
                                            </p:graphicEl>
                                          </p:spTgt>
                                        </p:tgtEl>
                                        <p:attrNameLst>
                                          <p:attrName>ppt_w</p:attrName>
                                        </p:attrNameLst>
                                      </p:cBhvr>
                                      <p:tavLst>
                                        <p:tav tm="0">
                                          <p:val>
                                            <p:fltVal val="0"/>
                                          </p:val>
                                        </p:tav>
                                        <p:tav tm="100000">
                                          <p:val>
                                            <p:strVal val="#ppt_w"/>
                                          </p:val>
                                        </p:tav>
                                      </p:tavLst>
                                    </p:anim>
                                    <p:anim calcmode="lin" valueType="num">
                                      <p:cBhvr>
                                        <p:cTn id="20" dur="500" fill="hold"/>
                                        <p:tgtEl>
                                          <p:spTgt spid="4">
                                            <p:graphicEl>
                                              <a:dgm id="{99C9F66E-D3AB-42DC-9512-C5DEBD2CF442}"/>
                                            </p:graphicEl>
                                          </p:spTgt>
                                        </p:tgtEl>
                                        <p:attrNameLst>
                                          <p:attrName>ppt_h</p:attrName>
                                        </p:attrNameLst>
                                      </p:cBhvr>
                                      <p:tavLst>
                                        <p:tav tm="0">
                                          <p:val>
                                            <p:fltVal val="0"/>
                                          </p:val>
                                        </p:tav>
                                        <p:tav tm="100000">
                                          <p:val>
                                            <p:strVal val="#ppt_h"/>
                                          </p:val>
                                        </p:tav>
                                      </p:tavLst>
                                    </p:anim>
                                    <p:animEffect transition="in" filter="fade">
                                      <p:cBhvr>
                                        <p:cTn id="21" dur="500"/>
                                        <p:tgtEl>
                                          <p:spTgt spid="4">
                                            <p:graphicEl>
                                              <a:dgm id="{99C9F66E-D3AB-42DC-9512-C5DEBD2CF44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
                                            <p:graphicEl>
                                              <a:dgm id="{AD08D41A-3948-472C-B9C0-95FBD6DEF9D9}"/>
                                            </p:graphicEl>
                                          </p:spTgt>
                                        </p:tgtEl>
                                        <p:attrNameLst>
                                          <p:attrName>style.visibility</p:attrName>
                                        </p:attrNameLst>
                                      </p:cBhvr>
                                      <p:to>
                                        <p:strVal val="visible"/>
                                      </p:to>
                                    </p:set>
                                    <p:anim calcmode="lin" valueType="num">
                                      <p:cBhvr>
                                        <p:cTn id="26" dur="500" fill="hold"/>
                                        <p:tgtEl>
                                          <p:spTgt spid="4">
                                            <p:graphicEl>
                                              <a:dgm id="{AD08D41A-3948-472C-B9C0-95FBD6DEF9D9}"/>
                                            </p:graphicEl>
                                          </p:spTgt>
                                        </p:tgtEl>
                                        <p:attrNameLst>
                                          <p:attrName>ppt_w</p:attrName>
                                        </p:attrNameLst>
                                      </p:cBhvr>
                                      <p:tavLst>
                                        <p:tav tm="0">
                                          <p:val>
                                            <p:fltVal val="0"/>
                                          </p:val>
                                        </p:tav>
                                        <p:tav tm="100000">
                                          <p:val>
                                            <p:strVal val="#ppt_w"/>
                                          </p:val>
                                        </p:tav>
                                      </p:tavLst>
                                    </p:anim>
                                    <p:anim calcmode="lin" valueType="num">
                                      <p:cBhvr>
                                        <p:cTn id="27" dur="500" fill="hold"/>
                                        <p:tgtEl>
                                          <p:spTgt spid="4">
                                            <p:graphicEl>
                                              <a:dgm id="{AD08D41A-3948-472C-B9C0-95FBD6DEF9D9}"/>
                                            </p:graphicEl>
                                          </p:spTgt>
                                        </p:tgtEl>
                                        <p:attrNameLst>
                                          <p:attrName>ppt_h</p:attrName>
                                        </p:attrNameLst>
                                      </p:cBhvr>
                                      <p:tavLst>
                                        <p:tav tm="0">
                                          <p:val>
                                            <p:fltVal val="0"/>
                                          </p:val>
                                        </p:tav>
                                        <p:tav tm="100000">
                                          <p:val>
                                            <p:strVal val="#ppt_h"/>
                                          </p:val>
                                        </p:tav>
                                      </p:tavLst>
                                    </p:anim>
                                    <p:animEffect transition="in" filter="fade">
                                      <p:cBhvr>
                                        <p:cTn id="28" dur="500"/>
                                        <p:tgtEl>
                                          <p:spTgt spid="4">
                                            <p:graphicEl>
                                              <a:dgm id="{AD08D41A-3948-472C-B9C0-95FBD6DEF9D9}"/>
                                            </p:graphic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
                                            <p:graphicEl>
                                              <a:dgm id="{A8F06BAA-1573-4FE5-A44F-252FD4D60281}"/>
                                            </p:graphicEl>
                                          </p:spTgt>
                                        </p:tgtEl>
                                        <p:attrNameLst>
                                          <p:attrName>style.visibility</p:attrName>
                                        </p:attrNameLst>
                                      </p:cBhvr>
                                      <p:to>
                                        <p:strVal val="visible"/>
                                      </p:to>
                                    </p:set>
                                    <p:anim calcmode="lin" valueType="num">
                                      <p:cBhvr>
                                        <p:cTn id="31" dur="500" fill="hold"/>
                                        <p:tgtEl>
                                          <p:spTgt spid="4">
                                            <p:graphicEl>
                                              <a:dgm id="{A8F06BAA-1573-4FE5-A44F-252FD4D60281}"/>
                                            </p:graphicEl>
                                          </p:spTgt>
                                        </p:tgtEl>
                                        <p:attrNameLst>
                                          <p:attrName>ppt_w</p:attrName>
                                        </p:attrNameLst>
                                      </p:cBhvr>
                                      <p:tavLst>
                                        <p:tav tm="0">
                                          <p:val>
                                            <p:fltVal val="0"/>
                                          </p:val>
                                        </p:tav>
                                        <p:tav tm="100000">
                                          <p:val>
                                            <p:strVal val="#ppt_w"/>
                                          </p:val>
                                        </p:tav>
                                      </p:tavLst>
                                    </p:anim>
                                    <p:anim calcmode="lin" valueType="num">
                                      <p:cBhvr>
                                        <p:cTn id="32" dur="500" fill="hold"/>
                                        <p:tgtEl>
                                          <p:spTgt spid="4">
                                            <p:graphicEl>
                                              <a:dgm id="{A8F06BAA-1573-4FE5-A44F-252FD4D60281}"/>
                                            </p:graphicEl>
                                          </p:spTgt>
                                        </p:tgtEl>
                                        <p:attrNameLst>
                                          <p:attrName>ppt_h</p:attrName>
                                        </p:attrNameLst>
                                      </p:cBhvr>
                                      <p:tavLst>
                                        <p:tav tm="0">
                                          <p:val>
                                            <p:fltVal val="0"/>
                                          </p:val>
                                        </p:tav>
                                        <p:tav tm="100000">
                                          <p:val>
                                            <p:strVal val="#ppt_h"/>
                                          </p:val>
                                        </p:tav>
                                      </p:tavLst>
                                    </p:anim>
                                    <p:animEffect transition="in" filter="fade">
                                      <p:cBhvr>
                                        <p:cTn id="33" dur="500"/>
                                        <p:tgtEl>
                                          <p:spTgt spid="4">
                                            <p:graphicEl>
                                              <a:dgm id="{A8F06BAA-1573-4FE5-A44F-252FD4D6028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Gọi trực tiếp trong thẻ &lt;Script&gt;</a:t>
            </a:r>
            <a:endParaRPr lang="en-US"/>
          </a:p>
        </p:txBody>
      </p:sp>
      <p:sp>
        <p:nvSpPr>
          <p:cNvPr id="5" name="Rectangle 4"/>
          <p:cNvSpPr/>
          <p:nvPr/>
        </p:nvSpPr>
        <p:spPr>
          <a:xfrm>
            <a:off x="703385" y="1430216"/>
            <a:ext cx="7793502" cy="3477875"/>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 </a:t>
            </a:r>
            <a:r>
              <a:rPr lang="en-US" smtClean="0">
                <a:solidFill>
                  <a:srgbClr val="339933"/>
                </a:solidFill>
                <a:latin typeface="Courier New" pitchFamily="49" charset="0"/>
                <a:cs typeface="Courier New" pitchFamily="49" charset="0"/>
              </a:rPr>
              <a:t>language=</a:t>
            </a:r>
            <a:r>
              <a:rPr lang="en-US" smtClean="0">
                <a:solidFill>
                  <a:schemeClr val="accent3">
                    <a:lumMod val="75000"/>
                  </a:schemeClr>
                </a:solidFill>
                <a:latin typeface="Courier New" pitchFamily="49" charset="0"/>
                <a:cs typeface="Courier New" pitchFamily="49" charset="0"/>
              </a:rPr>
              <a:t>"JavaScript"</a:t>
            </a:r>
            <a:r>
              <a:rPr lang="en-US" smtClean="0">
                <a:solidFill>
                  <a:srgbClr val="0017C0"/>
                </a:solidFill>
                <a:latin typeface="Courier New" pitchFamily="49" charset="0"/>
                <a:cs typeface="Courier New" pitchFamily="49" charset="0"/>
              </a:rPr>
              <a:t>&gt;</a:t>
            </a:r>
            <a:endParaRPr lang="en-US">
              <a:latin typeface="Courier New" pitchFamily="49" charset="0"/>
              <a:cs typeface="Courier New" pitchFamily="49" charset="0"/>
            </a:endParaRPr>
          </a:p>
          <a:p>
            <a:pPr eaLnBrk="0" hangingPunct="0">
              <a:buClr>
                <a:schemeClr val="accent5">
                  <a:lumMod val="40000"/>
                  <a:lumOff val="60000"/>
                </a:schemeClr>
              </a:buClr>
              <a:buSzPct val="70000"/>
            </a:pPr>
            <a:r>
              <a:rPr lang="en-US" smtClean="0">
                <a:latin typeface="Courier New" pitchFamily="49" charset="0"/>
                <a:cs typeface="Courier New" pitchFamily="49" charset="0"/>
              </a:rPr>
              <a:t>	</a:t>
            </a:r>
            <a:r>
              <a:rPr lang="en-US" b="1" smtClean="0">
                <a:latin typeface="Courier New" pitchFamily="49" charset="0"/>
                <a:cs typeface="Courier New" pitchFamily="49" charset="0"/>
              </a:rPr>
              <a:t>function</a:t>
            </a:r>
            <a:r>
              <a:rPr lang="en-US" smtClean="0">
                <a:latin typeface="Courier New" pitchFamily="49" charset="0"/>
                <a:cs typeface="Courier New" pitchFamily="49" charset="0"/>
              </a:rPr>
              <a:t> login</a:t>
            </a:r>
            <a:r>
              <a:rPr lang="en-US" smtClean="0">
                <a:solidFill>
                  <a:srgbClr val="0017C0"/>
                </a:solidFill>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smtClean="0">
                <a:latin typeface="Courier New" pitchFamily="49" charset="0"/>
                <a:cs typeface="Courier New" pitchFamily="49" charset="0"/>
              </a:rPr>
              <a:t>	</a:t>
            </a:r>
            <a:r>
              <a:rPr lang="en-US" smtClean="0">
                <a:solidFill>
                  <a:srgbClr val="7030A0"/>
                </a:solidFill>
                <a:latin typeface="Courier New" pitchFamily="49" charset="0"/>
                <a:cs typeface="Courier New" pitchFamily="49" charset="0"/>
              </a:rPr>
              <a:t>alert</a:t>
            </a:r>
            <a:r>
              <a:rPr lang="en-US" smtClean="0">
                <a:latin typeface="Courier New" pitchFamily="49" charset="0"/>
                <a:cs typeface="Courier New" pitchFamily="49" charset="0"/>
              </a:rPr>
              <a:t>(</a:t>
            </a:r>
            <a:r>
              <a:rPr lang="en-US" smtClean="0">
                <a:solidFill>
                  <a:srgbClr val="0017C0"/>
                </a:solidFill>
                <a:latin typeface="Courier New" pitchFamily="49" charset="0"/>
                <a:cs typeface="Courier New" pitchFamily="49" charset="0"/>
              </a:rPr>
              <a:t>"Logged!"</a:t>
            </a:r>
            <a:r>
              <a:rPr lang="en-US" smtClean="0">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a:solidFill>
                  <a:srgbClr val="0017C0"/>
                </a:solidFill>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smtClean="0">
                <a:solidFill>
                  <a:schemeClr val="tx1">
                    <a:lumMod val="50000"/>
                    <a:lumOff val="50000"/>
                  </a:schemeClr>
                </a:solidFill>
                <a:latin typeface="Courier New" pitchFamily="49" charset="0"/>
                <a:cs typeface="Courier New" pitchFamily="49" charset="0"/>
              </a:rPr>
              <a:t>//Gọi cùng thẻ script</a:t>
            </a:r>
            <a:endParaRPr lang="en-US">
              <a:solidFill>
                <a:schemeClr val="tx1">
                  <a:lumMod val="50000"/>
                  <a:lumOff val="50000"/>
                </a:schemeClr>
              </a:solidFill>
              <a:latin typeface="Courier New" pitchFamily="49" charset="0"/>
              <a:cs typeface="Courier New" pitchFamily="49" charset="0"/>
            </a:endParaRPr>
          </a:p>
          <a:p>
            <a:pPr eaLnBrk="0" hangingPunct="0">
              <a:buClr>
                <a:schemeClr val="accent5">
                  <a:lumMod val="40000"/>
                  <a:lumOff val="60000"/>
                </a:schemeClr>
              </a:buClr>
              <a:buSzPct val="70000"/>
            </a:pPr>
            <a:r>
              <a:rPr lang="en-US">
                <a:latin typeface="Courier New" pitchFamily="49" charset="0"/>
                <a:cs typeface="Courier New" pitchFamily="49" charset="0"/>
              </a:rPr>
              <a:t>	login();</a:t>
            </a:r>
          </a:p>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&lt;/script&gt;</a:t>
            </a:r>
          </a:p>
          <a:p>
            <a:pPr eaLnBrk="0" hangingPunct="0">
              <a:buClr>
                <a:schemeClr val="accent5">
                  <a:lumMod val="40000"/>
                  <a:lumOff val="60000"/>
                </a:schemeClr>
              </a:buClr>
              <a:buSzPct val="70000"/>
            </a:pPr>
            <a:r>
              <a:rPr lang="en-US">
                <a:solidFill>
                  <a:srgbClr val="0017C0"/>
                </a:solidFill>
                <a:latin typeface="Courier New" pitchFamily="49" charset="0"/>
                <a:cs typeface="Courier New" pitchFamily="49" charset="0"/>
              </a:rPr>
              <a:t>&lt;script </a:t>
            </a:r>
            <a:r>
              <a:rPr lang="en-US">
                <a:solidFill>
                  <a:srgbClr val="339933"/>
                </a:solidFill>
                <a:latin typeface="Courier New" pitchFamily="49" charset="0"/>
                <a:cs typeface="Courier New" pitchFamily="49" charset="0"/>
              </a:rPr>
              <a:t>language</a:t>
            </a:r>
            <a:r>
              <a:rPr lang="en-US" smtClean="0">
                <a:solidFill>
                  <a:srgbClr val="339933"/>
                </a:solidFill>
                <a:latin typeface="Courier New" pitchFamily="49" charset="0"/>
                <a:cs typeface="Courier New" pitchFamily="49" charset="0"/>
              </a:rPr>
              <a:t>=</a:t>
            </a:r>
            <a:r>
              <a:rPr lang="en-US" smtClean="0">
                <a:solidFill>
                  <a:schemeClr val="accent3">
                    <a:lumMod val="75000"/>
                  </a:schemeClr>
                </a:solidFill>
                <a:latin typeface="Courier New" pitchFamily="49" charset="0"/>
                <a:cs typeface="Courier New" pitchFamily="49" charset="0"/>
              </a:rPr>
              <a:t>"JavaScript"</a:t>
            </a:r>
            <a:r>
              <a:rPr lang="en-US" smtClean="0">
                <a:solidFill>
                  <a:srgbClr val="0017C0"/>
                </a:solidFill>
                <a:latin typeface="Courier New" pitchFamily="49" charset="0"/>
                <a:cs typeface="Courier New" pitchFamily="49" charset="0"/>
              </a:rPr>
              <a:t>&gt;</a:t>
            </a:r>
            <a:endParaRPr lang="en-US">
              <a:latin typeface="Courier New" pitchFamily="49" charset="0"/>
              <a:cs typeface="Courier New" pitchFamily="49" charset="0"/>
            </a:endParaRP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smtClean="0">
                <a:solidFill>
                  <a:schemeClr val="tx1">
                    <a:lumMod val="50000"/>
                    <a:lumOff val="50000"/>
                  </a:schemeClr>
                </a:solidFill>
                <a:latin typeface="Courier New" pitchFamily="49" charset="0"/>
                <a:cs typeface="Courier New" pitchFamily="49" charset="0"/>
              </a:rPr>
              <a:t>//</a:t>
            </a:r>
            <a:r>
              <a:rPr lang="en-US">
                <a:solidFill>
                  <a:schemeClr val="tx1">
                    <a:lumMod val="50000"/>
                    <a:lumOff val="50000"/>
                  </a:schemeClr>
                </a:solidFill>
                <a:latin typeface="Courier New" pitchFamily="49" charset="0"/>
                <a:cs typeface="Courier New" pitchFamily="49" charset="0"/>
              </a:rPr>
              <a:t>Gọi </a:t>
            </a:r>
            <a:r>
              <a:rPr lang="en-US" smtClean="0">
                <a:solidFill>
                  <a:schemeClr val="tx1">
                    <a:lumMod val="50000"/>
                    <a:lumOff val="50000"/>
                  </a:schemeClr>
                </a:solidFill>
                <a:latin typeface="Courier New" pitchFamily="49" charset="0"/>
                <a:cs typeface="Courier New" pitchFamily="49" charset="0"/>
              </a:rPr>
              <a:t>khác thẻ </a:t>
            </a:r>
            <a:r>
              <a:rPr lang="en-US">
                <a:solidFill>
                  <a:schemeClr val="tx1">
                    <a:lumMod val="50000"/>
                    <a:lumOff val="50000"/>
                  </a:schemeClr>
                </a:solidFill>
                <a:latin typeface="Courier New" pitchFamily="49" charset="0"/>
                <a:cs typeface="Courier New" pitchFamily="49" charset="0"/>
              </a:rPr>
              <a:t>script</a:t>
            </a:r>
          </a:p>
          <a:p>
            <a:pPr eaLnBrk="0" hangingPunct="0">
              <a:buClr>
                <a:schemeClr val="accent5">
                  <a:lumMod val="40000"/>
                  <a:lumOff val="60000"/>
                </a:schemeClr>
              </a:buClr>
              <a:buSzPct val="70000"/>
            </a:pPr>
            <a:r>
              <a:rPr lang="en-US">
                <a:latin typeface="Courier New" pitchFamily="49" charset="0"/>
                <a:cs typeface="Courier New" pitchFamily="49" charset="0"/>
              </a:rPr>
              <a:t>	login();</a:t>
            </a:r>
          </a:p>
          <a:p>
            <a:pPr eaLnBrk="0" hangingPunct="0">
              <a:buClr>
                <a:schemeClr val="accent5">
                  <a:lumMod val="40000"/>
                  <a:lumOff val="60000"/>
                </a:schemeClr>
              </a:buClr>
              <a:buSzPct val="70000"/>
            </a:pPr>
            <a:r>
              <a:rPr lang="en-US">
                <a:solidFill>
                  <a:srgbClr val="0017C0"/>
                </a:solidFill>
                <a:latin typeface="Courier New" pitchFamily="49" charset="0"/>
                <a:cs typeface="Courier New" pitchFamily="49" charset="0"/>
              </a:rPr>
              <a:t>&lt;/script</a:t>
            </a:r>
            <a:r>
              <a:rPr lang="en-US" smtClean="0">
                <a:solidFill>
                  <a:srgbClr val="0017C0"/>
                </a:solidFill>
                <a:latin typeface="Courier New" pitchFamily="49" charset="0"/>
                <a:cs typeface="Courier New" pitchFamily="49" charset="0"/>
              </a:rPr>
              <a:t>&gt;</a:t>
            </a:r>
            <a:endParaRPr lang="en-US">
              <a:solidFill>
                <a:srgbClr val="0017C0"/>
              </a:solidFill>
              <a:latin typeface="Courier New" pitchFamily="49" charset="0"/>
              <a:cs typeface="Courier New" pitchFamily="49" charset="0"/>
            </a:endParaRPr>
          </a:p>
        </p:txBody>
      </p:sp>
    </p:spTree>
    <p:extLst>
      <p:ext uri="{BB962C8B-B14F-4D97-AF65-F5344CB8AC3E}">
        <p14:creationId xmlns="" xmlns:p14="http://schemas.microsoft.com/office/powerpoint/2010/main" val="104130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020274"/>
            <a:ext cx="8255000" cy="4599155"/>
          </a:xfrm>
        </p:spPr>
        <p:txBody>
          <a:bodyPr>
            <a:normAutofit/>
          </a:bodyPr>
          <a:lstStyle/>
          <a:p>
            <a:r>
              <a:rPr lang="en-US" sz="2300" smtClean="0"/>
              <a:t>Kiểm tra dữ liệu với biểu mẫu sau khi nhấn vào nút Đăng ký</a:t>
            </a:r>
            <a:endParaRPr lang="en-US" sz="2300"/>
          </a:p>
        </p:txBody>
      </p:sp>
      <p:sp>
        <p:nvSpPr>
          <p:cNvPr id="3" name="Text Placeholder 2"/>
          <p:cNvSpPr>
            <a:spLocks noGrp="1"/>
          </p:cNvSpPr>
          <p:nvPr>
            <p:ph type="body" sz="quarter" idx="11"/>
          </p:nvPr>
        </p:nvSpPr>
        <p:spPr/>
        <p:txBody>
          <a:bodyPr/>
          <a:lstStyle/>
          <a:p>
            <a:r>
              <a:rPr lang="en-US" smtClean="0"/>
              <a:t>Ví dụ kiểm tra dữ liệu</a:t>
            </a:r>
            <a:endParaRPr lang="en-US"/>
          </a:p>
        </p:txBody>
      </p:sp>
      <p:sp>
        <p:nvSpPr>
          <p:cNvPr id="4" name="TextBox 3"/>
          <p:cNvSpPr txBox="1"/>
          <p:nvPr/>
        </p:nvSpPr>
        <p:spPr>
          <a:xfrm>
            <a:off x="492370" y="1511009"/>
            <a:ext cx="8215531" cy="4708981"/>
          </a:xfrm>
          <a:prstGeom prst="rect">
            <a:avLst/>
          </a:prstGeom>
          <a:solidFill>
            <a:schemeClr val="bg1">
              <a:lumMod val="95000"/>
            </a:schemeClr>
          </a:solidFill>
        </p:spPr>
        <p:txBody>
          <a:bodyPr wrap="square" rtlCol="0">
            <a:spAutoFit/>
          </a:bodyPr>
          <a:lstStyle/>
          <a:p>
            <a:r>
              <a:rPr lang="en-US" sz="1500">
                <a:solidFill>
                  <a:schemeClr val="accent6">
                    <a:lumMod val="75000"/>
                  </a:schemeClr>
                </a:solidFill>
                <a:latin typeface="Courier New" pitchFamily="49" charset="0"/>
                <a:cs typeface="Courier New" pitchFamily="49" charset="0"/>
              </a:rPr>
              <a:t>&lt;form id</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"form1"</a:t>
            </a:r>
            <a:r>
              <a:rPr lang="en-US" sz="1500" smtClean="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name</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"form1" </a:t>
            </a:r>
            <a:r>
              <a:rPr lang="en-US" sz="1500">
                <a:solidFill>
                  <a:schemeClr val="accent6">
                    <a:lumMod val="75000"/>
                  </a:schemeClr>
                </a:solidFill>
                <a:latin typeface="Courier New" pitchFamily="49" charset="0"/>
                <a:cs typeface="Courier New" pitchFamily="49" charset="0"/>
              </a:rPr>
              <a:t>method</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"post" </a:t>
            </a:r>
            <a:r>
              <a:rPr lang="en-US" sz="1500">
                <a:solidFill>
                  <a:schemeClr val="accent6">
                    <a:lumMod val="75000"/>
                  </a:schemeClr>
                </a:solidFill>
                <a:latin typeface="Courier New" pitchFamily="49" charset="0"/>
                <a:cs typeface="Courier New" pitchFamily="49" charset="0"/>
              </a:rPr>
              <a:t>action</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a:t>
            </a:r>
            <a:r>
              <a:rPr lang="en-US" sz="1500" smtClean="0">
                <a:solidFill>
                  <a:schemeClr val="accent6">
                    <a:lumMod val="75000"/>
                  </a:schemeClr>
                </a:solidFill>
                <a:latin typeface="Courier New" pitchFamily="49" charset="0"/>
                <a:cs typeface="Courier New" pitchFamily="49" charset="0"/>
              </a:rPr>
              <a:t>&gt;</a:t>
            </a:r>
          </a:p>
          <a:p>
            <a:r>
              <a:rPr lang="en-US"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Chọn tỉnh thành:</a:t>
            </a:r>
            <a:r>
              <a:rPr lang="en-US" sz="1500" smtClean="0">
                <a:solidFill>
                  <a:schemeClr val="accent6">
                    <a:lumMod val="75000"/>
                  </a:schemeClr>
                </a:solidFill>
                <a:latin typeface="Courier New" pitchFamily="49" charset="0"/>
                <a:cs typeface="Courier New" pitchFamily="49" charset="0"/>
              </a:rPr>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&lt;select </a:t>
            </a:r>
            <a:r>
              <a:rPr lang="vi-VN" sz="1500">
                <a:solidFill>
                  <a:schemeClr val="accent6">
                    <a:lumMod val="75000"/>
                  </a:schemeClr>
                </a:solidFill>
                <a:latin typeface="Courier New" pitchFamily="49" charset="0"/>
                <a:cs typeface="Courier New" pitchFamily="49" charset="0"/>
              </a:rPr>
              <a:t>name</a:t>
            </a:r>
            <a:r>
              <a:rPr lang="vi-VN"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"slTinhThanh</a:t>
            </a:r>
            <a:r>
              <a:rPr lang="vi-VN" sz="1500" smtClean="0">
                <a:solidFill>
                  <a:srgbClr val="0017C0"/>
                </a:solidFill>
                <a:latin typeface="Courier New" pitchFamily="49" charset="0"/>
                <a:cs typeface="Courier New" pitchFamily="49" charset="0"/>
              </a:rPr>
              <a:t>"</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option&gt;</a:t>
            </a:r>
            <a:r>
              <a:rPr lang="vi-VN" sz="1500">
                <a:latin typeface="Courier New" pitchFamily="49" charset="0"/>
                <a:cs typeface="Courier New" pitchFamily="49" charset="0"/>
              </a:rPr>
              <a:t>Chọn tỉnh thành</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"CT"</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Cần Thơ</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"TPHCM"</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TP. HCM</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endParaRPr lang="en-US" sz="1500">
              <a:solidFill>
                <a:schemeClr val="accent6">
                  <a:lumMod val="75000"/>
                </a:schemeClr>
              </a:solidFill>
              <a:latin typeface="Courier New" pitchFamily="49" charset="0"/>
              <a:cs typeface="Courier New" pitchFamily="49" charset="0"/>
            </a:endParaRPr>
          </a:p>
          <a:p>
            <a:r>
              <a:rPr lang="en-US"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select&gt;</a:t>
            </a:r>
            <a:r>
              <a:rPr lang="vi-VN" sz="1500">
                <a:solidFill>
                  <a:srgbClr val="002060"/>
                </a:solidFill>
                <a:latin typeface="Courier New" pitchFamily="49" charset="0"/>
                <a:cs typeface="Courier New" pitchFamily="49" charset="0"/>
              </a:rPr>
              <a:t>&lt;br/&gt;</a:t>
            </a:r>
            <a:endParaRPr lang="en-US" sz="1500" smtClean="0">
              <a:solidFill>
                <a:srgbClr val="002060"/>
              </a:solidFill>
              <a:latin typeface="Courier New" pitchFamily="49" charset="0"/>
              <a:cs typeface="Courier New" pitchFamily="49" charset="0"/>
            </a:endParaRPr>
          </a:p>
          <a:p>
            <a:r>
              <a:rPr lang="en-US"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Tên: </a:t>
            </a:r>
            <a:br>
              <a:rPr lang="en-US" sz="1500" smtClean="0">
                <a:latin typeface="Courier New" pitchFamily="49" charset="0"/>
                <a:cs typeface="Courier New" pitchFamily="49" charset="0"/>
              </a:rPr>
            </a:b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&lt;input </a:t>
            </a:r>
            <a:r>
              <a:rPr lang="en-US" sz="1500">
                <a:solidFill>
                  <a:schemeClr val="accent6">
                    <a:lumMod val="75000"/>
                  </a:schemeClr>
                </a:solidFill>
                <a:latin typeface="Courier New" pitchFamily="49" charset="0"/>
                <a:cs typeface="Courier New" pitchFamily="49" charset="0"/>
              </a:rPr>
              <a:t>name=</a:t>
            </a:r>
            <a:r>
              <a:rPr lang="en-US" sz="1500">
                <a:solidFill>
                  <a:srgbClr val="0017C0"/>
                </a:solidFill>
                <a:latin typeface="Courier New" pitchFamily="49" charset="0"/>
                <a:cs typeface="Courier New" pitchFamily="49" charset="0"/>
              </a:rPr>
              <a:t>"txtHoTen"</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id=</a:t>
            </a:r>
            <a:r>
              <a:rPr lang="en-US" sz="1500">
                <a:solidFill>
                  <a:srgbClr val="0017C0"/>
                </a:solidFill>
                <a:latin typeface="Courier New" pitchFamily="49" charset="0"/>
                <a:cs typeface="Courier New" pitchFamily="49" charset="0"/>
              </a:rPr>
              <a:t>"txtHoTen"</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type=</a:t>
            </a:r>
            <a:r>
              <a:rPr lang="en-US" sz="1500">
                <a:solidFill>
                  <a:srgbClr val="0017C0"/>
                </a:solidFill>
                <a:latin typeface="Courier New" pitchFamily="49" charset="0"/>
                <a:cs typeface="Courier New" pitchFamily="49" charset="0"/>
              </a:rPr>
              <a:t>"text"</a:t>
            </a:r>
            <a:r>
              <a:rPr lang="en-US" sz="150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Mật khẩu: </a:t>
            </a:r>
            <a:br>
              <a:rPr lang="en-US" sz="1500" smtClean="0">
                <a:latin typeface="Courier New" pitchFamily="49" charset="0"/>
                <a:cs typeface="Courier New" pitchFamily="49" charset="0"/>
              </a:rPr>
            </a:b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&lt;input </a:t>
            </a:r>
            <a:r>
              <a:rPr lang="en-US" sz="1500">
                <a:solidFill>
                  <a:schemeClr val="accent6">
                    <a:lumMod val="75000"/>
                  </a:schemeClr>
                </a:solidFill>
                <a:latin typeface="Courier New" pitchFamily="49" charset="0"/>
                <a:cs typeface="Courier New" pitchFamily="49" charset="0"/>
              </a:rPr>
              <a:t>name</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"txtMatKhau1"</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id=</a:t>
            </a:r>
            <a:r>
              <a:rPr lang="en-US" sz="1500" smtClean="0">
                <a:solidFill>
                  <a:srgbClr val="0017C0"/>
                </a:solidFill>
                <a:latin typeface="Courier New" pitchFamily="49" charset="0"/>
                <a:cs typeface="Courier New" pitchFamily="49" charset="0"/>
              </a:rPr>
              <a:t>"txtMatKhau1"</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type=</a:t>
            </a:r>
            <a:r>
              <a:rPr lang="en-US" sz="1500" smtClean="0">
                <a:solidFill>
                  <a:srgbClr val="0017C0"/>
                </a:solidFill>
                <a:latin typeface="Courier New" pitchFamily="49" charset="0"/>
                <a:cs typeface="Courier New" pitchFamily="49" charset="0"/>
              </a:rPr>
              <a:t>"password"</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Nhập lại mật khẩu:</a:t>
            </a:r>
            <a:r>
              <a:rPr lang="en-US" sz="1500" smtClean="0">
                <a:solidFill>
                  <a:schemeClr val="accent6">
                    <a:lumMod val="75000"/>
                  </a:schemeClr>
                </a:solidFill>
                <a:latin typeface="Courier New" pitchFamily="49" charset="0"/>
                <a:cs typeface="Courier New" pitchFamily="49" charset="0"/>
              </a:rPr>
              <a:t>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&lt;input </a:t>
            </a:r>
            <a:r>
              <a:rPr lang="en-US" sz="1500">
                <a:solidFill>
                  <a:schemeClr val="accent6">
                    <a:lumMod val="75000"/>
                  </a:schemeClr>
                </a:solidFill>
                <a:latin typeface="Courier New" pitchFamily="49" charset="0"/>
                <a:cs typeface="Courier New" pitchFamily="49" charset="0"/>
              </a:rPr>
              <a:t>name=</a:t>
            </a:r>
            <a:r>
              <a:rPr lang="en-US" sz="1500">
                <a:solidFill>
                  <a:srgbClr val="0017C0"/>
                </a:solidFill>
                <a:latin typeface="Courier New" pitchFamily="49" charset="0"/>
                <a:cs typeface="Courier New" pitchFamily="49" charset="0"/>
              </a:rPr>
              <a:t>"txtMatKhau1"</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id=</a:t>
            </a:r>
            <a:r>
              <a:rPr lang="en-US" sz="1500">
                <a:solidFill>
                  <a:srgbClr val="0017C0"/>
                </a:solidFill>
                <a:latin typeface="Courier New" pitchFamily="49" charset="0"/>
                <a:cs typeface="Courier New" pitchFamily="49" charset="0"/>
              </a:rPr>
              <a:t>"txtMatKhau1"</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type=</a:t>
            </a:r>
            <a:r>
              <a:rPr lang="en-US" sz="1500">
                <a:solidFill>
                  <a:srgbClr val="0017C0"/>
                </a:solidFill>
                <a:latin typeface="Courier New" pitchFamily="49" charset="0"/>
                <a:cs typeface="Courier New" pitchFamily="49" charset="0"/>
              </a:rPr>
              <a:t>"password"</a:t>
            </a:r>
            <a:r>
              <a:rPr lang="en-US" sz="150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Đồng ý điều khoản:</a:t>
            </a:r>
            <a:r>
              <a:rPr lang="en-US" sz="1500" smtClean="0">
                <a:solidFill>
                  <a:schemeClr val="accent6">
                    <a:lumMod val="75000"/>
                  </a:schemeClr>
                </a:solidFill>
                <a:latin typeface="Courier New" pitchFamily="49" charset="0"/>
                <a:cs typeface="Courier New" pitchFamily="49" charset="0"/>
              </a:rPr>
              <a:t>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&lt;input </a:t>
            </a:r>
            <a:r>
              <a:rPr lang="vi-VN" sz="1500">
                <a:solidFill>
                  <a:schemeClr val="accent6">
                    <a:lumMod val="75000"/>
                  </a:schemeClr>
                </a:solidFill>
                <a:latin typeface="Courier New" pitchFamily="49" charset="0"/>
                <a:cs typeface="Courier New" pitchFamily="49" charset="0"/>
              </a:rPr>
              <a:t>name=</a:t>
            </a:r>
            <a:r>
              <a:rPr lang="vi-VN" sz="1500">
                <a:solidFill>
                  <a:srgbClr val="0017C0"/>
                </a:solidFill>
                <a:latin typeface="Courier New" pitchFamily="49" charset="0"/>
                <a:cs typeface="Courier New" pitchFamily="49" charset="0"/>
              </a:rPr>
              <a:t>"chkDongY"</a:t>
            </a:r>
            <a:r>
              <a:rPr lang="vi-VN" sz="1500">
                <a:solidFill>
                  <a:schemeClr val="accent6">
                    <a:lumMod val="75000"/>
                  </a:schemeClr>
                </a:solidFill>
                <a:latin typeface="Courier New" pitchFamily="49" charset="0"/>
                <a:cs typeface="Courier New" pitchFamily="49" charset="0"/>
              </a:rPr>
              <a:t> type=</a:t>
            </a:r>
            <a:r>
              <a:rPr lang="vi-VN" sz="1500">
                <a:solidFill>
                  <a:srgbClr val="0017C0"/>
                </a:solidFill>
                <a:latin typeface="Courier New" pitchFamily="49" charset="0"/>
                <a:cs typeface="Courier New" pitchFamily="49" charset="0"/>
              </a:rPr>
              <a:t>"checkbox"</a:t>
            </a:r>
            <a:r>
              <a:rPr lang="vi-VN" sz="1500">
                <a:solidFill>
                  <a:schemeClr val="accent6">
                    <a:lumMod val="75000"/>
                  </a:schemeClr>
                </a:solidFill>
                <a:latin typeface="Courier New" pitchFamily="49" charset="0"/>
                <a:cs typeface="Courier New" pitchFamily="49" charset="0"/>
              </a:rPr>
              <a:t> id=</a:t>
            </a:r>
            <a:r>
              <a:rPr lang="vi-VN" sz="1500">
                <a:solidFill>
                  <a:srgbClr val="0017C0"/>
                </a:solidFill>
                <a:latin typeface="Courier New" pitchFamily="49" charset="0"/>
                <a:cs typeface="Courier New" pitchFamily="49" charset="0"/>
              </a:rPr>
              <a:t>"chkDongY"</a:t>
            </a:r>
            <a:r>
              <a:rPr lang="vi-VN" sz="1500">
                <a:solidFill>
                  <a:schemeClr val="accent6">
                    <a:lumMod val="75000"/>
                  </a:schemeClr>
                </a:solidFill>
                <a:latin typeface="Courier New" pitchFamily="49" charset="0"/>
                <a:cs typeface="Courier New" pitchFamily="49" charset="0"/>
              </a:rPr>
              <a:t> value=</a:t>
            </a:r>
            <a:r>
              <a:rPr lang="vi-VN" sz="1500">
                <a:solidFill>
                  <a:srgbClr val="0017C0"/>
                </a:solidFill>
                <a:latin typeface="Courier New" pitchFamily="49" charset="0"/>
                <a:cs typeface="Courier New" pitchFamily="49" charset="0"/>
              </a:rPr>
              <a:t>"checkbox"</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input name=</a:t>
            </a:r>
            <a:r>
              <a:rPr lang="vi-VN" sz="1500">
                <a:solidFill>
                  <a:srgbClr val="0017C0"/>
                </a:solidFill>
                <a:latin typeface="Courier New" pitchFamily="49" charset="0"/>
                <a:cs typeface="Courier New" pitchFamily="49" charset="0"/>
              </a:rPr>
              <a:t>"btnDangKy"</a:t>
            </a:r>
            <a:r>
              <a:rPr lang="vi-VN" sz="1500">
                <a:solidFill>
                  <a:schemeClr val="accent6">
                    <a:lumMod val="75000"/>
                  </a:schemeClr>
                </a:solidFill>
                <a:latin typeface="Courier New" pitchFamily="49" charset="0"/>
                <a:cs typeface="Courier New" pitchFamily="49" charset="0"/>
              </a:rPr>
              <a:t> type=</a:t>
            </a:r>
            <a:r>
              <a:rPr lang="vi-VN" sz="1500">
                <a:solidFill>
                  <a:srgbClr val="0017C0"/>
                </a:solidFill>
                <a:latin typeface="Courier New" pitchFamily="49" charset="0"/>
                <a:cs typeface="Courier New" pitchFamily="49" charset="0"/>
              </a:rPr>
              <a:t>"submit"</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id</a:t>
            </a:r>
            <a:r>
              <a:rPr lang="vi-VN" sz="1500">
                <a:solidFill>
                  <a:schemeClr val="accent6">
                    <a:lumMod val="75000"/>
                  </a:schemeClr>
                </a:solidFill>
                <a:latin typeface="Courier New" pitchFamily="49" charset="0"/>
                <a:cs typeface="Courier New" pitchFamily="49" charset="0"/>
              </a:rPr>
              <a:t>=</a:t>
            </a:r>
            <a:r>
              <a:rPr lang="vi-VN" sz="1500">
                <a:solidFill>
                  <a:srgbClr val="0017C0"/>
                </a:solidFill>
                <a:latin typeface="Courier New" pitchFamily="49" charset="0"/>
                <a:cs typeface="Courier New" pitchFamily="49" charset="0"/>
              </a:rPr>
              <a:t>"btnDangKy"</a:t>
            </a:r>
            <a:r>
              <a:rPr lang="vi-VN" sz="1500">
                <a:solidFill>
                  <a:schemeClr val="accent6">
                    <a:lumMod val="75000"/>
                  </a:schemeClr>
                </a:solidFill>
                <a:latin typeface="Courier New" pitchFamily="49" charset="0"/>
                <a:cs typeface="Courier New" pitchFamily="49" charset="0"/>
              </a:rPr>
              <a:t> value=</a:t>
            </a:r>
            <a:r>
              <a:rPr lang="vi-VN" sz="1500">
                <a:solidFill>
                  <a:srgbClr val="0017C0"/>
                </a:solidFill>
                <a:latin typeface="Courier New" pitchFamily="49" charset="0"/>
                <a:cs typeface="Courier New" pitchFamily="49" charset="0"/>
              </a:rPr>
              <a:t>"Đăng ký"</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&lt;/form&gt;</a:t>
            </a:r>
            <a:endParaRPr lang="en-US" sz="1500">
              <a:solidFill>
                <a:schemeClr val="accent6">
                  <a:lumMod val="75000"/>
                </a:schemeClr>
              </a:solidFill>
              <a:latin typeface="Courier New" pitchFamily="49" charset="0"/>
              <a:cs typeface="Courier New" pitchFamily="49" charset="0"/>
            </a:endParaRPr>
          </a:p>
        </p:txBody>
      </p:sp>
      <p:pic>
        <p:nvPicPr>
          <p:cNvPr id="1026" name="Picture 2" hidden="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76681" y="2133893"/>
            <a:ext cx="6062076" cy="3351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4945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998806"/>
            <a:ext cx="8255000" cy="4803507"/>
          </a:xfrm>
        </p:spPr>
        <p:txBody>
          <a:bodyPr>
            <a:normAutofit/>
          </a:bodyPr>
          <a:lstStyle/>
          <a:p>
            <a:r>
              <a:rPr lang="en-US" sz="2500" smtClean="0"/>
              <a:t>Nên sử dụng hàm chung kiểm tra dữ liệu trên một biểu mẫu</a:t>
            </a:r>
          </a:p>
          <a:p>
            <a:r>
              <a:rPr lang="en-US" sz="2500" smtClean="0"/>
              <a:t>Lấy tất cả dữ liệu cần kiểm tra</a:t>
            </a:r>
            <a:endParaRPr lang="en-US" sz="2500"/>
          </a:p>
        </p:txBody>
      </p:sp>
      <p:sp>
        <p:nvSpPr>
          <p:cNvPr id="3" name="Text Placeholder 2"/>
          <p:cNvSpPr>
            <a:spLocks noGrp="1"/>
          </p:cNvSpPr>
          <p:nvPr>
            <p:ph type="body" sz="quarter" idx="11"/>
          </p:nvPr>
        </p:nvSpPr>
        <p:spPr/>
        <p:txBody>
          <a:bodyPr/>
          <a:lstStyle/>
          <a:p>
            <a:r>
              <a:rPr lang="en-US" smtClean="0"/>
              <a:t>Lấy đối tượng cần kiểm tra</a:t>
            </a:r>
            <a:endParaRPr lang="en-US"/>
          </a:p>
        </p:txBody>
      </p:sp>
      <p:sp>
        <p:nvSpPr>
          <p:cNvPr id="4" name="TextBox 3"/>
          <p:cNvSpPr txBox="1"/>
          <p:nvPr/>
        </p:nvSpPr>
        <p:spPr>
          <a:xfrm>
            <a:off x="407966" y="2595793"/>
            <a:ext cx="8328074" cy="3493264"/>
          </a:xfrm>
          <a:prstGeom prst="rect">
            <a:avLst/>
          </a:prstGeom>
          <a:solidFill>
            <a:schemeClr val="bg1">
              <a:lumMod val="85000"/>
            </a:schemeClr>
          </a:solidFill>
        </p:spPr>
        <p:txBody>
          <a:bodyPr wrap="square" rtlCol="0">
            <a:spAutoFit/>
          </a:bodyPr>
          <a:lstStyle/>
          <a:p>
            <a:r>
              <a:rPr lang="fr-FR" sz="1700" b="1">
                <a:latin typeface="Courier New" pitchFamily="49" charset="0"/>
                <a:cs typeface="Courier New" pitchFamily="49" charset="0"/>
              </a:rPr>
              <a:t>function </a:t>
            </a:r>
            <a:r>
              <a:rPr lang="fr-FR" sz="1700" smtClean="0">
                <a:latin typeface="Courier New" pitchFamily="49" charset="0"/>
                <a:cs typeface="Courier New" pitchFamily="49" charset="0"/>
              </a:rPr>
              <a:t>kiemTraDuLieu</a:t>
            </a:r>
            <a:r>
              <a:rPr lang="fr-FR" sz="1700" b="1" smtClean="0">
                <a:solidFill>
                  <a:srgbClr val="002060"/>
                </a:solidFill>
                <a:latin typeface="Courier New" pitchFamily="49" charset="0"/>
                <a:cs typeface="Courier New" pitchFamily="49" charset="0"/>
              </a:rPr>
              <a:t>(){</a:t>
            </a:r>
          </a:p>
          <a:p>
            <a:endParaRPr lang="en-US" sz="1700" b="1">
              <a:solidFill>
                <a:srgbClr val="002060"/>
              </a:solidFill>
              <a:latin typeface="Courier New" pitchFamily="49" charset="0"/>
              <a:cs typeface="Courier New" pitchFamily="49" charset="0"/>
            </a:endParaRPr>
          </a:p>
          <a:p>
            <a:r>
              <a:rPr lang="fr-FR" sz="1700">
                <a:latin typeface="Courier New" pitchFamily="49" charset="0"/>
                <a:cs typeface="Courier New" pitchFamily="49" charset="0"/>
              </a:rPr>
              <a:t> </a:t>
            </a:r>
            <a:r>
              <a:rPr lang="fr-FR" sz="1700" smtClean="0">
                <a:latin typeface="Courier New" pitchFamily="49" charset="0"/>
                <a:cs typeface="Courier New" pitchFamily="49" charset="0"/>
              </a:rPr>
              <a:t>  </a:t>
            </a:r>
            <a:r>
              <a:rPr lang="fr-FR" sz="1700" b="1" smtClean="0">
                <a:solidFill>
                  <a:srgbClr val="002060"/>
                </a:solidFill>
                <a:latin typeface="Courier New" pitchFamily="49" charset="0"/>
                <a:cs typeface="Courier New" pitchFamily="49" charset="0"/>
              </a:rPr>
              <a:t>var</a:t>
            </a:r>
            <a:r>
              <a:rPr lang="fr-FR" sz="1700" smtClean="0">
                <a:latin typeface="Courier New" pitchFamily="49" charset="0"/>
                <a:cs typeface="Courier New" pitchFamily="49" charset="0"/>
              </a:rPr>
              <a:t> </a:t>
            </a:r>
            <a:r>
              <a:rPr lang="fr-FR" sz="1700">
                <a:latin typeface="Courier New" pitchFamily="49" charset="0"/>
                <a:cs typeface="Courier New" pitchFamily="49" charset="0"/>
              </a:rPr>
              <a:t>ten = </a:t>
            </a:r>
            <a:r>
              <a:rPr lang="fr-FR" sz="1700">
                <a:solidFill>
                  <a:srgbClr val="7030A0"/>
                </a:solidFill>
                <a:latin typeface="Courier New" pitchFamily="49" charset="0"/>
                <a:cs typeface="Courier New" pitchFamily="49" charset="0"/>
              </a:rPr>
              <a:t>document</a:t>
            </a:r>
            <a:r>
              <a:rPr lang="fr-FR" sz="1700">
                <a:latin typeface="Courier New" pitchFamily="49" charset="0"/>
                <a:cs typeface="Courier New" pitchFamily="49" charset="0"/>
              </a:rPr>
              <a:t>.getElementById</a:t>
            </a:r>
            <a:r>
              <a:rPr lang="fr-FR" sz="1700" smtClean="0">
                <a:latin typeface="Courier New" pitchFamily="49" charset="0"/>
                <a:cs typeface="Courier New" pitchFamily="49" charset="0"/>
              </a:rPr>
              <a:t>(</a:t>
            </a:r>
            <a:r>
              <a:rPr lang="fr-FR" sz="1700" smtClean="0">
                <a:solidFill>
                  <a:srgbClr val="0017C0"/>
                </a:solidFill>
                <a:latin typeface="Courier New" pitchFamily="49" charset="0"/>
                <a:cs typeface="Courier New" pitchFamily="49" charset="0"/>
              </a:rPr>
              <a:t>"txtHoTen"</a:t>
            </a:r>
            <a:r>
              <a:rPr lang="fr-FR" sz="1700" smtClean="0">
                <a:latin typeface="Courier New" pitchFamily="49" charset="0"/>
                <a:cs typeface="Courier New" pitchFamily="49" charset="0"/>
              </a:rPr>
              <a:t>).</a:t>
            </a:r>
            <a:r>
              <a:rPr lang="fr-FR" sz="1700">
                <a:latin typeface="Courier New" pitchFamily="49" charset="0"/>
                <a:cs typeface="Courier New" pitchFamily="49" charset="0"/>
              </a:rPr>
              <a:t>value</a:t>
            </a:r>
            <a:r>
              <a:rPr lang="fr-FR" sz="1700" smtClean="0">
                <a:latin typeface="Courier New" pitchFamily="49" charset="0"/>
                <a:cs typeface="Courier New" pitchFamily="49" charset="0"/>
              </a:rPr>
              <a:t>;</a:t>
            </a:r>
          </a:p>
          <a:p>
            <a:endParaRPr lang="en-US" sz="1700">
              <a:latin typeface="Courier New" pitchFamily="49" charset="0"/>
              <a:cs typeface="Courier New" pitchFamily="49" charset="0"/>
            </a:endParaRPr>
          </a:p>
          <a:p>
            <a:r>
              <a:rPr lang="fr-FR" sz="1700">
                <a:latin typeface="Courier New" pitchFamily="49" charset="0"/>
                <a:cs typeface="Courier New" pitchFamily="49" charset="0"/>
              </a:rPr>
              <a:t> </a:t>
            </a:r>
            <a:r>
              <a:rPr lang="fr-FR" sz="1700" smtClean="0">
                <a:latin typeface="Courier New" pitchFamily="49" charset="0"/>
                <a:cs typeface="Courier New" pitchFamily="49" charset="0"/>
              </a:rPr>
              <a:t>  </a:t>
            </a:r>
            <a:r>
              <a:rPr lang="fr-FR" sz="1700" b="1" smtClean="0">
                <a:solidFill>
                  <a:srgbClr val="002060"/>
                </a:solidFill>
                <a:latin typeface="Courier New" pitchFamily="49" charset="0"/>
                <a:cs typeface="Courier New" pitchFamily="49" charset="0"/>
              </a:rPr>
              <a:t>var </a:t>
            </a:r>
            <a:r>
              <a:rPr lang="fr-FR" sz="1700" smtClean="0">
                <a:latin typeface="Courier New" pitchFamily="49" charset="0"/>
                <a:cs typeface="Courier New" pitchFamily="49" charset="0"/>
              </a:rPr>
              <a:t>tinhthanh=</a:t>
            </a:r>
            <a:r>
              <a:rPr lang="fr-FR" sz="1700" smtClean="0">
                <a:solidFill>
                  <a:srgbClr val="7030A0"/>
                </a:solidFill>
                <a:latin typeface="Courier New" pitchFamily="49" charset="0"/>
                <a:cs typeface="Courier New" pitchFamily="49" charset="0"/>
              </a:rPr>
              <a:t>document</a:t>
            </a:r>
            <a:r>
              <a:rPr lang="fr-FR" sz="1700" smtClean="0">
                <a:latin typeface="Courier New" pitchFamily="49" charset="0"/>
                <a:cs typeface="Courier New" pitchFamily="49" charset="0"/>
              </a:rPr>
              <a:t>.getElementById(</a:t>
            </a:r>
            <a:r>
              <a:rPr lang="fr-FR" sz="1700" smtClean="0">
                <a:solidFill>
                  <a:srgbClr val="0017C0"/>
                </a:solidFill>
                <a:latin typeface="Courier New" pitchFamily="49" charset="0"/>
                <a:cs typeface="Courier New" pitchFamily="49" charset="0"/>
              </a:rPr>
              <a:t>"slTinhThanh"</a:t>
            </a:r>
            <a:r>
              <a:rPr lang="fr-FR" sz="1700" smtClean="0">
                <a:latin typeface="Courier New" pitchFamily="49" charset="0"/>
                <a:cs typeface="Courier New" pitchFamily="49" charset="0"/>
              </a:rPr>
              <a:t>).</a:t>
            </a:r>
            <a:r>
              <a:rPr lang="fr-FR" sz="1700">
                <a:latin typeface="Courier New" pitchFamily="49" charset="0"/>
                <a:cs typeface="Courier New" pitchFamily="49" charset="0"/>
              </a:rPr>
              <a:t>value</a:t>
            </a:r>
            <a:r>
              <a:rPr lang="fr-FR" sz="1700" smtClean="0">
                <a:latin typeface="Courier New" pitchFamily="49" charset="0"/>
                <a:cs typeface="Courier New" pitchFamily="49" charset="0"/>
              </a:rPr>
              <a:t>;</a:t>
            </a:r>
          </a:p>
          <a:p>
            <a:endParaRPr lang="en-US" sz="1700">
              <a:latin typeface="Courier New" pitchFamily="49" charset="0"/>
              <a:cs typeface="Courier New" pitchFamily="49" charset="0"/>
            </a:endParaRPr>
          </a:p>
          <a:p>
            <a:r>
              <a:rPr lang="fr-FR" sz="1700">
                <a:latin typeface="Courier New" pitchFamily="49" charset="0"/>
                <a:cs typeface="Courier New" pitchFamily="49" charset="0"/>
              </a:rPr>
              <a:t> </a:t>
            </a:r>
            <a:r>
              <a:rPr lang="fr-FR" sz="1700" smtClean="0">
                <a:latin typeface="Courier New" pitchFamily="49" charset="0"/>
                <a:cs typeface="Courier New" pitchFamily="49" charset="0"/>
              </a:rPr>
              <a:t>  </a:t>
            </a:r>
            <a:r>
              <a:rPr lang="fr-FR" sz="1700" b="1" smtClean="0">
                <a:solidFill>
                  <a:srgbClr val="002060"/>
                </a:solidFill>
                <a:latin typeface="Courier New" pitchFamily="49" charset="0"/>
                <a:cs typeface="Courier New" pitchFamily="49" charset="0"/>
              </a:rPr>
              <a:t>var</a:t>
            </a:r>
            <a:r>
              <a:rPr lang="fr-FR" sz="1700" smtClean="0">
                <a:latin typeface="Courier New" pitchFamily="49" charset="0"/>
                <a:cs typeface="Courier New" pitchFamily="49" charset="0"/>
              </a:rPr>
              <a:t> matkhau1=</a:t>
            </a:r>
            <a:r>
              <a:rPr lang="fr-FR" sz="1700" smtClean="0">
                <a:solidFill>
                  <a:srgbClr val="7030A0"/>
                </a:solidFill>
                <a:latin typeface="Courier New" pitchFamily="49" charset="0"/>
                <a:cs typeface="Courier New" pitchFamily="49" charset="0"/>
              </a:rPr>
              <a:t>document</a:t>
            </a:r>
            <a:r>
              <a:rPr lang="fr-FR" sz="1700" smtClean="0">
                <a:latin typeface="Courier New" pitchFamily="49" charset="0"/>
                <a:cs typeface="Courier New" pitchFamily="49" charset="0"/>
              </a:rPr>
              <a:t>.getElementById(</a:t>
            </a:r>
            <a:r>
              <a:rPr lang="fr-FR" sz="1700" smtClean="0">
                <a:solidFill>
                  <a:srgbClr val="0017C0"/>
                </a:solidFill>
                <a:latin typeface="Courier New" pitchFamily="49" charset="0"/>
                <a:cs typeface="Courier New" pitchFamily="49" charset="0"/>
              </a:rPr>
              <a:t>"txtMatKhau1"</a:t>
            </a:r>
            <a:r>
              <a:rPr lang="fr-FR" sz="1700" smtClean="0">
                <a:latin typeface="Courier New" pitchFamily="49" charset="0"/>
                <a:cs typeface="Courier New" pitchFamily="49" charset="0"/>
              </a:rPr>
              <a:t>).</a:t>
            </a:r>
            <a:r>
              <a:rPr lang="fr-FR" sz="1700">
                <a:latin typeface="Courier New" pitchFamily="49" charset="0"/>
                <a:cs typeface="Courier New" pitchFamily="49" charset="0"/>
              </a:rPr>
              <a:t>value</a:t>
            </a:r>
            <a:r>
              <a:rPr lang="fr-FR" sz="1700" smtClean="0">
                <a:latin typeface="Courier New" pitchFamily="49" charset="0"/>
                <a:cs typeface="Courier New" pitchFamily="49" charset="0"/>
              </a:rPr>
              <a:t>;</a:t>
            </a:r>
          </a:p>
          <a:p>
            <a:endParaRPr lang="fr-FR" sz="1700" smtClean="0">
              <a:latin typeface="Courier New" pitchFamily="49" charset="0"/>
              <a:cs typeface="Courier New" pitchFamily="49" charset="0"/>
            </a:endParaRPr>
          </a:p>
          <a:p>
            <a:r>
              <a:rPr lang="fr-FR" sz="1700">
                <a:latin typeface="Courier New" pitchFamily="49" charset="0"/>
                <a:cs typeface="Courier New" pitchFamily="49" charset="0"/>
              </a:rPr>
              <a:t> </a:t>
            </a:r>
            <a:r>
              <a:rPr lang="fr-FR" sz="1700" smtClean="0">
                <a:latin typeface="Courier New" pitchFamily="49" charset="0"/>
                <a:cs typeface="Courier New" pitchFamily="49" charset="0"/>
              </a:rPr>
              <a:t>  </a:t>
            </a:r>
            <a:r>
              <a:rPr lang="fr-FR" sz="1700" b="1">
                <a:solidFill>
                  <a:srgbClr val="002060"/>
                </a:solidFill>
                <a:latin typeface="Courier New" pitchFamily="49" charset="0"/>
                <a:cs typeface="Courier New" pitchFamily="49" charset="0"/>
              </a:rPr>
              <a:t>var</a:t>
            </a:r>
            <a:r>
              <a:rPr lang="fr-FR" sz="1700">
                <a:latin typeface="Courier New" pitchFamily="49" charset="0"/>
                <a:cs typeface="Courier New" pitchFamily="49" charset="0"/>
              </a:rPr>
              <a:t> </a:t>
            </a:r>
            <a:r>
              <a:rPr lang="fr-FR" sz="1700" smtClean="0">
                <a:latin typeface="Courier New" pitchFamily="49" charset="0"/>
                <a:cs typeface="Courier New" pitchFamily="49" charset="0"/>
              </a:rPr>
              <a:t>matkhau2=</a:t>
            </a:r>
            <a:r>
              <a:rPr lang="fr-FR" sz="1700" smtClean="0">
                <a:solidFill>
                  <a:srgbClr val="7030A0"/>
                </a:solidFill>
                <a:latin typeface="Courier New" pitchFamily="49" charset="0"/>
                <a:cs typeface="Courier New" pitchFamily="49" charset="0"/>
              </a:rPr>
              <a:t>document</a:t>
            </a:r>
            <a:r>
              <a:rPr lang="fr-FR" sz="1700" smtClean="0">
                <a:latin typeface="Courier New" pitchFamily="49" charset="0"/>
                <a:cs typeface="Courier New" pitchFamily="49" charset="0"/>
              </a:rPr>
              <a:t>.getElementById</a:t>
            </a:r>
            <a:r>
              <a:rPr lang="fr-FR" sz="1700">
                <a:latin typeface="Courier New" pitchFamily="49" charset="0"/>
                <a:cs typeface="Courier New" pitchFamily="49" charset="0"/>
              </a:rPr>
              <a:t>(</a:t>
            </a:r>
            <a:r>
              <a:rPr lang="fr-FR" sz="1700">
                <a:solidFill>
                  <a:srgbClr val="0017C0"/>
                </a:solidFill>
                <a:latin typeface="Courier New" pitchFamily="49" charset="0"/>
                <a:cs typeface="Courier New" pitchFamily="49" charset="0"/>
              </a:rPr>
              <a:t>"</a:t>
            </a:r>
            <a:r>
              <a:rPr lang="fr-FR" sz="1700" smtClean="0">
                <a:solidFill>
                  <a:srgbClr val="0017C0"/>
                </a:solidFill>
                <a:latin typeface="Courier New" pitchFamily="49" charset="0"/>
                <a:cs typeface="Courier New" pitchFamily="49" charset="0"/>
              </a:rPr>
              <a:t>txtMatKhau2"</a:t>
            </a:r>
            <a:r>
              <a:rPr lang="fr-FR" sz="1700" smtClean="0">
                <a:latin typeface="Courier New" pitchFamily="49" charset="0"/>
                <a:cs typeface="Courier New" pitchFamily="49" charset="0"/>
              </a:rPr>
              <a:t>).</a:t>
            </a:r>
            <a:r>
              <a:rPr lang="fr-FR" sz="1700">
                <a:latin typeface="Courier New" pitchFamily="49" charset="0"/>
                <a:cs typeface="Courier New" pitchFamily="49" charset="0"/>
              </a:rPr>
              <a:t>value</a:t>
            </a:r>
            <a:r>
              <a:rPr lang="fr-FR" sz="1700" smtClean="0">
                <a:latin typeface="Courier New" pitchFamily="49" charset="0"/>
                <a:cs typeface="Courier New" pitchFamily="49" charset="0"/>
              </a:rPr>
              <a:t>;</a:t>
            </a:r>
          </a:p>
          <a:p>
            <a:endParaRPr lang="en-US" sz="1700">
              <a:latin typeface="Courier New" pitchFamily="49" charset="0"/>
              <a:cs typeface="Courier New" pitchFamily="49" charset="0"/>
            </a:endParaRPr>
          </a:p>
          <a:p>
            <a:r>
              <a:rPr lang="fr-FR" sz="1700">
                <a:latin typeface="Courier New" pitchFamily="49" charset="0"/>
                <a:cs typeface="Courier New" pitchFamily="49" charset="0"/>
              </a:rPr>
              <a:t> </a:t>
            </a:r>
            <a:r>
              <a:rPr lang="fr-FR" sz="1700" smtClean="0">
                <a:latin typeface="Courier New" pitchFamily="49" charset="0"/>
                <a:cs typeface="Courier New" pitchFamily="49" charset="0"/>
              </a:rPr>
              <a:t>  </a:t>
            </a:r>
            <a:r>
              <a:rPr lang="fr-FR" sz="1700" b="1" smtClean="0">
                <a:solidFill>
                  <a:srgbClr val="002060"/>
                </a:solidFill>
                <a:latin typeface="Courier New" pitchFamily="49" charset="0"/>
                <a:cs typeface="Courier New" pitchFamily="49" charset="0"/>
              </a:rPr>
              <a:t>var</a:t>
            </a:r>
            <a:r>
              <a:rPr lang="fr-FR" sz="1700" smtClean="0">
                <a:latin typeface="Courier New" pitchFamily="49" charset="0"/>
                <a:cs typeface="Courier New" pitchFamily="49" charset="0"/>
              </a:rPr>
              <a:t> dongy=</a:t>
            </a:r>
            <a:r>
              <a:rPr lang="fr-FR" sz="1700" smtClean="0">
                <a:solidFill>
                  <a:srgbClr val="7030A0"/>
                </a:solidFill>
                <a:latin typeface="Courier New" pitchFamily="49" charset="0"/>
                <a:cs typeface="Courier New" pitchFamily="49" charset="0"/>
              </a:rPr>
              <a:t>document</a:t>
            </a:r>
            <a:r>
              <a:rPr lang="fr-FR" sz="1700" smtClean="0">
                <a:latin typeface="Courier New" pitchFamily="49" charset="0"/>
                <a:cs typeface="Courier New" pitchFamily="49" charset="0"/>
              </a:rPr>
              <a:t>.getElementById(</a:t>
            </a:r>
            <a:r>
              <a:rPr lang="fr-FR" sz="1700" smtClean="0">
                <a:solidFill>
                  <a:srgbClr val="0017C0"/>
                </a:solidFill>
                <a:latin typeface="Courier New" pitchFamily="49" charset="0"/>
                <a:cs typeface="Courier New" pitchFamily="49" charset="0"/>
              </a:rPr>
              <a:t>"chkDongY"</a:t>
            </a:r>
            <a:r>
              <a:rPr lang="fr-FR" sz="1700" smtClean="0">
                <a:latin typeface="Courier New" pitchFamily="49" charset="0"/>
                <a:cs typeface="Courier New" pitchFamily="49" charset="0"/>
              </a:rPr>
              <a:t>).checked;</a:t>
            </a:r>
          </a:p>
          <a:p>
            <a:endParaRPr lang="en-US" sz="1700">
              <a:latin typeface="Courier New" pitchFamily="49" charset="0"/>
              <a:cs typeface="Courier New" pitchFamily="49" charset="0"/>
            </a:endParaRPr>
          </a:p>
          <a:p>
            <a:r>
              <a:rPr lang="en-US" sz="1700" b="1">
                <a:solidFill>
                  <a:srgbClr val="002060"/>
                </a:solidFill>
                <a:latin typeface="Courier New" pitchFamily="49" charset="0"/>
                <a:cs typeface="Courier New" pitchFamily="49" charset="0"/>
              </a:rPr>
              <a:t>}</a:t>
            </a:r>
          </a:p>
        </p:txBody>
      </p:sp>
    </p:spTree>
    <p:extLst>
      <p:ext uri="{BB962C8B-B14F-4D97-AF65-F5344CB8AC3E}">
        <p14:creationId xmlns="" xmlns:p14="http://schemas.microsoft.com/office/powerpoint/2010/main" val="36336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ext Placeholder 2"/>
          <p:cNvSpPr>
            <a:spLocks noGrp="1"/>
          </p:cNvSpPr>
          <p:nvPr>
            <p:ph type="body" sz="quarter" idx="11"/>
          </p:nvPr>
        </p:nvSpPr>
        <p:spPr/>
        <p:txBody>
          <a:bodyPr/>
          <a:lstStyle/>
          <a:p>
            <a:r>
              <a:rPr lang="en-US" smtClean="0"/>
              <a:t>Kiểm tra tính hợp lệ của dữ liệu</a:t>
            </a:r>
            <a:endParaRPr lang="en-US"/>
          </a:p>
        </p:txBody>
      </p:sp>
      <p:sp>
        <p:nvSpPr>
          <p:cNvPr id="5" name="TextBox 4"/>
          <p:cNvSpPr txBox="1"/>
          <p:nvPr/>
        </p:nvSpPr>
        <p:spPr>
          <a:xfrm>
            <a:off x="407966" y="1118684"/>
            <a:ext cx="8328074" cy="5324535"/>
          </a:xfrm>
          <a:prstGeom prst="rect">
            <a:avLst/>
          </a:prstGeom>
          <a:solidFill>
            <a:schemeClr val="bg1">
              <a:lumMod val="85000"/>
            </a:schemeClr>
          </a:solidFill>
        </p:spPr>
        <p:txBody>
          <a:bodyPr wrap="square" rtlCol="0">
            <a:spAutoFit/>
          </a:bodyPr>
          <a:lstStyle/>
          <a:p>
            <a:r>
              <a:rPr lang="fr-FR" sz="1700" b="1" dirty="0" err="1">
                <a:latin typeface="Courier New" pitchFamily="49" charset="0"/>
                <a:cs typeface="Courier New" pitchFamily="49" charset="0"/>
              </a:rPr>
              <a:t>function</a:t>
            </a:r>
            <a:r>
              <a:rPr lang="fr-FR" sz="1700" b="1" dirty="0">
                <a:latin typeface="Courier New" pitchFamily="49" charset="0"/>
                <a:cs typeface="Courier New" pitchFamily="49" charset="0"/>
              </a:rPr>
              <a:t> </a:t>
            </a:r>
            <a:r>
              <a:rPr lang="fr-FR" sz="1700" dirty="0" err="1" smtClean="0">
                <a:latin typeface="Courier New" pitchFamily="49" charset="0"/>
                <a:cs typeface="Courier New" pitchFamily="49" charset="0"/>
              </a:rPr>
              <a:t>kiemTraDuLieu</a:t>
            </a:r>
            <a:r>
              <a:rPr lang="fr-FR" sz="1700" b="1" dirty="0" smtClean="0">
                <a:solidFill>
                  <a:srgbClr val="002060"/>
                </a:solidFill>
                <a:latin typeface="Courier New" pitchFamily="49" charset="0"/>
                <a:cs typeface="Courier New" pitchFamily="49" charset="0"/>
              </a:rPr>
              <a:t>(){</a:t>
            </a:r>
            <a:endParaRPr lang="en-US" sz="1700" b="1" dirty="0">
              <a:solidFill>
                <a:srgbClr val="002060"/>
              </a:solidFill>
              <a:latin typeface="Courier New" pitchFamily="49" charset="0"/>
              <a:cs typeface="Courier New" pitchFamily="49" charset="0"/>
            </a:endParaRPr>
          </a:p>
          <a:p>
            <a:r>
              <a:rPr lang="fr-FR" sz="1700" dirty="0">
                <a:latin typeface="Courier New" pitchFamily="49" charset="0"/>
                <a:cs typeface="Courier New" pitchFamily="49" charset="0"/>
              </a:rPr>
              <a:t> </a:t>
            </a:r>
            <a:r>
              <a:rPr lang="fr-FR" sz="1700" dirty="0" smtClean="0">
                <a:latin typeface="Courier New" pitchFamily="49" charset="0"/>
                <a:cs typeface="Courier New" pitchFamily="49" charset="0"/>
              </a:rPr>
              <a:t>  </a:t>
            </a:r>
            <a:r>
              <a:rPr lang="en-US" sz="1700" b="1" dirty="0" smtClean="0">
                <a:solidFill>
                  <a:srgbClr val="002060"/>
                </a:solidFill>
                <a:latin typeface="Courier New" pitchFamily="49" charset="0"/>
                <a:cs typeface="Courier New" pitchFamily="49" charset="0"/>
              </a:rPr>
              <a:t>...</a:t>
            </a:r>
            <a:endParaRPr lang="fr-FR" sz="1700" dirty="0" smtClean="0">
              <a:latin typeface="Courier New" pitchFamily="49" charset="0"/>
              <a:cs typeface="Courier New" pitchFamily="49" charset="0"/>
            </a:endParaRPr>
          </a:p>
          <a:p>
            <a:r>
              <a:rPr lang="en-US" sz="1700" dirty="0">
                <a:latin typeface="Courier New" pitchFamily="49" charset="0"/>
                <a:cs typeface="Courier New" pitchFamily="49" charset="0"/>
              </a:rPr>
              <a:t> </a:t>
            </a:r>
            <a:r>
              <a:rPr lang="en-US" sz="1700" dirty="0" smtClean="0">
                <a:latin typeface="Courier New" pitchFamily="49" charset="0"/>
                <a:cs typeface="Courier New" pitchFamily="49" charset="0"/>
              </a:rPr>
              <a:t>  </a:t>
            </a:r>
            <a:r>
              <a:rPr lang="vi-VN" sz="1700" b="1" dirty="0">
                <a:solidFill>
                  <a:srgbClr val="002060"/>
                </a:solidFill>
                <a:latin typeface="Courier New" pitchFamily="49" charset="0"/>
                <a:cs typeface="Courier New" pitchFamily="49" charset="0"/>
              </a:rPr>
              <a:t>var</a:t>
            </a:r>
            <a:r>
              <a:rPr lang="vi-VN" sz="1700" dirty="0">
                <a:latin typeface="Courier New" pitchFamily="49" charset="0"/>
                <a:cs typeface="Courier New" pitchFamily="49" charset="0"/>
              </a:rPr>
              <a:t> loi = "";</a:t>
            </a:r>
          </a:p>
          <a:p>
            <a:r>
              <a:rPr lang="vi-VN" sz="1700" dirty="0">
                <a:latin typeface="Courier New" pitchFamily="49" charset="0"/>
                <a:cs typeface="Courier New" pitchFamily="49" charset="0"/>
              </a:rPr>
              <a:t>   if(ten</a:t>
            </a:r>
            <a:r>
              <a:rPr lang="vi-VN" sz="1700" dirty="0">
                <a:solidFill>
                  <a:srgbClr val="0017C0"/>
                </a:solidFill>
                <a:latin typeface="Courier New" pitchFamily="49" charset="0"/>
                <a:cs typeface="Courier New" pitchFamily="49" charset="0"/>
              </a:rPr>
              <a:t>==""</a:t>
            </a:r>
            <a:r>
              <a:rPr lang="vi-VN" sz="1700" dirty="0">
                <a:latin typeface="Courier New" pitchFamily="49" charset="0"/>
                <a:cs typeface="Courier New" pitchFamily="49" charset="0"/>
              </a:rPr>
              <a:t>){</a:t>
            </a:r>
          </a:p>
          <a:p>
            <a:r>
              <a:rPr lang="vi-VN" sz="1700" dirty="0">
                <a:latin typeface="Courier New" pitchFamily="49" charset="0"/>
                <a:cs typeface="Courier New" pitchFamily="49" charset="0"/>
              </a:rPr>
              <a:t>	   loi </a:t>
            </a:r>
            <a:r>
              <a:rPr lang="vi-VN" sz="1700" dirty="0">
                <a:solidFill>
                  <a:srgbClr val="0017C0"/>
                </a:solidFill>
                <a:latin typeface="Courier New" pitchFamily="49" charset="0"/>
                <a:cs typeface="Courier New" pitchFamily="49" charset="0"/>
              </a:rPr>
              <a:t>+= "Vui lòng nhập tên!\n</a:t>
            </a:r>
            <a:r>
              <a:rPr lang="vi-VN" sz="1700" dirty="0" smtClean="0">
                <a:solidFill>
                  <a:srgbClr val="0017C0"/>
                </a:solidFill>
                <a:latin typeface="Courier New" pitchFamily="49" charset="0"/>
                <a:cs typeface="Courier New" pitchFamily="49" charset="0"/>
              </a:rPr>
              <a:t>"</a:t>
            </a:r>
            <a:r>
              <a:rPr lang="vi-VN" sz="1700" dirty="0" smtClean="0">
                <a:latin typeface="Courier New" pitchFamily="49" charset="0"/>
                <a:cs typeface="Courier New" pitchFamily="49" charset="0"/>
              </a:rPr>
              <a:t>;</a:t>
            </a:r>
            <a:r>
              <a:rPr lang="en-US" sz="1700" dirty="0" smtClean="0">
                <a:latin typeface="Courier New" pitchFamily="49" charset="0"/>
                <a:cs typeface="Courier New" pitchFamily="49" charset="0"/>
              </a:rPr>
              <a:t> </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if(tinhthanh == ""){ </a:t>
            </a:r>
          </a:p>
          <a:p>
            <a:r>
              <a:rPr lang="vi-VN" sz="1700" dirty="0">
                <a:latin typeface="Courier New" pitchFamily="49" charset="0"/>
                <a:cs typeface="Courier New" pitchFamily="49" charset="0"/>
              </a:rPr>
              <a:t>	   loi </a:t>
            </a:r>
            <a:r>
              <a:rPr lang="vi-VN" sz="1700" dirty="0">
                <a:solidFill>
                  <a:srgbClr val="0017C0"/>
                </a:solidFill>
                <a:latin typeface="Courier New" pitchFamily="49" charset="0"/>
                <a:cs typeface="Courier New" pitchFamily="49" charset="0"/>
              </a:rPr>
              <a:t>+= "Vui lòng chọn tỉnh thành!\n</a:t>
            </a:r>
            <a:r>
              <a:rPr lang="vi-VN" sz="1700" dirty="0" smtClean="0">
                <a:solidFill>
                  <a:srgbClr val="0017C0"/>
                </a:solidFill>
                <a:latin typeface="Courier New" pitchFamily="49" charset="0"/>
                <a:cs typeface="Courier New" pitchFamily="49" charset="0"/>
              </a:rPr>
              <a:t>"</a:t>
            </a:r>
            <a:r>
              <a:rPr lang="vi-VN" sz="1700" dirty="0" smtClean="0">
                <a:latin typeface="Courier New" pitchFamily="49" charset="0"/>
                <a:cs typeface="Courier New" pitchFamily="49" charset="0"/>
              </a:rPr>
              <a:t>;</a:t>
            </a:r>
            <a:r>
              <a:rPr lang="en-US" sz="1700" dirty="0" smtClean="0">
                <a:latin typeface="Courier New" pitchFamily="49" charset="0"/>
                <a:cs typeface="Courier New" pitchFamily="49" charset="0"/>
              </a:rPr>
              <a:t> </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if(matkhau1</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loi </a:t>
            </a:r>
            <a:r>
              <a:rPr lang="vi-VN" sz="1700" dirty="0">
                <a:solidFill>
                  <a:srgbClr val="0017C0"/>
                </a:solidFill>
                <a:latin typeface="Courier New" pitchFamily="49" charset="0"/>
                <a:cs typeface="Courier New" pitchFamily="49" charset="0"/>
              </a:rPr>
              <a:t>+= "Vui lòng nhập mật khẩu!\n</a:t>
            </a:r>
            <a:r>
              <a:rPr lang="vi-VN" sz="1700" dirty="0" smtClean="0">
                <a:solidFill>
                  <a:srgbClr val="0017C0"/>
                </a:solidFill>
                <a:latin typeface="Courier New" pitchFamily="49" charset="0"/>
                <a:cs typeface="Courier New" pitchFamily="49" charset="0"/>
              </a:rPr>
              <a:t>"</a:t>
            </a:r>
            <a:r>
              <a:rPr lang="vi-VN" sz="1700" dirty="0" smtClean="0">
                <a:latin typeface="Courier New" pitchFamily="49" charset="0"/>
                <a:cs typeface="Courier New" pitchFamily="49" charset="0"/>
              </a:rPr>
              <a:t>;</a:t>
            </a:r>
            <a:r>
              <a:rPr lang="en-US" sz="1700" dirty="0" smtClean="0">
                <a:latin typeface="Courier New" pitchFamily="49" charset="0"/>
                <a:cs typeface="Courier New" pitchFamily="49" charset="0"/>
              </a:rPr>
              <a:t> </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else if(matkhau1 != matkhau2){</a:t>
            </a:r>
          </a:p>
          <a:p>
            <a:r>
              <a:rPr lang="vi-VN" sz="1700" dirty="0">
                <a:latin typeface="Courier New" pitchFamily="49" charset="0"/>
                <a:cs typeface="Courier New" pitchFamily="49" charset="0"/>
              </a:rPr>
              <a:t>	   loi </a:t>
            </a:r>
            <a:r>
              <a:rPr lang="vi-VN" sz="1700" dirty="0">
                <a:solidFill>
                  <a:srgbClr val="0017C0"/>
                </a:solidFill>
                <a:latin typeface="Courier New" pitchFamily="49" charset="0"/>
                <a:cs typeface="Courier New" pitchFamily="49" charset="0"/>
              </a:rPr>
              <a:t>+= "Vui lòng nhập hai mật khẩu trùng nhau</a:t>
            </a:r>
            <a:r>
              <a:rPr lang="vi-VN" sz="1700" dirty="0" smtClean="0">
                <a:solidFill>
                  <a:srgbClr val="0017C0"/>
                </a:solidFill>
                <a:latin typeface="Courier New" pitchFamily="49" charset="0"/>
                <a:cs typeface="Courier New" pitchFamily="49" charset="0"/>
              </a:rPr>
              <a:t>!"</a:t>
            </a:r>
            <a:r>
              <a:rPr lang="vi-VN" sz="1700" dirty="0" smtClean="0">
                <a:latin typeface="Courier New" pitchFamily="49" charset="0"/>
                <a:cs typeface="Courier New" pitchFamily="49" charset="0"/>
              </a:rPr>
              <a:t>;</a:t>
            </a:r>
            <a:r>
              <a:rPr lang="en-US" sz="1700" dirty="0" smtClean="0">
                <a:latin typeface="Courier New" pitchFamily="49" charset="0"/>
                <a:cs typeface="Courier New" pitchFamily="49" charset="0"/>
              </a:rPr>
              <a:t> </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if(dongy </a:t>
            </a:r>
            <a:r>
              <a:rPr lang="vi-VN" sz="1700" dirty="0">
                <a:solidFill>
                  <a:srgbClr val="0017C0"/>
                </a:solidFill>
                <a:latin typeface="Courier New" pitchFamily="49" charset="0"/>
                <a:cs typeface="Courier New" pitchFamily="49" charset="0"/>
              </a:rPr>
              <a:t>==</a:t>
            </a:r>
            <a:r>
              <a:rPr lang="vi-VN" sz="1700" dirty="0">
                <a:latin typeface="Courier New" pitchFamily="49" charset="0"/>
                <a:cs typeface="Courier New" pitchFamily="49" charset="0"/>
              </a:rPr>
              <a:t> </a:t>
            </a:r>
            <a:r>
              <a:rPr lang="vi-VN" sz="1700" b="1" dirty="0">
                <a:solidFill>
                  <a:srgbClr val="002060"/>
                </a:solidFill>
                <a:latin typeface="Courier New" pitchFamily="49" charset="0"/>
                <a:cs typeface="Courier New" pitchFamily="49" charset="0"/>
              </a:rPr>
              <a:t>true</a:t>
            </a:r>
            <a:r>
              <a:rPr lang="vi-VN" sz="1700" dirty="0">
                <a:latin typeface="Courier New" pitchFamily="49" charset="0"/>
                <a:cs typeface="Courier New" pitchFamily="49" charset="0"/>
              </a:rPr>
              <a:t>){</a:t>
            </a:r>
          </a:p>
          <a:p>
            <a:r>
              <a:rPr lang="vi-VN" sz="1700" dirty="0">
                <a:latin typeface="Courier New" pitchFamily="49" charset="0"/>
                <a:cs typeface="Courier New" pitchFamily="49" charset="0"/>
              </a:rPr>
              <a:t>	   loi </a:t>
            </a:r>
            <a:r>
              <a:rPr lang="vi-VN" sz="1700" dirty="0">
                <a:solidFill>
                  <a:srgbClr val="0017C0"/>
                </a:solidFill>
                <a:latin typeface="Courier New" pitchFamily="49" charset="0"/>
                <a:cs typeface="Courier New" pitchFamily="49" charset="0"/>
              </a:rPr>
              <a:t>+= "Vui lòng đồng ý điều khoản</a:t>
            </a:r>
            <a:r>
              <a:rPr lang="vi-VN" sz="1700" dirty="0" smtClean="0">
                <a:solidFill>
                  <a:srgbClr val="0017C0"/>
                </a:solidFill>
                <a:latin typeface="Courier New" pitchFamily="49" charset="0"/>
                <a:cs typeface="Courier New" pitchFamily="49" charset="0"/>
              </a:rPr>
              <a:t>!"</a:t>
            </a:r>
            <a:r>
              <a:rPr lang="vi-VN" sz="1700" dirty="0" smtClean="0">
                <a:latin typeface="Courier New" pitchFamily="49" charset="0"/>
                <a:cs typeface="Courier New" pitchFamily="49" charset="0"/>
              </a:rPr>
              <a:t>;</a:t>
            </a:r>
            <a:r>
              <a:rPr lang="en-US" sz="1700" dirty="0" smtClean="0">
                <a:latin typeface="Courier New" pitchFamily="49" charset="0"/>
                <a:cs typeface="Courier New" pitchFamily="49" charset="0"/>
              </a:rPr>
              <a:t> </a:t>
            </a:r>
            <a:r>
              <a:rPr lang="vi-VN" sz="1700" dirty="0" smtClean="0">
                <a:latin typeface="Courier New" pitchFamily="49" charset="0"/>
                <a:cs typeface="Courier New" pitchFamily="49" charset="0"/>
              </a:rPr>
              <a:t>}</a:t>
            </a:r>
            <a:endParaRPr lang="vi-VN" sz="1700" dirty="0">
              <a:latin typeface="Courier New" pitchFamily="49" charset="0"/>
              <a:cs typeface="Courier New" pitchFamily="49" charset="0"/>
            </a:endParaRPr>
          </a:p>
          <a:p>
            <a:r>
              <a:rPr lang="vi-VN" sz="1700" dirty="0">
                <a:latin typeface="Courier New" pitchFamily="49" charset="0"/>
                <a:cs typeface="Courier New" pitchFamily="49" charset="0"/>
              </a:rPr>
              <a:t>   </a:t>
            </a:r>
          </a:p>
          <a:p>
            <a:r>
              <a:rPr lang="vi-VN" sz="1700" dirty="0">
                <a:latin typeface="Courier New" pitchFamily="49" charset="0"/>
                <a:cs typeface="Courier New" pitchFamily="49" charset="0"/>
              </a:rPr>
              <a:t>   if(loi </a:t>
            </a:r>
            <a:r>
              <a:rPr lang="vi-VN" sz="1700" dirty="0">
                <a:solidFill>
                  <a:srgbClr val="0017C0"/>
                </a:solidFill>
                <a:latin typeface="Courier New" pitchFamily="49" charset="0"/>
                <a:cs typeface="Courier New" pitchFamily="49" charset="0"/>
              </a:rPr>
              <a:t>== ""</a:t>
            </a:r>
            <a:r>
              <a:rPr lang="vi-VN" sz="1700" dirty="0">
                <a:latin typeface="Courier New" pitchFamily="49" charset="0"/>
                <a:cs typeface="Courier New" pitchFamily="49" charset="0"/>
              </a:rPr>
              <a:t>){</a:t>
            </a:r>
          </a:p>
          <a:p>
            <a:r>
              <a:rPr lang="vi-VN" sz="1700" dirty="0">
                <a:latin typeface="Courier New" pitchFamily="49" charset="0"/>
                <a:cs typeface="Courier New" pitchFamily="49" charset="0"/>
              </a:rPr>
              <a:t>	   </a:t>
            </a:r>
            <a:r>
              <a:rPr lang="vi-VN" sz="1700" dirty="0">
                <a:solidFill>
                  <a:srgbClr val="C00000"/>
                </a:solidFill>
                <a:latin typeface="Courier New" pitchFamily="49" charset="0"/>
                <a:cs typeface="Courier New" pitchFamily="49" charset="0"/>
              </a:rPr>
              <a:t>return true;</a:t>
            </a:r>
          </a:p>
          <a:p>
            <a:r>
              <a:rPr lang="vi-VN" sz="1700" dirty="0">
                <a:latin typeface="Courier New" pitchFamily="49" charset="0"/>
                <a:cs typeface="Courier New" pitchFamily="49" charset="0"/>
              </a:rPr>
              <a:t>   } else {</a:t>
            </a:r>
          </a:p>
          <a:p>
            <a:r>
              <a:rPr lang="vi-VN" sz="1700" dirty="0">
                <a:latin typeface="Courier New" pitchFamily="49" charset="0"/>
                <a:cs typeface="Courier New" pitchFamily="49" charset="0"/>
              </a:rPr>
              <a:t>	   </a:t>
            </a:r>
            <a:r>
              <a:rPr lang="vi-VN" sz="1700" dirty="0">
                <a:solidFill>
                  <a:srgbClr val="C00000"/>
                </a:solidFill>
                <a:latin typeface="Courier New" pitchFamily="49" charset="0"/>
                <a:cs typeface="Courier New" pitchFamily="49" charset="0"/>
              </a:rPr>
              <a:t>return false;</a:t>
            </a:r>
          </a:p>
          <a:p>
            <a:r>
              <a:rPr lang="vi-VN" sz="1700" dirty="0">
                <a:latin typeface="Courier New" pitchFamily="49" charset="0"/>
                <a:cs typeface="Courier New" pitchFamily="49" charset="0"/>
              </a:rPr>
              <a:t>   }</a:t>
            </a:r>
            <a:endParaRPr lang="en-US" sz="1700" dirty="0" smtClean="0">
              <a:latin typeface="Courier New" pitchFamily="49" charset="0"/>
              <a:cs typeface="Courier New" pitchFamily="49" charset="0"/>
            </a:endParaRPr>
          </a:p>
          <a:p>
            <a:r>
              <a:rPr lang="en-US" sz="1700" b="1" dirty="0" smtClean="0">
                <a:solidFill>
                  <a:srgbClr val="002060"/>
                </a:solidFill>
                <a:latin typeface="Courier New" pitchFamily="49" charset="0"/>
                <a:cs typeface="Courier New" pitchFamily="49" charset="0"/>
              </a:rPr>
              <a:t>}</a:t>
            </a:r>
            <a:endParaRPr lang="en-US" sz="1700" b="1" dirty="0">
              <a:solidFill>
                <a:srgbClr val="002060"/>
              </a:solidFill>
              <a:latin typeface="Courier New" pitchFamily="49" charset="0"/>
              <a:cs typeface="Courier New" pitchFamily="49" charset="0"/>
            </a:endParaRPr>
          </a:p>
        </p:txBody>
      </p:sp>
    </p:spTree>
    <p:extLst>
      <p:ext uri="{BB962C8B-B14F-4D97-AF65-F5344CB8AC3E}">
        <p14:creationId xmlns="" xmlns:p14="http://schemas.microsoft.com/office/powerpoint/2010/main" val="41908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139483"/>
            <a:ext cx="8255000" cy="4662830"/>
          </a:xfrm>
        </p:spPr>
        <p:txBody>
          <a:bodyPr>
            <a:normAutofit/>
          </a:bodyPr>
          <a:lstStyle/>
          <a:p>
            <a:r>
              <a:rPr lang="en-US" sz="2500" smtClean="0"/>
              <a:t>Gọi hàm kiểm tra với đối tượng thực thi là nút Đăng ký</a:t>
            </a:r>
            <a:endParaRPr lang="en-US" sz="2500"/>
          </a:p>
        </p:txBody>
      </p:sp>
      <p:sp>
        <p:nvSpPr>
          <p:cNvPr id="3" name="Text Placeholder 2"/>
          <p:cNvSpPr>
            <a:spLocks noGrp="1"/>
          </p:cNvSpPr>
          <p:nvPr>
            <p:ph type="body" sz="quarter" idx="11"/>
          </p:nvPr>
        </p:nvSpPr>
        <p:spPr/>
        <p:txBody>
          <a:bodyPr/>
          <a:lstStyle/>
          <a:p>
            <a:r>
              <a:rPr lang="en-US" smtClean="0"/>
              <a:t>Bắt sự kiện với đối tượng thực thi</a:t>
            </a:r>
            <a:endParaRPr lang="en-US"/>
          </a:p>
        </p:txBody>
      </p:sp>
      <p:sp>
        <p:nvSpPr>
          <p:cNvPr id="5" name="TextBox 4"/>
          <p:cNvSpPr txBox="1"/>
          <p:nvPr/>
        </p:nvSpPr>
        <p:spPr>
          <a:xfrm>
            <a:off x="492370" y="1637621"/>
            <a:ext cx="8215531" cy="4708981"/>
          </a:xfrm>
          <a:prstGeom prst="rect">
            <a:avLst/>
          </a:prstGeom>
          <a:solidFill>
            <a:schemeClr val="bg1">
              <a:lumMod val="95000"/>
            </a:schemeClr>
          </a:solidFill>
        </p:spPr>
        <p:txBody>
          <a:bodyPr wrap="square" rtlCol="0">
            <a:spAutoFit/>
          </a:bodyPr>
          <a:lstStyle/>
          <a:p>
            <a:r>
              <a:rPr lang="en-US" sz="1500">
                <a:solidFill>
                  <a:schemeClr val="accent6">
                    <a:lumMod val="75000"/>
                  </a:schemeClr>
                </a:solidFill>
                <a:latin typeface="Courier New" pitchFamily="49" charset="0"/>
                <a:cs typeface="Courier New" pitchFamily="49" charset="0"/>
              </a:rPr>
              <a:t>&lt;form id=</a:t>
            </a:r>
            <a:r>
              <a:rPr lang="en-US" sz="1500">
                <a:solidFill>
                  <a:srgbClr val="0017C0"/>
                </a:solidFill>
                <a:latin typeface="Courier New" pitchFamily="49" charset="0"/>
                <a:cs typeface="Courier New" pitchFamily="49" charset="0"/>
              </a:rPr>
              <a:t>"form1"</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name=</a:t>
            </a:r>
            <a:r>
              <a:rPr lang="en-US" sz="1500">
                <a:solidFill>
                  <a:srgbClr val="0017C0"/>
                </a:solidFill>
                <a:latin typeface="Courier New" pitchFamily="49" charset="0"/>
                <a:cs typeface="Courier New" pitchFamily="49" charset="0"/>
              </a:rPr>
              <a:t>"form1" </a:t>
            </a:r>
            <a:r>
              <a:rPr lang="en-US" sz="1500">
                <a:solidFill>
                  <a:schemeClr val="accent6">
                    <a:lumMod val="75000"/>
                  </a:schemeClr>
                </a:solidFill>
                <a:latin typeface="Courier New" pitchFamily="49" charset="0"/>
                <a:cs typeface="Courier New" pitchFamily="49" charset="0"/>
              </a:rPr>
              <a:t>method=</a:t>
            </a:r>
            <a:r>
              <a:rPr lang="en-US" sz="1500">
                <a:solidFill>
                  <a:srgbClr val="0017C0"/>
                </a:solidFill>
                <a:latin typeface="Courier New" pitchFamily="49" charset="0"/>
                <a:cs typeface="Courier New" pitchFamily="49" charset="0"/>
              </a:rPr>
              <a:t>"post" </a:t>
            </a:r>
            <a:r>
              <a:rPr lang="en-US" sz="1500">
                <a:solidFill>
                  <a:schemeClr val="accent6">
                    <a:lumMod val="75000"/>
                  </a:schemeClr>
                </a:solidFill>
                <a:latin typeface="Courier New" pitchFamily="49" charset="0"/>
                <a:cs typeface="Courier New" pitchFamily="49" charset="0"/>
              </a:rPr>
              <a:t>action</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a:t>
            </a:r>
            <a:r>
              <a:rPr lang="en-US" sz="1500" smtClean="0">
                <a:solidFill>
                  <a:schemeClr val="accent6">
                    <a:lumMod val="75000"/>
                  </a:schemeClr>
                </a:solidFill>
                <a:latin typeface="Courier New" pitchFamily="49" charset="0"/>
                <a:cs typeface="Courier New" pitchFamily="49" charset="0"/>
              </a:rPr>
              <a:t>&gt;</a:t>
            </a:r>
          </a:p>
          <a:p>
            <a:r>
              <a:rPr lang="en-US"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Chọn tỉnh thành:</a:t>
            </a:r>
            <a:r>
              <a:rPr lang="en-US" sz="1500" smtClean="0">
                <a:solidFill>
                  <a:schemeClr val="accent6">
                    <a:lumMod val="75000"/>
                  </a:schemeClr>
                </a:solidFill>
                <a:latin typeface="Courier New" pitchFamily="49" charset="0"/>
                <a:cs typeface="Courier New" pitchFamily="49" charset="0"/>
              </a:rPr>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&lt;select </a:t>
            </a:r>
            <a:r>
              <a:rPr lang="vi-VN" sz="1500">
                <a:solidFill>
                  <a:schemeClr val="accent6">
                    <a:lumMod val="75000"/>
                  </a:schemeClr>
                </a:solidFill>
                <a:latin typeface="Courier New" pitchFamily="49" charset="0"/>
                <a:cs typeface="Courier New" pitchFamily="49" charset="0"/>
              </a:rPr>
              <a:t>name</a:t>
            </a:r>
            <a:r>
              <a:rPr lang="vi-VN"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"slTinhThanh</a:t>
            </a:r>
            <a:r>
              <a:rPr lang="vi-VN" sz="1500" smtClean="0">
                <a:solidFill>
                  <a:srgbClr val="0017C0"/>
                </a:solidFill>
                <a:latin typeface="Courier New" pitchFamily="49" charset="0"/>
                <a:cs typeface="Courier New" pitchFamily="49" charset="0"/>
              </a:rPr>
              <a:t>"</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option&gt;</a:t>
            </a:r>
            <a:r>
              <a:rPr lang="vi-VN" sz="1500">
                <a:latin typeface="Courier New" pitchFamily="49" charset="0"/>
                <a:cs typeface="Courier New" pitchFamily="49" charset="0"/>
              </a:rPr>
              <a:t>Chọn tỉnh thành</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"CT"</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Cần Thơ</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"TPHCM"</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TP. HCM</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option value=</a:t>
            </a:r>
            <a:r>
              <a:rPr lang="vi-VN" sz="1500">
                <a:solidFill>
                  <a:srgbClr val="0017C0"/>
                </a:solidFill>
                <a:latin typeface="Courier New" pitchFamily="49" charset="0"/>
                <a:cs typeface="Courier New" pitchFamily="49" charset="0"/>
              </a:rPr>
              <a:t>"..."</a:t>
            </a:r>
            <a:r>
              <a:rPr lang="vi-VN" sz="1500">
                <a:solidFill>
                  <a:schemeClr val="accent6">
                    <a:lumMod val="75000"/>
                  </a:schemeClr>
                </a:solidFill>
                <a:latin typeface="Courier New" pitchFamily="49" charset="0"/>
                <a:cs typeface="Courier New" pitchFamily="49" charset="0"/>
              </a:rPr>
              <a:t>&gt;</a:t>
            </a:r>
            <a:r>
              <a:rPr lang="vi-VN" sz="1500">
                <a:latin typeface="Courier New" pitchFamily="49" charset="0"/>
                <a:cs typeface="Courier New" pitchFamily="49" charset="0"/>
              </a:rPr>
              <a:t>...</a:t>
            </a:r>
            <a:r>
              <a:rPr lang="vi-VN" sz="1500">
                <a:solidFill>
                  <a:schemeClr val="accent6">
                    <a:lumMod val="75000"/>
                  </a:schemeClr>
                </a:solidFill>
                <a:latin typeface="Courier New" pitchFamily="49" charset="0"/>
                <a:cs typeface="Courier New" pitchFamily="49" charset="0"/>
              </a:rPr>
              <a:t>&lt;/option</a:t>
            </a:r>
            <a:r>
              <a:rPr lang="vi-VN" sz="1500" smtClean="0">
                <a:solidFill>
                  <a:schemeClr val="accent6">
                    <a:lumMod val="75000"/>
                  </a:schemeClr>
                </a:solidFill>
                <a:latin typeface="Courier New" pitchFamily="49" charset="0"/>
                <a:cs typeface="Courier New" pitchFamily="49" charset="0"/>
              </a:rPr>
              <a:t>&gt;</a:t>
            </a:r>
            <a:endParaRPr lang="en-US" sz="1500">
              <a:solidFill>
                <a:schemeClr val="accent6">
                  <a:lumMod val="75000"/>
                </a:schemeClr>
              </a:solidFill>
              <a:latin typeface="Courier New" pitchFamily="49" charset="0"/>
              <a:cs typeface="Courier New" pitchFamily="49" charset="0"/>
            </a:endParaRPr>
          </a:p>
          <a:p>
            <a:r>
              <a:rPr lang="en-US"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select&gt;</a:t>
            </a:r>
            <a:r>
              <a:rPr lang="vi-VN" sz="1500">
                <a:solidFill>
                  <a:srgbClr val="002060"/>
                </a:solidFill>
                <a:latin typeface="Courier New" pitchFamily="49" charset="0"/>
                <a:cs typeface="Courier New" pitchFamily="49" charset="0"/>
              </a:rPr>
              <a:t>&lt;br/&gt;</a:t>
            </a:r>
            <a:endParaRPr lang="en-US" sz="1500" smtClean="0">
              <a:solidFill>
                <a:srgbClr val="002060"/>
              </a:solidFill>
              <a:latin typeface="Courier New" pitchFamily="49" charset="0"/>
              <a:cs typeface="Courier New" pitchFamily="49" charset="0"/>
            </a:endParaRPr>
          </a:p>
          <a:p>
            <a:r>
              <a:rPr lang="en-US"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Tên: </a:t>
            </a:r>
            <a:br>
              <a:rPr lang="en-US" sz="1500" smtClean="0">
                <a:latin typeface="Courier New" pitchFamily="49" charset="0"/>
                <a:cs typeface="Courier New" pitchFamily="49" charset="0"/>
              </a:rPr>
            </a:b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&lt;input </a:t>
            </a:r>
            <a:r>
              <a:rPr lang="en-US" sz="1500">
                <a:solidFill>
                  <a:schemeClr val="accent6">
                    <a:lumMod val="75000"/>
                  </a:schemeClr>
                </a:solidFill>
                <a:latin typeface="Courier New" pitchFamily="49" charset="0"/>
                <a:cs typeface="Courier New" pitchFamily="49" charset="0"/>
              </a:rPr>
              <a:t>name=</a:t>
            </a:r>
            <a:r>
              <a:rPr lang="en-US" sz="1500">
                <a:solidFill>
                  <a:srgbClr val="0017C0"/>
                </a:solidFill>
                <a:latin typeface="Courier New" pitchFamily="49" charset="0"/>
                <a:cs typeface="Courier New" pitchFamily="49" charset="0"/>
              </a:rPr>
              <a:t>"txtHoTen"</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id=</a:t>
            </a:r>
            <a:r>
              <a:rPr lang="en-US" sz="1500">
                <a:solidFill>
                  <a:srgbClr val="0017C0"/>
                </a:solidFill>
                <a:latin typeface="Courier New" pitchFamily="49" charset="0"/>
                <a:cs typeface="Courier New" pitchFamily="49" charset="0"/>
              </a:rPr>
              <a:t>"txtHoTen"</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type=</a:t>
            </a:r>
            <a:r>
              <a:rPr lang="en-US" sz="1500">
                <a:solidFill>
                  <a:srgbClr val="0017C0"/>
                </a:solidFill>
                <a:latin typeface="Courier New" pitchFamily="49" charset="0"/>
                <a:cs typeface="Courier New" pitchFamily="49" charset="0"/>
              </a:rPr>
              <a:t>"text"</a:t>
            </a:r>
            <a:r>
              <a:rPr lang="en-US" sz="150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Mật khẩu: </a:t>
            </a:r>
            <a:br>
              <a:rPr lang="en-US" sz="1500" smtClean="0">
                <a:latin typeface="Courier New" pitchFamily="49" charset="0"/>
                <a:cs typeface="Courier New" pitchFamily="49" charset="0"/>
              </a:rPr>
            </a:b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&lt;input </a:t>
            </a:r>
            <a:r>
              <a:rPr lang="en-US" sz="1500">
                <a:solidFill>
                  <a:schemeClr val="accent6">
                    <a:lumMod val="75000"/>
                  </a:schemeClr>
                </a:solidFill>
                <a:latin typeface="Courier New" pitchFamily="49" charset="0"/>
                <a:cs typeface="Courier New" pitchFamily="49" charset="0"/>
              </a:rPr>
              <a:t>name</a:t>
            </a:r>
            <a:r>
              <a:rPr lang="en-US" sz="1500" smtClean="0">
                <a:solidFill>
                  <a:schemeClr val="accent6">
                    <a:lumMod val="75000"/>
                  </a:schemeClr>
                </a:solidFill>
                <a:latin typeface="Courier New" pitchFamily="49" charset="0"/>
                <a:cs typeface="Courier New" pitchFamily="49" charset="0"/>
              </a:rPr>
              <a:t>=</a:t>
            </a:r>
            <a:r>
              <a:rPr lang="en-US" sz="1500" smtClean="0">
                <a:solidFill>
                  <a:srgbClr val="0017C0"/>
                </a:solidFill>
                <a:latin typeface="Courier New" pitchFamily="49" charset="0"/>
                <a:cs typeface="Courier New" pitchFamily="49" charset="0"/>
              </a:rPr>
              <a:t>"txtMatKhau1"</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id=</a:t>
            </a:r>
            <a:r>
              <a:rPr lang="en-US" sz="1500" smtClean="0">
                <a:solidFill>
                  <a:srgbClr val="0017C0"/>
                </a:solidFill>
                <a:latin typeface="Courier New" pitchFamily="49" charset="0"/>
                <a:cs typeface="Courier New" pitchFamily="49" charset="0"/>
              </a:rPr>
              <a:t>"txtMatKhau1"</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type=</a:t>
            </a:r>
            <a:r>
              <a:rPr lang="en-US" sz="1500" smtClean="0">
                <a:solidFill>
                  <a:srgbClr val="0017C0"/>
                </a:solidFill>
                <a:latin typeface="Courier New" pitchFamily="49" charset="0"/>
                <a:cs typeface="Courier New" pitchFamily="49" charset="0"/>
              </a:rPr>
              <a:t>"password"</a:t>
            </a:r>
            <a:r>
              <a:rPr lang="en-US" sz="1500" smtClean="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Nhập lại mật khẩu:</a:t>
            </a:r>
            <a:r>
              <a:rPr lang="en-US" sz="1500" smtClean="0">
                <a:solidFill>
                  <a:schemeClr val="accent6">
                    <a:lumMod val="75000"/>
                  </a:schemeClr>
                </a:solidFill>
                <a:latin typeface="Courier New" pitchFamily="49" charset="0"/>
                <a:cs typeface="Courier New" pitchFamily="49" charset="0"/>
              </a:rPr>
              <a:t>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&lt;input </a:t>
            </a:r>
            <a:r>
              <a:rPr lang="en-US" sz="1500">
                <a:solidFill>
                  <a:schemeClr val="accent6">
                    <a:lumMod val="75000"/>
                  </a:schemeClr>
                </a:solidFill>
                <a:latin typeface="Courier New" pitchFamily="49" charset="0"/>
                <a:cs typeface="Courier New" pitchFamily="49" charset="0"/>
              </a:rPr>
              <a:t>name=</a:t>
            </a:r>
            <a:r>
              <a:rPr lang="en-US" sz="1500">
                <a:solidFill>
                  <a:srgbClr val="0017C0"/>
                </a:solidFill>
                <a:latin typeface="Courier New" pitchFamily="49" charset="0"/>
                <a:cs typeface="Courier New" pitchFamily="49" charset="0"/>
              </a:rPr>
              <a:t>"txtMatKhau1"</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id=</a:t>
            </a:r>
            <a:r>
              <a:rPr lang="en-US" sz="1500">
                <a:solidFill>
                  <a:srgbClr val="0017C0"/>
                </a:solidFill>
                <a:latin typeface="Courier New" pitchFamily="49" charset="0"/>
                <a:cs typeface="Courier New" pitchFamily="49" charset="0"/>
              </a:rPr>
              <a:t>"txtMatKhau1"</a:t>
            </a:r>
            <a:r>
              <a:rPr lang="en-US" sz="1500">
                <a:latin typeface="Courier New" pitchFamily="49" charset="0"/>
                <a:cs typeface="Courier New" pitchFamily="49" charset="0"/>
              </a:rPr>
              <a:t> </a:t>
            </a:r>
            <a:r>
              <a:rPr lang="en-US" sz="1500">
                <a:solidFill>
                  <a:schemeClr val="accent6">
                    <a:lumMod val="75000"/>
                  </a:schemeClr>
                </a:solidFill>
                <a:latin typeface="Courier New" pitchFamily="49" charset="0"/>
                <a:cs typeface="Courier New" pitchFamily="49" charset="0"/>
              </a:rPr>
              <a:t>type=</a:t>
            </a:r>
            <a:r>
              <a:rPr lang="en-US" sz="1500">
                <a:solidFill>
                  <a:srgbClr val="0017C0"/>
                </a:solidFill>
                <a:latin typeface="Courier New" pitchFamily="49" charset="0"/>
                <a:cs typeface="Courier New" pitchFamily="49" charset="0"/>
              </a:rPr>
              <a:t>"password"</a:t>
            </a:r>
            <a:r>
              <a:rPr lang="en-US" sz="1500">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en-US" sz="1500" smtClean="0">
                <a:latin typeface="Courier New" pitchFamily="49" charset="0"/>
                <a:cs typeface="Courier New" pitchFamily="49" charset="0"/>
              </a:rPr>
              <a:t>Đồng ý điều khoản:</a:t>
            </a:r>
            <a:r>
              <a:rPr lang="en-US" sz="1500" smtClean="0">
                <a:solidFill>
                  <a:schemeClr val="accent6">
                    <a:lumMod val="75000"/>
                  </a:schemeClr>
                </a:solidFill>
                <a:latin typeface="Courier New" pitchFamily="49" charset="0"/>
                <a:cs typeface="Courier New" pitchFamily="49" charset="0"/>
              </a:rPr>
              <a:t> </a:t>
            </a:r>
            <a:br>
              <a:rPr lang="en-US" sz="1500" smtClean="0">
                <a:solidFill>
                  <a:schemeClr val="accent6">
                    <a:lumMod val="75000"/>
                  </a:schemeClr>
                </a:solidFill>
                <a:latin typeface="Courier New" pitchFamily="49" charset="0"/>
                <a:cs typeface="Courier New" pitchFamily="49" charset="0"/>
              </a:rPr>
            </a:br>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&lt;input </a:t>
            </a:r>
            <a:r>
              <a:rPr lang="vi-VN" sz="1500">
                <a:solidFill>
                  <a:schemeClr val="accent6">
                    <a:lumMod val="75000"/>
                  </a:schemeClr>
                </a:solidFill>
                <a:latin typeface="Courier New" pitchFamily="49" charset="0"/>
                <a:cs typeface="Courier New" pitchFamily="49" charset="0"/>
              </a:rPr>
              <a:t>name=</a:t>
            </a:r>
            <a:r>
              <a:rPr lang="vi-VN" sz="1500">
                <a:solidFill>
                  <a:srgbClr val="0017C0"/>
                </a:solidFill>
                <a:latin typeface="Courier New" pitchFamily="49" charset="0"/>
                <a:cs typeface="Courier New" pitchFamily="49" charset="0"/>
              </a:rPr>
              <a:t>"chkDongY"</a:t>
            </a:r>
            <a:r>
              <a:rPr lang="vi-VN" sz="1500">
                <a:solidFill>
                  <a:schemeClr val="accent6">
                    <a:lumMod val="75000"/>
                  </a:schemeClr>
                </a:solidFill>
                <a:latin typeface="Courier New" pitchFamily="49" charset="0"/>
                <a:cs typeface="Courier New" pitchFamily="49" charset="0"/>
              </a:rPr>
              <a:t> type=</a:t>
            </a:r>
            <a:r>
              <a:rPr lang="vi-VN" sz="1500">
                <a:solidFill>
                  <a:srgbClr val="0017C0"/>
                </a:solidFill>
                <a:latin typeface="Courier New" pitchFamily="49" charset="0"/>
                <a:cs typeface="Courier New" pitchFamily="49" charset="0"/>
              </a:rPr>
              <a:t>"checkbox"</a:t>
            </a:r>
            <a:r>
              <a:rPr lang="vi-VN" sz="1500">
                <a:solidFill>
                  <a:schemeClr val="accent6">
                    <a:lumMod val="75000"/>
                  </a:schemeClr>
                </a:solidFill>
                <a:latin typeface="Courier New" pitchFamily="49" charset="0"/>
                <a:cs typeface="Courier New" pitchFamily="49" charset="0"/>
              </a:rPr>
              <a:t> id=</a:t>
            </a:r>
            <a:r>
              <a:rPr lang="vi-VN" sz="1500">
                <a:solidFill>
                  <a:srgbClr val="0017C0"/>
                </a:solidFill>
                <a:latin typeface="Courier New" pitchFamily="49" charset="0"/>
                <a:cs typeface="Courier New" pitchFamily="49" charset="0"/>
              </a:rPr>
              <a:t>"chkDongY"</a:t>
            </a:r>
            <a:r>
              <a:rPr lang="vi-VN" sz="1500">
                <a:solidFill>
                  <a:schemeClr val="accent6">
                    <a:lumMod val="75000"/>
                  </a:schemeClr>
                </a:solidFill>
                <a:latin typeface="Courier New" pitchFamily="49" charset="0"/>
                <a:cs typeface="Courier New" pitchFamily="49" charset="0"/>
              </a:rPr>
              <a:t> value=</a:t>
            </a:r>
            <a:r>
              <a:rPr lang="vi-VN" sz="1500">
                <a:solidFill>
                  <a:srgbClr val="0017C0"/>
                </a:solidFill>
                <a:latin typeface="Courier New" pitchFamily="49" charset="0"/>
                <a:cs typeface="Courier New" pitchFamily="49" charset="0"/>
              </a:rPr>
              <a:t>"checkbox"</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/&gt;</a:t>
            </a:r>
            <a:r>
              <a:rPr lang="vi-VN" sz="1500">
                <a:solidFill>
                  <a:srgbClr val="002060"/>
                </a:solidFill>
                <a:latin typeface="Courier New" pitchFamily="49" charset="0"/>
                <a:cs typeface="Courier New" pitchFamily="49" charset="0"/>
              </a:rPr>
              <a:t>&lt;br/&gt;</a:t>
            </a:r>
            <a:endParaRPr lang="en-US" sz="1500" smtClean="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&lt;</a:t>
            </a:r>
            <a:r>
              <a:rPr lang="vi-VN" sz="1500">
                <a:solidFill>
                  <a:schemeClr val="accent6">
                    <a:lumMod val="75000"/>
                  </a:schemeClr>
                </a:solidFill>
                <a:latin typeface="Courier New" pitchFamily="49" charset="0"/>
                <a:cs typeface="Courier New" pitchFamily="49" charset="0"/>
              </a:rPr>
              <a:t>input name=</a:t>
            </a:r>
            <a:r>
              <a:rPr lang="vi-VN" sz="1500">
                <a:solidFill>
                  <a:srgbClr val="0017C0"/>
                </a:solidFill>
                <a:latin typeface="Courier New" pitchFamily="49" charset="0"/>
                <a:cs typeface="Courier New" pitchFamily="49" charset="0"/>
              </a:rPr>
              <a:t>"btnDangKy"</a:t>
            </a:r>
            <a:r>
              <a:rPr lang="vi-VN" sz="1500">
                <a:solidFill>
                  <a:schemeClr val="accent6">
                    <a:lumMod val="75000"/>
                  </a:schemeClr>
                </a:solidFill>
                <a:latin typeface="Courier New" pitchFamily="49" charset="0"/>
                <a:cs typeface="Courier New" pitchFamily="49" charset="0"/>
              </a:rPr>
              <a:t> type=</a:t>
            </a:r>
            <a:r>
              <a:rPr lang="vi-VN" sz="1500">
                <a:solidFill>
                  <a:srgbClr val="0017C0"/>
                </a:solidFill>
                <a:latin typeface="Courier New" pitchFamily="49" charset="0"/>
                <a:cs typeface="Courier New" pitchFamily="49" charset="0"/>
              </a:rPr>
              <a:t>"submit"</a:t>
            </a:r>
            <a:r>
              <a:rPr lang="vi-VN" sz="1500">
                <a:solidFill>
                  <a:schemeClr val="accent6">
                    <a:lumMod val="75000"/>
                  </a:schemeClr>
                </a:solidFill>
                <a:latin typeface="Courier New" pitchFamily="49" charset="0"/>
                <a:cs typeface="Courier New" pitchFamily="49" charset="0"/>
              </a:rPr>
              <a:t> </a:t>
            </a:r>
            <a:r>
              <a:rPr lang="vi-VN" sz="1500" smtClean="0">
                <a:solidFill>
                  <a:schemeClr val="accent6">
                    <a:lumMod val="75000"/>
                  </a:schemeClr>
                </a:solidFill>
                <a:latin typeface="Courier New" pitchFamily="49" charset="0"/>
                <a:cs typeface="Courier New" pitchFamily="49" charset="0"/>
              </a:rPr>
              <a:t>id</a:t>
            </a:r>
            <a:r>
              <a:rPr lang="vi-VN" sz="1500">
                <a:solidFill>
                  <a:schemeClr val="accent6">
                    <a:lumMod val="75000"/>
                  </a:schemeClr>
                </a:solidFill>
                <a:latin typeface="Courier New" pitchFamily="49" charset="0"/>
                <a:cs typeface="Courier New" pitchFamily="49" charset="0"/>
              </a:rPr>
              <a:t>=</a:t>
            </a:r>
            <a:r>
              <a:rPr lang="vi-VN" sz="1500">
                <a:solidFill>
                  <a:srgbClr val="0017C0"/>
                </a:solidFill>
                <a:latin typeface="Courier New" pitchFamily="49" charset="0"/>
                <a:cs typeface="Courier New" pitchFamily="49" charset="0"/>
              </a:rPr>
              <a:t>"btnDangKy"</a:t>
            </a:r>
            <a:r>
              <a:rPr lang="vi-VN" sz="1500">
                <a:solidFill>
                  <a:schemeClr val="accent6">
                    <a:lumMod val="75000"/>
                  </a:schemeClr>
                </a:solidFill>
                <a:latin typeface="Courier New" pitchFamily="49" charset="0"/>
                <a:cs typeface="Courier New" pitchFamily="49" charset="0"/>
              </a:rPr>
              <a:t> value=</a:t>
            </a:r>
            <a:r>
              <a:rPr lang="vi-VN" sz="1500">
                <a:solidFill>
                  <a:srgbClr val="0017C0"/>
                </a:solidFill>
                <a:latin typeface="Courier New" pitchFamily="49" charset="0"/>
                <a:cs typeface="Courier New" pitchFamily="49" charset="0"/>
              </a:rPr>
              <a:t>"Đăng ký"</a:t>
            </a:r>
            <a:r>
              <a:rPr lang="vi-VN" sz="1500">
                <a:solidFill>
                  <a:schemeClr val="accent6">
                    <a:lumMod val="75000"/>
                  </a:schemeClr>
                </a:solidFill>
                <a:latin typeface="Courier New" pitchFamily="49" charset="0"/>
                <a:cs typeface="Courier New" pitchFamily="49" charset="0"/>
              </a:rPr>
              <a:t> </a:t>
            </a:r>
            <a:r>
              <a:rPr lang="en-US" sz="1500" smtClean="0">
                <a:solidFill>
                  <a:schemeClr val="accent6">
                    <a:lumMod val="75000"/>
                  </a:schemeClr>
                </a:solidFill>
                <a:latin typeface="Courier New" pitchFamily="49" charset="0"/>
                <a:cs typeface="Courier New" pitchFamily="49" charset="0"/>
              </a:rPr>
              <a:t> onclick=</a:t>
            </a:r>
            <a:r>
              <a:rPr lang="en-US" sz="1500" smtClean="0">
                <a:solidFill>
                  <a:srgbClr val="C00000"/>
                </a:solidFill>
                <a:latin typeface="Courier New" pitchFamily="49" charset="0"/>
                <a:cs typeface="Courier New" pitchFamily="49" charset="0"/>
              </a:rPr>
              <a:t>"return kiemTraDuLieu();"</a:t>
            </a:r>
            <a:r>
              <a:rPr lang="vi-VN" sz="1500" smtClean="0">
                <a:solidFill>
                  <a:schemeClr val="accent6">
                    <a:lumMod val="75000"/>
                  </a:schemeClr>
                </a:solidFill>
                <a:latin typeface="Courier New" pitchFamily="49" charset="0"/>
                <a:cs typeface="Courier New" pitchFamily="49" charset="0"/>
              </a:rPr>
              <a:t>/&gt;</a:t>
            </a:r>
            <a:r>
              <a:rPr lang="vi-VN" sz="1500" smtClean="0">
                <a:solidFill>
                  <a:srgbClr val="002060"/>
                </a:solidFill>
                <a:latin typeface="Courier New" pitchFamily="49" charset="0"/>
                <a:cs typeface="Courier New" pitchFamily="49" charset="0"/>
              </a:rPr>
              <a:t>&lt;</a:t>
            </a:r>
            <a:r>
              <a:rPr lang="vi-VN" sz="1500">
                <a:solidFill>
                  <a:srgbClr val="002060"/>
                </a:solidFill>
                <a:latin typeface="Courier New" pitchFamily="49" charset="0"/>
                <a:cs typeface="Courier New" pitchFamily="49" charset="0"/>
              </a:rPr>
              <a:t>br/&gt;</a:t>
            </a:r>
            <a:endParaRPr lang="en-US" sz="1500">
              <a:solidFill>
                <a:schemeClr val="accent6">
                  <a:lumMod val="75000"/>
                </a:schemeClr>
              </a:solidFill>
              <a:latin typeface="Courier New" pitchFamily="49" charset="0"/>
              <a:cs typeface="Courier New" pitchFamily="49" charset="0"/>
            </a:endParaRPr>
          </a:p>
          <a:p>
            <a:r>
              <a:rPr lang="en-US" sz="1500" smtClean="0">
                <a:solidFill>
                  <a:schemeClr val="accent6">
                    <a:lumMod val="75000"/>
                  </a:schemeClr>
                </a:solidFill>
                <a:latin typeface="Courier New" pitchFamily="49" charset="0"/>
                <a:cs typeface="Courier New" pitchFamily="49" charset="0"/>
              </a:rPr>
              <a:t>&lt;/form&gt;</a:t>
            </a:r>
            <a:endParaRPr lang="en-US" sz="1500">
              <a:solidFill>
                <a:schemeClr val="accent6">
                  <a:lumMod val="75000"/>
                </a:schemeClr>
              </a:solidFill>
              <a:latin typeface="Courier New" pitchFamily="49" charset="0"/>
              <a:cs typeface="Courier New" pitchFamily="49" charset="0"/>
            </a:endParaRPr>
          </a:p>
        </p:txBody>
      </p:sp>
    </p:spTree>
    <p:extLst>
      <p:ext uri="{BB962C8B-B14F-4D97-AF65-F5344CB8AC3E}">
        <p14:creationId xmlns="" xmlns:p14="http://schemas.microsoft.com/office/powerpoint/2010/main" val="60693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139483"/>
            <a:ext cx="8255000" cy="4662830"/>
          </a:xfrm>
        </p:spPr>
        <p:txBody>
          <a:bodyPr>
            <a:normAutofit/>
          </a:bodyPr>
          <a:lstStyle/>
          <a:p>
            <a:pPr marL="533400" indent="-533400">
              <a:lnSpc>
                <a:spcPct val="90000"/>
              </a:lnSpc>
            </a:pPr>
            <a:r>
              <a:rPr lang="en-US" sz="2400" dirty="0" err="1" smtClean="0"/>
              <a:t>Một</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quy</a:t>
            </a:r>
            <a:r>
              <a:rPr lang="en-US" sz="2400" dirty="0" smtClean="0"/>
              <a:t> </a:t>
            </a:r>
            <a:r>
              <a:rPr lang="en-US" sz="2400" dirty="0" err="1" smtClean="0"/>
              <a:t>tắc</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kiểu</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trong</a:t>
            </a:r>
            <a:r>
              <a:rPr lang="en-US" sz="2400" dirty="0" smtClean="0"/>
              <a:t> </a:t>
            </a:r>
            <a:r>
              <a:rPr lang="en-US" sz="2400" dirty="0" err="1" smtClean="0"/>
              <a:t>việc</a:t>
            </a:r>
            <a:r>
              <a:rPr lang="en-US" sz="2400" dirty="0" smtClean="0"/>
              <a:t> </a:t>
            </a:r>
            <a:r>
              <a:rPr lang="en-US" sz="2400" dirty="0" err="1" smtClean="0"/>
              <a:t>tìm</a:t>
            </a:r>
            <a:r>
              <a:rPr lang="en-US" sz="2400" dirty="0" smtClean="0"/>
              <a:t> </a:t>
            </a:r>
            <a:r>
              <a:rPr lang="en-US" sz="2400" dirty="0" err="1" smtClean="0"/>
              <a:t>kiếm</a:t>
            </a:r>
            <a:r>
              <a:rPr lang="en-US" sz="2400" dirty="0" smtClean="0"/>
              <a:t> </a:t>
            </a:r>
            <a:r>
              <a:rPr lang="en-US" sz="2400" dirty="0" err="1" smtClean="0"/>
              <a:t>tương</a:t>
            </a:r>
            <a:r>
              <a:rPr lang="en-US" sz="2400" dirty="0" smtClean="0"/>
              <a:t> </a:t>
            </a:r>
            <a:r>
              <a:rPr lang="en-US" sz="2400" dirty="0" err="1" smtClean="0"/>
              <a:t>ứng</a:t>
            </a:r>
            <a:r>
              <a:rPr lang="en-US" sz="2400" dirty="0" smtClean="0"/>
              <a:t> </a:t>
            </a:r>
            <a:r>
              <a:rPr lang="en-US" sz="2400" dirty="0" err="1" smtClean="0"/>
              <a:t>các</a:t>
            </a:r>
            <a:r>
              <a:rPr lang="en-US" sz="2400" dirty="0" smtClean="0"/>
              <a:t> </a:t>
            </a:r>
            <a:r>
              <a:rPr lang="en-US" sz="2400" dirty="0" err="1" smtClean="0"/>
              <a:t>ký</a:t>
            </a:r>
            <a:r>
              <a:rPr lang="en-US" sz="2400" dirty="0" smtClean="0"/>
              <a:t> </a:t>
            </a:r>
            <a:r>
              <a:rPr lang="en-US" sz="2400" dirty="0" err="1" smtClean="0"/>
              <a:t>tự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 </a:t>
            </a:r>
            <a:r>
              <a:rPr lang="en-US" sz="2400" dirty="0" err="1" smtClean="0"/>
              <a:t>một</a:t>
            </a:r>
            <a:r>
              <a:rPr lang="en-US" sz="2400" dirty="0" smtClean="0"/>
              <a:t> </a:t>
            </a:r>
            <a:r>
              <a:rPr lang="en-US" sz="2400" dirty="0" err="1" smtClean="0"/>
              <a:t>chuỗi</a:t>
            </a:r>
            <a:r>
              <a:rPr lang="en-US" sz="2400" dirty="0" smtClean="0"/>
              <a:t>. </a:t>
            </a:r>
          </a:p>
          <a:p>
            <a:pPr marL="533400" indent="-533400">
              <a:lnSpc>
                <a:spcPct val="90000"/>
              </a:lnSpc>
            </a:pPr>
            <a:r>
              <a:rPr lang="en-US" sz="2400" dirty="0" err="1" smtClean="0"/>
              <a:t>Các</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quy</a:t>
            </a:r>
            <a:r>
              <a:rPr lang="en-US" sz="2400" dirty="0" smtClean="0"/>
              <a:t> </a:t>
            </a:r>
            <a:r>
              <a:rPr lang="en-US" sz="2400" dirty="0" err="1" smtClean="0"/>
              <a:t>tắc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tìm</a:t>
            </a:r>
            <a:r>
              <a:rPr lang="en-US" sz="2400" dirty="0" smtClean="0"/>
              <a:t> </a:t>
            </a:r>
            <a:r>
              <a:rPr lang="en-US" sz="2400" dirty="0" err="1" smtClean="0"/>
              <a:t>kiếm</a:t>
            </a:r>
            <a:r>
              <a:rPr lang="en-US" sz="2400" dirty="0" smtClean="0"/>
              <a:t> </a:t>
            </a:r>
            <a:r>
              <a:rPr lang="en-US" sz="2400" dirty="0" err="1" smtClean="0"/>
              <a:t>các</a:t>
            </a:r>
            <a:r>
              <a:rPr lang="en-US" sz="2400" dirty="0" smtClean="0"/>
              <a:t> </a:t>
            </a:r>
            <a:r>
              <a:rPr lang="en-US" sz="2400" dirty="0" err="1" smtClean="0"/>
              <a:t>mẫu</a:t>
            </a:r>
            <a:r>
              <a:rPr lang="en-US" sz="2400" dirty="0" smtClean="0"/>
              <a:t> </a:t>
            </a:r>
            <a:r>
              <a:rPr lang="en-US" sz="2400" dirty="0" err="1" smtClean="0"/>
              <a:t>ký</a:t>
            </a:r>
            <a:r>
              <a:rPr lang="en-US" sz="2400" dirty="0" smtClean="0"/>
              <a:t> </a:t>
            </a:r>
            <a:r>
              <a:rPr lang="en-US" sz="2400" dirty="0" err="1" smtClean="0"/>
              <a:t>tự</a:t>
            </a:r>
            <a:r>
              <a:rPr lang="en-US" sz="2400" dirty="0" smtClean="0"/>
              <a:t> </a:t>
            </a:r>
            <a:r>
              <a:rPr lang="en-US" sz="2400" dirty="0" err="1" smtClean="0"/>
              <a:t>trong</a:t>
            </a:r>
            <a:r>
              <a:rPr lang="en-US" sz="2400" dirty="0" smtClean="0"/>
              <a:t> </a:t>
            </a:r>
            <a:r>
              <a:rPr lang="en-US" sz="2400" dirty="0" err="1" smtClean="0"/>
              <a:t>một</a:t>
            </a:r>
            <a:r>
              <a:rPr lang="en-US" sz="2400" dirty="0" smtClean="0"/>
              <a:t> </a:t>
            </a:r>
            <a:r>
              <a:rPr lang="en-US" sz="2400" dirty="0" err="1" smtClean="0"/>
              <a:t>chuỗi</a:t>
            </a:r>
            <a:r>
              <a:rPr lang="en-US" sz="2400" dirty="0" smtClean="0"/>
              <a:t> </a:t>
            </a:r>
            <a:r>
              <a:rPr lang="en-US" sz="2400" dirty="0" err="1" smtClean="0"/>
              <a:t>nhập</a:t>
            </a:r>
            <a:r>
              <a:rPr lang="en-US" sz="2400" dirty="0" smtClean="0"/>
              <a:t> </a:t>
            </a:r>
            <a:r>
              <a:rPr lang="en-US" sz="2400" dirty="0" err="1" smtClean="0"/>
              <a:t>vào</a:t>
            </a:r>
            <a:r>
              <a:rPr lang="en-US" sz="2400" dirty="0" smtClean="0"/>
              <a:t> </a:t>
            </a:r>
            <a:r>
              <a:rPr lang="en-US" sz="2400" dirty="0" err="1" smtClean="0"/>
              <a:t>từ</a:t>
            </a:r>
            <a:r>
              <a:rPr lang="en-US" sz="2400" dirty="0" smtClean="0"/>
              <a:t> </a:t>
            </a:r>
            <a:r>
              <a:rPr lang="en-US" sz="2400" dirty="0" err="1" smtClean="0"/>
              <a:t>người</a:t>
            </a:r>
            <a:r>
              <a:rPr lang="en-US" sz="2400" dirty="0" smtClean="0"/>
              <a:t> </a:t>
            </a:r>
            <a:r>
              <a:rPr lang="en-US" sz="2400" dirty="0" err="1" smtClean="0"/>
              <a:t>sử</a:t>
            </a:r>
            <a:r>
              <a:rPr lang="en-US" sz="2400" dirty="0" smtClean="0"/>
              <a:t> </a:t>
            </a:r>
            <a:r>
              <a:rPr lang="en-US" sz="2400" dirty="0" err="1" smtClean="0"/>
              <a:t>dụng</a:t>
            </a:r>
            <a:r>
              <a:rPr lang="en-US" sz="2400" dirty="0" smtClean="0"/>
              <a:t>.</a:t>
            </a:r>
          </a:p>
          <a:p>
            <a:pPr marL="533400" indent="-533400">
              <a:lnSpc>
                <a:spcPct val="90000"/>
              </a:lnSpc>
            </a:pPr>
            <a:r>
              <a:rPr lang="en-US" sz="2400" dirty="0" err="1" smtClean="0"/>
              <a:t>Biểu</a:t>
            </a:r>
            <a:r>
              <a:rPr lang="en-US" sz="2400" dirty="0" smtClean="0"/>
              <a:t> </a:t>
            </a:r>
            <a:r>
              <a:rPr lang="en-US" sz="2400" dirty="0" err="1" smtClean="0"/>
              <a:t>thức</a:t>
            </a:r>
            <a:r>
              <a:rPr lang="en-US" sz="2400" dirty="0" smtClean="0"/>
              <a:t> </a:t>
            </a:r>
            <a:r>
              <a:rPr lang="en-US" sz="2400" dirty="0" err="1" smtClean="0"/>
              <a:t>quy</a:t>
            </a:r>
            <a:r>
              <a:rPr lang="en-US" sz="2400" dirty="0" smtClean="0"/>
              <a:t> </a:t>
            </a:r>
            <a:r>
              <a:rPr lang="en-US" sz="2400" dirty="0" err="1" smtClean="0"/>
              <a:t>tắc</a:t>
            </a:r>
            <a:r>
              <a:rPr lang="en-US" sz="2400" dirty="0" smtClean="0"/>
              <a:t> </a:t>
            </a:r>
            <a:r>
              <a:rPr lang="en-US" sz="2400" dirty="0" err="1" smtClean="0"/>
              <a:t>bao</a:t>
            </a:r>
            <a:r>
              <a:rPr lang="en-US" sz="2400" dirty="0" smtClean="0"/>
              <a:t> </a:t>
            </a:r>
            <a:r>
              <a:rPr lang="en-US" sz="2400" dirty="0" err="1" smtClean="0"/>
              <a:t>gồm</a:t>
            </a:r>
            <a:r>
              <a:rPr lang="en-US" sz="2400" dirty="0" smtClean="0"/>
              <a:t>:</a:t>
            </a:r>
          </a:p>
          <a:p>
            <a:pPr marL="914400" lvl="1" indent="-457200">
              <a:lnSpc>
                <a:spcPct val="90000"/>
              </a:lnSpc>
            </a:pPr>
            <a:r>
              <a:rPr lang="en-US" sz="2400" dirty="0" err="1" smtClean="0"/>
              <a:t>Các</a:t>
            </a:r>
            <a:r>
              <a:rPr lang="en-US" sz="2400" dirty="0" smtClean="0"/>
              <a:t> </a:t>
            </a:r>
            <a:r>
              <a:rPr lang="en-US" sz="2400" dirty="0" err="1" smtClean="0"/>
              <a:t>mẫu</a:t>
            </a:r>
            <a:r>
              <a:rPr lang="en-US" sz="2400" dirty="0" smtClean="0"/>
              <a:t> </a:t>
            </a:r>
            <a:r>
              <a:rPr lang="en-US" sz="2400" dirty="0" err="1" smtClean="0"/>
              <a:t>đơn</a:t>
            </a:r>
            <a:r>
              <a:rPr lang="en-US" sz="2400" dirty="0" smtClean="0"/>
              <a:t> </a:t>
            </a:r>
            <a:r>
              <a:rPr lang="en-US" sz="2400" dirty="0" err="1" smtClean="0"/>
              <a:t>giản</a:t>
            </a:r>
            <a:r>
              <a:rPr lang="en-US" sz="2400" dirty="0" smtClean="0"/>
              <a:t> /cat/</a:t>
            </a:r>
          </a:p>
          <a:p>
            <a:pPr marL="914400" lvl="1" indent="-457200">
              <a:lnSpc>
                <a:spcPct val="90000"/>
              </a:lnSpc>
            </a:pPr>
            <a:r>
              <a:rPr lang="en-US" sz="2400" dirty="0" err="1" smtClean="0"/>
              <a:t>Các</a:t>
            </a:r>
            <a:r>
              <a:rPr lang="en-US" sz="2400" dirty="0" smtClean="0"/>
              <a:t> </a:t>
            </a:r>
            <a:r>
              <a:rPr lang="en-US" sz="2400" dirty="0" err="1" smtClean="0"/>
              <a:t>ký</a:t>
            </a:r>
            <a:r>
              <a:rPr lang="en-US" sz="2400" dirty="0" smtClean="0"/>
              <a:t> </a:t>
            </a:r>
            <a:r>
              <a:rPr lang="en-US" sz="2400" dirty="0" err="1" smtClean="0"/>
              <a:t>tự</a:t>
            </a:r>
            <a:r>
              <a:rPr lang="en-US" sz="2400" dirty="0" smtClean="0"/>
              <a:t> </a:t>
            </a:r>
            <a:r>
              <a:rPr lang="en-US" sz="2400" dirty="0" err="1" smtClean="0"/>
              <a:t>đơn</a:t>
            </a:r>
            <a:r>
              <a:rPr lang="en-US" sz="2400" dirty="0" smtClean="0"/>
              <a:t> </a:t>
            </a:r>
            <a:r>
              <a:rPr lang="en-US" sz="2400" dirty="0" err="1" smtClean="0"/>
              <a:t>giản</a:t>
            </a:r>
            <a:r>
              <a:rPr lang="en-US" sz="2400" dirty="0" smtClean="0"/>
              <a:t> </a:t>
            </a:r>
            <a:r>
              <a:rPr lang="en-US" sz="2400" dirty="0" err="1" smtClean="0"/>
              <a:t>và</a:t>
            </a:r>
            <a:r>
              <a:rPr lang="en-US" sz="2400" dirty="0" smtClean="0"/>
              <a:t> </a:t>
            </a:r>
            <a:r>
              <a:rPr lang="en-US" sz="2400" dirty="0" err="1" smtClean="0"/>
              <a:t>ký</a:t>
            </a:r>
            <a:r>
              <a:rPr lang="en-US" sz="2400" dirty="0" smtClean="0"/>
              <a:t> </a:t>
            </a:r>
            <a:r>
              <a:rPr lang="en-US" sz="2400" dirty="0" err="1" smtClean="0"/>
              <a:t>tự</a:t>
            </a:r>
            <a:r>
              <a:rPr lang="en-US" sz="2400" dirty="0" smtClean="0"/>
              <a:t> </a:t>
            </a:r>
            <a:r>
              <a:rPr lang="en-US" sz="2400" dirty="0" err="1" smtClean="0"/>
              <a:t>đặc</a:t>
            </a:r>
            <a:r>
              <a:rPr lang="en-US" sz="2400" dirty="0" smtClean="0"/>
              <a:t> </a:t>
            </a:r>
            <a:r>
              <a:rPr lang="en-US" sz="2400" dirty="0" err="1" smtClean="0"/>
              <a:t>biệt</a:t>
            </a:r>
            <a:r>
              <a:rPr lang="en-US" sz="2400" dirty="0" smtClean="0"/>
              <a:t> </a:t>
            </a:r>
          </a:p>
          <a:p>
            <a:pPr marL="533400" indent="-533400">
              <a:lnSpc>
                <a:spcPct val="90000"/>
              </a:lnSpc>
            </a:pPr>
            <a:r>
              <a:rPr lang="en-US" sz="2400" dirty="0" err="1" smtClean="0"/>
              <a:t>Các</a:t>
            </a:r>
            <a:r>
              <a:rPr lang="en-US" sz="2400" dirty="0" smtClean="0"/>
              <a:t> </a:t>
            </a:r>
            <a:r>
              <a:rPr lang="en-US" sz="2400" dirty="0" err="1" smtClean="0"/>
              <a:t>biểu</a:t>
            </a:r>
            <a:r>
              <a:rPr lang="en-US" sz="2400" dirty="0" smtClean="0"/>
              <a:t> </a:t>
            </a:r>
            <a:r>
              <a:rPr lang="en-US" sz="2400" dirty="0" err="1" smtClean="0"/>
              <a:t>thức</a:t>
            </a:r>
            <a:r>
              <a:rPr lang="en-US" sz="2400" dirty="0" smtClean="0"/>
              <a:t> </a:t>
            </a:r>
            <a:r>
              <a:rPr lang="en-US" sz="2400" dirty="0" err="1" smtClean="0"/>
              <a:t>quy</a:t>
            </a:r>
            <a:r>
              <a:rPr lang="en-US" sz="2400" dirty="0" smtClean="0"/>
              <a:t> </a:t>
            </a:r>
            <a:r>
              <a:rPr lang="en-US" sz="2400" dirty="0" err="1" smtClean="0"/>
              <a:t>tắc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được</a:t>
            </a:r>
            <a:r>
              <a:rPr lang="en-US" sz="2400" dirty="0" smtClean="0"/>
              <a:t> </a:t>
            </a:r>
            <a:r>
              <a:rPr lang="en-US" sz="2400" dirty="0" err="1" smtClean="0"/>
              <a:t>tạo</a:t>
            </a:r>
            <a:r>
              <a:rPr lang="en-US" sz="2400" dirty="0" smtClean="0"/>
              <a:t> </a:t>
            </a:r>
            <a:r>
              <a:rPr lang="en-US" sz="2400" dirty="0" err="1" smtClean="0"/>
              <a:t>bằng</a:t>
            </a:r>
            <a:r>
              <a:rPr lang="en-US" sz="2400" dirty="0" smtClean="0"/>
              <a:t> </a:t>
            </a:r>
            <a:r>
              <a:rPr lang="en-US" sz="2400" dirty="0" err="1" smtClean="0"/>
              <a:t>một</a:t>
            </a:r>
            <a:r>
              <a:rPr lang="en-US" sz="2400" dirty="0" smtClean="0"/>
              <a:t> </a:t>
            </a:r>
            <a:r>
              <a:rPr lang="en-US" sz="2400" dirty="0" err="1" smtClean="0"/>
              <a:t>trong</a:t>
            </a:r>
            <a:r>
              <a:rPr lang="en-US" sz="2400" dirty="0" smtClean="0"/>
              <a:t> </a:t>
            </a:r>
            <a:r>
              <a:rPr lang="en-US" sz="2400" dirty="0" err="1" smtClean="0"/>
              <a:t>hai</a:t>
            </a:r>
            <a:r>
              <a:rPr lang="en-US" sz="2400" dirty="0" smtClean="0"/>
              <a:t> </a:t>
            </a:r>
            <a:r>
              <a:rPr lang="en-US" sz="2400" dirty="0" err="1" smtClean="0"/>
              <a:t>cách</a:t>
            </a:r>
            <a:r>
              <a:rPr lang="en-US" sz="2400" dirty="0" smtClean="0"/>
              <a:t>:</a:t>
            </a:r>
          </a:p>
          <a:p>
            <a:pPr marL="914400" lvl="1" indent="-457200">
              <a:lnSpc>
                <a:spcPct val="90000"/>
              </a:lnSpc>
            </a:pPr>
            <a:r>
              <a:rPr lang="en-US" sz="2400" dirty="0" err="1" smtClean="0"/>
              <a:t>Sử</a:t>
            </a:r>
            <a:r>
              <a:rPr lang="en-US" sz="2400" dirty="0" smtClean="0"/>
              <a:t> </a:t>
            </a:r>
            <a:r>
              <a:rPr lang="en-US" sz="2400" dirty="0" err="1" smtClean="0"/>
              <a:t>dụng</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đối</a:t>
            </a:r>
            <a:r>
              <a:rPr lang="en-US" sz="2400" dirty="0" smtClean="0"/>
              <a:t> </a:t>
            </a:r>
            <a:r>
              <a:rPr lang="en-US" sz="2400" dirty="0" err="1" smtClean="0"/>
              <a:t>tượng</a:t>
            </a:r>
            <a:endParaRPr lang="en-US" sz="2400" dirty="0" smtClean="0"/>
          </a:p>
          <a:p>
            <a:pPr marL="914400" lvl="1" indent="-457200">
              <a:lnSpc>
                <a:spcPct val="90000"/>
              </a:lnSpc>
            </a:pPr>
            <a:r>
              <a:rPr lang="en-US" sz="2400" dirty="0" err="1" smtClean="0"/>
              <a:t>Gọi</a:t>
            </a:r>
            <a:r>
              <a:rPr lang="en-US" sz="2400" dirty="0" smtClean="0"/>
              <a:t> </a:t>
            </a:r>
            <a:r>
              <a:rPr lang="en-US" sz="2400" dirty="0" err="1" smtClean="0"/>
              <a:t>hàm</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của</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RegExp</a:t>
            </a:r>
            <a:endParaRPr lang="en-US" sz="2400" dirty="0"/>
          </a:p>
        </p:txBody>
      </p:sp>
      <p:sp>
        <p:nvSpPr>
          <p:cNvPr id="3" name="Text Placeholder 2"/>
          <p:cNvSpPr>
            <a:spLocks noGrp="1"/>
          </p:cNvSpPr>
          <p:nvPr>
            <p:ph type="body" sz="quarter" idx="11"/>
          </p:nvPr>
        </p:nvSpPr>
        <p:spPr/>
        <p:txBody>
          <a:bodyPr/>
          <a:lstStyle/>
          <a:p>
            <a:r>
              <a:rPr lang="en-US" dirty="0" err="1" smtClean="0"/>
              <a:t>Biểu</a:t>
            </a:r>
            <a:r>
              <a:rPr lang="en-US" dirty="0" smtClean="0"/>
              <a:t> </a:t>
            </a:r>
            <a:r>
              <a:rPr lang="en-US" dirty="0" err="1" smtClean="0"/>
              <a:t>thức</a:t>
            </a:r>
            <a:r>
              <a:rPr lang="en-US" dirty="0" smtClean="0"/>
              <a:t> </a:t>
            </a:r>
            <a:r>
              <a:rPr lang="en-US" dirty="0" err="1" smtClean="0"/>
              <a:t>quy</a:t>
            </a:r>
            <a:r>
              <a:rPr lang="en-US" dirty="0" smtClean="0"/>
              <a:t> </a:t>
            </a:r>
            <a:r>
              <a:rPr lang="en-US" dirty="0" err="1" smtClean="0"/>
              <a:t>tắc</a:t>
            </a:r>
            <a:endParaRPr lang="en-US" dirty="0"/>
          </a:p>
        </p:txBody>
      </p:sp>
    </p:spTree>
    <p:extLst>
      <p:ext uri="{BB962C8B-B14F-4D97-AF65-F5344CB8AC3E}">
        <p14:creationId xmlns="" xmlns:p14="http://schemas.microsoft.com/office/powerpoint/2010/main" val="6069352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914400"/>
            <a:ext cx="8255000" cy="5626100"/>
          </a:xfrm>
        </p:spPr>
        <p:txBody>
          <a:bodyPr>
            <a:normAutofit fontScale="77500" lnSpcReduction="20000"/>
          </a:bodyPr>
          <a:lstStyle/>
          <a:p>
            <a:pPr marL="533400" indent="-533400"/>
            <a:r>
              <a:rPr lang="en-US" sz="3100" smtClean="0"/>
              <a:t>Các phương thức sử dụng trong biểu thức quy tắc bao gồm:</a:t>
            </a:r>
          </a:p>
          <a:p>
            <a:pPr marL="533400" indent="-533400"/>
            <a:endParaRPr lang="en-US" sz="2400" smtClean="0"/>
          </a:p>
          <a:p>
            <a:pPr marL="533400" indent="-533400"/>
            <a:endParaRPr lang="en-US" sz="2400" smtClean="0"/>
          </a:p>
          <a:p>
            <a:pPr marL="533400" indent="-533400"/>
            <a:endParaRPr lang="en-US" sz="2400" smtClean="0"/>
          </a:p>
          <a:p>
            <a:pPr marL="533400" indent="-533400"/>
            <a:endParaRPr lang="en-US" sz="2400" smtClean="0"/>
          </a:p>
          <a:p>
            <a:pPr marL="533400" indent="-533400"/>
            <a:endParaRPr lang="en-US" sz="2400" smtClean="0"/>
          </a:p>
          <a:p>
            <a:pPr marL="533400" indent="-533400"/>
            <a:endParaRPr lang="en-US" sz="2400" smtClean="0"/>
          </a:p>
          <a:p>
            <a:pPr marL="533400" indent="-533400"/>
            <a:endParaRPr lang="en-US" sz="2400" smtClean="0"/>
          </a:p>
          <a:p>
            <a:pPr marL="533400" indent="-533400"/>
            <a:endParaRPr lang="en-US" smtClean="0"/>
          </a:p>
          <a:p>
            <a:pPr marL="533400" indent="-533400"/>
            <a:endParaRPr lang="en-US" smtClean="0"/>
          </a:p>
          <a:p>
            <a:pPr marL="533400" indent="-533400"/>
            <a:endParaRPr lang="en-US" smtClean="0"/>
          </a:p>
          <a:p>
            <a:pPr marL="533400" indent="-533400"/>
            <a:endParaRPr lang="en-US" smtClean="0"/>
          </a:p>
          <a:p>
            <a:pPr marL="533400" indent="-533400"/>
            <a:r>
              <a:rPr lang="en-US" smtClean="0"/>
              <a:t>Cú pháp gọi phương thức trong ngữ cảnh của đối tượng là:</a:t>
            </a:r>
            <a:endParaRPr lang="en-GB" smtClean="0"/>
          </a:p>
          <a:p>
            <a:pPr marL="914400" lvl="1" indent="-457200"/>
            <a:r>
              <a:rPr lang="en-GB" smtClean="0">
                <a:latin typeface="Courier New" pitchFamily="49" charset="0"/>
              </a:rPr>
              <a:t>objectname.methodname(parameters)</a:t>
            </a:r>
            <a:endParaRPr lang="en-US" smtClean="0">
              <a:latin typeface="Courier New" pitchFamily="49" charset="0"/>
            </a:endParaRPr>
          </a:p>
          <a:p>
            <a:pPr marL="533400" indent="-533400"/>
            <a:endParaRPr lang="en-US" sz="2400" smtClean="0"/>
          </a:p>
          <a:p>
            <a:pPr marL="533400" indent="-533400"/>
            <a:endParaRPr lang="en-US" sz="2400" smtClean="0"/>
          </a:p>
        </p:txBody>
      </p:sp>
      <p:sp>
        <p:nvSpPr>
          <p:cNvPr id="3" name="Text Placeholder 2"/>
          <p:cNvSpPr>
            <a:spLocks noGrp="1"/>
          </p:cNvSpPr>
          <p:nvPr>
            <p:ph type="body" sz="quarter" idx="11"/>
          </p:nvPr>
        </p:nvSpPr>
        <p:spPr/>
        <p:txBody>
          <a:bodyPr/>
          <a:lstStyle/>
          <a:p>
            <a:r>
              <a:rPr lang="en-US" dirty="0" err="1" smtClean="0"/>
              <a:t>Biểu</a:t>
            </a:r>
            <a:r>
              <a:rPr lang="en-US" dirty="0" smtClean="0"/>
              <a:t> </a:t>
            </a:r>
            <a:r>
              <a:rPr lang="en-US" dirty="0" err="1" smtClean="0"/>
              <a:t>thức</a:t>
            </a:r>
            <a:r>
              <a:rPr lang="en-US" dirty="0" smtClean="0"/>
              <a:t> </a:t>
            </a:r>
            <a:r>
              <a:rPr lang="en-US" dirty="0" err="1" smtClean="0"/>
              <a:t>quy</a:t>
            </a:r>
            <a:r>
              <a:rPr lang="en-US" dirty="0" smtClean="0"/>
              <a:t> </a:t>
            </a:r>
            <a:r>
              <a:rPr lang="en-US" dirty="0" err="1" smtClean="0"/>
              <a:t>tắc</a:t>
            </a:r>
            <a:endParaRPr lang="en-US" dirty="0"/>
          </a:p>
        </p:txBody>
      </p:sp>
      <p:graphicFrame>
        <p:nvGraphicFramePr>
          <p:cNvPr id="5" name="Table 4"/>
          <p:cNvGraphicFramePr>
            <a:graphicFrameLocks noGrp="1"/>
          </p:cNvGraphicFramePr>
          <p:nvPr/>
        </p:nvGraphicFramePr>
        <p:xfrm>
          <a:off x="1447800" y="1511300"/>
          <a:ext cx="6781800" cy="3571240"/>
        </p:xfrm>
        <a:graphic>
          <a:graphicData uri="http://schemas.openxmlformats.org/drawingml/2006/table">
            <a:tbl>
              <a:tblPr firstRow="1" bandRow="1">
                <a:tableStyleId>{5C22544A-7EE6-4342-B048-85BDC9FD1C3A}</a:tableStyleId>
              </a:tblPr>
              <a:tblGrid>
                <a:gridCol w="1282700"/>
                <a:gridCol w="5499100"/>
              </a:tblGrid>
              <a:tr h="370840">
                <a:tc>
                  <a:txBody>
                    <a:bodyPr/>
                    <a:lstStyle/>
                    <a:p>
                      <a:endParaRPr lang="en-US"/>
                    </a:p>
                  </a:txBody>
                  <a:tcPr/>
                </a:tc>
                <a:tc>
                  <a:txBody>
                    <a:bodyPr/>
                    <a:lstStyle/>
                    <a:p>
                      <a:endParaRPr lang="en-US"/>
                    </a:p>
                  </a:txBody>
                  <a:tcPr/>
                </a:tc>
              </a:tr>
              <a:tr h="370840">
                <a:tc>
                  <a:txBody>
                    <a:bodyPr/>
                    <a:lstStyle/>
                    <a:p>
                      <a:r>
                        <a:rPr lang="en-US" smtClean="0"/>
                        <a:t>Exec</a:t>
                      </a:r>
                      <a:endParaRPr lang="en-US"/>
                    </a:p>
                  </a:txBody>
                  <a:tcPr/>
                </a:tc>
                <a:tc>
                  <a:txBody>
                    <a:bodyPr/>
                    <a:lstStyle/>
                    <a:p>
                      <a:r>
                        <a:rPr lang="en-US" smtClean="0"/>
                        <a:t>Tìm</a:t>
                      </a:r>
                      <a:r>
                        <a:rPr lang="en-US" baseline="0" smtClean="0"/>
                        <a:t> kiếm chuỗi phù hợp với biểu thức và trả ra giá trị nếu tìm thấy, Null nếu không tìm thấy</a:t>
                      </a:r>
                      <a:endParaRPr lang="en-US"/>
                    </a:p>
                  </a:txBody>
                  <a:tcPr/>
                </a:tc>
              </a:tr>
              <a:tr h="370840">
                <a:tc>
                  <a:txBody>
                    <a:bodyPr/>
                    <a:lstStyle/>
                    <a:p>
                      <a:r>
                        <a:rPr lang="en-US" smtClean="0"/>
                        <a:t>Test</a:t>
                      </a:r>
                      <a:endParaRPr lang="en-US"/>
                    </a:p>
                  </a:txBody>
                  <a:tcPr/>
                </a:tc>
                <a:tc>
                  <a:txBody>
                    <a:bodyPr/>
                    <a:lstStyle/>
                    <a:p>
                      <a:r>
                        <a:rPr lang="en-US" sz="1800" kern="1200" baseline="0" smtClean="0">
                          <a:solidFill>
                            <a:schemeClr val="dk1"/>
                          </a:solidFill>
                          <a:latin typeface="+mn-lt"/>
                          <a:ea typeface="+mn-ea"/>
                          <a:cs typeface="+mn-cs"/>
                        </a:rPr>
                        <a:t> Kiểm tra chuỗi có phù hợp với biểu thức hay không và trả về kết quả dạng logic (true và false) </a:t>
                      </a:r>
                      <a:endParaRPr lang="en-US"/>
                    </a:p>
                  </a:txBody>
                  <a:tcPr/>
                </a:tc>
              </a:tr>
              <a:tr h="370840">
                <a:tc>
                  <a:txBody>
                    <a:bodyPr/>
                    <a:lstStyle/>
                    <a:p>
                      <a:r>
                        <a:rPr lang="en-US" smtClean="0"/>
                        <a:t>Match</a:t>
                      </a:r>
                      <a:endParaRPr lang="en-US"/>
                    </a:p>
                  </a:txBody>
                  <a:tcPr/>
                </a:tc>
                <a:tc>
                  <a:txBody>
                    <a:bodyPr/>
                    <a:lstStyle/>
                    <a:p>
                      <a:r>
                        <a:rPr lang="en-US" sz="1800" kern="1200" baseline="0" smtClean="0">
                          <a:solidFill>
                            <a:schemeClr val="dk1"/>
                          </a:solidFill>
                          <a:latin typeface="+mn-lt"/>
                          <a:ea typeface="+mn-ea"/>
                          <a:cs typeface="+mn-cs"/>
                        </a:rPr>
                        <a:t> Tìm kiếm chuỗi phù hợp với biểu thức và trả về mảng giá trị tìm thấy </a:t>
                      </a:r>
                      <a:endParaRPr lang="en-US"/>
                    </a:p>
                  </a:txBody>
                  <a:tcPr/>
                </a:tc>
              </a:tr>
              <a:tr h="370840">
                <a:tc>
                  <a:txBody>
                    <a:bodyPr/>
                    <a:lstStyle/>
                    <a:p>
                      <a:r>
                        <a:rPr lang="en-US" smtClean="0"/>
                        <a:t>Search</a:t>
                      </a:r>
                      <a:endParaRPr lang="en-US"/>
                    </a:p>
                  </a:txBody>
                  <a:tcPr/>
                </a:tc>
                <a:tc>
                  <a:txBody>
                    <a:bodyPr/>
                    <a:lstStyle/>
                    <a:p>
                      <a:r>
                        <a:rPr lang="vi-VN" sz="1800" kern="1200" baseline="0" smtClean="0">
                          <a:solidFill>
                            <a:schemeClr val="dk1"/>
                          </a:solidFill>
                          <a:latin typeface="+mn-lt"/>
                          <a:ea typeface="+mn-ea"/>
                          <a:cs typeface="+mn-cs"/>
                        </a:rPr>
                        <a:t> Tìm kiếm chuỗi phù hợp với biểu thức và trả về vị trí của chuỗi đó </a:t>
                      </a:r>
                      <a:endParaRPr lang="en-US"/>
                    </a:p>
                  </a:txBody>
                  <a:tcPr/>
                </a:tc>
              </a:tr>
              <a:tr h="370840">
                <a:tc>
                  <a:txBody>
                    <a:bodyPr/>
                    <a:lstStyle/>
                    <a:p>
                      <a:r>
                        <a:rPr lang="en-US" smtClean="0"/>
                        <a:t>Replace</a:t>
                      </a:r>
                      <a:endParaRPr lang="en-US"/>
                    </a:p>
                  </a:txBody>
                  <a:tcPr/>
                </a:tc>
                <a:tc>
                  <a:txBody>
                    <a:bodyPr/>
                    <a:lstStyle/>
                    <a:p>
                      <a:r>
                        <a:rPr lang="en-US" sz="1800" kern="1200" baseline="0" smtClean="0">
                          <a:solidFill>
                            <a:schemeClr val="dk1"/>
                          </a:solidFill>
                          <a:latin typeface="+mn-lt"/>
                          <a:ea typeface="+mn-ea"/>
                          <a:cs typeface="+mn-cs"/>
                        </a:rPr>
                        <a:t> Tìm kiếm chuỗi phù hợp với biểu thức và thay thế bằng một chuỗi khác </a:t>
                      </a:r>
                      <a:endParaRPr lang="en-US"/>
                    </a:p>
                  </a:txBody>
                  <a:tcPr/>
                </a:tc>
              </a:tr>
            </a:tbl>
          </a:graphicData>
        </a:graphic>
      </p:graphicFrame>
    </p:spTree>
    <p:extLst>
      <p:ext uri="{BB962C8B-B14F-4D97-AF65-F5344CB8AC3E}">
        <p14:creationId xmlns="" xmlns:p14="http://schemas.microsoft.com/office/powerpoint/2010/main" val="6069352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Ví dụ Biểu thức quy tắc</a:t>
            </a:r>
            <a:endParaRPr lang="en-US" dirty="0"/>
          </a:p>
        </p:txBody>
      </p:sp>
      <p:sp>
        <p:nvSpPr>
          <p:cNvPr id="7" name="Rectangle 3"/>
          <p:cNvSpPr txBox="1">
            <a:spLocks noChangeArrowheads="1"/>
          </p:cNvSpPr>
          <p:nvPr/>
        </p:nvSpPr>
        <p:spPr bwMode="auto">
          <a:xfrm>
            <a:off x="228600" y="1612900"/>
            <a:ext cx="5486400" cy="4343400"/>
          </a:xfrm>
          <a:prstGeom prst="rect">
            <a:avLst/>
          </a:prstGeom>
          <a:solidFill>
            <a:srgbClr val="CCFFCC"/>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a:bodyPr>
          <a:lstStyle/>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1" i="0" u="none" strike="noStrike" kern="0" cap="none" spc="0" normalizeH="0" baseline="0" noProof="0" smtClean="0">
                <a:ln>
                  <a:noFill/>
                </a:ln>
                <a:solidFill>
                  <a:schemeClr val="tx1">
                    <a:lumMod val="85000"/>
                    <a:lumOff val="15000"/>
                  </a:schemeClr>
                </a:solidFill>
                <a:effectLst/>
                <a:uLnTx/>
                <a:uFillTx/>
                <a:latin typeface="Cambria" pitchFamily="18" charset="0"/>
                <a:ea typeface="+mn-ea"/>
                <a:cs typeface="Times New Roman" pitchFamily="18" charset="0"/>
              </a:rPr>
              <a:t>Ví dụ:</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&lt;HEAD&gt;</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 LANGUAGE="JavaScript"&gt;</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re = /Time/</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str = re.test ("Time and Tide wait for none");</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window.alert(str);</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&lt;/SCRIPT&gt;</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  &lt;/HEAD&gt;</a:t>
            </a:r>
          </a:p>
          <a:p>
            <a:pPr marL="533400" marR="0" lvl="0" indent="-533400" algn="l" defTabSz="914400" rtl="0" eaLnBrk="0" fontAlgn="base" latinLnBrk="0" hangingPunct="0">
              <a:lnSpc>
                <a:spcPct val="90000"/>
              </a:lnSpc>
              <a:spcBef>
                <a:spcPct val="0"/>
              </a:spcBef>
              <a:spcAft>
                <a:spcPct val="40000"/>
              </a:spcAft>
              <a:buClr>
                <a:srgbClr val="339933"/>
              </a:buClr>
              <a:buSzTx/>
              <a:buFont typeface="Wingdings" pitchFamily="2" charset="2"/>
              <a:buNone/>
              <a:tabLst/>
              <a:defRPr/>
            </a:pPr>
            <a:r>
              <a:rPr kumimoji="0" lang="en-US" sz="2200" b="0" i="0" u="none" strike="noStrike" kern="0" cap="none" spc="0" normalizeH="0" baseline="0" noProof="0" smtClean="0">
                <a:ln>
                  <a:noFill/>
                </a:ln>
                <a:solidFill>
                  <a:schemeClr val="tx1">
                    <a:lumMod val="85000"/>
                    <a:lumOff val="15000"/>
                  </a:schemeClr>
                </a:solidFill>
                <a:effectLst/>
                <a:uLnTx/>
                <a:uFillTx/>
                <a:latin typeface="Courier New" pitchFamily="49" charset="0"/>
                <a:ea typeface="+mn-ea"/>
                <a:cs typeface="Times New Roman" pitchFamily="18" charset="0"/>
              </a:rPr>
              <a:t>&lt;/HTML&gt;</a:t>
            </a:r>
            <a:endParaRPr kumimoji="0" lang="en-US" sz="2200" b="0" i="0" u="none" strike="noStrike" kern="0" cap="none" spc="0" normalizeH="0" baseline="0" noProof="0">
              <a:ln>
                <a:noFill/>
              </a:ln>
              <a:solidFill>
                <a:schemeClr val="tx1">
                  <a:lumMod val="85000"/>
                  <a:lumOff val="15000"/>
                </a:schemeClr>
              </a:solidFill>
              <a:effectLst/>
              <a:uLnTx/>
              <a:uFillTx/>
              <a:latin typeface="Courier New" pitchFamily="49" charset="0"/>
              <a:ea typeface="+mn-ea"/>
              <a:cs typeface="Times New Roman" pitchFamily="18" charset="0"/>
            </a:endParaRPr>
          </a:p>
        </p:txBody>
      </p:sp>
      <p:sp>
        <p:nvSpPr>
          <p:cNvPr id="8" name="Text Box 4"/>
          <p:cNvSpPr txBox="1">
            <a:spLocks noChangeArrowheads="1"/>
          </p:cNvSpPr>
          <p:nvPr/>
        </p:nvSpPr>
        <p:spPr bwMode="auto">
          <a:xfrm>
            <a:off x="6159500" y="2171700"/>
            <a:ext cx="2438400" cy="457200"/>
          </a:xfrm>
          <a:prstGeom prst="rect">
            <a:avLst/>
          </a:prstGeom>
          <a:noFill/>
          <a:ln w="9525">
            <a:noFill/>
            <a:miter lim="800000"/>
            <a:headEnd/>
            <a:tailEnd/>
          </a:ln>
          <a:effectLst/>
        </p:spPr>
        <p:txBody>
          <a:bodyPr>
            <a:spAutoFit/>
          </a:bodyPr>
          <a:lstStyle/>
          <a:p>
            <a:pPr>
              <a:spcBef>
                <a:spcPct val="50000"/>
              </a:spcBef>
            </a:pPr>
            <a:r>
              <a:rPr lang="en-US" b="1"/>
              <a:t>Kết quả:</a:t>
            </a:r>
          </a:p>
        </p:txBody>
      </p:sp>
      <p:pic>
        <p:nvPicPr>
          <p:cNvPr id="9" name="Picture 5"/>
          <p:cNvPicPr>
            <a:picLocks noGrp="1" noChangeAspect="1" noChangeArrowheads="1"/>
          </p:cNvPicPr>
          <p:nvPr>
            <p:ph sz="half" idx="4294967295"/>
          </p:nvPr>
        </p:nvPicPr>
        <p:blipFill>
          <a:blip r:embed="rId2"/>
          <a:srcRect/>
          <a:stretch>
            <a:fillRect/>
          </a:stretch>
        </p:blipFill>
        <p:spPr>
          <a:xfrm>
            <a:off x="5956300" y="2884488"/>
            <a:ext cx="2803525" cy="1693862"/>
          </a:xfrm>
          <a:prstGeom prst="rect">
            <a:avLst/>
          </a:prstGeom>
          <a:noFill/>
          <a:ln/>
        </p:spPr>
      </p:pic>
    </p:spTree>
    <p:extLst>
      <p:ext uri="{BB962C8B-B14F-4D97-AF65-F5344CB8AC3E}">
        <p14:creationId xmlns="" xmlns:p14="http://schemas.microsoft.com/office/powerpoint/2010/main" val="6069352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971" y="2551837"/>
            <a:ext cx="8828058" cy="1754326"/>
          </a:xfrm>
          <a:prstGeom prst="rect">
            <a:avLst/>
          </a:prstGeom>
          <a:noFill/>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defRPr/>
            </a:pP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KẾT THÚC </a:t>
            </a:r>
            <a:r>
              <a:rPr lang="en-US" sz="5400" b="1">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CHƯƠNG </a:t>
            </a:r>
            <a:r>
              <a:rPr lang="en-US" sz="5400" b="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5</a:t>
            </a:r>
          </a:p>
          <a:p>
            <a:pPr algn="ctr">
              <a:defRPr/>
            </a:pPr>
            <a:r>
              <a:rPr lang="en-US" sz="5400" b="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Cám ơn các bạn đã theo dõi</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mtClean="0"/>
              <a:t>Gọi từ đối tượng HTML</a:t>
            </a:r>
            <a:endParaRPr lang="en-US"/>
          </a:p>
        </p:txBody>
      </p:sp>
      <p:sp>
        <p:nvSpPr>
          <p:cNvPr id="4" name="Rectangle 3"/>
          <p:cNvSpPr/>
          <p:nvPr/>
        </p:nvSpPr>
        <p:spPr>
          <a:xfrm>
            <a:off x="703385" y="1430216"/>
            <a:ext cx="7793502" cy="2246769"/>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 </a:t>
            </a:r>
            <a:r>
              <a:rPr lang="en-US" smtClean="0">
                <a:solidFill>
                  <a:srgbClr val="339933"/>
                </a:solidFill>
                <a:latin typeface="Courier New" pitchFamily="49" charset="0"/>
                <a:cs typeface="Courier New" pitchFamily="49" charset="0"/>
              </a:rPr>
              <a:t>language=</a:t>
            </a:r>
            <a:r>
              <a:rPr lang="en-US" smtClean="0">
                <a:solidFill>
                  <a:schemeClr val="accent3">
                    <a:lumMod val="75000"/>
                  </a:schemeClr>
                </a:solidFill>
                <a:latin typeface="Courier New" pitchFamily="49" charset="0"/>
                <a:cs typeface="Courier New" pitchFamily="49" charset="0"/>
              </a:rPr>
              <a:t>"JavaScript"</a:t>
            </a:r>
            <a:r>
              <a:rPr lang="en-US" smtClean="0">
                <a:solidFill>
                  <a:srgbClr val="0017C0"/>
                </a:solidFill>
                <a:latin typeface="Courier New" pitchFamily="49" charset="0"/>
                <a:cs typeface="Courier New" pitchFamily="49" charset="0"/>
              </a:rPr>
              <a:t>&gt;</a:t>
            </a:r>
            <a:endParaRPr lang="en-US">
              <a:latin typeface="Courier New" pitchFamily="49" charset="0"/>
              <a:cs typeface="Courier New" pitchFamily="49" charset="0"/>
            </a:endParaRPr>
          </a:p>
          <a:p>
            <a:pPr eaLnBrk="0" hangingPunct="0">
              <a:buClr>
                <a:schemeClr val="accent5">
                  <a:lumMod val="40000"/>
                  <a:lumOff val="60000"/>
                </a:schemeClr>
              </a:buClr>
              <a:buSzPct val="70000"/>
            </a:pPr>
            <a:r>
              <a:rPr lang="en-US" smtClean="0">
                <a:latin typeface="Courier New" pitchFamily="49" charset="0"/>
                <a:cs typeface="Courier New" pitchFamily="49" charset="0"/>
              </a:rPr>
              <a:t>	</a:t>
            </a:r>
            <a:r>
              <a:rPr lang="en-US" b="1" smtClean="0">
                <a:latin typeface="Courier New" pitchFamily="49" charset="0"/>
                <a:cs typeface="Courier New" pitchFamily="49" charset="0"/>
              </a:rPr>
              <a:t>function</a:t>
            </a:r>
            <a:r>
              <a:rPr lang="en-US" smtClean="0">
                <a:latin typeface="Courier New" pitchFamily="49" charset="0"/>
                <a:cs typeface="Courier New" pitchFamily="49" charset="0"/>
              </a:rPr>
              <a:t> login</a:t>
            </a:r>
            <a:r>
              <a:rPr lang="en-US" smtClean="0">
                <a:solidFill>
                  <a:srgbClr val="0017C0"/>
                </a:solidFill>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smtClean="0">
                <a:latin typeface="Courier New" pitchFamily="49" charset="0"/>
                <a:cs typeface="Courier New" pitchFamily="49" charset="0"/>
              </a:rPr>
              <a:t>	</a:t>
            </a:r>
            <a:r>
              <a:rPr lang="en-US" smtClean="0">
                <a:solidFill>
                  <a:srgbClr val="7030A0"/>
                </a:solidFill>
                <a:latin typeface="Courier New" pitchFamily="49" charset="0"/>
                <a:cs typeface="Courier New" pitchFamily="49" charset="0"/>
              </a:rPr>
              <a:t>alert</a:t>
            </a:r>
            <a:r>
              <a:rPr lang="en-US" smtClean="0">
                <a:latin typeface="Courier New" pitchFamily="49" charset="0"/>
                <a:cs typeface="Courier New" pitchFamily="49" charset="0"/>
              </a:rPr>
              <a:t>(</a:t>
            </a:r>
            <a:r>
              <a:rPr lang="en-US" smtClean="0">
                <a:solidFill>
                  <a:srgbClr val="0017C0"/>
                </a:solidFill>
                <a:latin typeface="Courier New" pitchFamily="49" charset="0"/>
                <a:cs typeface="Courier New" pitchFamily="49" charset="0"/>
              </a:rPr>
              <a:t>"Logged!"</a:t>
            </a:r>
            <a:r>
              <a:rPr lang="en-US" smtClean="0">
                <a:latin typeface="Courier New" pitchFamily="49" charset="0"/>
                <a:cs typeface="Courier New" pitchFamily="49" charset="0"/>
              </a:rPr>
              <a:t>)</a:t>
            </a:r>
          </a:p>
          <a:p>
            <a:pPr eaLnBrk="0" hangingPunct="0">
              <a:buClr>
                <a:schemeClr val="accent5">
                  <a:lumMod val="40000"/>
                  <a:lumOff val="60000"/>
                </a:schemeClr>
              </a:buClr>
              <a:buSzPct val="70000"/>
            </a:pPr>
            <a:r>
              <a:rPr lang="en-US">
                <a:latin typeface="Courier New" pitchFamily="49" charset="0"/>
                <a:cs typeface="Courier New" pitchFamily="49" charset="0"/>
              </a:rPr>
              <a:t>	</a:t>
            </a:r>
            <a:r>
              <a:rPr lang="en-US">
                <a:solidFill>
                  <a:srgbClr val="0017C0"/>
                </a:solidFill>
                <a:latin typeface="Courier New" pitchFamily="49" charset="0"/>
                <a:cs typeface="Courier New" pitchFamily="49" charset="0"/>
              </a:rPr>
              <a:t>}</a:t>
            </a:r>
          </a:p>
          <a:p>
            <a:pPr eaLnBrk="0" hangingPunct="0">
              <a:buClr>
                <a:schemeClr val="accent5">
                  <a:lumMod val="40000"/>
                  <a:lumOff val="60000"/>
                </a:schemeClr>
              </a:buClr>
              <a:buSzPct val="70000"/>
            </a:pPr>
            <a:r>
              <a:rPr lang="en-US" smtClean="0">
                <a:solidFill>
                  <a:srgbClr val="0017C0"/>
                </a:solidFill>
                <a:latin typeface="Courier New" pitchFamily="49" charset="0"/>
                <a:cs typeface="Courier New" pitchFamily="49" charset="0"/>
              </a:rPr>
              <a:t>&lt;/script&gt;</a:t>
            </a:r>
          </a:p>
          <a:p>
            <a:pPr eaLnBrk="0" hangingPunct="0">
              <a:buClr>
                <a:schemeClr val="accent5">
                  <a:lumMod val="40000"/>
                  <a:lumOff val="60000"/>
                </a:schemeClr>
              </a:buClr>
              <a:buSzPct val="70000"/>
            </a:pPr>
            <a:endParaRPr lang="en-US" smtClean="0">
              <a:solidFill>
                <a:srgbClr val="0017C0"/>
              </a:solidFill>
              <a:latin typeface="Courier New" pitchFamily="49" charset="0"/>
              <a:cs typeface="Courier New" pitchFamily="49" charset="0"/>
            </a:endParaRPr>
          </a:p>
          <a:p>
            <a:pPr eaLnBrk="0" hangingPunct="0">
              <a:buClr>
                <a:schemeClr val="accent5">
                  <a:lumMod val="40000"/>
                  <a:lumOff val="60000"/>
                </a:schemeClr>
              </a:buClr>
              <a:buSzPct val="70000"/>
            </a:pPr>
            <a:r>
              <a:rPr lang="en-US">
                <a:solidFill>
                  <a:srgbClr val="0017C0"/>
                </a:solidFill>
                <a:latin typeface="Courier New" pitchFamily="49" charset="0"/>
                <a:cs typeface="Courier New" pitchFamily="49" charset="0"/>
              </a:rPr>
              <a:t>&lt;p </a:t>
            </a:r>
            <a:r>
              <a:rPr lang="en-US" smtClean="0">
                <a:solidFill>
                  <a:srgbClr val="339933"/>
                </a:solidFill>
                <a:latin typeface="Courier New" pitchFamily="49" charset="0"/>
                <a:cs typeface="Courier New" pitchFamily="49" charset="0"/>
              </a:rPr>
              <a:t>onclick=</a:t>
            </a:r>
            <a:r>
              <a:rPr lang="en-US" smtClean="0">
                <a:solidFill>
                  <a:schemeClr val="accent3">
                    <a:lumMod val="75000"/>
                  </a:schemeClr>
                </a:solidFill>
                <a:latin typeface="Courier New" pitchFamily="49" charset="0"/>
                <a:cs typeface="Courier New" pitchFamily="49" charset="0"/>
              </a:rPr>
              <a:t>"login()"</a:t>
            </a:r>
            <a:r>
              <a:rPr lang="en-US" smtClean="0">
                <a:solidFill>
                  <a:srgbClr val="0017C0"/>
                </a:solidFill>
                <a:latin typeface="Courier New" pitchFamily="49" charset="0"/>
                <a:cs typeface="Courier New" pitchFamily="49" charset="0"/>
              </a:rPr>
              <a:t>&gt;</a:t>
            </a:r>
            <a:r>
              <a:rPr lang="en-US">
                <a:latin typeface="Courier New" pitchFamily="49" charset="0"/>
                <a:cs typeface="Courier New" pitchFamily="49" charset="0"/>
              </a:rPr>
              <a:t>Nhấn vào đây</a:t>
            </a:r>
            <a:r>
              <a:rPr lang="en-US">
                <a:solidFill>
                  <a:srgbClr val="0017C0"/>
                </a:solidFill>
                <a:latin typeface="Courier New" pitchFamily="49" charset="0"/>
                <a:cs typeface="Courier New" pitchFamily="49" charset="0"/>
              </a:rPr>
              <a:t>&lt;/p</a:t>
            </a:r>
            <a:r>
              <a:rPr lang="en-US" smtClean="0">
                <a:solidFill>
                  <a:srgbClr val="0017C0"/>
                </a:solidFill>
                <a:latin typeface="Courier New" pitchFamily="49" charset="0"/>
                <a:cs typeface="Courier New" pitchFamily="49" charset="0"/>
              </a:rPr>
              <a:t>&gt;</a:t>
            </a:r>
            <a:endParaRPr lang="en-US">
              <a:solidFill>
                <a:srgbClr val="0017C0"/>
              </a:solidFill>
              <a:latin typeface="Courier New" pitchFamily="49" charset="0"/>
              <a:cs typeface="Courier New" pitchFamily="49" charset="0"/>
            </a:endParaRPr>
          </a:p>
        </p:txBody>
      </p:sp>
    </p:spTree>
    <p:extLst>
      <p:ext uri="{BB962C8B-B14F-4D97-AF65-F5344CB8AC3E}">
        <p14:creationId xmlns="" xmlns:p14="http://schemas.microsoft.com/office/powerpoint/2010/main" val="32626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Tập tin mã nguồn JS có định dạng mở rộng là .js</a:t>
            </a:r>
          </a:p>
          <a:p>
            <a:r>
              <a:rPr lang="en-US" smtClean="0"/>
              <a:t>Sử dụng thẻ script để chèn tập tin</a:t>
            </a:r>
          </a:p>
          <a:p>
            <a:endParaRPr lang="en-US"/>
          </a:p>
          <a:p>
            <a:r>
              <a:rPr lang="en-US" smtClean="0"/>
              <a:t>Ví dụ:</a:t>
            </a:r>
          </a:p>
          <a:p>
            <a:endParaRPr lang="en-US"/>
          </a:p>
        </p:txBody>
      </p:sp>
      <p:sp>
        <p:nvSpPr>
          <p:cNvPr id="3" name="Text Placeholder 2"/>
          <p:cNvSpPr>
            <a:spLocks noGrp="1"/>
          </p:cNvSpPr>
          <p:nvPr>
            <p:ph type="body" sz="quarter" idx="11"/>
          </p:nvPr>
        </p:nvSpPr>
        <p:spPr/>
        <p:txBody>
          <a:bodyPr/>
          <a:lstStyle/>
          <a:p>
            <a:r>
              <a:rPr lang="en-US" smtClean="0"/>
              <a:t>Liên kết tập tin mã nguồn JavaScript</a:t>
            </a:r>
            <a:endParaRPr lang="en-US"/>
          </a:p>
        </p:txBody>
      </p:sp>
      <p:sp>
        <p:nvSpPr>
          <p:cNvPr id="4" name="Rectangle 3"/>
          <p:cNvSpPr/>
          <p:nvPr/>
        </p:nvSpPr>
        <p:spPr>
          <a:xfrm>
            <a:off x="703385" y="2457157"/>
            <a:ext cx="7793502" cy="400110"/>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a:solidFill>
                  <a:srgbClr val="0017C0"/>
                </a:solidFill>
                <a:latin typeface="Courier New" pitchFamily="49" charset="0"/>
                <a:cs typeface="Courier New" pitchFamily="49" charset="0"/>
              </a:rPr>
              <a:t> </a:t>
            </a:r>
            <a:r>
              <a:rPr lang="en-US" smtClean="0">
                <a:solidFill>
                  <a:srgbClr val="0017C0"/>
                </a:solidFill>
                <a:latin typeface="Courier New" pitchFamily="49" charset="0"/>
                <a:cs typeface="Courier New" pitchFamily="49" charset="0"/>
              </a:rPr>
              <a:t>&lt;script </a:t>
            </a:r>
            <a:r>
              <a:rPr lang="en-US" smtClean="0">
                <a:solidFill>
                  <a:srgbClr val="339933"/>
                </a:solidFill>
                <a:latin typeface="Courier New" pitchFamily="49" charset="0"/>
                <a:cs typeface="Courier New" pitchFamily="49" charset="0"/>
              </a:rPr>
              <a:t>src=</a:t>
            </a:r>
            <a:r>
              <a:rPr lang="en-US" smtClean="0">
                <a:solidFill>
                  <a:schemeClr val="accent3">
                    <a:lumMod val="75000"/>
                  </a:schemeClr>
                </a:solidFill>
                <a:latin typeface="Courier New" pitchFamily="49" charset="0"/>
                <a:cs typeface="Courier New" pitchFamily="49" charset="0"/>
              </a:rPr>
              <a:t>"&lt;Đường dẫn&gt;"</a:t>
            </a:r>
            <a:r>
              <a:rPr lang="en-US" smtClean="0">
                <a:solidFill>
                  <a:srgbClr val="0017C0"/>
                </a:solidFill>
                <a:latin typeface="Courier New" pitchFamily="49" charset="0"/>
                <a:cs typeface="Courier New" pitchFamily="49" charset="0"/>
              </a:rPr>
              <a:t>&gt;&lt;/script&gt;</a:t>
            </a:r>
            <a:endParaRPr lang="en-US">
              <a:solidFill>
                <a:srgbClr val="0017C0"/>
              </a:solidFill>
              <a:latin typeface="Courier New" pitchFamily="49" charset="0"/>
              <a:cs typeface="Courier New" pitchFamily="49" charset="0"/>
            </a:endParaRPr>
          </a:p>
        </p:txBody>
      </p:sp>
      <p:sp>
        <p:nvSpPr>
          <p:cNvPr id="5" name="Rectangle 4"/>
          <p:cNvSpPr/>
          <p:nvPr/>
        </p:nvSpPr>
        <p:spPr>
          <a:xfrm>
            <a:off x="703385" y="3805311"/>
            <a:ext cx="7793502" cy="400110"/>
          </a:xfrm>
          <a:prstGeom prst="rect">
            <a:avLst/>
          </a:prstGeom>
          <a:solidFill>
            <a:schemeClr val="bg1">
              <a:lumMod val="65000"/>
              <a:alpha val="15000"/>
            </a:schemeClr>
          </a:solidFill>
          <a:ln w="12700">
            <a:noFill/>
          </a:ln>
        </p:spPr>
        <p:txBody>
          <a:bodyPr wrap="square">
            <a:spAutoFit/>
          </a:bodyPr>
          <a:lstStyle/>
          <a:p>
            <a:pPr eaLnBrk="0" hangingPunct="0">
              <a:buClr>
                <a:schemeClr val="accent5">
                  <a:lumMod val="40000"/>
                  <a:lumOff val="60000"/>
                </a:schemeClr>
              </a:buClr>
              <a:buSzPct val="70000"/>
            </a:pPr>
            <a:r>
              <a:rPr lang="en-US" dirty="0">
                <a:solidFill>
                  <a:srgbClr val="0017C0"/>
                </a:solidFill>
                <a:latin typeface="Courier New" pitchFamily="49" charset="0"/>
                <a:cs typeface="Courier New" pitchFamily="49" charset="0"/>
              </a:rPr>
              <a:t> </a:t>
            </a:r>
            <a:r>
              <a:rPr lang="en-US" dirty="0" smtClean="0">
                <a:solidFill>
                  <a:srgbClr val="0017C0"/>
                </a:solidFill>
                <a:latin typeface="Courier New" pitchFamily="49" charset="0"/>
                <a:cs typeface="Courier New" pitchFamily="49" charset="0"/>
              </a:rPr>
              <a:t>&lt;script </a:t>
            </a:r>
            <a:r>
              <a:rPr lang="en-US" dirty="0" err="1" smtClean="0">
                <a:solidFill>
                  <a:srgbClr val="339933"/>
                </a:solidFill>
                <a:latin typeface="Courier New" pitchFamily="49" charset="0"/>
                <a:cs typeface="Courier New" pitchFamily="49" charset="0"/>
              </a:rPr>
              <a:t>src</a:t>
            </a:r>
            <a:r>
              <a:rPr lang="en-US" dirty="0" smtClean="0">
                <a:solidFill>
                  <a:srgbClr val="339933"/>
                </a:solidFill>
                <a:latin typeface="Courier New" pitchFamily="49" charset="0"/>
                <a:cs typeface="Courier New" pitchFamily="49" charset="0"/>
              </a:rPr>
              <a:t>=</a:t>
            </a:r>
            <a:r>
              <a:rPr lang="en-US" dirty="0" smtClean="0">
                <a:solidFill>
                  <a:schemeClr val="accent3">
                    <a:lumMod val="75000"/>
                  </a:schemeClr>
                </a:solidFill>
                <a:latin typeface="Courier New" pitchFamily="49" charset="0"/>
                <a:cs typeface="Courier New" pitchFamily="49" charset="0"/>
              </a:rPr>
              <a:t>"scripts/script.js"</a:t>
            </a:r>
            <a:r>
              <a:rPr lang="en-US" dirty="0" smtClean="0">
                <a:solidFill>
                  <a:srgbClr val="0017C0"/>
                </a:solidFill>
                <a:latin typeface="Courier New" pitchFamily="49" charset="0"/>
                <a:cs typeface="Courier New" pitchFamily="49" charset="0"/>
              </a:rPr>
              <a:t>&gt;&lt;/script&gt;</a:t>
            </a:r>
            <a:endParaRPr lang="en-US" dirty="0">
              <a:solidFill>
                <a:srgbClr val="0017C0"/>
              </a:solidFill>
              <a:latin typeface="Courier New" pitchFamily="49" charset="0"/>
              <a:cs typeface="Courier New" pitchFamily="49" charset="0"/>
            </a:endParaRPr>
          </a:p>
        </p:txBody>
      </p:sp>
    </p:spTree>
    <p:extLst>
      <p:ext uri="{BB962C8B-B14F-4D97-AF65-F5344CB8AC3E}">
        <p14:creationId xmlns="" xmlns:p14="http://schemas.microsoft.com/office/powerpoint/2010/main" val="3055426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4137</TotalTime>
  <Words>4596</Words>
  <Application>Microsoft Office PowerPoint</Application>
  <PresentationFormat>On-screen Show (4:3)</PresentationFormat>
  <Paragraphs>953</Paragraphs>
  <Slides>77</Slides>
  <Notes>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Standarddesign</vt:lpstr>
      <vt:lpstr>Slide 1</vt:lpstr>
      <vt:lpstr>Slide 2</vt:lpstr>
      <vt:lpstr>Slide 3</vt:lpstr>
      <vt:lpstr>Slide 4</vt:lpstr>
      <vt:lpstr>Slide 5</vt:lpstr>
      <vt:lpstr>Slide 6</vt:lpstr>
      <vt:lpstr>Slide 7</vt:lpstr>
      <vt:lpstr>Slide 8</vt:lpstr>
      <vt:lpstr>Slide 9</vt:lpstr>
      <vt:lpstr>Slide 10</vt:lpstr>
      <vt:lpstr>Slide 11</vt:lpstr>
      <vt:lpstr>Sử dụng hộp thoại và phương thức write</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DUY PROFESSIONAL</dc:creator>
  <dc:description>PresentationLoad.com</dc:description>
  <cp:lastModifiedBy>nhdung</cp:lastModifiedBy>
  <cp:revision>759</cp:revision>
  <dcterms:created xsi:type="dcterms:W3CDTF">2007-11-27T23:54:21Z</dcterms:created>
  <dcterms:modified xsi:type="dcterms:W3CDTF">2015-02-10T03:38:59Z</dcterms:modified>
</cp:coreProperties>
</file>