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287" r:id="rId2"/>
    <p:sldId id="284" r:id="rId3"/>
    <p:sldId id="353" r:id="rId4"/>
    <p:sldId id="354" r:id="rId5"/>
    <p:sldId id="355" r:id="rId6"/>
    <p:sldId id="356" r:id="rId7"/>
    <p:sldId id="359" r:id="rId8"/>
    <p:sldId id="357" r:id="rId9"/>
    <p:sldId id="360" r:id="rId10"/>
    <p:sldId id="361" r:id="rId11"/>
    <p:sldId id="362" r:id="rId12"/>
    <p:sldId id="358" r:id="rId13"/>
    <p:sldId id="363" r:id="rId14"/>
    <p:sldId id="30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17C0"/>
    <a:srgbClr val="339933"/>
    <a:srgbClr val="D3EFBB"/>
    <a:srgbClr val="33CC33"/>
    <a:srgbClr val="B80000"/>
    <a:srgbClr val="7FD13B"/>
    <a:srgbClr val="FFFFCC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606" autoAdjust="0"/>
    <p:restoredTop sz="92555" autoAdjust="0"/>
  </p:normalViewPr>
  <p:slideViewPr>
    <p:cSldViewPr snapToGrid="0">
      <p:cViewPr>
        <p:scale>
          <a:sx n="75" d="100"/>
          <a:sy n="75" d="100"/>
        </p:scale>
        <p:origin x="-73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8411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2723BB-C78C-422F-8FC4-FD04164CFF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29571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690DB2C-687C-4D70-BC81-6D32C9863B7D}" type="slidenum">
              <a:rPr lang="en-GB" sz="1300"/>
              <a:pPr algn="r" eaLnBrk="1" hangingPunct="1"/>
              <a:t>1</a:t>
            </a:fld>
            <a:endParaRPr lang="en-GB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 noProof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>
            <a:spLocks noChangeArrowheads="1"/>
          </p:cNvSpPr>
          <p:nvPr userDrawn="1"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Trung tâm Công nghệ Phần mềm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Đại học Cần Thơ</a:t>
            </a:r>
            <a:endParaRPr lang="de-DE" sz="1600" b="1" smtClean="0">
              <a:solidFill>
                <a:srgbClr val="0D0D0D"/>
              </a:solidFill>
            </a:endParaRPr>
          </a:p>
        </p:txBody>
      </p:sp>
      <p:sp>
        <p:nvSpPr>
          <p:cNvPr id="11163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1329" y="1801311"/>
            <a:ext cx="8049126" cy="1081087"/>
          </a:xfrm>
        </p:spPr>
        <p:txBody>
          <a:bodyPr anchor="ctr"/>
          <a:lstStyle>
            <a:lvl1pPr algn="ctr">
              <a:lnSpc>
                <a:spcPct val="110000"/>
              </a:lnSpc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583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3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27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25400" y="5969000"/>
            <a:ext cx="9169400" cy="889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3EFB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/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47650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0" y="825500"/>
            <a:ext cx="9144000" cy="0"/>
          </a:xfrm>
          <a:prstGeom prst="line">
            <a:avLst/>
          </a:prstGeom>
          <a:noFill/>
          <a:ln w="9525" cmpd="dbl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599155"/>
          </a:xfrm>
        </p:spPr>
        <p:txBody>
          <a:bodyPr>
            <a:normAutofit/>
          </a:bodyPr>
          <a:lstStyle>
            <a:lvl1pPr marL="457200" indent="-457200"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1pPr>
            <a:lvl2pPr marL="685800" indent="-228600">
              <a:buClr>
                <a:srgbClr val="339933"/>
              </a:buClr>
              <a:buSzPct val="50000"/>
              <a:buFont typeface="Courier New" pitchFamily="49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>
              <a:buClr>
                <a:srgbClr val="33CC33"/>
              </a:buClr>
              <a:buSzPct val="800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8566066" cy="587959"/>
          </a:xfrm>
        </p:spPr>
        <p:txBody>
          <a:bodyPr anchor="ctr"/>
          <a:lstStyle>
            <a:lvl1pPr marL="0" indent="0">
              <a:buNone/>
              <a:defRPr sz="2600" b="1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</a:defRPr>
            </a:lvl1pPr>
            <a:lvl3pPr marL="446087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545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63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96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8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10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70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14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63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http://cdn.windows8update.com/wp-content/uploads/2012/01/adobe-dreamweaver-js-icon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shdesignweb.com/jquery-menu.html" TargetMode="External"/><Relationship Id="rId2" Type="http://schemas.openxmlformats.org/officeDocument/2006/relationships/hyperlink" Target="http://www.smashingapps.com/2012/04/05/15-handpicked-jquery-drop-down-menus-tutorial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ounded Rectangle 11"/>
          <p:cNvSpPr>
            <a:spLocks noChangeArrowheads="1"/>
          </p:cNvSpPr>
          <p:nvPr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6147" name="Picture 4" descr="ISO9001-2008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image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363" y="5895975"/>
            <a:ext cx="969962" cy="5524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gray">
          <a:xfrm>
            <a:off x="197307" y="239255"/>
            <a:ext cx="8684756" cy="4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>
              <a:lnSpc>
                <a:spcPct val="110000"/>
              </a:lnSpc>
              <a:defRPr/>
            </a:pP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CHƯƠNG </a:t>
            </a:r>
            <a:r>
              <a:rPr lang="en-US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6</a:t>
            </a:r>
            <a:endParaRPr lang="en-US" sz="2400" b="1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43" y="2242721"/>
            <a:ext cx="831444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DHTML và JQuery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5" name="Rectangle 10"/>
          <p:cNvSpPr txBox="1">
            <a:spLocks noChangeArrowheads="1"/>
          </p:cNvSpPr>
          <p:nvPr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Thơ</a:t>
            </a:r>
            <a:endParaRPr lang="de-DE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2" name="Picture 9" descr="\\172.16.160.11\Tai lieu ISO\Logo CUSC\Logo transparent\CUSC- EDU- Ma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cdn.windows8update.com/wp-content/uploads/2012/01/adobe-dreamweaver-js-icon.png"/>
          <p:cNvPicPr>
            <a:picLocks noChangeAspect="1" noChangeArrowheads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49" y="464870"/>
            <a:ext cx="1584325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0900" y="917912"/>
            <a:ext cx="73025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/>
              <a:t>&lt;!DOCTYPE html&gt;</a:t>
            </a:r>
            <a:br>
              <a:rPr lang="vi-VN" dirty="0" smtClean="0"/>
            </a:br>
            <a:r>
              <a:rPr lang="vi-VN" dirty="0" smtClean="0"/>
              <a:t>&lt;html&gt;</a:t>
            </a:r>
            <a:br>
              <a:rPr lang="vi-VN" dirty="0" smtClean="0"/>
            </a:br>
            <a:r>
              <a:rPr lang="vi-VN" dirty="0" smtClean="0"/>
              <a:t>&lt;head&gt;</a:t>
            </a:r>
            <a:br>
              <a:rPr lang="vi-VN" dirty="0" smtClean="0"/>
            </a:br>
            <a:r>
              <a:rPr lang="vi-VN" dirty="0" smtClean="0"/>
              <a:t>&lt;script src="jquery.js"&gt;&lt;/script&gt;</a:t>
            </a:r>
            <a:br>
              <a:rPr lang="vi-VN" dirty="0" smtClean="0"/>
            </a:br>
            <a:r>
              <a:rPr lang="vi-VN" dirty="0" smtClean="0"/>
              <a:t>&lt;script&gt;</a:t>
            </a:r>
            <a:br>
              <a:rPr lang="vi-VN" dirty="0" smtClean="0"/>
            </a:br>
            <a:r>
              <a:rPr lang="vi-VN" dirty="0" smtClean="0"/>
              <a:t>$(document).ready(function(){</a:t>
            </a:r>
            <a:br>
              <a:rPr lang="vi-VN" dirty="0" smtClean="0"/>
            </a:br>
            <a:r>
              <a:rPr lang="vi-VN" dirty="0" smtClean="0"/>
              <a:t>  $("button").click(function(){</a:t>
            </a:r>
            <a:br>
              <a:rPr lang="vi-VN" dirty="0" smtClean="0"/>
            </a:br>
            <a:r>
              <a:rPr lang="vi-VN" dirty="0" smtClean="0"/>
              <a:t>    $("p").hide();</a:t>
            </a:r>
            <a:br>
              <a:rPr lang="vi-VN" dirty="0" smtClean="0"/>
            </a:br>
            <a:r>
              <a:rPr lang="vi-VN" dirty="0" smtClean="0"/>
              <a:t>  });</a:t>
            </a:r>
            <a:br>
              <a:rPr lang="vi-VN" dirty="0" smtClean="0"/>
            </a:br>
            <a:r>
              <a:rPr lang="vi-VN" dirty="0" smtClean="0"/>
              <a:t>});</a:t>
            </a:r>
            <a:br>
              <a:rPr lang="vi-VN" dirty="0" smtClean="0"/>
            </a:br>
            <a:r>
              <a:rPr lang="vi-VN" dirty="0" smtClean="0"/>
              <a:t>&lt;/script&gt;</a:t>
            </a:r>
            <a:br>
              <a:rPr lang="vi-VN" dirty="0" smtClean="0"/>
            </a:br>
            <a:r>
              <a:rPr lang="vi-VN" dirty="0" smtClean="0"/>
              <a:t>&lt;/head&gt;</a:t>
            </a:r>
            <a:br>
              <a:rPr lang="vi-VN" dirty="0" smtClean="0"/>
            </a:b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&lt;body&gt;</a:t>
            </a:r>
            <a:br>
              <a:rPr lang="vi-VN" dirty="0" smtClean="0"/>
            </a:br>
            <a:r>
              <a:rPr lang="vi-VN" dirty="0" smtClean="0"/>
              <a:t>&lt;h2&gt;This is a heading&lt;/h2&gt;</a:t>
            </a:r>
            <a:br>
              <a:rPr lang="vi-VN" dirty="0" smtClean="0"/>
            </a:br>
            <a:r>
              <a:rPr lang="vi-VN" dirty="0" smtClean="0"/>
              <a:t>&lt;p&gt;This is a paragraph.&lt;/p&gt;</a:t>
            </a:r>
            <a:br>
              <a:rPr lang="vi-VN" dirty="0" smtClean="0"/>
            </a:br>
            <a:r>
              <a:rPr lang="vi-VN" dirty="0" smtClean="0"/>
              <a:t>&lt;p&gt;This is another paragraph.&lt;/p&gt;</a:t>
            </a:r>
            <a:br>
              <a:rPr lang="vi-VN" dirty="0" smtClean="0"/>
            </a:br>
            <a:r>
              <a:rPr lang="vi-VN" dirty="0" smtClean="0"/>
              <a:t>&lt;button&gt;Click me&lt;/button&gt;</a:t>
            </a:r>
            <a:br>
              <a:rPr lang="vi-VN" dirty="0" smtClean="0"/>
            </a:br>
            <a:r>
              <a:rPr lang="vi-VN" dirty="0" smtClean="0"/>
              <a:t>&lt;/body&gt;&lt;/html&gt;</a:t>
            </a:r>
            <a:endParaRPr lang="vi-VN" dirty="0"/>
          </a:p>
        </p:txBody>
      </p:sp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0997" y="990599"/>
          <a:ext cx="8407402" cy="538280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203701"/>
                <a:gridCol w="4203701"/>
              </a:tblGrid>
              <a:tr h="503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Hàm</a:t>
                      </a:r>
                      <a:endParaRPr lang="vi-V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Mô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tả</a:t>
                      </a:r>
                      <a:endParaRPr lang="vi-V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035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hide()</a:t>
                      </a:r>
                      <a:endParaRPr lang="vi-V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/>
                        <a:t>Ẩn đối tượng</a:t>
                      </a:r>
                      <a:endParaRPr lang="vi-VN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/>
                </a:tc>
              </a:tr>
              <a:tr h="5035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show()</a:t>
                      </a:r>
                      <a:endParaRPr lang="vi-V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/>
                        <a:t>Hiện đối tượng</a:t>
                      </a:r>
                      <a:endParaRPr lang="vi-VN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/>
                </a:tc>
              </a:tr>
              <a:tr h="28302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toggle(</a:t>
                      </a:r>
                      <a:r>
                        <a:rPr lang="en-US" sz="2400" dirty="0" err="1"/>
                        <a:t>speed,callback</a:t>
                      </a:r>
                      <a:r>
                        <a:rPr lang="en-US" sz="2400" dirty="0"/>
                        <a:t>)</a:t>
                      </a:r>
                      <a:endParaRPr lang="vi-VN" sz="240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slideDown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speed,callback</a:t>
                      </a:r>
                      <a:r>
                        <a:rPr lang="en-US" sz="2400" dirty="0"/>
                        <a:t>)</a:t>
                      </a:r>
                      <a:endParaRPr lang="vi-VN" sz="240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slideUp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speed,callback</a:t>
                      </a:r>
                      <a:r>
                        <a:rPr lang="en-US" sz="2400" dirty="0"/>
                        <a:t>)</a:t>
                      </a:r>
                      <a:endParaRPr lang="vi-VN" sz="240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slideToggle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speed,callback</a:t>
                      </a:r>
                      <a:r>
                        <a:rPr lang="en-US" sz="2400" dirty="0"/>
                        <a:t>)</a:t>
                      </a:r>
                      <a:endParaRPr lang="vi-VN" sz="240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fadeIn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speed,callback</a:t>
                      </a:r>
                      <a:r>
                        <a:rPr lang="en-US" sz="2400" dirty="0"/>
                        <a:t>)</a:t>
                      </a:r>
                      <a:endParaRPr lang="vi-VN" sz="240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fadeOut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speed,callback</a:t>
                      </a:r>
                      <a:r>
                        <a:rPr lang="en-US" sz="2400" dirty="0"/>
                        <a:t>)</a:t>
                      </a:r>
                      <a:endParaRPr lang="vi-VN" sz="240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fadeTo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speed,opacity,callback</a:t>
                      </a:r>
                      <a:r>
                        <a:rPr lang="en-US" sz="2400" dirty="0"/>
                        <a:t>)</a:t>
                      </a:r>
                      <a:endParaRPr lang="vi-V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Ẩn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hiện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đối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tượng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với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hiệu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ứng</a:t>
                      </a:r>
                      <a:endParaRPr lang="vi-V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/>
                </a:tc>
              </a:tr>
              <a:tr h="8913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/>
                        <a:t>animate()</a:t>
                      </a:r>
                      <a:endParaRPr lang="vi-VN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Thực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hiện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các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hiệu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ứng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theo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smtClean="0"/>
                        <a:t>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thích</a:t>
                      </a:r>
                      <a:endParaRPr lang="vi-V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69901" y="1066799"/>
          <a:ext cx="8166098" cy="51181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568699"/>
                <a:gridCol w="4597399"/>
              </a:tblGrid>
              <a:tr h="633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/>
                        <a:t>Function</a:t>
                      </a:r>
                      <a:endParaRPr lang="vi-V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/>
                        <a:t>Description</a:t>
                      </a:r>
                      <a:endParaRPr lang="vi-V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11211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$(selector).html(content)</a:t>
                      </a:r>
                      <a:endParaRPr lang="vi-V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Thay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đổi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nội</a:t>
                      </a:r>
                      <a:r>
                        <a:rPr lang="en-US" sz="2400" dirty="0"/>
                        <a:t> dung HTML </a:t>
                      </a:r>
                      <a:r>
                        <a:rPr lang="en-US" sz="2400" dirty="0" err="1"/>
                        <a:t>của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phần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tử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được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chọn</a:t>
                      </a:r>
                      <a:endParaRPr lang="vi-V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/>
                </a:tc>
              </a:tr>
              <a:tr h="11211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/>
                        <a:t>$(selector).append(content)</a:t>
                      </a:r>
                      <a:endParaRPr lang="vi-VN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/>
                        <a:t>Cộng thêm vào nội dung HTML của phần tử được chọn</a:t>
                      </a:r>
                      <a:endParaRPr lang="vi-VN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/>
                </a:tc>
              </a:tr>
              <a:tr h="11211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/>
                        <a:t>$(selector).after(content)</a:t>
                      </a:r>
                      <a:endParaRPr lang="vi-VN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/>
                        <a:t>Cộng thêm vào nội dung HTML sau phần tử được chọn</a:t>
                      </a:r>
                      <a:endParaRPr lang="vi-VN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/>
                </a:tc>
              </a:tr>
              <a:tr h="11211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/>
                        <a:t>$(selector).before(content)</a:t>
                      </a:r>
                      <a:endParaRPr lang="vi-VN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Cộng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thêm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vào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nội</a:t>
                      </a:r>
                      <a:r>
                        <a:rPr lang="en-US" sz="2400" dirty="0"/>
                        <a:t> dung HTML </a:t>
                      </a:r>
                      <a:r>
                        <a:rPr lang="en-US" sz="2400" dirty="0" err="1"/>
                        <a:t>trước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phần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tử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được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chọn</a:t>
                      </a:r>
                      <a:endParaRPr lang="vi-V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305" marR="27305" marT="27305" marB="27305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hlinkClick r:id="rId2"/>
              </a:rPr>
              <a:t>http://www.smashingapps.com/2012/04/05/15-handpicked-jquery-drop-down-menus-tutorials.html</a:t>
            </a:r>
            <a:r>
              <a:rPr lang="en-US" dirty="0" smtClean="0"/>
              <a:t> (Menus)</a:t>
            </a:r>
          </a:p>
          <a:p>
            <a:r>
              <a:rPr lang="en-US" smtClean="0">
                <a:hlinkClick r:id="rId3"/>
              </a:rPr>
              <a:t>http://www.freshdesignweb.com/jquery-menu.html</a:t>
            </a:r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597" y="2393199"/>
            <a:ext cx="882805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KẾT THÚC </a:t>
            </a:r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CHƯƠNG </a:t>
            </a: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6</a:t>
            </a:r>
          </a:p>
          <a:p>
            <a:pPr algn="ctr">
              <a:defRPr/>
            </a:pP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Cám ơn các bạn đã theo dõi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17C0"/>
                </a:solidFill>
              </a:rPr>
              <a:t>Dynamic HTML (DHTML)</a:t>
            </a:r>
          </a:p>
          <a:p>
            <a:r>
              <a:rPr lang="en-US" dirty="0" err="1" smtClean="0">
                <a:solidFill>
                  <a:srgbClr val="0017C0"/>
                </a:solidFill>
              </a:rPr>
              <a:t>Một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số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thủ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thuật</a:t>
            </a:r>
            <a:r>
              <a:rPr lang="en-US" dirty="0" smtClean="0">
                <a:solidFill>
                  <a:srgbClr val="0017C0"/>
                </a:solidFill>
              </a:rPr>
              <a:t> JavaScript</a:t>
            </a:r>
            <a:endParaRPr lang="en-US" dirty="0">
              <a:solidFill>
                <a:srgbClr val="0017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 smtClean="0"/>
              <a:t>NỘI DUNG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4282245" cy="4599155"/>
          </a:xfrm>
        </p:spPr>
        <p:txBody>
          <a:bodyPr>
            <a:normAutofit fontScale="92500"/>
          </a:bodyPr>
          <a:lstStyle/>
          <a:p>
            <a:r>
              <a:rPr lang="en-US" smtClean="0"/>
              <a:t>DHTML = Dynamic HTML</a:t>
            </a:r>
          </a:p>
          <a:p>
            <a:r>
              <a:rPr lang="en-US" smtClean="0"/>
              <a:t>Cho phép tạo trang web tương tác động kết hợp các thành phần:</a:t>
            </a:r>
          </a:p>
          <a:p>
            <a:pPr lvl="1"/>
            <a:r>
              <a:rPr lang="en-US" smtClean="0"/>
              <a:t>HTML</a:t>
            </a:r>
          </a:p>
          <a:p>
            <a:pPr lvl="1"/>
            <a:r>
              <a:rPr lang="en-US" smtClean="0"/>
              <a:t>Client Script (JavaScript)</a:t>
            </a:r>
          </a:p>
          <a:p>
            <a:pPr lvl="1"/>
            <a:r>
              <a:rPr lang="en-US" smtClean="0"/>
              <a:t>CSS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DHTML</a:t>
            </a:r>
            <a:endParaRPr lang="en-US"/>
          </a:p>
        </p:txBody>
      </p:sp>
      <p:pic>
        <p:nvPicPr>
          <p:cNvPr id="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36" y="1106591"/>
            <a:ext cx="2442769" cy="24298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36" y="3865569"/>
            <a:ext cx="2625649" cy="26256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990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HTML định nghĩa nội dung thông qua các thẻ (H, P, A, TABLE, …)</a:t>
            </a:r>
          </a:p>
          <a:p>
            <a:r>
              <a:rPr lang="en-US" smtClean="0"/>
              <a:t>CSS định nghĩa các định dạng cho từng trường hợp của tài liệu HTML</a:t>
            </a:r>
          </a:p>
          <a:p>
            <a:pPr lvl="1"/>
            <a:r>
              <a:rPr lang="en-US" smtClean="0"/>
              <a:t>Font chữ (family, size, color, weight, …)</a:t>
            </a:r>
          </a:p>
          <a:p>
            <a:pPr lvl="1"/>
            <a:r>
              <a:rPr lang="en-US" smtClean="0"/>
              <a:t>Hình nền (color, image, position, repeat)</a:t>
            </a:r>
          </a:p>
          <a:p>
            <a:pPr lvl="1"/>
            <a:r>
              <a:rPr lang="en-US" smtClean="0"/>
              <a:t>Vị trí và bố cục (top, left, margin, padding, …) </a:t>
            </a:r>
          </a:p>
          <a:p>
            <a:r>
              <a:rPr lang="en-US" smtClean="0"/>
              <a:t>JavaScript định nghĩa các hành động tương tác giữa các đối tượng 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DHTML = HTML + CSS + JavaScript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1146342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="jquery.js"&gt;&lt;/script&gt;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44500" y="2476500"/>
            <a:ext cx="8382000" cy="172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&lt;script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src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="http://ajax.googleapis.com/ajax/libs/jquery/1.8.0/jquery.min.js"&gt;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&lt;/script&gt;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19100" y="4559300"/>
            <a:ext cx="83820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457200" lvl="0" indent="-457200" eaLnBrk="0" hangingPunct="0">
              <a:spcAft>
                <a:spcPct val="40000"/>
              </a:spcAft>
              <a:buClr>
                <a:srgbClr val="339933"/>
              </a:buClr>
            </a:pPr>
            <a:r>
              <a:rPr lang="vi-VN" sz="2400" dirty="0" smtClean="0"/>
              <a:t>&lt;script src="http://ajax.aspnetcdn.com/ajax/jQuery/jquery-1.8.0.js"&gt; </a:t>
            </a:r>
            <a:endParaRPr lang="en-US" sz="2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  <a:cs typeface="Times New Roman" pitchFamily="18" charset="0"/>
            </a:endParaRPr>
          </a:p>
          <a:p>
            <a:pPr marL="457200" lvl="0" indent="-457200" eaLnBrk="0" hangingPunct="0">
              <a:spcAft>
                <a:spcPct val="40000"/>
              </a:spcAft>
              <a:buClr>
                <a:srgbClr val="339933"/>
              </a:buCl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382000" cy="485942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vi-VN" b="1" dirty="0" smtClean="0"/>
              <a:t>$(</a:t>
            </a:r>
            <a:r>
              <a:rPr lang="vi-VN" b="1" i="1" dirty="0" smtClean="0"/>
              <a:t>selector</a:t>
            </a:r>
            <a:r>
              <a:rPr lang="vi-VN" b="1" dirty="0" smtClean="0"/>
              <a:t>).</a:t>
            </a:r>
            <a:r>
              <a:rPr lang="vi-VN" b="1" i="1" dirty="0" smtClean="0"/>
              <a:t>action</a:t>
            </a:r>
            <a:r>
              <a:rPr lang="vi-VN" b="1" dirty="0" smtClean="0"/>
              <a:t>()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44500" y="2476500"/>
            <a:ext cx="8382000" cy="172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$(this).hide() - hides the current element.</a:t>
            </a:r>
          </a:p>
          <a:p>
            <a:r>
              <a:rPr lang="en-US" sz="2400" dirty="0" smtClean="0"/>
              <a:t>$("p").hide() - hides all &lt;p&gt; elements.</a:t>
            </a:r>
          </a:p>
          <a:p>
            <a:r>
              <a:rPr lang="en-US" sz="2400" dirty="0" smtClean="0"/>
              <a:t>$(".test").hide() - hides all elements with class="test".</a:t>
            </a:r>
          </a:p>
          <a:p>
            <a:r>
              <a:rPr lang="en-US" sz="2400" dirty="0" smtClean="0"/>
              <a:t>$("#test").hide() - hides the element with id="test".</a:t>
            </a:r>
            <a:endParaRPr lang="en-US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19100" y="4483100"/>
            <a:ext cx="8382000" cy="1917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457200" lvl="0" indent="-457200" eaLnBrk="0" hangingPunct="0">
              <a:spcAft>
                <a:spcPct val="40000"/>
              </a:spcAft>
              <a:buClr>
                <a:srgbClr val="339933"/>
              </a:buClr>
            </a:pPr>
            <a:r>
              <a:rPr lang="en-US" sz="2400" dirty="0" smtClean="0"/>
              <a:t>$(document).ready(function(){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</a:t>
            </a:r>
            <a:r>
              <a:rPr lang="en-US" sz="2400" i="1" dirty="0" smtClean="0"/>
              <a:t>// </a:t>
            </a:r>
            <a:r>
              <a:rPr lang="en-US" sz="2400" i="1" dirty="0" err="1" smtClean="0"/>
              <a:t>jQuery</a:t>
            </a:r>
            <a:r>
              <a:rPr lang="en-US" sz="2400" i="1" dirty="0" smtClean="0"/>
              <a:t> methods go here…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});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500" y="1993900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Ví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dụ</a:t>
            </a:r>
            <a:r>
              <a:rPr lang="en-US" sz="2400" b="1" dirty="0" smtClean="0"/>
              <a:t>:</a:t>
            </a:r>
            <a:endParaRPr lang="vi-VN" sz="2400" b="1" dirty="0"/>
          </a:p>
        </p:txBody>
      </p:sp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160354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HTML:  </a:t>
            </a:r>
            <a:r>
              <a:rPr lang="vi-VN" dirty="0" smtClean="0"/>
              <a:t>$("p")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(ID): </a:t>
            </a:r>
            <a:r>
              <a:rPr lang="vi-VN" dirty="0" smtClean="0"/>
              <a:t>$("#test")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(class): </a:t>
            </a:r>
            <a:r>
              <a:rPr lang="vi-VN" dirty="0" smtClean="0"/>
              <a:t>$(".test")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5500" y="3007092"/>
            <a:ext cx="71755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$(document).ready(function(){</a:t>
            </a:r>
            <a:br>
              <a:rPr lang="en-US" dirty="0" smtClean="0"/>
            </a:br>
            <a:r>
              <a:rPr lang="en-US" dirty="0" smtClean="0"/>
              <a:t>  $("button").click(function(){</a:t>
            </a:r>
            <a:br>
              <a:rPr lang="en-US" dirty="0" smtClean="0"/>
            </a:br>
            <a:r>
              <a:rPr lang="en-US" dirty="0" smtClean="0"/>
              <a:t>    $("p").hide();</a:t>
            </a:r>
            <a:br>
              <a:rPr lang="en-US" dirty="0" smtClean="0"/>
            </a:br>
            <a:r>
              <a:rPr lang="en-US" dirty="0" smtClean="0"/>
              <a:t>  });              });</a:t>
            </a:r>
            <a:endParaRPr lang="vi-VN" dirty="0"/>
          </a:p>
        </p:txBody>
      </p:sp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1231898"/>
          <a:ext cx="8674100" cy="5003800"/>
        </p:xfrm>
        <a:graphic>
          <a:graphicData uri="http://schemas.openxmlformats.org/drawingml/2006/table">
            <a:tbl>
              <a:tblPr/>
              <a:tblGrid>
                <a:gridCol w="2409473"/>
                <a:gridCol w="6264627"/>
              </a:tblGrid>
              <a:tr h="457659">
                <a:tc>
                  <a:txBody>
                    <a:bodyPr/>
                    <a:lstStyle/>
                    <a:p>
                      <a:pPr algn="ctr" fontAlgn="t"/>
                      <a:r>
                        <a:rPr lang="vi-VN" sz="1600" b="1" dirty="0">
                          <a:latin typeface="verdana"/>
                        </a:rPr>
                        <a:t>Syntax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vi-VN" sz="1600" b="1" dirty="0">
                          <a:latin typeface="verdana"/>
                        </a:rPr>
                        <a:t>Description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latin typeface="verdana"/>
                        </a:rPr>
                        <a:t>$("*")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latin typeface="verdana"/>
                        </a:rPr>
                        <a:t>Chọn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tất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cả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các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tử</a:t>
                      </a:r>
                      <a:endParaRPr lang="vi-VN" sz="1600" dirty="0">
                        <a:latin typeface="verdana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latin typeface="verdana"/>
                        </a:rPr>
                        <a:t>$(this)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latin typeface="verdana"/>
                        </a:rPr>
                        <a:t>Chọn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600" baseline="0" dirty="0" smtClean="0">
                          <a:latin typeface="verdana"/>
                        </a:rPr>
                        <a:t> HTML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hiện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tại</a:t>
                      </a:r>
                      <a:endParaRPr lang="en-US" sz="1600" dirty="0">
                        <a:latin typeface="verdana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600" dirty="0">
                          <a:latin typeface="verdana"/>
                        </a:rPr>
                        <a:t>$("p.intro")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latin typeface="verdana"/>
                        </a:rPr>
                        <a:t>Chọn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tất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cả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&lt;p</a:t>
                      </a:r>
                      <a:r>
                        <a:rPr lang="en-US" sz="1600" dirty="0">
                          <a:latin typeface="verdana"/>
                        </a:rPr>
                        <a:t>&gt; </a:t>
                      </a:r>
                      <a:r>
                        <a:rPr lang="en-US" sz="1600" dirty="0" err="1" smtClean="0">
                          <a:latin typeface="verdana"/>
                        </a:rPr>
                        <a:t>với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class</a:t>
                      </a:r>
                      <a:r>
                        <a:rPr lang="en-US" sz="1600" dirty="0">
                          <a:latin typeface="verdana"/>
                        </a:rPr>
                        <a:t>="intro"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latin typeface="verdana"/>
                        </a:rPr>
                        <a:t>$("p:first")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latin typeface="verdana"/>
                        </a:rPr>
                        <a:t>Chọn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&lt;p</a:t>
                      </a:r>
                      <a:r>
                        <a:rPr lang="en-US" sz="1600" dirty="0">
                          <a:latin typeface="verdana"/>
                        </a:rPr>
                        <a:t>&gt; </a:t>
                      </a:r>
                      <a:r>
                        <a:rPr lang="en-US" sz="1600" dirty="0" err="1" smtClean="0">
                          <a:latin typeface="verdana"/>
                        </a:rPr>
                        <a:t>đầu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tiên</a:t>
                      </a:r>
                      <a:endParaRPr lang="en-US" sz="1600" dirty="0">
                        <a:latin typeface="verdana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latin typeface="verdana"/>
                        </a:rPr>
                        <a:t>$("ul li:first")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latin typeface="verdana"/>
                        </a:rPr>
                        <a:t>Chọn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&lt;</a:t>
                      </a:r>
                      <a:r>
                        <a:rPr lang="en-US" sz="1600" dirty="0" err="1" smtClean="0">
                          <a:latin typeface="verdana"/>
                        </a:rPr>
                        <a:t>li</a:t>
                      </a:r>
                      <a:r>
                        <a:rPr lang="en-US" sz="1600" dirty="0">
                          <a:latin typeface="verdana"/>
                        </a:rPr>
                        <a:t>&gt; </a:t>
                      </a:r>
                      <a:r>
                        <a:rPr lang="en-US" sz="1600" dirty="0" err="1" smtClean="0">
                          <a:latin typeface="verdana"/>
                        </a:rPr>
                        <a:t>đầu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tiên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của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&lt;</a:t>
                      </a:r>
                      <a:r>
                        <a:rPr lang="en-US" sz="1600" dirty="0" err="1" smtClean="0">
                          <a:latin typeface="verdana"/>
                        </a:rPr>
                        <a:t>ul</a:t>
                      </a:r>
                      <a:r>
                        <a:rPr lang="en-US" sz="1600" dirty="0" smtClean="0">
                          <a:latin typeface="verdana"/>
                        </a:rPr>
                        <a:t>&gt; </a:t>
                      </a:r>
                      <a:r>
                        <a:rPr lang="en-US" sz="1600" dirty="0" err="1" smtClean="0">
                          <a:latin typeface="verdana"/>
                        </a:rPr>
                        <a:t>đầu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tiên</a:t>
                      </a:r>
                      <a:endParaRPr lang="en-US" sz="1600" dirty="0">
                        <a:latin typeface="verdana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latin typeface="verdana"/>
                        </a:rPr>
                        <a:t>$("ul li:first-child")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latin typeface="verdana"/>
                        </a:rPr>
                        <a:t>Chọn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&lt;</a:t>
                      </a:r>
                      <a:r>
                        <a:rPr lang="en-US" sz="1600" dirty="0" err="1" smtClean="0">
                          <a:latin typeface="verdana"/>
                        </a:rPr>
                        <a:t>li</a:t>
                      </a:r>
                      <a:r>
                        <a:rPr lang="en-US" sz="1600" dirty="0">
                          <a:latin typeface="verdana"/>
                        </a:rPr>
                        <a:t>&gt; </a:t>
                      </a:r>
                      <a:r>
                        <a:rPr lang="en-US" sz="1600" dirty="0" err="1" smtClean="0">
                          <a:latin typeface="verdana"/>
                        </a:rPr>
                        <a:t>đầu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tiên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của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mỗi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&lt;</a:t>
                      </a:r>
                      <a:r>
                        <a:rPr lang="en-US" sz="1600" dirty="0" err="1" smtClean="0">
                          <a:latin typeface="verdana"/>
                        </a:rPr>
                        <a:t>ul</a:t>
                      </a:r>
                      <a:r>
                        <a:rPr lang="en-US" sz="1600" dirty="0">
                          <a:latin typeface="verdana"/>
                        </a:rPr>
                        <a:t>&gt;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latin typeface="verdana"/>
                        </a:rPr>
                        <a:t>$("[href]")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latin typeface="verdana"/>
                        </a:rPr>
                        <a:t>Chọn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tất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cả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các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với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thuộc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tính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href</a:t>
                      </a:r>
                      <a:endParaRPr lang="en-US" sz="1600" dirty="0">
                        <a:latin typeface="verdana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4627"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latin typeface="verdana"/>
                        </a:rPr>
                        <a:t>$("a[target='_blank']")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latin typeface="verdana"/>
                        </a:rPr>
                        <a:t>Chọn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tất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cả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&lt;a</a:t>
                      </a:r>
                      <a:r>
                        <a:rPr lang="en-US" sz="1600" dirty="0">
                          <a:latin typeface="verdana"/>
                        </a:rPr>
                        <a:t>&gt; </a:t>
                      </a:r>
                      <a:r>
                        <a:rPr lang="en-US" sz="1600" dirty="0" err="1" smtClean="0">
                          <a:latin typeface="verdana"/>
                        </a:rPr>
                        <a:t>với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thuộc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tính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target </a:t>
                      </a:r>
                      <a:r>
                        <a:rPr lang="en-US" sz="1600" dirty="0" err="1" smtClean="0">
                          <a:latin typeface="verdana"/>
                        </a:rPr>
                        <a:t>có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giá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trị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là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"_</a:t>
                      </a:r>
                      <a:r>
                        <a:rPr lang="en-US" sz="1600" dirty="0">
                          <a:latin typeface="verdana"/>
                        </a:rPr>
                        <a:t>blank"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4627"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latin typeface="verdana"/>
                        </a:rPr>
                        <a:t>$("a[target!='_blank']")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latin typeface="verdana"/>
                        </a:rPr>
                        <a:t>Chọn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tất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cả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&lt;a&gt; </a:t>
                      </a:r>
                      <a:r>
                        <a:rPr lang="en-US" sz="1600" dirty="0" err="1" smtClean="0">
                          <a:latin typeface="verdana"/>
                        </a:rPr>
                        <a:t>với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thuộc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tính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target </a:t>
                      </a:r>
                      <a:r>
                        <a:rPr lang="en-US" sz="1600" dirty="0" err="1" smtClean="0">
                          <a:latin typeface="verdana"/>
                        </a:rPr>
                        <a:t>có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giá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trị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khác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"_blank"</a:t>
                      </a:r>
                      <a:endParaRPr lang="en-US" sz="1600" dirty="0">
                        <a:latin typeface="verdana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4627"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latin typeface="verdana"/>
                        </a:rPr>
                        <a:t>$(":button")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latin typeface="verdana"/>
                        </a:rPr>
                        <a:t>Chọn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tất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cả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&lt;button</a:t>
                      </a:r>
                      <a:r>
                        <a:rPr lang="en-US" sz="1600" dirty="0">
                          <a:latin typeface="verdana"/>
                        </a:rPr>
                        <a:t>&gt; </a:t>
                      </a:r>
                      <a:r>
                        <a:rPr lang="en-US" sz="1600" dirty="0" err="1" smtClean="0">
                          <a:latin typeface="verdana"/>
                        </a:rPr>
                        <a:t>và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các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&lt;input</a:t>
                      </a:r>
                      <a:r>
                        <a:rPr lang="en-US" sz="1600" dirty="0">
                          <a:latin typeface="verdana"/>
                        </a:rPr>
                        <a:t>&gt; </a:t>
                      </a:r>
                      <a:r>
                        <a:rPr lang="en-US" sz="1600" dirty="0" err="1" smtClean="0">
                          <a:latin typeface="verdana"/>
                        </a:rPr>
                        <a:t>có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kiểu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là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"button</a:t>
                      </a:r>
                      <a:r>
                        <a:rPr lang="en-US" sz="1600" dirty="0">
                          <a:latin typeface="verdana"/>
                        </a:rPr>
                        <a:t>"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latin typeface="verdana"/>
                        </a:rPr>
                        <a:t>$("tr:even")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latin typeface="verdana"/>
                        </a:rPr>
                        <a:t>Chọn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tất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cả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&lt;</a:t>
                      </a:r>
                      <a:r>
                        <a:rPr lang="en-US" sz="1600" dirty="0" err="1" smtClean="0">
                          <a:latin typeface="verdana"/>
                        </a:rPr>
                        <a:t>tr</a:t>
                      </a:r>
                      <a:r>
                        <a:rPr lang="en-US" sz="1600" dirty="0">
                          <a:latin typeface="verdana"/>
                        </a:rPr>
                        <a:t>&gt; </a:t>
                      </a:r>
                      <a:r>
                        <a:rPr lang="en-US" sz="1600" dirty="0" smtClean="0">
                          <a:latin typeface="verdana"/>
                        </a:rPr>
                        <a:t>ở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vị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trí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chẵn</a:t>
                      </a:r>
                      <a:endParaRPr lang="en-US" sz="1600" dirty="0">
                        <a:latin typeface="verdana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172"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latin typeface="verdana"/>
                        </a:rPr>
                        <a:t>$("tr:odd")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latin typeface="verdana"/>
                        </a:rPr>
                        <a:t>Chọn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tất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cả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</a:rPr>
                        <a:t>&lt;</a:t>
                      </a:r>
                      <a:r>
                        <a:rPr lang="en-US" sz="1600" dirty="0" err="1" smtClean="0">
                          <a:latin typeface="verdana"/>
                        </a:rPr>
                        <a:t>tr</a:t>
                      </a:r>
                      <a:r>
                        <a:rPr lang="en-US" sz="1600" dirty="0" smtClean="0">
                          <a:latin typeface="verdana"/>
                        </a:rPr>
                        <a:t>&gt; ở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vị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trí</a:t>
                      </a:r>
                      <a:r>
                        <a:rPr lang="en-US" sz="1600" baseline="0" dirty="0" smtClean="0">
                          <a:latin typeface="verdana"/>
                        </a:rPr>
                        <a:t> </a:t>
                      </a:r>
                      <a:r>
                        <a:rPr lang="en-US" sz="1600" baseline="0" dirty="0" err="1" smtClean="0">
                          <a:latin typeface="verdana"/>
                        </a:rPr>
                        <a:t>lẻ</a:t>
                      </a:r>
                      <a:endParaRPr lang="en-US" sz="1600" dirty="0">
                        <a:latin typeface="verdana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3700" y="1346724"/>
          <a:ext cx="8483599" cy="4914375"/>
        </p:xfrm>
        <a:graphic>
          <a:graphicData uri="http://schemas.openxmlformats.org/drawingml/2006/table">
            <a:tbl>
              <a:tblPr/>
              <a:tblGrid>
                <a:gridCol w="3441700"/>
                <a:gridCol w="5041899"/>
              </a:tblGrid>
              <a:tr h="332050">
                <a:tc>
                  <a:txBody>
                    <a:bodyPr/>
                    <a:lstStyle/>
                    <a:p>
                      <a:pPr algn="ctr" fontAlgn="t"/>
                      <a:r>
                        <a:rPr lang="vi-VN" sz="1800" b="1" dirty="0">
                          <a:latin typeface="verdana"/>
                        </a:rPr>
                        <a:t>Event Method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vi-VN" sz="1800" b="1" dirty="0">
                          <a:latin typeface="verdana"/>
                        </a:rPr>
                        <a:t>Description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1131577">
                <a:tc>
                  <a:txBody>
                    <a:bodyPr/>
                    <a:lstStyle/>
                    <a:p>
                      <a:pPr fontAlgn="t"/>
                      <a:r>
                        <a:rPr lang="vi-VN" sz="1800">
                          <a:latin typeface="verdana"/>
                        </a:rPr>
                        <a:t>$(document).ready(function)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 smtClean="0">
                          <a:latin typeface="verdana"/>
                        </a:rPr>
                        <a:t>Kết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nối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một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hàm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đến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sự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kiện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sẵn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sàn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dirty="0" err="1" smtClean="0">
                          <a:latin typeface="verdana"/>
                        </a:rPr>
                        <a:t>của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một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tài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liệu</a:t>
                      </a:r>
                      <a:r>
                        <a:rPr lang="en-US" sz="1800" baseline="0" dirty="0">
                          <a:latin typeface="verdana"/>
                        </a:rPr>
                        <a:t> </a:t>
                      </a:r>
                      <a:r>
                        <a:rPr lang="en-US" sz="1800" smtClean="0">
                          <a:latin typeface="verdana"/>
                        </a:rPr>
                        <a:t>(</a:t>
                      </a:r>
                      <a:r>
                        <a:rPr lang="en-US" sz="1800" dirty="0" err="1" smtClean="0">
                          <a:latin typeface="verdana"/>
                        </a:rPr>
                        <a:t>Khi</a:t>
                      </a:r>
                      <a:r>
                        <a:rPr lang="en-US" sz="1800" dirty="0" smtClean="0">
                          <a:latin typeface="verdana"/>
                        </a:rPr>
                        <a:t> </a:t>
                      </a:r>
                      <a:r>
                        <a:rPr lang="en-US" sz="1800" dirty="0" err="1" smtClean="0">
                          <a:latin typeface="verdana"/>
                        </a:rPr>
                        <a:t>tài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liệu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được</a:t>
                      </a:r>
                      <a:r>
                        <a:rPr lang="en-US" sz="1800" baseline="0" dirty="0" smtClean="0">
                          <a:latin typeface="verdana"/>
                        </a:rPr>
                        <a:t> load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hoàn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chỉnh</a:t>
                      </a:r>
                      <a:r>
                        <a:rPr lang="en-US" sz="1800" dirty="0" smtClean="0">
                          <a:latin typeface="verdana"/>
                        </a:rPr>
                        <a:t>)</a:t>
                      </a:r>
                      <a:endParaRPr lang="en-US" sz="1800" dirty="0">
                        <a:latin typeface="verdana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687">
                <a:tc>
                  <a:txBody>
                    <a:bodyPr/>
                    <a:lstStyle/>
                    <a:p>
                      <a:pPr fontAlgn="t"/>
                      <a:r>
                        <a:rPr lang="vi-VN" sz="1800">
                          <a:latin typeface="verdana"/>
                        </a:rPr>
                        <a:t>$(</a:t>
                      </a:r>
                      <a:r>
                        <a:rPr lang="vi-VN" sz="1800" i="1">
                          <a:latin typeface="verdana"/>
                        </a:rPr>
                        <a:t>selector</a:t>
                      </a:r>
                      <a:r>
                        <a:rPr lang="vi-VN" sz="1800">
                          <a:latin typeface="verdana"/>
                        </a:rPr>
                        <a:t>).click(function)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 smtClean="0">
                          <a:latin typeface="verdana"/>
                        </a:rPr>
                        <a:t>Bẫy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hoặc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kết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nối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một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hàm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đến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sự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kiện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nhấn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chuột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trên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được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chọn</a:t>
                      </a:r>
                      <a:endParaRPr lang="en-US" sz="1800" dirty="0">
                        <a:latin typeface="verdana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687">
                <a:tc>
                  <a:txBody>
                    <a:bodyPr/>
                    <a:lstStyle/>
                    <a:p>
                      <a:pPr fontAlgn="t"/>
                      <a:r>
                        <a:rPr lang="vi-VN" sz="1800">
                          <a:latin typeface="verdana"/>
                        </a:rPr>
                        <a:t>$(</a:t>
                      </a:r>
                      <a:r>
                        <a:rPr lang="vi-VN" sz="1800" i="1">
                          <a:latin typeface="verdana"/>
                        </a:rPr>
                        <a:t>selector</a:t>
                      </a:r>
                      <a:r>
                        <a:rPr lang="vi-VN" sz="1800">
                          <a:latin typeface="verdana"/>
                        </a:rPr>
                        <a:t>).dblclick(function)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 smtClean="0">
                          <a:latin typeface="verdana"/>
                        </a:rPr>
                        <a:t>Bẫy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hoặc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kết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nối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một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hàm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đến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sự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kiện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nhấn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đúp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chuột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trên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được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chọn</a:t>
                      </a:r>
                      <a:endParaRPr lang="en-US" sz="1800" dirty="0">
                        <a:latin typeface="verdana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687">
                <a:tc>
                  <a:txBody>
                    <a:bodyPr/>
                    <a:lstStyle/>
                    <a:p>
                      <a:pPr fontAlgn="t"/>
                      <a:r>
                        <a:rPr lang="vi-VN" sz="1800">
                          <a:latin typeface="verdana"/>
                        </a:rPr>
                        <a:t>$(</a:t>
                      </a:r>
                      <a:r>
                        <a:rPr lang="vi-VN" sz="1800" i="1">
                          <a:latin typeface="verdana"/>
                        </a:rPr>
                        <a:t>selector</a:t>
                      </a:r>
                      <a:r>
                        <a:rPr lang="vi-VN" sz="1800">
                          <a:latin typeface="verdana"/>
                        </a:rPr>
                        <a:t>).focus(function)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 smtClean="0">
                          <a:latin typeface="verdana"/>
                        </a:rPr>
                        <a:t>Bẫy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hoặc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kết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nối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một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hàm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đến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sự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kiện</a:t>
                      </a:r>
                      <a:r>
                        <a:rPr lang="en-US" sz="1800" baseline="0" dirty="0" smtClean="0">
                          <a:latin typeface="verdana"/>
                        </a:rPr>
                        <a:t> focus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trên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được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chọn</a:t>
                      </a:r>
                      <a:endParaRPr lang="en-US" sz="1800" dirty="0">
                        <a:latin typeface="verdana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687">
                <a:tc>
                  <a:txBody>
                    <a:bodyPr/>
                    <a:lstStyle/>
                    <a:p>
                      <a:pPr fontAlgn="t"/>
                      <a:r>
                        <a:rPr lang="vi-VN" sz="1800" dirty="0">
                          <a:latin typeface="verdana"/>
                        </a:rPr>
                        <a:t>$(</a:t>
                      </a:r>
                      <a:r>
                        <a:rPr lang="vi-VN" sz="1800" i="1" dirty="0">
                          <a:latin typeface="verdana"/>
                        </a:rPr>
                        <a:t>selector</a:t>
                      </a:r>
                      <a:r>
                        <a:rPr lang="vi-VN" sz="1800" dirty="0">
                          <a:latin typeface="verdana"/>
                        </a:rPr>
                        <a:t>).mouseover(function)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 smtClean="0">
                          <a:latin typeface="verdana"/>
                        </a:rPr>
                        <a:t>Bẫy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hoặc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kết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nối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một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hàm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đến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sự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kiện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vi-VN" sz="1800" dirty="0" smtClean="0">
                          <a:latin typeface="verdana"/>
                        </a:rPr>
                        <a:t>mouseover</a:t>
                      </a:r>
                      <a:r>
                        <a:rPr lang="en-US" sz="1800" smtClean="0">
                          <a:latin typeface="verdana"/>
                        </a:rPr>
                        <a:t> </a:t>
                      </a:r>
                      <a:r>
                        <a:rPr lang="en-US" sz="1800" baseline="0" smtClean="0">
                          <a:latin typeface="verdana"/>
                        </a:rPr>
                        <a:t>trên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phần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tử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được</a:t>
                      </a:r>
                      <a:r>
                        <a:rPr lang="en-US" sz="1800" baseline="0" dirty="0" smtClean="0">
                          <a:latin typeface="verdana"/>
                        </a:rPr>
                        <a:t> </a:t>
                      </a:r>
                      <a:r>
                        <a:rPr lang="en-US" sz="1800" baseline="0" dirty="0" err="1" smtClean="0">
                          <a:latin typeface="verdana"/>
                        </a:rPr>
                        <a:t>chọn</a:t>
                      </a:r>
                      <a:endParaRPr lang="en-US" sz="1800" dirty="0">
                        <a:latin typeface="verdana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4906</TotalTime>
  <Words>735</Words>
  <Application>Microsoft Office PowerPoint</Application>
  <PresentationFormat>On-screen Show (4:3)</PresentationFormat>
  <Paragraphs>116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Standarddesign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DUY PROFESSIONAL</dc:creator>
  <dc:description>PresentationLoad.com</dc:description>
  <cp:lastModifiedBy>nhdung</cp:lastModifiedBy>
  <cp:revision>762</cp:revision>
  <dcterms:created xsi:type="dcterms:W3CDTF">2007-11-27T23:54:21Z</dcterms:created>
  <dcterms:modified xsi:type="dcterms:W3CDTF">2015-03-04T07:02:04Z</dcterms:modified>
</cp:coreProperties>
</file>