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1"/>
  </p:notesMasterIdLst>
  <p:handoutMasterIdLst>
    <p:handoutMasterId r:id="rId32"/>
  </p:handoutMasterIdLst>
  <p:sldIdLst>
    <p:sldId id="287" r:id="rId2"/>
    <p:sldId id="284" r:id="rId3"/>
    <p:sldId id="310" r:id="rId4"/>
    <p:sldId id="311" r:id="rId5"/>
    <p:sldId id="313" r:id="rId6"/>
    <p:sldId id="312" r:id="rId7"/>
    <p:sldId id="314" r:id="rId8"/>
    <p:sldId id="316" r:id="rId9"/>
    <p:sldId id="317" r:id="rId10"/>
    <p:sldId id="315" r:id="rId11"/>
    <p:sldId id="318" r:id="rId12"/>
    <p:sldId id="319" r:id="rId13"/>
    <p:sldId id="320" r:id="rId14"/>
    <p:sldId id="322" r:id="rId15"/>
    <p:sldId id="321"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09" r:id="rId30"/>
  </p:sldIdLst>
  <p:sldSz cx="9144000" cy="6858000" type="screen4x3"/>
  <p:notesSz cx="6858000" cy="9144000"/>
  <p:custDataLst>
    <p:tags r:id="rId33"/>
  </p:custDataLst>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0017C0"/>
    <a:srgbClr val="33CC33"/>
    <a:srgbClr val="D3EFBB"/>
    <a:srgbClr val="B80000"/>
    <a:srgbClr val="7FD13B"/>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06" autoAdjust="0"/>
    <p:restoredTop sz="92555" autoAdjust="0"/>
  </p:normalViewPr>
  <p:slideViewPr>
    <p:cSldViewPr snapToGrid="0">
      <p:cViewPr varScale="1">
        <p:scale>
          <a:sx n="64" d="100"/>
          <a:sy n="64" d="100"/>
        </p:scale>
        <p:origin x="127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Tree>
    <p:extLst>
      <p:ext uri="{BB962C8B-B14F-4D97-AF65-F5344CB8AC3E}">
        <p14:creationId xmlns:p14="http://schemas.microsoft.com/office/powerpoint/2010/main" val="518411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de-DE"/>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de-DE"/>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F92723BB-C78C-422F-8FC4-FD04164CFFA1}" type="slidenum">
              <a:rPr lang="de-DE"/>
              <a:pPr>
                <a:defRPr/>
              </a:pPr>
              <a:t>‹#›</a:t>
            </a:fld>
            <a:endParaRPr lang="de-DE"/>
          </a:p>
        </p:txBody>
      </p:sp>
    </p:spTree>
    <p:extLst>
      <p:ext uri="{BB962C8B-B14F-4D97-AF65-F5344CB8AC3E}">
        <p14:creationId xmlns:p14="http://schemas.microsoft.com/office/powerpoint/2010/main" val="31295711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7788" y="8689975"/>
            <a:ext cx="29702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nchor="b"/>
          <a:lstStyle>
            <a:lvl1pPr defTabSz="947738" eaLnBrk="0" hangingPunct="0">
              <a:defRPr sz="2000">
                <a:solidFill>
                  <a:schemeClr val="tx1"/>
                </a:solidFill>
                <a:latin typeface="Arial" charset="0"/>
                <a:cs typeface="Arial" charset="0"/>
              </a:defRPr>
            </a:lvl1pPr>
            <a:lvl2pPr marL="742950" indent="-285750" defTabSz="947738" eaLnBrk="0" hangingPunct="0">
              <a:defRPr sz="2000">
                <a:solidFill>
                  <a:schemeClr val="tx1"/>
                </a:solidFill>
                <a:latin typeface="Arial" charset="0"/>
                <a:cs typeface="Arial" charset="0"/>
              </a:defRPr>
            </a:lvl2pPr>
            <a:lvl3pPr marL="1143000" indent="-228600" defTabSz="947738" eaLnBrk="0" hangingPunct="0">
              <a:defRPr sz="2000">
                <a:solidFill>
                  <a:schemeClr val="tx1"/>
                </a:solidFill>
                <a:latin typeface="Arial" charset="0"/>
                <a:cs typeface="Arial" charset="0"/>
              </a:defRPr>
            </a:lvl3pPr>
            <a:lvl4pPr marL="1600200" indent="-228600" defTabSz="947738" eaLnBrk="0" hangingPunct="0">
              <a:defRPr sz="2000">
                <a:solidFill>
                  <a:schemeClr val="tx1"/>
                </a:solidFill>
                <a:latin typeface="Arial" charset="0"/>
                <a:cs typeface="Arial" charset="0"/>
              </a:defRPr>
            </a:lvl4pPr>
            <a:lvl5pPr marL="2057400" indent="-228600" defTabSz="947738" eaLnBrk="0" hangingPunct="0">
              <a:defRPr sz="2000">
                <a:solidFill>
                  <a:schemeClr val="tx1"/>
                </a:solidFill>
                <a:latin typeface="Arial" charset="0"/>
                <a:cs typeface="Arial" charset="0"/>
              </a:defRPr>
            </a:lvl5pPr>
            <a:lvl6pPr marL="2514600" indent="-228600" defTabSz="947738" eaLnBrk="0" fontAlgn="base" hangingPunct="0">
              <a:spcBef>
                <a:spcPct val="0"/>
              </a:spcBef>
              <a:spcAft>
                <a:spcPct val="0"/>
              </a:spcAft>
              <a:defRPr sz="2000">
                <a:solidFill>
                  <a:schemeClr val="tx1"/>
                </a:solidFill>
                <a:latin typeface="Arial" charset="0"/>
                <a:cs typeface="Arial" charset="0"/>
              </a:defRPr>
            </a:lvl6pPr>
            <a:lvl7pPr marL="2971800" indent="-228600" defTabSz="947738" eaLnBrk="0" fontAlgn="base" hangingPunct="0">
              <a:spcBef>
                <a:spcPct val="0"/>
              </a:spcBef>
              <a:spcAft>
                <a:spcPct val="0"/>
              </a:spcAft>
              <a:defRPr sz="2000">
                <a:solidFill>
                  <a:schemeClr val="tx1"/>
                </a:solidFill>
                <a:latin typeface="Arial" charset="0"/>
                <a:cs typeface="Arial" charset="0"/>
              </a:defRPr>
            </a:lvl7pPr>
            <a:lvl8pPr marL="3429000" indent="-228600" defTabSz="947738" eaLnBrk="0" fontAlgn="base" hangingPunct="0">
              <a:spcBef>
                <a:spcPct val="0"/>
              </a:spcBef>
              <a:spcAft>
                <a:spcPct val="0"/>
              </a:spcAft>
              <a:defRPr sz="2000">
                <a:solidFill>
                  <a:schemeClr val="tx1"/>
                </a:solidFill>
                <a:latin typeface="Arial" charset="0"/>
                <a:cs typeface="Arial" charset="0"/>
              </a:defRPr>
            </a:lvl8pPr>
            <a:lvl9pPr marL="3886200" indent="-228600" defTabSz="947738" eaLnBrk="0" fontAlgn="base" hangingPunct="0">
              <a:spcBef>
                <a:spcPct val="0"/>
              </a:spcBef>
              <a:spcAft>
                <a:spcPct val="0"/>
              </a:spcAft>
              <a:defRPr sz="2000">
                <a:solidFill>
                  <a:schemeClr val="tx1"/>
                </a:solidFill>
                <a:latin typeface="Arial" charset="0"/>
                <a:cs typeface="Arial" charset="0"/>
              </a:defRPr>
            </a:lvl9pPr>
          </a:lstStyle>
          <a:p>
            <a:pPr algn="r" eaLnBrk="1" hangingPunct="1"/>
            <a:fld id="{9690DB2C-687C-4D70-BC81-6D32C9863B7D}" type="slidenum">
              <a:rPr lang="en-GB" sz="1300"/>
              <a:pPr algn="r" eaLnBrk="1" hangingPunct="1"/>
              <a:t>1</a:t>
            </a:fld>
            <a:endParaRPr lang="en-GB" sz="1300"/>
          </a:p>
        </p:txBody>
      </p:sp>
      <p:sp>
        <p:nvSpPr>
          <p:cNvPr id="48131" name="Rectangle 2"/>
          <p:cNvSpPr>
            <a:spLocks noGrp="1" noRot="1" noChangeAspect="1" noChangeArrowheads="1" noTextEdit="1"/>
          </p:cNvSpPr>
          <p:nvPr>
            <p:ph type="sldImg"/>
          </p:nvPr>
        </p:nvSpPr>
        <p:spPr>
          <a:xfrm>
            <a:off x="1143000" y="685800"/>
            <a:ext cx="4573588" cy="3430588"/>
          </a:xfrm>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24" tIns="47416" rIns="94824" bIns="47416"/>
          <a:lstStyle/>
          <a:p>
            <a:pPr eaLnBrk="1" hangingPunct="1"/>
            <a:endParaRPr lang="de-D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3588" cy="3430588"/>
          </a:xfrm>
          <a:ln/>
        </p:spPr>
      </p:sp>
      <p:sp>
        <p:nvSpPr>
          <p:cNvPr id="491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endParaRPr lang="en-US" noProof="1"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ounded Rectangle 11"/>
          <p:cNvSpPr>
            <a:spLocks noChangeArrowheads="1"/>
          </p:cNvSpPr>
          <p:nvPr userDrawn="1"/>
        </p:nvSpPr>
        <p:spPr bwMode="auto">
          <a:xfrm>
            <a:off x="2835275" y="3957638"/>
            <a:ext cx="6046788" cy="1266825"/>
          </a:xfrm>
          <a:prstGeom prst="roundRect">
            <a:avLst>
              <a:gd name="adj" fmla="val 16667"/>
            </a:avLst>
          </a:prstGeom>
          <a:solidFill>
            <a:schemeClr val="bg1">
              <a:alpha val="43921"/>
            </a:schemeClr>
          </a:solidFill>
          <a:ln w="9525" algn="ctr">
            <a:noFill/>
            <a:round/>
            <a:headEnd/>
            <a:tailEnd/>
          </a:ln>
        </p:spPr>
        <p:txBody>
          <a:bodyPr wrap="none" lIns="90000" tIns="46800" rIns="90000" bIns="46800" anchor="ctr"/>
          <a:lstStyle/>
          <a:p>
            <a:pPr>
              <a:defRPr/>
            </a:pPr>
            <a:endParaRPr lang="en-US">
              <a:latin typeface="Arial" pitchFamily="34" charset="0"/>
              <a:cs typeface="Arial" pitchFamily="34" charset="0"/>
            </a:endParaRPr>
          </a:p>
        </p:txBody>
      </p:sp>
      <p:pic>
        <p:nvPicPr>
          <p:cNvPr id="4" name="Picture 9" descr="\\172.16.160.11\Tai lieu ISO\Logo CUSC\Logo transparent\CUSC- EDU- Mau.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113088" y="4064000"/>
            <a:ext cx="142716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txBox="1">
            <a:spLocks noChangeArrowheads="1"/>
          </p:cNvSpPr>
          <p:nvPr userDrawn="1"/>
        </p:nvSpPr>
        <p:spPr bwMode="gray">
          <a:xfrm>
            <a:off x="4710113" y="4065588"/>
            <a:ext cx="4152900" cy="976312"/>
          </a:xfrm>
          <a:prstGeom prst="rect">
            <a:avLst/>
          </a:prstGeom>
          <a:noFill/>
          <a:ln>
            <a:noFill/>
          </a:ln>
          <a:extLst/>
        </p:spPr>
        <p:txBody>
          <a:bodyPr lIns="0" rIns="0"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spcAft>
                <a:spcPct val="40000"/>
              </a:spcAft>
              <a:buFont typeface="Wingdings" pitchFamily="2" charset="2"/>
              <a:buNone/>
              <a:defRPr/>
            </a:pPr>
            <a:r>
              <a:rPr lang="en-US" sz="1600" b="1" smtClean="0">
                <a:solidFill>
                  <a:srgbClr val="0D0D0D"/>
                </a:solidFill>
              </a:rPr>
              <a:t>Trung tâm Công nghệ Phần mềm</a:t>
            </a:r>
          </a:p>
          <a:p>
            <a:pPr eaLnBrk="1" hangingPunct="1">
              <a:spcAft>
                <a:spcPct val="40000"/>
              </a:spcAft>
              <a:buFont typeface="Wingdings" pitchFamily="2" charset="2"/>
              <a:buNone/>
              <a:defRPr/>
            </a:pPr>
            <a:r>
              <a:rPr lang="en-US" sz="1600" b="1" smtClean="0">
                <a:solidFill>
                  <a:srgbClr val="0D0D0D"/>
                </a:solidFill>
              </a:rPr>
              <a:t>Đại học Cần Thơ</a:t>
            </a:r>
            <a:endParaRPr lang="de-DE" sz="1600" b="1" smtClean="0">
              <a:solidFill>
                <a:srgbClr val="0D0D0D"/>
              </a:solidFill>
            </a:endParaRPr>
          </a:p>
        </p:txBody>
      </p:sp>
      <p:sp>
        <p:nvSpPr>
          <p:cNvPr id="111633" name="Rectangle 7"/>
          <p:cNvSpPr>
            <a:spLocks noGrp="1" noChangeArrowheads="1"/>
          </p:cNvSpPr>
          <p:nvPr>
            <p:ph type="ctrTitle"/>
          </p:nvPr>
        </p:nvSpPr>
        <p:spPr>
          <a:xfrm>
            <a:off x="601329" y="1801311"/>
            <a:ext cx="8049126" cy="1081087"/>
          </a:xfrm>
        </p:spPr>
        <p:txBody>
          <a:bodyPr anchor="ctr"/>
          <a:lstStyle>
            <a:lvl1pPr algn="ctr">
              <a:lnSpc>
                <a:spcPct val="110000"/>
              </a:lnSpc>
              <a:defRPr sz="3200" baseline="0">
                <a:solidFill>
                  <a:srgbClr val="0070C0"/>
                </a:solidFill>
              </a:defRPr>
            </a:lvl1pPr>
          </a:lstStyle>
          <a:p>
            <a:r>
              <a:rPr lang="en-US" smtClean="0"/>
              <a:t>Click to edit Master title style</a:t>
            </a:r>
            <a:endParaRPr lang="de-DE"/>
          </a:p>
        </p:txBody>
      </p:sp>
      <p:sp>
        <p:nvSpPr>
          <p:cNvPr id="6"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en-US"/>
          </a:p>
        </p:txBody>
      </p:sp>
    </p:spTree>
    <p:extLst>
      <p:ext uri="{BB962C8B-B14F-4D97-AF65-F5344CB8AC3E}">
        <p14:creationId xmlns:p14="http://schemas.microsoft.com/office/powerpoint/2010/main" val="33758360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3340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9725" y="411163"/>
            <a:ext cx="2130425" cy="5391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411163"/>
            <a:ext cx="6242050" cy="5391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270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1"/>
          <p:cNvSpPr/>
          <p:nvPr userDrawn="1"/>
        </p:nvSpPr>
        <p:spPr bwMode="auto">
          <a:xfrm>
            <a:off x="-25400" y="5969000"/>
            <a:ext cx="9169400" cy="889000"/>
          </a:xfrm>
          <a:prstGeom prst="rect">
            <a:avLst/>
          </a:prstGeom>
          <a:gradFill>
            <a:gsLst>
              <a:gs pos="0">
                <a:schemeClr val="bg1"/>
              </a:gs>
              <a:gs pos="100000">
                <a:srgbClr val="D3EFBB"/>
              </a:gs>
            </a:gsLst>
            <a:lin ang="5400000" scaled="0"/>
          </a:gra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smtClean="0"/>
          </a:p>
        </p:txBody>
      </p:sp>
      <p:pic>
        <p:nvPicPr>
          <p:cNvPr id="4" name="Picture 9" descr="\\172.16.160.11\Tai lieu ISO\Logo CUSC\Logo transparent\CUSC- EDU- Ma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35938" y="247650"/>
            <a:ext cx="7143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6"/>
          <p:cNvCxnSpPr>
            <a:cxnSpLocks noChangeShapeType="1"/>
          </p:cNvCxnSpPr>
          <p:nvPr userDrawn="1"/>
        </p:nvCxnSpPr>
        <p:spPr bwMode="auto">
          <a:xfrm>
            <a:off x="0" y="825500"/>
            <a:ext cx="9144000" cy="0"/>
          </a:xfrm>
          <a:prstGeom prst="line">
            <a:avLst/>
          </a:prstGeom>
          <a:noFill/>
          <a:ln w="9525" cmpd="dbl" algn="ctr">
            <a:solidFill>
              <a:srgbClr val="92D050"/>
            </a:solidFill>
            <a:round/>
            <a:headEnd/>
            <a:tailEnd/>
          </a:ln>
          <a:extLst>
            <a:ext uri="{909E8E84-426E-40DD-AFC4-6F175D3DCCD1}">
              <a14:hiddenFill xmlns:a14="http://schemas.microsoft.com/office/drawing/2010/main">
                <a:noFill/>
              </a14:hiddenFill>
            </a:ext>
          </a:extLst>
        </p:spPr>
      </p:cxnSp>
      <p:sp>
        <p:nvSpPr>
          <p:cNvPr id="3" name="Content Placeholder 2"/>
          <p:cNvSpPr>
            <a:spLocks noGrp="1"/>
          </p:cNvSpPr>
          <p:nvPr>
            <p:ph idx="1"/>
          </p:nvPr>
        </p:nvSpPr>
        <p:spPr>
          <a:xfrm>
            <a:off x="444500" y="1203158"/>
            <a:ext cx="8255000" cy="4599155"/>
          </a:xfrm>
        </p:spPr>
        <p:txBody>
          <a:bodyPr>
            <a:normAutofit/>
          </a:bodyPr>
          <a:lstStyle>
            <a:lvl1pPr marL="457200" indent="-457200">
              <a:buClr>
                <a:srgbClr val="339933"/>
              </a:buClr>
              <a:buFont typeface="Wingdings" pitchFamily="2" charset="2"/>
              <a:buChar char="Ø"/>
              <a:defRPr sz="3000">
                <a:solidFill>
                  <a:schemeClr val="tx1">
                    <a:lumMod val="85000"/>
                    <a:lumOff val="15000"/>
                  </a:schemeClr>
                </a:solidFill>
                <a:latin typeface="Cambria" pitchFamily="18" charset="0"/>
                <a:cs typeface="Times New Roman" pitchFamily="18" charset="0"/>
              </a:defRPr>
            </a:lvl1pPr>
            <a:lvl2pPr marL="685800" indent="-228600">
              <a:buClr>
                <a:srgbClr val="339933"/>
              </a:buClr>
              <a:buSzPct val="50000"/>
              <a:buFont typeface="Courier New" pitchFamily="49" charset="0"/>
              <a:buChar char="o"/>
              <a:defRPr>
                <a:solidFill>
                  <a:schemeClr val="tx1">
                    <a:lumMod val="65000"/>
                    <a:lumOff val="35000"/>
                  </a:schemeClr>
                </a:solidFill>
                <a:latin typeface="Cambria" pitchFamily="18" charset="0"/>
                <a:cs typeface="Times New Roman" pitchFamily="18" charset="0"/>
              </a:defRPr>
            </a:lvl2pPr>
            <a:lvl3pPr marL="1139825" indent="-274638">
              <a:buClr>
                <a:srgbClr val="33CC33"/>
              </a:buClr>
              <a:buSzPct val="80000"/>
              <a:defRPr>
                <a:solidFill>
                  <a:schemeClr val="tx1">
                    <a:lumMod val="85000"/>
                    <a:lumOff val="15000"/>
                  </a:schemeClr>
                </a:solidFill>
                <a:latin typeface="Cambria" pitchFamily="18" charset="0"/>
                <a:cs typeface="Times New Roman" pitchFamily="18" charset="0"/>
              </a:defRPr>
            </a:lvl3pPr>
            <a:lvl4pPr marL="1317625" indent="-265113">
              <a:defRPr>
                <a:solidFill>
                  <a:schemeClr val="tx1">
                    <a:lumMod val="85000"/>
                    <a:lumOff val="15000"/>
                  </a:schemeClr>
                </a:solidFill>
                <a:latin typeface="Cambria" pitchFamily="18" charset="0"/>
                <a:cs typeface="Times New Roman" pitchFamily="18" charset="0"/>
              </a:defRPr>
            </a:lvl4pPr>
            <a:lvl5pPr>
              <a:defRPr>
                <a:solidFill>
                  <a:schemeClr val="tx1">
                    <a:lumMod val="85000"/>
                    <a:lumOff val="15000"/>
                  </a:schemeClr>
                </a:solidFill>
                <a:latin typeface="Cambria"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1"/>
          </p:nvPr>
        </p:nvSpPr>
        <p:spPr>
          <a:xfrm>
            <a:off x="253081" y="230188"/>
            <a:ext cx="8566066" cy="587959"/>
          </a:xfrm>
        </p:spPr>
        <p:txBody>
          <a:bodyPr anchor="ctr"/>
          <a:lstStyle>
            <a:lvl1pPr marL="0" indent="0">
              <a:buNone/>
              <a:defRPr sz="3000" b="1">
                <a:solidFill>
                  <a:srgbClr val="33CC33"/>
                </a:solidFill>
                <a:effectLst>
                  <a:reflection blurRad="6350" stA="29000" endPos="45500" dir="5400000" sy="-100000" algn="bl" rotWithShape="0"/>
                </a:effectLst>
                <a:latin typeface="Cambria" pitchFamily="18" charset="0"/>
              </a:defRPr>
            </a:lvl1pPr>
            <a:lvl3pPr marL="446087" indent="0">
              <a:buNone/>
              <a:defRPr/>
            </a:lvl3pPr>
          </a:lstStyle>
          <a:p>
            <a:pPr lvl="0"/>
            <a:r>
              <a:rPr lang="en-US" dirty="0" smtClean="0"/>
              <a:t>Click to edit Master text styles</a:t>
            </a:r>
          </a:p>
        </p:txBody>
      </p:sp>
      <p:sp>
        <p:nvSpPr>
          <p:cNvPr id="7"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6054518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p:cNvSpPr txBox="1">
            <a:spLocks/>
          </p:cNvSpPr>
          <p:nvPr userDrawn="1"/>
        </p:nvSpPr>
        <p:spPr bwMode="gray">
          <a:xfrm>
            <a:off x="300038" y="411163"/>
            <a:ext cx="8520112" cy="647700"/>
          </a:xfrm>
          <a:prstGeom prst="rect">
            <a:avLst/>
          </a:prstGeom>
          <a:noFill/>
          <a:ln>
            <a:noFill/>
          </a:ln>
          <a:extLst/>
        </p:spPr>
        <p:txBody>
          <a:bodyPr lIns="0" rIns="0"/>
          <a:lst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a:lstStyle>
          <a:p>
            <a:pPr>
              <a:defRPr/>
            </a:pPr>
            <a:r>
              <a:rPr lang="en-US" smtClean="0"/>
              <a:t>Click to edit Master title style</a:t>
            </a:r>
            <a:endParaRPr lang="en-US"/>
          </a:p>
        </p:txBody>
      </p:sp>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25632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0962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881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9108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3706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142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637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295275" y="1489075"/>
            <a:ext cx="85248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charset="0"/>
                <a:cs typeface="Arial" charset="0"/>
              </a:defRPr>
            </a:lvl1pPr>
          </a:lstStyle>
          <a:p>
            <a:pPr>
              <a:defRPr/>
            </a:pPr>
            <a:endParaRPr lang="en-US"/>
          </a:p>
        </p:txBody>
      </p:sp>
      <p:sp>
        <p:nvSpPr>
          <p:cNvPr id="2052" name="Rectangle 7"/>
          <p:cNvSpPr>
            <a:spLocks noGrp="1" noChangeArrowheads="1"/>
          </p:cNvSpPr>
          <p:nvPr>
            <p:ph type="title"/>
          </p:nvPr>
        </p:nvSpPr>
        <p:spPr bwMode="gray">
          <a:xfrm>
            <a:off x="300038" y="411163"/>
            <a:ext cx="85201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smtClean="0"/>
              <a:t>Klicken Sie, um das Titelformat zu bearbeiten</a:t>
            </a:r>
          </a:p>
        </p:txBody>
      </p:sp>
      <p:sp>
        <p:nvSpPr>
          <p:cNvPr id="1029" name="Rectangle 5"/>
          <p:cNvSpPr>
            <a:spLocks noChangeArrowheads="1"/>
          </p:cNvSpPr>
          <p:nvPr/>
        </p:nvSpPr>
        <p:spPr bwMode="gray">
          <a:xfrm>
            <a:off x="219075" y="6365875"/>
            <a:ext cx="1343025" cy="247650"/>
          </a:xfrm>
          <a:prstGeom prst="rect">
            <a:avLst/>
          </a:prstGeom>
          <a:noFill/>
          <a:ln w="9525">
            <a:noFill/>
            <a:miter lim="800000"/>
            <a:headEnd/>
            <a:tailEnd/>
          </a:ln>
        </p:spPr>
        <p:txBody>
          <a:bodyPr/>
          <a:lstStyle/>
          <a:p>
            <a:pPr>
              <a:defRPr/>
            </a:pPr>
            <a:endParaRPr lang="de-DE" sz="100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Lst>
  <p:timing>
    <p:tnLst>
      <p:par>
        <p:cTn id="1" dur="indefinite" restart="never" nodeType="tmRoot"/>
      </p:par>
    </p:tnLst>
  </p:timing>
  <p:hf sldNum="0" hdr="0" ftr="0" dt="0"/>
  <p:txStyles>
    <p:titleStyle>
      <a:lvl1pPr algn="l" rtl="0" eaLnBrk="0" fontAlgn="base" hangingPunct="0">
        <a:lnSpc>
          <a:spcPct val="90000"/>
        </a:lnSpc>
        <a:spcBef>
          <a:spcPct val="0"/>
        </a:spcBef>
        <a:spcAft>
          <a:spcPct val="0"/>
        </a:spcAft>
        <a:defRPr sz="2600" b="1">
          <a:solidFill>
            <a:schemeClr val="tx1"/>
          </a:solidFill>
          <a:latin typeface="+mj-lt"/>
          <a:ea typeface="+mj-ea"/>
          <a:cs typeface="+mj-cs"/>
        </a:defRPr>
      </a:lvl1pPr>
      <a:lvl2pPr algn="l" rtl="0" eaLnBrk="0" fontAlgn="base" hangingPunct="0">
        <a:lnSpc>
          <a:spcPct val="90000"/>
        </a:lnSpc>
        <a:spcBef>
          <a:spcPct val="0"/>
        </a:spcBef>
        <a:spcAft>
          <a:spcPct val="0"/>
        </a:spcAft>
        <a:defRPr sz="2600" b="1">
          <a:solidFill>
            <a:schemeClr val="tx1"/>
          </a:solidFill>
          <a:latin typeface="Arial" charset="0"/>
          <a:cs typeface="Arial" charset="0"/>
        </a:defRPr>
      </a:lvl2pPr>
      <a:lvl3pPr algn="l" rtl="0" eaLnBrk="0" fontAlgn="base" hangingPunct="0">
        <a:lnSpc>
          <a:spcPct val="90000"/>
        </a:lnSpc>
        <a:spcBef>
          <a:spcPct val="0"/>
        </a:spcBef>
        <a:spcAft>
          <a:spcPct val="0"/>
        </a:spcAft>
        <a:defRPr sz="2600" b="1">
          <a:solidFill>
            <a:schemeClr val="tx1"/>
          </a:solidFill>
          <a:latin typeface="Arial" charset="0"/>
          <a:cs typeface="Arial" charset="0"/>
        </a:defRPr>
      </a:lvl3pPr>
      <a:lvl4pPr algn="l" rtl="0" eaLnBrk="0" fontAlgn="base" hangingPunct="0">
        <a:lnSpc>
          <a:spcPct val="90000"/>
        </a:lnSpc>
        <a:spcBef>
          <a:spcPct val="0"/>
        </a:spcBef>
        <a:spcAft>
          <a:spcPct val="0"/>
        </a:spcAft>
        <a:defRPr sz="2600" b="1">
          <a:solidFill>
            <a:schemeClr val="tx1"/>
          </a:solidFill>
          <a:latin typeface="Arial" charset="0"/>
          <a:cs typeface="Arial" charset="0"/>
        </a:defRPr>
      </a:lvl4pPr>
      <a:lvl5pPr algn="l" rtl="0" eaLnBrk="0" fontAlgn="base" hangingPunct="0">
        <a:lnSpc>
          <a:spcPct val="90000"/>
        </a:lnSpc>
        <a:spcBef>
          <a:spcPct val="0"/>
        </a:spcBef>
        <a:spcAft>
          <a:spcPct val="0"/>
        </a:spcAft>
        <a:defRPr sz="2600" b="1">
          <a:solidFill>
            <a:schemeClr val="tx1"/>
          </a:solidFill>
          <a:latin typeface="Arial" charset="0"/>
          <a:cs typeface="Arial" charset="0"/>
        </a:defRPr>
      </a:lvl5pPr>
      <a:lvl6pPr marL="457200" algn="l" rtl="0" fontAlgn="base">
        <a:lnSpc>
          <a:spcPct val="90000"/>
        </a:lnSpc>
        <a:spcBef>
          <a:spcPct val="0"/>
        </a:spcBef>
        <a:spcAft>
          <a:spcPct val="0"/>
        </a:spcAft>
        <a:defRPr sz="2600" b="1">
          <a:solidFill>
            <a:schemeClr val="tx1"/>
          </a:solidFill>
          <a:latin typeface="Arial" charset="0"/>
          <a:cs typeface="Arial" charset="0"/>
        </a:defRPr>
      </a:lvl6pPr>
      <a:lvl7pPr marL="914400" algn="l" rtl="0" fontAlgn="base">
        <a:lnSpc>
          <a:spcPct val="90000"/>
        </a:lnSpc>
        <a:spcBef>
          <a:spcPct val="0"/>
        </a:spcBef>
        <a:spcAft>
          <a:spcPct val="0"/>
        </a:spcAft>
        <a:defRPr sz="2600" b="1">
          <a:solidFill>
            <a:schemeClr val="tx1"/>
          </a:solidFill>
          <a:latin typeface="Arial" charset="0"/>
          <a:cs typeface="Arial" charset="0"/>
        </a:defRPr>
      </a:lvl7pPr>
      <a:lvl8pPr marL="1371600" algn="l" rtl="0" fontAlgn="base">
        <a:lnSpc>
          <a:spcPct val="90000"/>
        </a:lnSpc>
        <a:spcBef>
          <a:spcPct val="0"/>
        </a:spcBef>
        <a:spcAft>
          <a:spcPct val="0"/>
        </a:spcAft>
        <a:defRPr sz="2600" b="1">
          <a:solidFill>
            <a:schemeClr val="tx1"/>
          </a:solidFill>
          <a:latin typeface="Arial" charset="0"/>
          <a:cs typeface="Arial" charset="0"/>
        </a:defRPr>
      </a:lvl8pPr>
      <a:lvl9pPr marL="1828800" algn="l" rtl="0" fontAlgn="base">
        <a:lnSpc>
          <a:spcPct val="90000"/>
        </a:lnSpc>
        <a:spcBef>
          <a:spcPct val="0"/>
        </a:spcBef>
        <a:spcAft>
          <a:spcPct val="0"/>
        </a:spcAft>
        <a:defRPr sz="2600" b="1">
          <a:solidFill>
            <a:schemeClr val="tx1"/>
          </a:solidFill>
          <a:latin typeface="Arial" charset="0"/>
          <a:cs typeface="Arial" charset="0"/>
        </a:defRPr>
      </a:lvl9pPr>
    </p:titleStyle>
    <p:bodyStyle>
      <a:lvl1pPr marL="180975" indent="-180975" algn="l" rtl="0" eaLnBrk="0" fontAlgn="base" hangingPunct="0">
        <a:spcBef>
          <a:spcPct val="0"/>
        </a:spcBef>
        <a:spcAft>
          <a:spcPct val="40000"/>
        </a:spcAft>
        <a:buFont typeface="Wingdings" pitchFamily="2" charset="2"/>
        <a:buChar char="§"/>
        <a:defRPr sz="2000">
          <a:solidFill>
            <a:schemeClr val="tx1"/>
          </a:solidFill>
          <a:latin typeface="+mn-lt"/>
          <a:ea typeface="+mn-ea"/>
          <a:cs typeface="+mn-cs"/>
        </a:defRPr>
      </a:lvl1pPr>
      <a:lvl2pPr marL="444500" indent="-261938" algn="l" rtl="0" eaLnBrk="0" fontAlgn="base" hangingPunct="0">
        <a:spcBef>
          <a:spcPct val="0"/>
        </a:spcBef>
        <a:spcAft>
          <a:spcPct val="40000"/>
        </a:spcAft>
        <a:buChar char="–"/>
        <a:defRPr sz="2800">
          <a:solidFill>
            <a:schemeClr val="tx1"/>
          </a:solidFill>
          <a:latin typeface="+mn-lt"/>
          <a:cs typeface="+mn-cs"/>
        </a:defRPr>
      </a:lvl2pPr>
      <a:lvl3pPr marL="720725" indent="-274638" algn="l" rtl="0" eaLnBrk="0" fontAlgn="base" hangingPunct="0">
        <a:spcBef>
          <a:spcPct val="0"/>
        </a:spcBef>
        <a:spcAft>
          <a:spcPct val="40000"/>
        </a:spcAft>
        <a:buChar char="•"/>
        <a:defRPr sz="2400">
          <a:solidFill>
            <a:schemeClr val="tx1"/>
          </a:solidFill>
          <a:latin typeface="+mn-lt"/>
          <a:cs typeface="+mn-cs"/>
        </a:defRPr>
      </a:lvl3pPr>
      <a:lvl4pPr marL="987425" indent="-265113" algn="l" rtl="0" eaLnBrk="0" fontAlgn="base" hangingPunct="0">
        <a:spcBef>
          <a:spcPct val="0"/>
        </a:spcBef>
        <a:spcAft>
          <a:spcPct val="40000"/>
        </a:spcAft>
        <a:buChar char="–"/>
        <a:defRPr sz="2000">
          <a:solidFill>
            <a:schemeClr val="tx1"/>
          </a:solidFill>
          <a:latin typeface="+mn-lt"/>
          <a:cs typeface="+mn-cs"/>
        </a:defRPr>
      </a:lvl4pPr>
      <a:lvl5pPr marL="1254125" indent="-265113" algn="l" rtl="0" eaLnBrk="0" fontAlgn="base" hangingPunct="0">
        <a:spcBef>
          <a:spcPct val="0"/>
        </a:spcBef>
        <a:spcAft>
          <a:spcPct val="40000"/>
        </a:spcAft>
        <a:buChar char="»"/>
        <a:defRPr sz="2000">
          <a:solidFill>
            <a:schemeClr val="tx1"/>
          </a:solidFill>
          <a:latin typeface="+mn-lt"/>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http://aux4.iconpedia.net/uploads/985501528.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11"/>
          <p:cNvSpPr>
            <a:spLocks noChangeArrowheads="1"/>
          </p:cNvSpPr>
          <p:nvPr/>
        </p:nvSpPr>
        <p:spPr bwMode="auto">
          <a:xfrm>
            <a:off x="2835275" y="3957638"/>
            <a:ext cx="6046788" cy="1266825"/>
          </a:xfrm>
          <a:prstGeom prst="roundRect">
            <a:avLst>
              <a:gd name="adj" fmla="val 16667"/>
            </a:avLst>
          </a:prstGeom>
          <a:solidFill>
            <a:schemeClr val="bg1">
              <a:alpha val="43921"/>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lIns="90000" tIns="46800" rIns="90000" bIns="46800" anchor="ctr"/>
          <a:lstStyle/>
          <a:p>
            <a:endParaRPr lang="en-US"/>
          </a:p>
        </p:txBody>
      </p:sp>
      <p:pic>
        <p:nvPicPr>
          <p:cNvPr id="6147" name="Picture 4" descr="ISO9001-2008.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6513" y="5876925"/>
            <a:ext cx="1039812"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images.jpg"/>
          <p:cNvPicPr>
            <a:picLocks noChangeAspect="1"/>
          </p:cNvPicPr>
          <p:nvPr/>
        </p:nvPicPr>
        <p:blipFill>
          <a:blip r:embed="rId4" cstate="print"/>
          <a:srcRect/>
          <a:stretch>
            <a:fillRect/>
          </a:stretch>
        </p:blipFill>
        <p:spPr bwMode="auto">
          <a:xfrm>
            <a:off x="360363" y="5895975"/>
            <a:ext cx="969962" cy="5524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9" name="Rectangle 9"/>
          <p:cNvSpPr txBox="1">
            <a:spLocks noChangeArrowheads="1"/>
          </p:cNvSpPr>
          <p:nvPr/>
        </p:nvSpPr>
        <p:spPr bwMode="gray">
          <a:xfrm>
            <a:off x="197307" y="239255"/>
            <a:ext cx="8684756" cy="451230"/>
          </a:xfrm>
          <a:prstGeom prst="rect">
            <a:avLst/>
          </a:prstGeom>
          <a:noFill/>
          <a:ln w="9525">
            <a:noFill/>
            <a:miter lim="800000"/>
            <a:headEnd/>
            <a:tailEnd/>
          </a:ln>
        </p:spPr>
        <p:txBody>
          <a:bodyPr lIns="0" rIns="0" anchor="b"/>
          <a:lstStyle/>
          <a:p>
            <a:pPr>
              <a:lnSpc>
                <a:spcPct val="110000"/>
              </a:lnSpc>
              <a:defRPr/>
            </a:pPr>
            <a:r>
              <a:rPr lang="en-US" sz="2800" b="1" dirty="0">
                <a:solidFill>
                  <a:srgbClr val="3E9FD8"/>
                </a:solidFill>
              </a:rPr>
              <a:t/>
            </a:r>
            <a:br>
              <a:rPr lang="en-US" sz="2800" b="1" dirty="0">
                <a:solidFill>
                  <a:srgbClr val="3E9FD8"/>
                </a:solidFill>
              </a:rPr>
            </a:br>
            <a:r>
              <a:rPr lang="en-US" sz="2800" b="1" dirty="0">
                <a:solidFill>
                  <a:srgbClr val="3E9FD8"/>
                </a:solidFill>
              </a:rPr>
              <a:t/>
            </a:r>
            <a:br>
              <a:rPr lang="en-US" sz="2800" b="1" dirty="0">
                <a:solidFill>
                  <a:srgbClr val="3E9FD8"/>
                </a:solidFill>
              </a:rPr>
            </a:br>
            <a:r>
              <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CHƯƠNG </a:t>
            </a: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endParaRPr lang="en-US" sz="2400" b="1" noProof="1">
              <a:solidFill>
                <a:schemeClr val="bg1">
                  <a:lumMod val="95000"/>
                </a:schemeClr>
              </a:solidFill>
            </a:endParaRPr>
          </a:p>
        </p:txBody>
      </p:sp>
      <p:sp>
        <p:nvSpPr>
          <p:cNvPr id="10" name="Rectangle 9"/>
          <p:cNvSpPr/>
          <p:nvPr/>
        </p:nvSpPr>
        <p:spPr>
          <a:xfrm>
            <a:off x="182935" y="2267169"/>
            <a:ext cx="8314446" cy="1323439"/>
          </a:xfrm>
          <a:prstGeom prst="rect">
            <a:avLst/>
          </a:prstGeom>
          <a:noFill/>
        </p:spPr>
        <p:txBody>
          <a:bodyPr>
            <a:spAutoFit/>
          </a:bodyPr>
          <a:lstStyle/>
          <a:p>
            <a:pPr algn="ctr">
              <a:defRPr/>
            </a:pPr>
            <a:r>
              <a:rPr lang="en-US" sz="4000" b="1" dirty="0" smtClean="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latin typeface="Tahoma" pitchFamily="34" charset="0"/>
                <a:ea typeface="Tahoma" pitchFamily="34" charset="0"/>
                <a:cs typeface="Tahoma" pitchFamily="34" charset="0"/>
              </a:rPr>
              <a:t>GIAO DIỆN NGƯỜI DÙNG VÀ TRẢI NGHIỆM NGƯỜI DÙNG</a:t>
            </a:r>
            <a:endParaRPr lang="en-US" sz="4000" b="1" dirty="0">
              <a:ln w="19050">
                <a:solidFill>
                  <a:schemeClr val="tx2">
                    <a:tint val="1000"/>
                  </a:schemeClr>
                </a:solidFill>
                <a:prstDash val="solid"/>
              </a:ln>
              <a:solidFill>
                <a:srgbClr val="0070C0"/>
              </a:solidFill>
              <a:effectLst>
                <a:outerShdw blurRad="50000" dist="50800" dir="7500000" algn="tl">
                  <a:srgbClr val="000000">
                    <a:shade val="5000"/>
                    <a:alpha val="35000"/>
                  </a:srgbClr>
                </a:outerShdw>
              </a:effectLst>
              <a:latin typeface="Tahoma" pitchFamily="34" charset="0"/>
              <a:ea typeface="Tahoma" pitchFamily="34" charset="0"/>
              <a:cs typeface="Tahoma" pitchFamily="34" charset="0"/>
            </a:endParaRPr>
          </a:p>
        </p:txBody>
      </p:sp>
      <p:sp>
        <p:nvSpPr>
          <p:cNvPr id="7175" name="Rectangle 10"/>
          <p:cNvSpPr txBox="1">
            <a:spLocks noChangeArrowheads="1"/>
          </p:cNvSpPr>
          <p:nvPr/>
        </p:nvSpPr>
        <p:spPr bwMode="gray">
          <a:xfrm>
            <a:off x="4710113" y="4065588"/>
            <a:ext cx="4152900" cy="976312"/>
          </a:xfrm>
          <a:prstGeom prst="rect">
            <a:avLst/>
          </a:prstGeom>
          <a:noFill/>
          <a:ln w="9525">
            <a:noFill/>
            <a:miter lim="800000"/>
            <a:headEnd/>
            <a:tailEnd/>
          </a:ln>
        </p:spPr>
        <p:txBody>
          <a:bodyPr lIns="0" rIns="0" anchor="ctr"/>
          <a:lstStyle/>
          <a:p>
            <a:pPr>
              <a:spcAft>
                <a:spcPct val="40000"/>
              </a:spcAft>
              <a:buFont typeface="Wingdings" pitchFamily="2" charset="2"/>
              <a:buNone/>
              <a:defRPr/>
            </a:pPr>
            <a:r>
              <a:rPr lang="en-US" sz="1600" b="1" err="1">
                <a:solidFill>
                  <a:schemeClr val="tx1">
                    <a:lumMod val="95000"/>
                    <a:lumOff val="5000"/>
                  </a:schemeClr>
                </a:solidFill>
                <a:latin typeface="Arial" pitchFamily="34" charset="0"/>
                <a:cs typeface="Arial" pitchFamily="34" charset="0"/>
              </a:rPr>
              <a:t>Trung</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tâm</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Công</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nghệ</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Phần</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mềm</a:t>
            </a:r>
            <a:endParaRPr lang="en-US" sz="1600" b="1">
              <a:solidFill>
                <a:schemeClr val="tx1">
                  <a:lumMod val="95000"/>
                  <a:lumOff val="5000"/>
                </a:schemeClr>
              </a:solidFill>
              <a:latin typeface="Arial" pitchFamily="34" charset="0"/>
              <a:cs typeface="Arial" pitchFamily="34" charset="0"/>
            </a:endParaRPr>
          </a:p>
          <a:p>
            <a:pPr>
              <a:spcAft>
                <a:spcPct val="40000"/>
              </a:spcAft>
              <a:buFont typeface="Wingdings" pitchFamily="2" charset="2"/>
              <a:buNone/>
              <a:defRPr/>
            </a:pPr>
            <a:r>
              <a:rPr lang="en-US" sz="1600" b="1" err="1">
                <a:solidFill>
                  <a:schemeClr val="tx1">
                    <a:lumMod val="95000"/>
                    <a:lumOff val="5000"/>
                  </a:schemeClr>
                </a:solidFill>
                <a:latin typeface="Arial" pitchFamily="34" charset="0"/>
                <a:cs typeface="Arial" pitchFamily="34" charset="0"/>
              </a:rPr>
              <a:t>Đại</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học</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Cần</a:t>
            </a:r>
            <a:r>
              <a:rPr lang="en-US" sz="1600" b="1">
                <a:solidFill>
                  <a:schemeClr val="tx1">
                    <a:lumMod val="95000"/>
                    <a:lumOff val="5000"/>
                  </a:schemeClr>
                </a:solidFill>
                <a:latin typeface="Arial" pitchFamily="34" charset="0"/>
                <a:cs typeface="Arial" pitchFamily="34" charset="0"/>
              </a:rPr>
              <a:t> </a:t>
            </a:r>
            <a:r>
              <a:rPr lang="en-US" sz="1600" b="1" err="1">
                <a:solidFill>
                  <a:schemeClr val="tx1">
                    <a:lumMod val="95000"/>
                    <a:lumOff val="5000"/>
                  </a:schemeClr>
                </a:solidFill>
                <a:latin typeface="Arial" pitchFamily="34" charset="0"/>
                <a:cs typeface="Arial" pitchFamily="34" charset="0"/>
              </a:rPr>
              <a:t>Thơ</a:t>
            </a:r>
            <a:endParaRPr lang="de-DE" sz="1600" b="1">
              <a:solidFill>
                <a:schemeClr val="tx1">
                  <a:lumMod val="95000"/>
                  <a:lumOff val="5000"/>
                </a:schemeClr>
              </a:solidFill>
              <a:latin typeface="Arial" pitchFamily="34" charset="0"/>
              <a:cs typeface="Arial" pitchFamily="34" charset="0"/>
            </a:endParaRPr>
          </a:p>
        </p:txBody>
      </p:sp>
      <p:pic>
        <p:nvPicPr>
          <p:cNvPr id="6152" name="Picture 9" descr="\\172.16.160.11\Tai lieu ISO\Logo CUSC\Logo transparent\CUSC- EDU- Mau.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13088" y="4064000"/>
            <a:ext cx="142716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0" descr="http://aux4.iconpedia.net/uploads/985501528.png"/>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6786563" y="45574"/>
            <a:ext cx="2292350"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Blocking là cách bố trí layout theo dạng mạng lưới mà trong đó các khối và thẻ được phân biệt với nhau bằng nhiều màu sắc ấn tượng. </a:t>
            </a:r>
            <a:endParaRPr lang="en-US" dirty="0" smtClean="0"/>
          </a:p>
          <a:p>
            <a:r>
              <a:rPr lang="en-US" dirty="0"/>
              <a:t>H</a:t>
            </a:r>
            <a:r>
              <a:rPr lang="vi-VN" dirty="0" smtClean="0"/>
              <a:t>overing </a:t>
            </a:r>
            <a:r>
              <a:rPr lang="vi-VN" dirty="0"/>
              <a:t>ám chỉ đến các phần tử trong một website sẽ tự động thay đổi màu sắc khi đưa chuột lên phía </a:t>
            </a:r>
            <a:r>
              <a:rPr lang="vi-VN" dirty="0" smtClean="0"/>
              <a:t>trên</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Nguyên tắc thiết kế UI: </a:t>
            </a:r>
            <a:r>
              <a:rPr lang="en-US" dirty="0" smtClean="0"/>
              <a:t>Blocking </a:t>
            </a:r>
            <a:r>
              <a:rPr lang="en-US" dirty="0"/>
              <a:t>và </a:t>
            </a:r>
            <a:r>
              <a:rPr lang="en-US" dirty="0" smtClean="0"/>
              <a:t>hovering</a:t>
            </a:r>
            <a:endParaRPr lang="en-US" dirty="0"/>
          </a:p>
        </p:txBody>
      </p:sp>
    </p:spTree>
    <p:extLst>
      <p:ext uri="{BB962C8B-B14F-4D97-AF65-F5344CB8AC3E}">
        <p14:creationId xmlns:p14="http://schemas.microsoft.com/office/powerpoint/2010/main" val="168700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Cân bằng thể hiện sự phân bố thông tin, các phần tử trên trang web một cách hợp </a:t>
            </a:r>
            <a:r>
              <a:rPr lang="en-US" dirty="0" smtClean="0"/>
              <a:t>lý.</a:t>
            </a:r>
          </a:p>
          <a:p>
            <a:r>
              <a:rPr lang="en-US" dirty="0" smtClean="0"/>
              <a:t>Các cách cân bằng phổ biến:</a:t>
            </a:r>
          </a:p>
          <a:p>
            <a:pPr lvl="1"/>
            <a:r>
              <a:rPr lang="en-US" dirty="0" smtClean="0"/>
              <a:t>Cân </a:t>
            </a:r>
            <a:r>
              <a:rPr lang="en-US" dirty="0"/>
              <a:t>bằng đối </a:t>
            </a:r>
            <a:r>
              <a:rPr lang="en-US" dirty="0" smtClean="0"/>
              <a:t>xứng</a:t>
            </a:r>
          </a:p>
          <a:p>
            <a:pPr lvl="1"/>
            <a:r>
              <a:rPr lang="en-US" dirty="0" smtClean="0"/>
              <a:t>Cân </a:t>
            </a:r>
            <a:r>
              <a:rPr lang="en-US" dirty="0"/>
              <a:t>bằng bất đối </a:t>
            </a:r>
            <a:r>
              <a:rPr lang="en-US" dirty="0" smtClean="0"/>
              <a:t>xứng</a:t>
            </a:r>
          </a:p>
          <a:p>
            <a:pPr lvl="1"/>
            <a:r>
              <a:rPr lang="en-US" dirty="0" smtClean="0"/>
              <a:t>Không </a:t>
            </a:r>
            <a:r>
              <a:rPr lang="en-US" dirty="0"/>
              <a:t>cân bằng hoặc mất cân bằng</a:t>
            </a:r>
            <a:endParaRPr lang="en-US" dirty="0"/>
          </a:p>
        </p:txBody>
      </p:sp>
      <p:sp>
        <p:nvSpPr>
          <p:cNvPr id="3" name="Text Placeholder 2"/>
          <p:cNvSpPr>
            <a:spLocks noGrp="1"/>
          </p:cNvSpPr>
          <p:nvPr>
            <p:ph type="body" sz="quarter" idx="11"/>
          </p:nvPr>
        </p:nvSpPr>
        <p:spPr/>
        <p:txBody>
          <a:bodyPr/>
          <a:lstStyle/>
          <a:p>
            <a:r>
              <a:rPr lang="en-US" dirty="0"/>
              <a:t>Nguyên tắc thiết kế UI</a:t>
            </a:r>
            <a:r>
              <a:rPr lang="en-US" dirty="0" smtClean="0"/>
              <a:t>: Cân bằng</a:t>
            </a:r>
            <a:endParaRPr lang="en-US" dirty="0"/>
          </a:p>
        </p:txBody>
      </p:sp>
    </p:spTree>
    <p:extLst>
      <p:ext uri="{BB962C8B-B14F-4D97-AF65-F5344CB8AC3E}">
        <p14:creationId xmlns:p14="http://schemas.microsoft.com/office/powerpoint/2010/main" val="339660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Là </a:t>
            </a:r>
            <a:r>
              <a:rPr lang="en-US" dirty="0"/>
              <a:t>sự khác biệt giữa hai hay nhiều yếu </a:t>
            </a:r>
            <a:r>
              <a:rPr lang="en-US" dirty="0" smtClean="0"/>
              <a:t>tố </a:t>
            </a:r>
            <a:r>
              <a:rPr lang="en-US" dirty="0" smtClean="0">
                <a:sym typeface="Wingdings" panose="05000000000000000000" pitchFamily="2" charset="2"/>
              </a:rPr>
              <a:t> sự thú vị, thu hút và hiệu quả truyền đạt.</a:t>
            </a:r>
          </a:p>
          <a:p>
            <a:r>
              <a:rPr lang="en-US" dirty="0" smtClean="0">
                <a:sym typeface="Wingdings" panose="05000000000000000000" pitchFamily="2" charset="2"/>
              </a:rPr>
              <a:t>Các thể hiện của sự tương phản:</a:t>
            </a:r>
          </a:p>
          <a:p>
            <a:pPr lvl="1"/>
            <a:r>
              <a:rPr lang="vi-VN" dirty="0" smtClean="0"/>
              <a:t>Tương </a:t>
            </a:r>
            <a:r>
              <a:rPr lang="vi-VN" dirty="0"/>
              <a:t>phản về màu sắc.</a:t>
            </a:r>
          </a:p>
          <a:p>
            <a:pPr lvl="1"/>
            <a:r>
              <a:rPr lang="vi-VN" dirty="0" smtClean="0"/>
              <a:t>Tương </a:t>
            </a:r>
            <a:r>
              <a:rPr lang="vi-VN" dirty="0"/>
              <a:t>phản về kiểu chữ.</a:t>
            </a:r>
          </a:p>
          <a:p>
            <a:pPr lvl="1"/>
            <a:r>
              <a:rPr lang="vi-VN" dirty="0" smtClean="0"/>
              <a:t>Tương </a:t>
            </a:r>
            <a:r>
              <a:rPr lang="vi-VN" dirty="0"/>
              <a:t>phản về kích cỡ chữ, kích thước của các phần tử, ...</a:t>
            </a:r>
          </a:p>
          <a:p>
            <a:pPr lvl="1"/>
            <a:r>
              <a:rPr lang="vi-VN" dirty="0" smtClean="0"/>
              <a:t>Tương </a:t>
            </a:r>
            <a:r>
              <a:rPr lang="vi-VN" dirty="0"/>
              <a:t>phản trong việc sắp xếp bố cục.</a:t>
            </a:r>
          </a:p>
          <a:p>
            <a:pPr lvl="1"/>
            <a:r>
              <a:rPr lang="vi-VN" dirty="0" smtClean="0"/>
              <a:t>Tương </a:t>
            </a:r>
            <a:r>
              <a:rPr lang="vi-VN" dirty="0"/>
              <a:t>phản trong dòng chảy của văn bản</a:t>
            </a:r>
            <a:r>
              <a:rPr lang="vi-VN" dirty="0" smtClean="0"/>
              <a:t>.</a:t>
            </a:r>
            <a:endParaRPr lang="en-US" dirty="0" smtClean="0"/>
          </a:p>
          <a:p>
            <a:endParaRPr lang="en-US" dirty="0"/>
          </a:p>
        </p:txBody>
      </p:sp>
      <p:sp>
        <p:nvSpPr>
          <p:cNvPr id="3" name="Text Placeholder 2"/>
          <p:cNvSpPr>
            <a:spLocks noGrp="1"/>
          </p:cNvSpPr>
          <p:nvPr>
            <p:ph type="body" sz="quarter" idx="11"/>
          </p:nvPr>
        </p:nvSpPr>
        <p:spPr/>
        <p:txBody>
          <a:bodyPr/>
          <a:lstStyle/>
          <a:p>
            <a:r>
              <a:rPr lang="en-US" dirty="0"/>
              <a:t>Nguyên tắc thiết kế UI</a:t>
            </a:r>
            <a:r>
              <a:rPr lang="en-US" dirty="0" smtClean="0"/>
              <a:t>: Tương phản</a:t>
            </a:r>
            <a:endParaRPr lang="en-US" dirty="0"/>
          </a:p>
        </p:txBody>
      </p:sp>
    </p:spTree>
    <p:extLst>
      <p:ext uri="{BB962C8B-B14F-4D97-AF65-F5344CB8AC3E}">
        <p14:creationId xmlns:p14="http://schemas.microsoft.com/office/powerpoint/2010/main" val="66700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Là </a:t>
            </a:r>
            <a:r>
              <a:rPr lang="en-US" dirty="0"/>
              <a:t>sự sắp xếp, ghép đặt các câu chữ trong nhiều kích cỡ, loại font và màu sắc khác </a:t>
            </a:r>
            <a:r>
              <a:rPr lang="en-US" dirty="0" smtClean="0"/>
              <a:t>nhau </a:t>
            </a:r>
            <a:r>
              <a:rPr lang="en-US" dirty="0" smtClean="0">
                <a:sym typeface="Wingdings" panose="05000000000000000000" pitchFamily="2" charset="2"/>
              </a:rPr>
              <a:t> </a:t>
            </a:r>
            <a:r>
              <a:rPr lang="en-US" dirty="0" smtClean="0"/>
              <a:t>thể </a:t>
            </a:r>
            <a:r>
              <a:rPr lang="en-US" dirty="0"/>
              <a:t>hiện tinh thần và thông điệp mong </a:t>
            </a:r>
            <a:r>
              <a:rPr lang="en-US" dirty="0" smtClean="0"/>
              <a:t>muốn.</a:t>
            </a:r>
          </a:p>
          <a:p>
            <a:r>
              <a:rPr lang="en-US" dirty="0" smtClean="0"/>
              <a:t>Các yếu tố trong nghệ thuật chữ:</a:t>
            </a:r>
          </a:p>
          <a:p>
            <a:pPr lvl="1"/>
            <a:r>
              <a:rPr lang="vi-VN" dirty="0" smtClean="0"/>
              <a:t>Lines </a:t>
            </a:r>
            <a:r>
              <a:rPr lang="vi-VN" dirty="0"/>
              <a:t>(Đường gióng</a:t>
            </a:r>
            <a:r>
              <a:rPr lang="vi-VN" dirty="0" smtClean="0"/>
              <a:t>)</a:t>
            </a:r>
            <a:endParaRPr lang="en-US" dirty="0" smtClean="0"/>
          </a:p>
          <a:p>
            <a:pPr lvl="1"/>
            <a:r>
              <a:rPr lang="en-US" dirty="0" smtClean="0"/>
              <a:t>Leading </a:t>
            </a:r>
            <a:r>
              <a:rPr lang="en-US" dirty="0"/>
              <a:t>(dòng</a:t>
            </a:r>
            <a:r>
              <a:rPr lang="en-US" dirty="0" smtClean="0"/>
              <a:t>)</a:t>
            </a:r>
          </a:p>
          <a:p>
            <a:pPr lvl="1"/>
            <a:r>
              <a:rPr lang="en-US" dirty="0" smtClean="0"/>
              <a:t>Tracking </a:t>
            </a:r>
            <a:r>
              <a:rPr lang="en-US" dirty="0"/>
              <a:t>(khoảng cách chữ</a:t>
            </a:r>
            <a:r>
              <a:rPr lang="en-US" dirty="0" smtClean="0"/>
              <a:t>)</a:t>
            </a:r>
          </a:p>
          <a:p>
            <a:pPr lvl="1"/>
            <a:r>
              <a:rPr lang="en-US" dirty="0" smtClean="0"/>
              <a:t>Kerning </a:t>
            </a:r>
            <a:r>
              <a:rPr lang="en-US" dirty="0"/>
              <a:t>(khoảng cách giữa các chữ</a:t>
            </a:r>
            <a:r>
              <a:rPr lang="en-US" dirty="0" smtClean="0"/>
              <a:t>)</a:t>
            </a:r>
          </a:p>
          <a:p>
            <a:pPr lvl="1"/>
            <a:r>
              <a:rPr lang="en-US" dirty="0" smtClean="0"/>
              <a:t>Alignment </a:t>
            </a:r>
            <a:r>
              <a:rPr lang="en-US" dirty="0"/>
              <a:t>(canh kề các hàng chữ)</a:t>
            </a:r>
            <a:endParaRPr lang="en-US" dirty="0" smtClean="0"/>
          </a:p>
          <a:p>
            <a:endParaRPr lang="en-US" dirty="0"/>
          </a:p>
        </p:txBody>
      </p:sp>
      <p:sp>
        <p:nvSpPr>
          <p:cNvPr id="3" name="Text Placeholder 2"/>
          <p:cNvSpPr>
            <a:spLocks noGrp="1"/>
          </p:cNvSpPr>
          <p:nvPr>
            <p:ph type="body" sz="quarter" idx="11"/>
          </p:nvPr>
        </p:nvSpPr>
        <p:spPr/>
        <p:txBody>
          <a:bodyPr/>
          <a:lstStyle/>
          <a:p>
            <a:r>
              <a:rPr lang="en-US" dirty="0"/>
              <a:t>Nguyên tắc thiết kế UI: </a:t>
            </a:r>
            <a:r>
              <a:rPr lang="en-US" dirty="0" smtClean="0"/>
              <a:t>Nghệ </a:t>
            </a:r>
            <a:r>
              <a:rPr lang="en-US" dirty="0"/>
              <a:t>thuật </a:t>
            </a:r>
            <a:r>
              <a:rPr lang="en-US" dirty="0" smtClean="0"/>
              <a:t>chữ [1-2] </a:t>
            </a:r>
            <a:endParaRPr lang="en-US" dirty="0"/>
          </a:p>
        </p:txBody>
      </p:sp>
    </p:spTree>
    <p:extLst>
      <p:ext uri="{BB962C8B-B14F-4D97-AF65-F5344CB8AC3E}">
        <p14:creationId xmlns:p14="http://schemas.microsoft.com/office/powerpoint/2010/main" val="342879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Một số vấn đề cần chú ý:</a:t>
            </a:r>
          </a:p>
          <a:p>
            <a:pPr lvl="1"/>
            <a:r>
              <a:rPr lang="vi-VN" dirty="0" smtClean="0"/>
              <a:t>Phân </a:t>
            </a:r>
            <a:r>
              <a:rPr lang="vi-VN" dirty="0"/>
              <a:t>cấp nội dung theo thứ tự quan </a:t>
            </a:r>
            <a:r>
              <a:rPr lang="vi-VN" dirty="0" smtClean="0"/>
              <a:t>trọng</a:t>
            </a:r>
            <a:endParaRPr lang="en-US" dirty="0" smtClean="0"/>
          </a:p>
          <a:p>
            <a:pPr lvl="1"/>
            <a:r>
              <a:rPr lang="en-US" dirty="0" smtClean="0"/>
              <a:t>Chọn </a:t>
            </a:r>
            <a:r>
              <a:rPr lang="en-US" dirty="0"/>
              <a:t>font chữ phù </a:t>
            </a:r>
            <a:r>
              <a:rPr lang="en-US" dirty="0" smtClean="0"/>
              <a:t>hợp</a:t>
            </a:r>
          </a:p>
          <a:p>
            <a:pPr lvl="1"/>
            <a:r>
              <a:rPr lang="en-US" dirty="0" smtClean="0"/>
              <a:t>Sắp </a:t>
            </a:r>
            <a:r>
              <a:rPr lang="en-US" dirty="0"/>
              <a:t>xếp chữ một cách logic</a:t>
            </a:r>
            <a:endParaRPr lang="en-US" dirty="0"/>
          </a:p>
        </p:txBody>
      </p:sp>
      <p:sp>
        <p:nvSpPr>
          <p:cNvPr id="3" name="Text Placeholder 2"/>
          <p:cNvSpPr>
            <a:spLocks noGrp="1"/>
          </p:cNvSpPr>
          <p:nvPr>
            <p:ph type="body" sz="quarter" idx="11"/>
          </p:nvPr>
        </p:nvSpPr>
        <p:spPr/>
        <p:txBody>
          <a:bodyPr/>
          <a:lstStyle/>
          <a:p>
            <a:r>
              <a:rPr lang="en-US" dirty="0"/>
              <a:t>Nguyên tắc thiết kế UI: </a:t>
            </a:r>
            <a:r>
              <a:rPr lang="en-US" dirty="0" smtClean="0"/>
              <a:t>Nghệ </a:t>
            </a:r>
            <a:r>
              <a:rPr lang="en-US" dirty="0"/>
              <a:t>thuật </a:t>
            </a:r>
            <a:r>
              <a:rPr lang="en-US" dirty="0" smtClean="0"/>
              <a:t>chữ [2-2] </a:t>
            </a:r>
            <a:endParaRPr lang="en-US" dirty="0"/>
          </a:p>
        </p:txBody>
      </p:sp>
    </p:spTree>
    <p:extLst>
      <p:ext uri="{BB962C8B-B14F-4D97-AF65-F5344CB8AC3E}">
        <p14:creationId xmlns:p14="http://schemas.microsoft.com/office/powerpoint/2010/main" val="45219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Tạo </a:t>
            </a:r>
            <a:r>
              <a:rPr lang="vi-VN" dirty="0" smtClean="0"/>
              <a:t>sự </a:t>
            </a:r>
            <a:r>
              <a:rPr lang="vi-VN" dirty="0"/>
              <a:t>thân thiện và chuyên nghiệp của website. </a:t>
            </a:r>
            <a:endParaRPr lang="en-US" dirty="0" smtClean="0"/>
          </a:p>
          <a:p>
            <a:r>
              <a:rPr lang="vi-VN" dirty="0" smtClean="0"/>
              <a:t>Phương </a:t>
            </a:r>
            <a:r>
              <a:rPr lang="vi-VN" dirty="0"/>
              <a:t>pháp lặp thường được sử dụng để tạo sự nhất quán. </a:t>
            </a:r>
            <a:endParaRPr lang="en-US" dirty="0" smtClean="0"/>
          </a:p>
          <a:p>
            <a:r>
              <a:rPr lang="vi-VN" dirty="0" smtClean="0"/>
              <a:t>Sự </a:t>
            </a:r>
            <a:r>
              <a:rPr lang="vi-VN" dirty="0"/>
              <a:t>nhất quán cần thể hiện ở các nội dung </a:t>
            </a:r>
            <a:r>
              <a:rPr lang="vi-VN" dirty="0" smtClean="0"/>
              <a:t>sau</a:t>
            </a:r>
            <a:r>
              <a:rPr lang="en-US" dirty="0" smtClean="0"/>
              <a:t>:</a:t>
            </a:r>
          </a:p>
          <a:p>
            <a:pPr lvl="1"/>
            <a:r>
              <a:rPr lang="vi-VN" dirty="0" smtClean="0"/>
              <a:t>Layout </a:t>
            </a:r>
            <a:r>
              <a:rPr lang="vi-VN" dirty="0"/>
              <a:t>(bố cục) và cấu trúc.</a:t>
            </a:r>
          </a:p>
          <a:p>
            <a:pPr lvl="1"/>
            <a:r>
              <a:rPr lang="vi-VN" dirty="0" smtClean="0"/>
              <a:t>Điều </a:t>
            </a:r>
            <a:r>
              <a:rPr lang="vi-VN" dirty="0"/>
              <a:t>hướng.</a:t>
            </a:r>
          </a:p>
          <a:p>
            <a:pPr lvl="1"/>
            <a:r>
              <a:rPr lang="vi-VN" dirty="0" smtClean="0"/>
              <a:t>Màu </a:t>
            </a:r>
            <a:r>
              <a:rPr lang="vi-VN" dirty="0"/>
              <a:t>sắc, typography.</a:t>
            </a:r>
          </a:p>
          <a:p>
            <a:pPr lvl="1"/>
            <a:r>
              <a:rPr lang="vi-VN" dirty="0" smtClean="0"/>
              <a:t>Chức </a:t>
            </a:r>
            <a:r>
              <a:rPr lang="vi-VN" dirty="0"/>
              <a:t>năng.</a:t>
            </a:r>
          </a:p>
          <a:p>
            <a:pPr lvl="1"/>
            <a:r>
              <a:rPr lang="vi-VN" dirty="0" smtClean="0"/>
              <a:t>Thời </a:t>
            </a:r>
            <a:r>
              <a:rPr lang="vi-VN" dirty="0"/>
              <a:t>gian, không </a:t>
            </a:r>
            <a:r>
              <a:rPr lang="vi-VN" dirty="0" smtClean="0"/>
              <a:t>gian</a:t>
            </a:r>
            <a:endParaRPr lang="en-US" dirty="0" smtClean="0"/>
          </a:p>
          <a:p>
            <a:endParaRPr lang="en-US" dirty="0"/>
          </a:p>
        </p:txBody>
      </p:sp>
      <p:sp>
        <p:nvSpPr>
          <p:cNvPr id="3" name="Text Placeholder 2"/>
          <p:cNvSpPr>
            <a:spLocks noGrp="1"/>
          </p:cNvSpPr>
          <p:nvPr>
            <p:ph type="body" sz="quarter" idx="11"/>
          </p:nvPr>
        </p:nvSpPr>
        <p:spPr/>
        <p:txBody>
          <a:bodyPr/>
          <a:lstStyle/>
          <a:p>
            <a:r>
              <a:rPr lang="en-US" dirty="0"/>
              <a:t>Nguyên tắc thiết kế UI: </a:t>
            </a:r>
            <a:r>
              <a:rPr lang="en-US" dirty="0" smtClean="0"/>
              <a:t>Nhất </a:t>
            </a:r>
            <a:r>
              <a:rPr lang="en-US" dirty="0"/>
              <a:t>quán</a:t>
            </a:r>
            <a:endParaRPr lang="en-US" dirty="0"/>
          </a:p>
        </p:txBody>
      </p:sp>
    </p:spTree>
    <p:extLst>
      <p:ext uri="{BB962C8B-B14F-4D97-AF65-F5344CB8AC3E}">
        <p14:creationId xmlns:p14="http://schemas.microsoft.com/office/powerpoint/2010/main" val="82366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dirty="0"/>
              <a:t>Nguyên tắc cơ </a:t>
            </a:r>
            <a:r>
              <a:rPr lang="vi-VN" dirty="0" smtClean="0"/>
              <a:t>bản</a:t>
            </a:r>
            <a:r>
              <a:rPr lang="en-US" dirty="0" smtClean="0"/>
              <a:t>:</a:t>
            </a:r>
            <a:r>
              <a:rPr lang="vi-VN" dirty="0" smtClean="0"/>
              <a:t> đặt </a:t>
            </a:r>
            <a:r>
              <a:rPr lang="vi-VN" dirty="0"/>
              <a:t>mình vào vị trí người sử dụng </a:t>
            </a:r>
            <a:r>
              <a:rPr lang="en-US" dirty="0" smtClean="0">
                <a:sym typeface="Wingdings" panose="05000000000000000000" pitchFamily="2" charset="2"/>
              </a:rPr>
              <a:t></a:t>
            </a:r>
            <a:r>
              <a:rPr lang="vi-VN" dirty="0" smtClean="0"/>
              <a:t> </a:t>
            </a:r>
            <a:r>
              <a:rPr lang="vi-VN" dirty="0"/>
              <a:t>đảm bảo những nội dung thiết kế đáp ứng tốt nhu cầu thực tế sử dụng.</a:t>
            </a:r>
          </a:p>
          <a:p>
            <a:r>
              <a:rPr lang="vi-VN" dirty="0"/>
              <a:t>Số lượng thông tin trên giao diện: </a:t>
            </a:r>
            <a:r>
              <a:rPr lang="en-US" dirty="0" smtClean="0"/>
              <a:t>vừa đủ, hợp lý.</a:t>
            </a:r>
            <a:r>
              <a:rPr lang="vi-VN" dirty="0" smtClean="0"/>
              <a:t> </a:t>
            </a:r>
            <a:endParaRPr lang="en-US" dirty="0" smtClean="0"/>
          </a:p>
        </p:txBody>
      </p:sp>
      <p:sp>
        <p:nvSpPr>
          <p:cNvPr id="3" name="Text Placeholder 2"/>
          <p:cNvSpPr>
            <a:spLocks noGrp="1"/>
          </p:cNvSpPr>
          <p:nvPr>
            <p:ph type="body" sz="quarter" idx="11"/>
          </p:nvPr>
        </p:nvSpPr>
        <p:spPr/>
        <p:txBody>
          <a:bodyPr/>
          <a:lstStyle/>
          <a:p>
            <a:r>
              <a:rPr lang="en-US" dirty="0"/>
              <a:t>Nguyên tắc thiết kế </a:t>
            </a:r>
            <a:r>
              <a:rPr lang="en-US" dirty="0" smtClean="0"/>
              <a:t>UX [1-2]</a:t>
            </a:r>
            <a:endParaRPr lang="en-US" dirty="0"/>
          </a:p>
        </p:txBody>
      </p:sp>
    </p:spTree>
    <p:extLst>
      <p:ext uri="{BB962C8B-B14F-4D97-AF65-F5344CB8AC3E}">
        <p14:creationId xmlns:p14="http://schemas.microsoft.com/office/powerpoint/2010/main" val="3905165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Các </a:t>
            </a:r>
            <a:r>
              <a:rPr lang="en-US" dirty="0"/>
              <a:t>giai đoạn thiết kế </a:t>
            </a:r>
            <a:r>
              <a:rPr lang="en-US" dirty="0" smtClean="0"/>
              <a:t>UX:</a:t>
            </a:r>
          </a:p>
          <a:p>
            <a:pPr lvl="1"/>
            <a:r>
              <a:rPr lang="en-US" dirty="0" smtClean="0"/>
              <a:t>Tìm hiểu</a:t>
            </a:r>
          </a:p>
          <a:p>
            <a:pPr lvl="1"/>
            <a:r>
              <a:rPr lang="en-US" dirty="0" smtClean="0"/>
              <a:t>Nghiên cứu</a:t>
            </a:r>
          </a:p>
          <a:p>
            <a:pPr lvl="1"/>
            <a:r>
              <a:rPr lang="vi-VN" dirty="0" smtClean="0"/>
              <a:t>Phác </a:t>
            </a:r>
            <a:r>
              <a:rPr lang="vi-VN" dirty="0"/>
              <a:t>thảo ý </a:t>
            </a:r>
            <a:r>
              <a:rPr lang="vi-VN" dirty="0" smtClean="0"/>
              <a:t>tưởng</a:t>
            </a:r>
            <a:endParaRPr lang="en-US" dirty="0" smtClean="0"/>
          </a:p>
          <a:p>
            <a:pPr lvl="1"/>
            <a:r>
              <a:rPr lang="en-US" dirty="0" smtClean="0"/>
              <a:t>Thiết kế</a:t>
            </a:r>
          </a:p>
          <a:p>
            <a:pPr lvl="1"/>
            <a:r>
              <a:rPr lang="en-US" dirty="0" smtClean="0"/>
              <a:t>Thực </a:t>
            </a:r>
            <a:r>
              <a:rPr lang="en-US" dirty="0"/>
              <a:t>hiện</a:t>
            </a:r>
            <a:endParaRPr lang="en-US" dirty="0" smtClean="0"/>
          </a:p>
          <a:p>
            <a:pPr lvl="1"/>
            <a:r>
              <a:rPr lang="en-US" dirty="0" smtClean="0"/>
              <a:t>Đánh </a:t>
            </a:r>
            <a:r>
              <a:rPr lang="en-US" dirty="0"/>
              <a:t>giá</a:t>
            </a:r>
            <a:endParaRPr lang="en-US" dirty="0"/>
          </a:p>
        </p:txBody>
      </p:sp>
      <p:sp>
        <p:nvSpPr>
          <p:cNvPr id="3" name="Text Placeholder 2"/>
          <p:cNvSpPr>
            <a:spLocks noGrp="1"/>
          </p:cNvSpPr>
          <p:nvPr>
            <p:ph type="body" sz="quarter" idx="11"/>
          </p:nvPr>
        </p:nvSpPr>
        <p:spPr/>
        <p:txBody>
          <a:bodyPr/>
          <a:lstStyle/>
          <a:p>
            <a:r>
              <a:rPr lang="en-US" dirty="0"/>
              <a:t>Nguyên tắc thiết kế </a:t>
            </a:r>
            <a:r>
              <a:rPr lang="en-US" dirty="0" smtClean="0"/>
              <a:t>UX [2-2]</a:t>
            </a:r>
            <a:endParaRPr lang="en-US" dirty="0"/>
          </a:p>
        </p:txBody>
      </p:sp>
    </p:spTree>
    <p:extLst>
      <p:ext uri="{BB962C8B-B14F-4D97-AF65-F5344CB8AC3E}">
        <p14:creationId xmlns:p14="http://schemas.microsoft.com/office/powerpoint/2010/main" val="4254343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Wireframe</a:t>
            </a:r>
          </a:p>
          <a:p>
            <a:r>
              <a:rPr lang="en-US" dirty="0" smtClean="0"/>
              <a:t>Prototype</a:t>
            </a:r>
          </a:p>
          <a:p>
            <a:r>
              <a:rPr lang="en-US" dirty="0" smtClean="0"/>
              <a:t>Layout</a:t>
            </a:r>
            <a:endParaRPr lang="en-US" dirty="0"/>
          </a:p>
        </p:txBody>
      </p:sp>
      <p:sp>
        <p:nvSpPr>
          <p:cNvPr id="3" name="Text Placeholder 2"/>
          <p:cNvSpPr>
            <a:spLocks noGrp="1"/>
          </p:cNvSpPr>
          <p:nvPr>
            <p:ph type="body" sz="quarter" idx="11"/>
          </p:nvPr>
        </p:nvSpPr>
        <p:spPr/>
        <p:txBody>
          <a:bodyPr/>
          <a:lstStyle/>
          <a:p>
            <a:r>
              <a:rPr lang="en-US" dirty="0" smtClean="0"/>
              <a:t>Các phương pháp mô tả trang web</a:t>
            </a:r>
            <a:endParaRPr lang="en-US" dirty="0"/>
          </a:p>
        </p:txBody>
      </p:sp>
    </p:spTree>
    <p:extLst>
      <p:ext uri="{BB962C8B-B14F-4D97-AF65-F5344CB8AC3E}">
        <p14:creationId xmlns:p14="http://schemas.microsoft.com/office/powerpoint/2010/main" val="1842843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t>
            </a:r>
            <a:r>
              <a:rPr lang="vi-VN" dirty="0" smtClean="0"/>
              <a:t>à </a:t>
            </a:r>
            <a:r>
              <a:rPr lang="vi-VN" dirty="0"/>
              <a:t>một bản thiết kế web, là hình thức thể hiện giao diện của trang web, cung cấp cho người dùng cái nhìn tổng quan về trang </a:t>
            </a:r>
            <a:r>
              <a:rPr lang="vi-VN" dirty="0" smtClean="0"/>
              <a:t>web</a:t>
            </a:r>
            <a:r>
              <a:rPr lang="en-US" dirty="0" smtClean="0"/>
              <a:t>.</a:t>
            </a:r>
          </a:p>
          <a:p>
            <a:r>
              <a:rPr lang="en-US" dirty="0" smtClean="0"/>
              <a:t>S</a:t>
            </a:r>
            <a:r>
              <a:rPr lang="vi-VN" dirty="0" smtClean="0"/>
              <a:t>ử </a:t>
            </a:r>
            <a:r>
              <a:rPr lang="vi-VN" dirty="0"/>
              <a:t>dụng các yếu tố đồ hoạ đơn giản, như đường thẳng, hình hộp, hình học cơ bản với tông màu xám, đen, trắng </a:t>
            </a:r>
            <a:r>
              <a:rPr lang="en-US" dirty="0" smtClean="0">
                <a:sym typeface="Wingdings" panose="05000000000000000000" pitchFamily="2" charset="2"/>
              </a:rPr>
              <a:t></a:t>
            </a:r>
            <a:r>
              <a:rPr lang="vi-VN" dirty="0" smtClean="0"/>
              <a:t> </a:t>
            </a:r>
            <a:r>
              <a:rPr lang="vi-VN" dirty="0"/>
              <a:t>biểu thị thông tin về kiến trúc, nội dung hay bố </a:t>
            </a:r>
            <a:r>
              <a:rPr lang="vi-VN" dirty="0" smtClean="0"/>
              <a:t>cục</a:t>
            </a:r>
            <a:r>
              <a:rPr lang="en-US" dirty="0" smtClean="0"/>
              <a:t>.</a:t>
            </a:r>
            <a:endParaRPr lang="en-US" dirty="0"/>
          </a:p>
        </p:txBody>
      </p:sp>
      <p:sp>
        <p:nvSpPr>
          <p:cNvPr id="3" name="Text Placeholder 2"/>
          <p:cNvSpPr>
            <a:spLocks noGrp="1"/>
          </p:cNvSpPr>
          <p:nvPr>
            <p:ph type="body" sz="quarter" idx="11"/>
          </p:nvPr>
        </p:nvSpPr>
        <p:spPr>
          <a:xfrm>
            <a:off x="253081" y="200208"/>
            <a:ext cx="8566066" cy="587959"/>
          </a:xfrm>
        </p:spPr>
        <p:txBody>
          <a:bodyPr/>
          <a:lstStyle/>
          <a:p>
            <a:r>
              <a:rPr lang="en-US" dirty="0" smtClean="0"/>
              <a:t>Wireframe [1-2]</a:t>
            </a:r>
            <a:endParaRPr lang="en-US" dirty="0"/>
          </a:p>
        </p:txBody>
      </p:sp>
    </p:spTree>
    <p:extLst>
      <p:ext uri="{BB962C8B-B14F-4D97-AF65-F5344CB8AC3E}">
        <p14:creationId xmlns:p14="http://schemas.microsoft.com/office/powerpoint/2010/main" val="290960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Grp="1" noChangeArrowheads="1"/>
          </p:cNvSpPr>
          <p:nvPr>
            <p:ph type="title" idx="4294967295"/>
          </p:nvPr>
        </p:nvSpPr>
        <p:spPr>
          <a:xfrm>
            <a:off x="122238" y="284163"/>
            <a:ext cx="7840662" cy="647700"/>
          </a:xfrm>
        </p:spPr>
        <p:txBody>
          <a:bodyPr/>
          <a:lstStyle/>
          <a:p>
            <a:pPr eaLnBrk="1" hangingPunct="1"/>
            <a:r>
              <a:rPr lang="en-US" noProof="1" smtClean="0"/>
              <a:t>NỘI DUNG</a:t>
            </a:r>
          </a:p>
        </p:txBody>
      </p:sp>
      <p:grpSp>
        <p:nvGrpSpPr>
          <p:cNvPr id="7171" name="Group 25"/>
          <p:cNvGrpSpPr>
            <a:grpSpLocks/>
          </p:cNvGrpSpPr>
          <p:nvPr/>
        </p:nvGrpSpPr>
        <p:grpSpPr bwMode="auto">
          <a:xfrm>
            <a:off x="1828800" y="1528763"/>
            <a:ext cx="762000" cy="665162"/>
            <a:chOff x="1110" y="2656"/>
            <a:chExt cx="1549" cy="1351"/>
          </a:xfrm>
        </p:grpSpPr>
        <p:sp>
          <p:nvSpPr>
            <p:cNvPr id="72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9"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p>
          </p:txBody>
        </p:sp>
      </p:grpSp>
      <p:grpSp>
        <p:nvGrpSpPr>
          <p:cNvPr id="7172" name="Group 29"/>
          <p:cNvGrpSpPr>
            <a:grpSpLocks/>
          </p:cNvGrpSpPr>
          <p:nvPr/>
        </p:nvGrpSpPr>
        <p:grpSpPr bwMode="auto">
          <a:xfrm>
            <a:off x="1828800" y="2443163"/>
            <a:ext cx="762000" cy="665162"/>
            <a:chOff x="3174" y="2656"/>
            <a:chExt cx="1549" cy="1351"/>
          </a:xfrm>
        </p:grpSpPr>
        <p:sp>
          <p:nvSpPr>
            <p:cNvPr id="7200"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201"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3"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7173" name="Line 11"/>
          <p:cNvSpPr>
            <a:spLocks noChangeShapeType="1"/>
          </p:cNvSpPr>
          <p:nvPr/>
        </p:nvSpPr>
        <p:spPr bwMode="auto">
          <a:xfrm>
            <a:off x="2438400" y="2117725"/>
            <a:ext cx="48006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4" name="Text Box 12"/>
          <p:cNvSpPr txBox="1">
            <a:spLocks noChangeArrowheads="1"/>
          </p:cNvSpPr>
          <p:nvPr/>
        </p:nvSpPr>
        <p:spPr bwMode="auto">
          <a:xfrm>
            <a:off x="2724150" y="1630363"/>
            <a:ext cx="3161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2400" dirty="0">
                <a:solidFill>
                  <a:srgbClr val="339933"/>
                </a:solidFill>
              </a:rPr>
              <a:t>Tổng quan về  </a:t>
            </a:r>
            <a:r>
              <a:rPr lang="en-US" sz="2400" dirty="0" smtClean="0">
                <a:solidFill>
                  <a:srgbClr val="339933"/>
                </a:solidFill>
              </a:rPr>
              <a:t>UI-UX</a:t>
            </a:r>
            <a:endParaRPr lang="en-US" sz="2400" dirty="0">
              <a:solidFill>
                <a:srgbClr val="339933"/>
              </a:solidFill>
            </a:endParaRPr>
          </a:p>
        </p:txBody>
      </p:sp>
      <p:sp>
        <p:nvSpPr>
          <p:cNvPr id="7175" name="Text Box 13"/>
          <p:cNvSpPr txBox="1">
            <a:spLocks noChangeArrowheads="1"/>
          </p:cNvSpPr>
          <p:nvPr/>
        </p:nvSpPr>
        <p:spPr bwMode="gray">
          <a:xfrm>
            <a:off x="2025650" y="16271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r>
              <a:rPr lang="en-US" sz="2400" b="1">
                <a:solidFill>
                  <a:schemeClr val="bg1"/>
                </a:solidFill>
              </a:rPr>
              <a:t>1</a:t>
            </a:r>
          </a:p>
        </p:txBody>
      </p:sp>
      <p:sp>
        <p:nvSpPr>
          <p:cNvPr id="7176" name="Line 14"/>
          <p:cNvSpPr>
            <a:spLocks noChangeShapeType="1"/>
          </p:cNvSpPr>
          <p:nvPr/>
        </p:nvSpPr>
        <p:spPr bwMode="auto">
          <a:xfrm>
            <a:off x="2438400" y="3032125"/>
            <a:ext cx="48006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7" name="Text Box 15"/>
          <p:cNvSpPr txBox="1">
            <a:spLocks noChangeArrowheads="1"/>
          </p:cNvSpPr>
          <p:nvPr/>
        </p:nvSpPr>
        <p:spPr bwMode="auto">
          <a:xfrm>
            <a:off x="2724150" y="2519363"/>
            <a:ext cx="45320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eaLnBrk="0" hangingPunct="0">
              <a:defRPr sz="2400">
                <a:solidFill>
                  <a:srgbClr val="339933"/>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Các </a:t>
            </a:r>
            <a:r>
              <a:rPr lang="en-US" dirty="0"/>
              <a:t>nguyên tắc thiết kế website</a:t>
            </a:r>
          </a:p>
        </p:txBody>
      </p:sp>
      <p:sp>
        <p:nvSpPr>
          <p:cNvPr id="7178" name="Text Box 16"/>
          <p:cNvSpPr txBox="1">
            <a:spLocks noChangeArrowheads="1"/>
          </p:cNvSpPr>
          <p:nvPr/>
        </p:nvSpPr>
        <p:spPr bwMode="gray">
          <a:xfrm>
            <a:off x="2025650" y="25415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r>
              <a:rPr lang="en-US" sz="2400" b="1">
                <a:solidFill>
                  <a:schemeClr val="bg1"/>
                </a:solidFill>
              </a:rPr>
              <a:t>2</a:t>
            </a:r>
          </a:p>
        </p:txBody>
      </p:sp>
      <p:grpSp>
        <p:nvGrpSpPr>
          <p:cNvPr id="7179" name="Group 39"/>
          <p:cNvGrpSpPr>
            <a:grpSpLocks/>
          </p:cNvGrpSpPr>
          <p:nvPr/>
        </p:nvGrpSpPr>
        <p:grpSpPr bwMode="auto">
          <a:xfrm>
            <a:off x="1828800" y="3335338"/>
            <a:ext cx="762000" cy="665162"/>
            <a:chOff x="1110" y="2656"/>
            <a:chExt cx="1549" cy="1351"/>
          </a:xfrm>
        </p:grpSpPr>
        <p:sp>
          <p:nvSpPr>
            <p:cNvPr id="719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9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43"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7180" name="Line 25"/>
          <p:cNvSpPr>
            <a:spLocks noChangeShapeType="1"/>
          </p:cNvSpPr>
          <p:nvPr/>
        </p:nvSpPr>
        <p:spPr bwMode="auto">
          <a:xfrm>
            <a:off x="2438400" y="3944938"/>
            <a:ext cx="48006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1" name="Text Box 26"/>
          <p:cNvSpPr txBox="1">
            <a:spLocks noChangeArrowheads="1"/>
          </p:cNvSpPr>
          <p:nvPr/>
        </p:nvSpPr>
        <p:spPr bwMode="auto">
          <a:xfrm>
            <a:off x="2709863" y="3411538"/>
            <a:ext cx="3265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eaLnBrk="0" hangingPunct="0">
              <a:defRPr sz="2400">
                <a:solidFill>
                  <a:srgbClr val="339933"/>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Layout </a:t>
            </a:r>
            <a:r>
              <a:rPr lang="en-US" dirty="0"/>
              <a:t>và Wireframing</a:t>
            </a:r>
          </a:p>
        </p:txBody>
      </p:sp>
      <p:sp>
        <p:nvSpPr>
          <p:cNvPr id="7182" name="Text Box 27"/>
          <p:cNvSpPr txBox="1">
            <a:spLocks noChangeArrowheads="1"/>
          </p:cNvSpPr>
          <p:nvPr/>
        </p:nvSpPr>
        <p:spPr bwMode="gray">
          <a:xfrm>
            <a:off x="2025650" y="34337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r>
              <a:rPr lang="en-US" sz="2400" b="1">
                <a:solidFill>
                  <a:schemeClr val="bg1"/>
                </a:solidFill>
              </a:rPr>
              <a:t>3</a:t>
            </a:r>
          </a:p>
        </p:txBody>
      </p:sp>
      <p:grpSp>
        <p:nvGrpSpPr>
          <p:cNvPr id="7183" name="Group 39"/>
          <p:cNvGrpSpPr>
            <a:grpSpLocks/>
          </p:cNvGrpSpPr>
          <p:nvPr/>
        </p:nvGrpSpPr>
        <p:grpSpPr bwMode="auto">
          <a:xfrm>
            <a:off x="1833563" y="4224338"/>
            <a:ext cx="762000" cy="665162"/>
            <a:chOff x="1110" y="2656"/>
            <a:chExt cx="1549" cy="1351"/>
          </a:xfrm>
        </p:grpSpPr>
        <p:sp>
          <p:nvSpPr>
            <p:cNvPr id="719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9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27"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7184" name="Line 25"/>
          <p:cNvSpPr>
            <a:spLocks noChangeShapeType="1"/>
          </p:cNvSpPr>
          <p:nvPr/>
        </p:nvSpPr>
        <p:spPr bwMode="auto">
          <a:xfrm>
            <a:off x="2443163" y="4833938"/>
            <a:ext cx="48006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5" name="Text Box 26"/>
          <p:cNvSpPr txBox="1">
            <a:spLocks noChangeArrowheads="1"/>
          </p:cNvSpPr>
          <p:nvPr/>
        </p:nvSpPr>
        <p:spPr bwMode="auto">
          <a:xfrm>
            <a:off x="2714625" y="4300538"/>
            <a:ext cx="15023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eaLnBrk="0" hangingPunct="0">
              <a:defRPr sz="2400">
                <a:solidFill>
                  <a:srgbClr val="339933"/>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Prototype</a:t>
            </a:r>
            <a:endParaRPr lang="en-US" dirty="0"/>
          </a:p>
        </p:txBody>
      </p:sp>
      <p:sp>
        <p:nvSpPr>
          <p:cNvPr id="7186" name="Text Box 27"/>
          <p:cNvSpPr txBox="1">
            <a:spLocks noChangeArrowheads="1"/>
          </p:cNvSpPr>
          <p:nvPr/>
        </p:nvSpPr>
        <p:spPr bwMode="gray">
          <a:xfrm>
            <a:off x="2044700" y="435292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r>
              <a:rPr lang="en-US" sz="2400" b="1">
                <a:solidFill>
                  <a:schemeClr val="bg1"/>
                </a:solidFill>
              </a:rPr>
              <a:t>4</a:t>
            </a:r>
          </a:p>
        </p:txBody>
      </p:sp>
      <p:grpSp>
        <p:nvGrpSpPr>
          <p:cNvPr id="7187" name="Group 39"/>
          <p:cNvGrpSpPr>
            <a:grpSpLocks/>
          </p:cNvGrpSpPr>
          <p:nvPr/>
        </p:nvGrpSpPr>
        <p:grpSpPr bwMode="auto">
          <a:xfrm>
            <a:off x="1830388" y="5135563"/>
            <a:ext cx="762000" cy="665162"/>
            <a:chOff x="1110" y="2656"/>
            <a:chExt cx="1549" cy="1351"/>
          </a:xfrm>
        </p:grpSpPr>
        <p:sp>
          <p:nvSpPr>
            <p:cNvPr id="719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9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en-US"/>
            </a:p>
          </p:txBody>
        </p:sp>
        <p:sp>
          <p:nvSpPr>
            <p:cNvPr id="36"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pPr>
                <a:defRPr/>
              </a:pPr>
              <a:endParaRPr lang="en-US"/>
            </a:p>
          </p:txBody>
        </p:sp>
      </p:grpSp>
      <p:sp>
        <p:nvSpPr>
          <p:cNvPr id="7188" name="Line 25"/>
          <p:cNvSpPr>
            <a:spLocks noChangeShapeType="1"/>
          </p:cNvSpPr>
          <p:nvPr/>
        </p:nvSpPr>
        <p:spPr bwMode="auto">
          <a:xfrm>
            <a:off x="2439988" y="5745163"/>
            <a:ext cx="48006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9" name="Text Box 26"/>
          <p:cNvSpPr txBox="1">
            <a:spLocks noChangeArrowheads="1"/>
          </p:cNvSpPr>
          <p:nvPr/>
        </p:nvSpPr>
        <p:spPr bwMode="auto">
          <a:xfrm>
            <a:off x="2711450" y="5211763"/>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eaLnBrk="0" hangingPunct="0">
              <a:defRPr sz="2400">
                <a:solidFill>
                  <a:srgbClr val="339933"/>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dirty="0" smtClean="0"/>
              <a:t>Thực hành</a:t>
            </a:r>
            <a:endParaRPr lang="en-US" dirty="0"/>
          </a:p>
        </p:txBody>
      </p:sp>
      <p:sp>
        <p:nvSpPr>
          <p:cNvPr id="7190" name="Text Box 27"/>
          <p:cNvSpPr txBox="1">
            <a:spLocks noChangeArrowheads="1"/>
          </p:cNvSpPr>
          <p:nvPr/>
        </p:nvSpPr>
        <p:spPr bwMode="gray">
          <a:xfrm>
            <a:off x="2041231" y="5264150"/>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a:r>
              <a:rPr lang="en-US" sz="2400" b="1" smtClean="0">
                <a:solidFill>
                  <a:schemeClr val="bg1"/>
                </a:solidFill>
              </a:rPr>
              <a:t>5</a:t>
            </a:r>
            <a:endParaRPr lang="en-US" sz="2400" b="1">
              <a:solidFill>
                <a:schemeClr val="bg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53081" y="200208"/>
            <a:ext cx="8566066" cy="587959"/>
          </a:xfrm>
        </p:spPr>
        <p:txBody>
          <a:bodyPr/>
          <a:lstStyle/>
          <a:p>
            <a:r>
              <a:rPr lang="en-US" dirty="0" smtClean="0"/>
              <a:t>Wireframe [2-2]</a:t>
            </a:r>
            <a:endParaRPr lang="en-US" dirty="0"/>
          </a:p>
        </p:txBody>
      </p:sp>
      <p:sp>
        <p:nvSpPr>
          <p:cNvPr id="4" name="Content Placeholder 3"/>
          <p:cNvSpPr>
            <a:spLocks noGrp="1"/>
          </p:cNvSpPr>
          <p:nvPr>
            <p:ph idx="1"/>
          </p:nvPr>
        </p:nvSpPr>
        <p:spPr/>
        <p:txBody>
          <a:bodyPr/>
          <a:lstStyle/>
          <a:p>
            <a:endParaRPr lang="en-US"/>
          </a:p>
        </p:txBody>
      </p:sp>
      <p:pic>
        <p:nvPicPr>
          <p:cNvPr id="5" name="Picture 4" descr="wireframes-menuhover"/>
          <p:cNvPicPr/>
          <p:nvPr/>
        </p:nvPicPr>
        <p:blipFill>
          <a:blip r:embed="rId2">
            <a:extLst>
              <a:ext uri="{28A0092B-C50C-407E-A947-70E740481C1C}">
                <a14:useLocalDpi xmlns:a14="http://schemas.microsoft.com/office/drawing/2010/main" val="0"/>
              </a:ext>
            </a:extLst>
          </a:blip>
          <a:srcRect/>
          <a:stretch>
            <a:fillRect/>
          </a:stretch>
        </p:blipFill>
        <p:spPr bwMode="auto">
          <a:xfrm>
            <a:off x="1072212" y="863116"/>
            <a:ext cx="7322279" cy="5807505"/>
          </a:xfrm>
          <a:prstGeom prst="rect">
            <a:avLst/>
          </a:prstGeom>
          <a:noFill/>
          <a:ln>
            <a:solidFill>
              <a:schemeClr val="accent1"/>
            </a:solidFill>
          </a:ln>
        </p:spPr>
      </p:pic>
    </p:spTree>
    <p:extLst>
      <p:ext uri="{BB962C8B-B14F-4D97-AF65-F5344CB8AC3E}">
        <p14:creationId xmlns:p14="http://schemas.microsoft.com/office/powerpoint/2010/main" val="2764233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L</a:t>
            </a:r>
            <a:r>
              <a:rPr lang="vi-VN" dirty="0" smtClean="0"/>
              <a:t>à </a:t>
            </a:r>
            <a:r>
              <a:rPr lang="vi-VN" dirty="0"/>
              <a:t>giao diện thực tế của trang web được xây dựng với các ngôn ngữ thiết kế web, được sử dụng để trải nghiệm hoặc kiểm tra nội dung và tương tác với giao diện. </a:t>
            </a:r>
            <a:endParaRPr lang="en-US" dirty="0" smtClean="0"/>
          </a:p>
          <a:p>
            <a:r>
              <a:rPr lang="en-US" dirty="0" smtClean="0"/>
              <a:t>Có</a:t>
            </a:r>
            <a:r>
              <a:rPr lang="vi-VN" dirty="0" smtClean="0"/>
              <a:t> </a:t>
            </a:r>
            <a:r>
              <a:rPr lang="vi-VN" dirty="0"/>
              <a:t>đầy đủ tính năng giúp việc thử nghiệm và đánh giá của người dùng trên trang web trở nên chính xác, thực tế và hiệu quả hơn trước khi bắt đầu phát triển trang web. </a:t>
            </a:r>
            <a:endParaRPr lang="en-US" dirty="0" smtClean="0"/>
          </a:p>
          <a:p>
            <a:r>
              <a:rPr lang="vi-VN" dirty="0" smtClean="0"/>
              <a:t>Tuy </a:t>
            </a:r>
            <a:r>
              <a:rPr lang="vi-VN" dirty="0"/>
              <a:t>nhiên, chi phí cho quá trình tạo prototype cao nên khi thiết kế cần cân nhắc.</a:t>
            </a:r>
            <a:endParaRPr lang="en-US" dirty="0"/>
          </a:p>
        </p:txBody>
      </p:sp>
      <p:sp>
        <p:nvSpPr>
          <p:cNvPr id="3" name="Text Placeholder 2"/>
          <p:cNvSpPr>
            <a:spLocks noGrp="1"/>
          </p:cNvSpPr>
          <p:nvPr>
            <p:ph type="body" sz="quarter" idx="11"/>
          </p:nvPr>
        </p:nvSpPr>
        <p:spPr/>
        <p:txBody>
          <a:bodyPr/>
          <a:lstStyle/>
          <a:p>
            <a:r>
              <a:rPr lang="en-US" dirty="0" smtClean="0"/>
              <a:t>Prototype</a:t>
            </a:r>
            <a:endParaRPr lang="en-US" dirty="0"/>
          </a:p>
        </p:txBody>
      </p:sp>
    </p:spTree>
    <p:extLst>
      <p:ext uri="{BB962C8B-B14F-4D97-AF65-F5344CB8AC3E}">
        <p14:creationId xmlns:p14="http://schemas.microsoft.com/office/powerpoint/2010/main" val="1594539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dirty="0" smtClean="0"/>
              <a:t>Là </a:t>
            </a:r>
            <a:r>
              <a:rPr lang="vi-VN" dirty="0"/>
              <a:t>phương pháp mô tả trang web như dàn trang, phân bố các thành phần trên website </a:t>
            </a:r>
            <a:endParaRPr lang="en-US" dirty="0" smtClean="0"/>
          </a:p>
          <a:p>
            <a:r>
              <a:rPr lang="vi-VN" dirty="0" smtClean="0"/>
              <a:t>Layout thường được thiết kế dựa vào thói quen, sở thích của người sử dụng. </a:t>
            </a:r>
            <a:endParaRPr lang="en-US" dirty="0" smtClean="0"/>
          </a:p>
          <a:p>
            <a:r>
              <a:rPr lang="vi-VN" dirty="0" smtClean="0"/>
              <a:t>Layout sau khi thiết kế cần được đánh giá bởi khách hàng. </a:t>
            </a:r>
            <a:endParaRPr lang="en-US" dirty="0" smtClean="0"/>
          </a:p>
          <a:p>
            <a:r>
              <a:rPr lang="vi-VN" dirty="0" smtClean="0"/>
              <a:t>Một layout tốt sẽ bao gồm các yếu tố như sự cân bằng, tỷ lệ, trình tự, nhấn mạnh và sự thống nhất của tất cả các yếu tố gắn kết.</a:t>
            </a:r>
            <a:endParaRPr lang="en-US" dirty="0"/>
          </a:p>
        </p:txBody>
      </p:sp>
      <p:sp>
        <p:nvSpPr>
          <p:cNvPr id="3" name="Text Placeholder 2"/>
          <p:cNvSpPr>
            <a:spLocks noGrp="1"/>
          </p:cNvSpPr>
          <p:nvPr>
            <p:ph type="body" sz="quarter" idx="11"/>
          </p:nvPr>
        </p:nvSpPr>
        <p:spPr/>
        <p:txBody>
          <a:bodyPr/>
          <a:lstStyle/>
          <a:p>
            <a:r>
              <a:rPr lang="en-US" dirty="0" smtClean="0"/>
              <a:t>Layout [1-2]</a:t>
            </a:r>
            <a:endParaRPr lang="en-US" dirty="0"/>
          </a:p>
        </p:txBody>
      </p:sp>
    </p:spTree>
    <p:extLst>
      <p:ext uri="{BB962C8B-B14F-4D97-AF65-F5344CB8AC3E}">
        <p14:creationId xmlns:p14="http://schemas.microsoft.com/office/powerpoint/2010/main" val="50682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Một số layout thông dụng:</a:t>
            </a:r>
          </a:p>
          <a:p>
            <a:pPr lvl="1"/>
            <a:r>
              <a:rPr lang="en-US" dirty="0" smtClean="0"/>
              <a:t>Layout </a:t>
            </a:r>
            <a:r>
              <a:rPr lang="en-US" dirty="0"/>
              <a:t>sử dụng ảnh nền phủ kín </a:t>
            </a:r>
            <a:r>
              <a:rPr lang="en-US" dirty="0" smtClean="0"/>
              <a:t>trang</a:t>
            </a:r>
          </a:p>
          <a:p>
            <a:pPr lvl="1"/>
            <a:r>
              <a:rPr lang="vi-VN" dirty="0" smtClean="0"/>
              <a:t>Layout </a:t>
            </a:r>
            <a:r>
              <a:rPr lang="vi-VN" dirty="0"/>
              <a:t>dạng </a:t>
            </a:r>
            <a:r>
              <a:rPr lang="vi-VN" dirty="0" smtClean="0"/>
              <a:t>lưới</a:t>
            </a:r>
            <a:endParaRPr lang="en-US" dirty="0" smtClean="0"/>
          </a:p>
          <a:p>
            <a:pPr lvl="1"/>
            <a:r>
              <a:rPr lang="vi-VN" dirty="0" smtClean="0"/>
              <a:t>Sử </a:t>
            </a:r>
            <a:r>
              <a:rPr lang="vi-VN" dirty="0"/>
              <a:t>dụng các hình ảnh có kích thước lớn làm trọng </a:t>
            </a:r>
            <a:r>
              <a:rPr lang="vi-VN" dirty="0" smtClean="0"/>
              <a:t>tâm</a:t>
            </a:r>
            <a:endParaRPr lang="en-US" dirty="0" smtClean="0"/>
          </a:p>
          <a:p>
            <a:pPr lvl="1"/>
            <a:r>
              <a:rPr lang="en-US" dirty="0" smtClean="0"/>
              <a:t>Layout </a:t>
            </a:r>
            <a:r>
              <a:rPr lang="en-US" dirty="0"/>
              <a:t>dạng có một thanh menu cố </a:t>
            </a:r>
            <a:r>
              <a:rPr lang="en-US" dirty="0" smtClean="0"/>
              <a:t>định</a:t>
            </a:r>
          </a:p>
          <a:p>
            <a:pPr lvl="1"/>
            <a:r>
              <a:rPr lang="en-US" dirty="0" smtClean="0"/>
              <a:t>Layout </a:t>
            </a:r>
            <a:r>
              <a:rPr lang="en-US" dirty="0"/>
              <a:t>kiểu 3 khối </a:t>
            </a:r>
            <a:r>
              <a:rPr lang="en-US" dirty="0" smtClean="0"/>
              <a:t>hộp</a:t>
            </a:r>
          </a:p>
          <a:p>
            <a:pPr lvl="1"/>
            <a:r>
              <a:rPr lang="en-US" dirty="0" smtClean="0"/>
              <a:t>Layout </a:t>
            </a:r>
            <a:r>
              <a:rPr lang="en-US" dirty="0"/>
              <a:t>kiểu 5 khối </a:t>
            </a:r>
            <a:r>
              <a:rPr lang="en-US" dirty="0" smtClean="0"/>
              <a:t>hộp</a:t>
            </a:r>
          </a:p>
          <a:p>
            <a:pPr lvl="1"/>
            <a:r>
              <a:rPr lang="en-US" dirty="0" smtClean="0"/>
              <a:t>Hiệu </a:t>
            </a:r>
            <a:r>
              <a:rPr lang="en-US" dirty="0"/>
              <a:t>ứng màn hình 3 </a:t>
            </a:r>
            <a:r>
              <a:rPr lang="en-US" dirty="0" smtClean="0"/>
              <a:t>chiều</a:t>
            </a:r>
          </a:p>
          <a:p>
            <a:pPr lvl="1"/>
            <a:r>
              <a:rPr lang="en-US" dirty="0" smtClean="0"/>
              <a:t>Sử </a:t>
            </a:r>
            <a:r>
              <a:rPr lang="en-US" dirty="0"/>
              <a:t>dụng các hình ảnh đồ họa làm trọng </a:t>
            </a:r>
            <a:r>
              <a:rPr lang="en-US" dirty="0" smtClean="0"/>
              <a:t>tâm</a:t>
            </a:r>
          </a:p>
          <a:p>
            <a:pPr lvl="1"/>
            <a:r>
              <a:rPr lang="vi-VN" dirty="0" smtClean="0"/>
              <a:t>Layout </a:t>
            </a:r>
            <a:r>
              <a:rPr lang="vi-VN" dirty="0"/>
              <a:t>dạng thư viện ảnh</a:t>
            </a:r>
            <a:endParaRPr lang="en-US" dirty="0"/>
          </a:p>
        </p:txBody>
      </p:sp>
      <p:sp>
        <p:nvSpPr>
          <p:cNvPr id="3" name="Text Placeholder 2"/>
          <p:cNvSpPr>
            <a:spLocks noGrp="1"/>
          </p:cNvSpPr>
          <p:nvPr>
            <p:ph type="body" sz="quarter" idx="11"/>
          </p:nvPr>
        </p:nvSpPr>
        <p:spPr/>
        <p:txBody>
          <a:bodyPr/>
          <a:lstStyle/>
          <a:p>
            <a:r>
              <a:rPr lang="en-US" dirty="0" smtClean="0"/>
              <a:t>Layout [2-2]</a:t>
            </a:r>
            <a:endParaRPr lang="en-US" dirty="0"/>
          </a:p>
        </p:txBody>
      </p:sp>
    </p:spTree>
    <p:extLst>
      <p:ext uri="{BB962C8B-B14F-4D97-AF65-F5344CB8AC3E}">
        <p14:creationId xmlns:p14="http://schemas.microsoft.com/office/powerpoint/2010/main" val="136889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9"/>
            <a:ext cx="8255000" cy="1015386"/>
          </a:xfrm>
        </p:spPr>
        <p:txBody>
          <a:bodyPr/>
          <a:lstStyle/>
          <a:p>
            <a:r>
              <a:rPr lang="en-US" dirty="0" smtClean="0"/>
              <a:t>Phân </a:t>
            </a:r>
            <a:r>
              <a:rPr lang="en-US" dirty="0"/>
              <a:t>tích các nguyên tắc thiết kế UIUX trong trang web https://www.amazon.com. </a:t>
            </a:r>
          </a:p>
        </p:txBody>
      </p:sp>
      <p:sp>
        <p:nvSpPr>
          <p:cNvPr id="3" name="Text Placeholder 2"/>
          <p:cNvSpPr>
            <a:spLocks noGrp="1"/>
          </p:cNvSpPr>
          <p:nvPr>
            <p:ph type="body" sz="quarter" idx="11"/>
          </p:nvPr>
        </p:nvSpPr>
        <p:spPr/>
        <p:txBody>
          <a:bodyPr/>
          <a:lstStyle/>
          <a:p>
            <a:r>
              <a:rPr lang="en-US" dirty="0" smtClean="0"/>
              <a:t>Thực hành [1-5]</a:t>
            </a:r>
            <a:endParaRPr lang="en-US" dirty="0"/>
          </a:p>
        </p:txBody>
      </p:sp>
      <p:pic>
        <p:nvPicPr>
          <p:cNvPr id="4" name="Picture 3"/>
          <p:cNvPicPr/>
          <p:nvPr/>
        </p:nvPicPr>
        <p:blipFill>
          <a:blip r:embed="rId2"/>
          <a:stretch>
            <a:fillRect/>
          </a:stretch>
        </p:blipFill>
        <p:spPr>
          <a:xfrm>
            <a:off x="732268" y="2218545"/>
            <a:ext cx="7662223" cy="4257206"/>
          </a:xfrm>
          <a:prstGeom prst="rect">
            <a:avLst/>
          </a:prstGeom>
          <a:ln>
            <a:solidFill>
              <a:schemeClr val="accent1"/>
            </a:solidFill>
          </a:ln>
        </p:spPr>
      </p:pic>
    </p:spTree>
    <p:extLst>
      <p:ext uri="{BB962C8B-B14F-4D97-AF65-F5344CB8AC3E}">
        <p14:creationId xmlns:p14="http://schemas.microsoft.com/office/powerpoint/2010/main" val="3386279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9"/>
            <a:ext cx="8255000" cy="1015386"/>
          </a:xfrm>
        </p:spPr>
        <p:txBody>
          <a:bodyPr/>
          <a:lstStyle/>
          <a:p>
            <a:r>
              <a:rPr lang="en-US" dirty="0" smtClean="0"/>
              <a:t>Phân </a:t>
            </a:r>
            <a:r>
              <a:rPr lang="en-US" dirty="0"/>
              <a:t>tích các nguyên tắc thiết kế UIUX trong trang web https://www.amazon.com. </a:t>
            </a:r>
          </a:p>
        </p:txBody>
      </p:sp>
      <p:sp>
        <p:nvSpPr>
          <p:cNvPr id="3" name="Text Placeholder 2"/>
          <p:cNvSpPr>
            <a:spLocks noGrp="1"/>
          </p:cNvSpPr>
          <p:nvPr>
            <p:ph type="body" sz="quarter" idx="11"/>
          </p:nvPr>
        </p:nvSpPr>
        <p:spPr/>
        <p:txBody>
          <a:bodyPr/>
          <a:lstStyle/>
          <a:p>
            <a:r>
              <a:rPr lang="en-US" dirty="0" smtClean="0"/>
              <a:t>Thực hành [2-5]</a:t>
            </a:r>
            <a:endParaRPr lang="en-US" dirty="0"/>
          </a:p>
        </p:txBody>
      </p:sp>
      <p:pic>
        <p:nvPicPr>
          <p:cNvPr id="5" name="Picture 4"/>
          <p:cNvPicPr/>
          <p:nvPr/>
        </p:nvPicPr>
        <p:blipFill>
          <a:blip r:embed="rId2"/>
          <a:stretch>
            <a:fillRect/>
          </a:stretch>
        </p:blipFill>
        <p:spPr>
          <a:xfrm>
            <a:off x="762249" y="2248524"/>
            <a:ext cx="7782144" cy="4017363"/>
          </a:xfrm>
          <a:prstGeom prst="rect">
            <a:avLst/>
          </a:prstGeom>
          <a:ln>
            <a:solidFill>
              <a:schemeClr val="accent1"/>
            </a:solidFill>
          </a:ln>
        </p:spPr>
      </p:pic>
    </p:spTree>
    <p:extLst>
      <p:ext uri="{BB962C8B-B14F-4D97-AF65-F5344CB8AC3E}">
        <p14:creationId xmlns:p14="http://schemas.microsoft.com/office/powerpoint/2010/main" val="1335520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707" y="1203158"/>
            <a:ext cx="3215602" cy="4058390"/>
          </a:xfrm>
        </p:spPr>
        <p:txBody>
          <a:bodyPr>
            <a:normAutofit/>
          </a:bodyPr>
          <a:lstStyle/>
          <a:p>
            <a:r>
              <a:rPr lang="en-US" dirty="0" smtClean="0"/>
              <a:t>Phân </a:t>
            </a:r>
            <a:r>
              <a:rPr lang="en-US" dirty="0"/>
              <a:t>tích các nguyên tắc thiết kế UIUX trong trang web https://www.amazon.com. </a:t>
            </a:r>
          </a:p>
        </p:txBody>
      </p:sp>
      <p:sp>
        <p:nvSpPr>
          <p:cNvPr id="3" name="Text Placeholder 2"/>
          <p:cNvSpPr>
            <a:spLocks noGrp="1"/>
          </p:cNvSpPr>
          <p:nvPr>
            <p:ph type="body" sz="quarter" idx="11"/>
          </p:nvPr>
        </p:nvSpPr>
        <p:spPr/>
        <p:txBody>
          <a:bodyPr/>
          <a:lstStyle/>
          <a:p>
            <a:r>
              <a:rPr lang="en-US" dirty="0" smtClean="0"/>
              <a:t>Thực hành [3-5]</a:t>
            </a:r>
            <a:endParaRPr lang="en-US" dirty="0"/>
          </a:p>
        </p:txBody>
      </p:sp>
      <p:pic>
        <p:nvPicPr>
          <p:cNvPr id="6" name="Picture 5"/>
          <p:cNvPicPr/>
          <p:nvPr/>
        </p:nvPicPr>
        <p:blipFill>
          <a:blip r:embed="rId2"/>
          <a:stretch>
            <a:fillRect/>
          </a:stretch>
        </p:blipFill>
        <p:spPr>
          <a:xfrm>
            <a:off x="3345309" y="923078"/>
            <a:ext cx="5229065" cy="5657604"/>
          </a:xfrm>
          <a:prstGeom prst="rect">
            <a:avLst/>
          </a:prstGeom>
          <a:ln>
            <a:solidFill>
              <a:schemeClr val="accent1"/>
            </a:solidFill>
          </a:ln>
        </p:spPr>
      </p:pic>
    </p:spTree>
    <p:extLst>
      <p:ext uri="{BB962C8B-B14F-4D97-AF65-F5344CB8AC3E}">
        <p14:creationId xmlns:p14="http://schemas.microsoft.com/office/powerpoint/2010/main" val="2085024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203159"/>
            <a:ext cx="8255000" cy="1015386"/>
          </a:xfrm>
        </p:spPr>
        <p:txBody>
          <a:bodyPr/>
          <a:lstStyle/>
          <a:p>
            <a:r>
              <a:rPr lang="en-US" dirty="0" smtClean="0"/>
              <a:t>Phân </a:t>
            </a:r>
            <a:r>
              <a:rPr lang="en-US" dirty="0"/>
              <a:t>tích các nguyên tắc thiết kế UIUX trong trang web https://www.amazon.com. </a:t>
            </a:r>
          </a:p>
        </p:txBody>
      </p:sp>
      <p:sp>
        <p:nvSpPr>
          <p:cNvPr id="3" name="Text Placeholder 2"/>
          <p:cNvSpPr>
            <a:spLocks noGrp="1"/>
          </p:cNvSpPr>
          <p:nvPr>
            <p:ph type="body" sz="quarter" idx="11"/>
          </p:nvPr>
        </p:nvSpPr>
        <p:spPr/>
        <p:txBody>
          <a:bodyPr/>
          <a:lstStyle/>
          <a:p>
            <a:r>
              <a:rPr lang="en-US" dirty="0" smtClean="0"/>
              <a:t>Thực hành [4-5]</a:t>
            </a:r>
            <a:endParaRPr lang="en-US" dirty="0"/>
          </a:p>
        </p:txBody>
      </p:sp>
      <p:pic>
        <p:nvPicPr>
          <p:cNvPr id="6" name="Picture 5"/>
          <p:cNvPicPr/>
          <p:nvPr/>
        </p:nvPicPr>
        <p:blipFill>
          <a:blip r:embed="rId2"/>
          <a:stretch>
            <a:fillRect/>
          </a:stretch>
        </p:blipFill>
        <p:spPr>
          <a:xfrm>
            <a:off x="912152" y="2218545"/>
            <a:ext cx="7512320" cy="3882452"/>
          </a:xfrm>
          <a:prstGeom prst="rect">
            <a:avLst/>
          </a:prstGeom>
          <a:ln>
            <a:solidFill>
              <a:schemeClr val="accent1"/>
            </a:solidFill>
          </a:ln>
        </p:spPr>
      </p:pic>
    </p:spTree>
    <p:extLst>
      <p:ext uri="{BB962C8B-B14F-4D97-AF65-F5344CB8AC3E}">
        <p14:creationId xmlns:p14="http://schemas.microsoft.com/office/powerpoint/2010/main" val="129649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Thiết kế trang chủ cho website môi giới dịch vụ làm tóc, trang điểm</a:t>
            </a:r>
            <a:endParaRPr lang="en-US" dirty="0"/>
          </a:p>
        </p:txBody>
      </p:sp>
      <p:sp>
        <p:nvSpPr>
          <p:cNvPr id="3" name="Text Placeholder 2"/>
          <p:cNvSpPr>
            <a:spLocks noGrp="1"/>
          </p:cNvSpPr>
          <p:nvPr>
            <p:ph type="body" sz="quarter" idx="11"/>
          </p:nvPr>
        </p:nvSpPr>
        <p:spPr/>
        <p:txBody>
          <a:bodyPr/>
          <a:lstStyle/>
          <a:p>
            <a:r>
              <a:rPr lang="en-US" dirty="0" smtClean="0"/>
              <a:t>Thực hành [5-5]</a:t>
            </a:r>
            <a:endParaRPr lang="en-US" dirty="0"/>
          </a:p>
        </p:txBody>
      </p:sp>
    </p:spTree>
    <p:extLst>
      <p:ext uri="{BB962C8B-B14F-4D97-AF65-F5344CB8AC3E}">
        <p14:creationId xmlns:p14="http://schemas.microsoft.com/office/powerpoint/2010/main" val="2493377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477" y="2551837"/>
            <a:ext cx="8828058" cy="1754326"/>
          </a:xfrm>
          <a:prstGeom prst="rect">
            <a:avLst/>
          </a:prstGeom>
          <a:noFill/>
        </p:spPr>
        <p:txBody>
          <a:bodyPr wrap="none">
            <a:spAutoFit/>
          </a:bodyPr>
          <a:ls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lgn="ctr">
              <a:defRPr/>
            </a:pPr>
            <a:r>
              <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KẾT THÚC CHƯƠNG </a:t>
            </a: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7</a:t>
            </a:r>
            <a:endPar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endParaRPr>
          </a:p>
          <a:p>
            <a:pPr algn="ctr">
              <a:defRPr/>
            </a:pP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rPr>
              <a:t>Cám ơn các bạn đã theo dõi</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Cambria" pitchFamily="18"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2413" y="972979"/>
            <a:ext cx="8255000" cy="1935114"/>
          </a:xfrm>
        </p:spPr>
        <p:txBody>
          <a:bodyPr>
            <a:normAutofit fontScale="92500"/>
          </a:bodyPr>
          <a:lstStyle/>
          <a:p>
            <a:pPr algn="just">
              <a:defRPr/>
            </a:pPr>
            <a:r>
              <a:rPr lang="en-US" dirty="0"/>
              <a:t>UI (User </a:t>
            </a:r>
            <a:r>
              <a:rPr lang="en-US" dirty="0" smtClean="0"/>
              <a:t>Interface): </a:t>
            </a:r>
            <a:r>
              <a:rPr lang="vi-VN" dirty="0"/>
              <a:t>không gian tương tác giữa người dùng và </a:t>
            </a:r>
            <a:r>
              <a:rPr lang="vi-VN" dirty="0" smtClean="0"/>
              <a:t>website</a:t>
            </a:r>
            <a:endParaRPr lang="en-US" dirty="0" smtClean="0"/>
          </a:p>
          <a:p>
            <a:pPr algn="just">
              <a:defRPr/>
            </a:pPr>
            <a:r>
              <a:rPr lang="en-US" dirty="0"/>
              <a:t>UX (User Experience</a:t>
            </a:r>
            <a:r>
              <a:rPr lang="en-US" dirty="0" smtClean="0"/>
              <a:t>): </a:t>
            </a:r>
            <a:r>
              <a:rPr lang="vi-VN" dirty="0"/>
              <a:t>là thái độ, cảm xúc và sự hài lòng của người dùng đối với việc sử dụng </a:t>
            </a:r>
            <a:r>
              <a:rPr lang="vi-VN" dirty="0" smtClean="0"/>
              <a:t>website</a:t>
            </a:r>
            <a:endParaRPr lang="en-US" dirty="0" smtClean="0"/>
          </a:p>
        </p:txBody>
      </p:sp>
      <p:sp>
        <p:nvSpPr>
          <p:cNvPr id="8195" name="Text Placeholder 5"/>
          <p:cNvSpPr>
            <a:spLocks noGrp="1"/>
          </p:cNvSpPr>
          <p:nvPr>
            <p:ph type="body" sz="quarter" idx="11"/>
          </p:nvPr>
        </p:nvSpPr>
        <p:spPr>
          <a:xfrm>
            <a:off x="252413" y="230188"/>
            <a:ext cx="8566150" cy="587375"/>
          </a:xfrm>
        </p:spPr>
        <p:txBody>
          <a:bodyPr/>
          <a:lstStyle/>
          <a:p>
            <a:r>
              <a:rPr lang="en-US" dirty="0" smtClean="0"/>
              <a:t>Tổng </a:t>
            </a:r>
            <a:r>
              <a:rPr lang="en-US" dirty="0"/>
              <a:t>quan về  </a:t>
            </a:r>
            <a:r>
              <a:rPr lang="en-US" dirty="0" smtClean="0"/>
              <a:t>UI-UX</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29193" y="2908093"/>
            <a:ext cx="6835515" cy="3807500"/>
          </a:xfrm>
          <a:prstGeom prst="rect">
            <a:avLst/>
          </a:prstGeom>
          <a:noFill/>
          <a:ln w="9525" cmpd="sng">
            <a:solidFill>
              <a:srgbClr val="5B9BD5"/>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Mục đích</a:t>
            </a:r>
          </a:p>
          <a:p>
            <a:r>
              <a:rPr lang="en-US" dirty="0" smtClean="0"/>
              <a:t>Truyền thông</a:t>
            </a:r>
          </a:p>
          <a:p>
            <a:r>
              <a:rPr lang="en-US" dirty="0" smtClean="0"/>
              <a:t>Màu sắc</a:t>
            </a:r>
          </a:p>
          <a:p>
            <a:r>
              <a:rPr lang="en-US" dirty="0" smtClean="0"/>
              <a:t>Hình ảnh</a:t>
            </a:r>
          </a:p>
          <a:p>
            <a:r>
              <a:rPr lang="en-US" dirty="0" smtClean="0"/>
              <a:t>Blocking </a:t>
            </a:r>
            <a:r>
              <a:rPr lang="en-US" dirty="0"/>
              <a:t>và </a:t>
            </a:r>
            <a:r>
              <a:rPr lang="en-US" dirty="0" smtClean="0"/>
              <a:t>hovering</a:t>
            </a:r>
          </a:p>
          <a:p>
            <a:r>
              <a:rPr lang="en-US" dirty="0" smtClean="0"/>
              <a:t>Cân bằng</a:t>
            </a:r>
          </a:p>
          <a:p>
            <a:r>
              <a:rPr lang="en-US" dirty="0" smtClean="0"/>
              <a:t>Tương phản</a:t>
            </a:r>
          </a:p>
          <a:p>
            <a:r>
              <a:rPr lang="en-US" dirty="0" smtClean="0"/>
              <a:t>Nghệ thuật chữ</a:t>
            </a:r>
          </a:p>
          <a:p>
            <a:r>
              <a:rPr lang="en-US" dirty="0" smtClean="0"/>
              <a:t>Nhất quán</a:t>
            </a:r>
            <a:endParaRPr lang="en-US" dirty="0" smtClean="0"/>
          </a:p>
          <a:p>
            <a:endParaRPr lang="en-US" dirty="0"/>
          </a:p>
        </p:txBody>
      </p:sp>
      <p:sp>
        <p:nvSpPr>
          <p:cNvPr id="3" name="Text Placeholder 2"/>
          <p:cNvSpPr>
            <a:spLocks noGrp="1"/>
          </p:cNvSpPr>
          <p:nvPr>
            <p:ph type="body" sz="quarter" idx="11"/>
          </p:nvPr>
        </p:nvSpPr>
        <p:spPr/>
        <p:txBody>
          <a:bodyPr/>
          <a:lstStyle/>
          <a:p>
            <a:r>
              <a:rPr lang="en-US" dirty="0" smtClean="0"/>
              <a:t>Nguyên </a:t>
            </a:r>
            <a:r>
              <a:rPr lang="en-US" dirty="0"/>
              <a:t>tắc thiết kế </a:t>
            </a:r>
            <a:r>
              <a:rPr lang="en-US" dirty="0" smtClean="0"/>
              <a:t>UI</a:t>
            </a:r>
            <a:endParaRPr lang="en-US" dirty="0"/>
          </a:p>
        </p:txBody>
      </p:sp>
    </p:spTree>
    <p:extLst>
      <p:ext uri="{BB962C8B-B14F-4D97-AF65-F5344CB8AC3E}">
        <p14:creationId xmlns:p14="http://schemas.microsoft.com/office/powerpoint/2010/main" val="165837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Mỗi trang web được thiết kế trước hết phải phù hợp và đáp ứng nhu cầu, tâm lý của người </a:t>
            </a:r>
            <a:r>
              <a:rPr lang="vi-VN" dirty="0" smtClean="0"/>
              <a:t>dùng</a:t>
            </a:r>
            <a:r>
              <a:rPr lang="en-US" dirty="0" smtClean="0"/>
              <a:t>.</a:t>
            </a:r>
            <a:endParaRPr lang="en-US" dirty="0" smtClean="0"/>
          </a:p>
          <a:p>
            <a:r>
              <a:rPr lang="en-US" dirty="0" smtClean="0"/>
              <a:t>Tiêu chí thiết kế:</a:t>
            </a:r>
          </a:p>
          <a:p>
            <a:pPr lvl="1"/>
            <a:r>
              <a:rPr lang="vi-VN" sz="3000" dirty="0" smtClean="0"/>
              <a:t>Đối </a:t>
            </a:r>
            <a:r>
              <a:rPr lang="vi-VN" sz="3000" dirty="0"/>
              <a:t>tượng sử dụng.</a:t>
            </a:r>
          </a:p>
          <a:p>
            <a:pPr lvl="1"/>
            <a:r>
              <a:rPr lang="vi-VN" sz="3000" dirty="0" smtClean="0"/>
              <a:t>Mục </a:t>
            </a:r>
            <a:r>
              <a:rPr lang="vi-VN" sz="3000" dirty="0"/>
              <a:t>đích sử dụng.</a:t>
            </a:r>
          </a:p>
          <a:p>
            <a:pPr lvl="1"/>
            <a:r>
              <a:rPr lang="vi-VN" sz="3000" dirty="0" smtClean="0"/>
              <a:t>Phương </a:t>
            </a:r>
            <a:r>
              <a:rPr lang="vi-VN" sz="3000" dirty="0"/>
              <a:t>thức thực hiện</a:t>
            </a:r>
          </a:p>
          <a:p>
            <a:endParaRPr lang="en-US" dirty="0"/>
          </a:p>
        </p:txBody>
      </p:sp>
      <p:sp>
        <p:nvSpPr>
          <p:cNvPr id="3" name="Text Placeholder 2"/>
          <p:cNvSpPr>
            <a:spLocks noGrp="1"/>
          </p:cNvSpPr>
          <p:nvPr>
            <p:ph type="body" sz="quarter" idx="11"/>
          </p:nvPr>
        </p:nvSpPr>
        <p:spPr/>
        <p:txBody>
          <a:bodyPr/>
          <a:lstStyle/>
          <a:p>
            <a:r>
              <a:rPr lang="en-US" dirty="0"/>
              <a:t>Nguyên tắc thiết kế </a:t>
            </a:r>
            <a:r>
              <a:rPr lang="en-US" dirty="0" smtClean="0"/>
              <a:t>UI: Mục đích</a:t>
            </a:r>
            <a:endParaRPr lang="en-US" dirty="0"/>
          </a:p>
        </p:txBody>
      </p:sp>
    </p:spTree>
    <p:extLst>
      <p:ext uri="{BB962C8B-B14F-4D97-AF65-F5344CB8AC3E}">
        <p14:creationId xmlns:p14="http://schemas.microsoft.com/office/powerpoint/2010/main" val="25842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vi-VN" dirty="0"/>
              <a:t>Thông tin cần được thể hiện một cách rõ ràng </a:t>
            </a:r>
            <a:r>
              <a:rPr lang="en-US" dirty="0" smtClean="0">
                <a:sym typeface="Wingdings" panose="05000000000000000000" pitchFamily="2" charset="2"/>
              </a:rPr>
              <a:t></a:t>
            </a:r>
            <a:r>
              <a:rPr lang="vi-VN" dirty="0" smtClean="0"/>
              <a:t> </a:t>
            </a:r>
            <a:r>
              <a:rPr lang="vi-VN" dirty="0"/>
              <a:t>việc nhận biết thông tin được dễ dàng và nhanh </a:t>
            </a:r>
            <a:r>
              <a:rPr lang="vi-VN" dirty="0" smtClean="0"/>
              <a:t>chóng</a:t>
            </a:r>
            <a:r>
              <a:rPr lang="en-US" dirty="0" smtClean="0"/>
              <a:t>.</a:t>
            </a:r>
          </a:p>
          <a:p>
            <a:r>
              <a:rPr lang="en-US" dirty="0" smtClean="0"/>
              <a:t>Sử dụng câu chữ trong việc trình bày thông tin:</a:t>
            </a:r>
          </a:p>
          <a:p>
            <a:pPr lvl="1"/>
            <a:r>
              <a:rPr lang="en-US" dirty="0" smtClean="0"/>
              <a:t>T</a:t>
            </a:r>
            <a:r>
              <a:rPr lang="vi-VN" dirty="0" smtClean="0"/>
              <a:t>iêu </a:t>
            </a:r>
            <a:r>
              <a:rPr lang="vi-VN" dirty="0"/>
              <a:t>đề chính, tiêu đề phụ làm rõ cấu trúc thông tin.</a:t>
            </a:r>
          </a:p>
          <a:p>
            <a:pPr lvl="1"/>
            <a:r>
              <a:rPr lang="en-US" dirty="0" smtClean="0"/>
              <a:t>C</a:t>
            </a:r>
            <a:r>
              <a:rPr lang="vi-VN" dirty="0" smtClean="0"/>
              <a:t>ác </a:t>
            </a:r>
            <a:r>
              <a:rPr lang="vi-VN" dirty="0"/>
              <a:t>dấu câu </a:t>
            </a:r>
            <a:r>
              <a:rPr lang="en-US" dirty="0" smtClean="0"/>
              <a:t>dùng để </a:t>
            </a:r>
            <a:r>
              <a:rPr lang="vi-VN" dirty="0" smtClean="0"/>
              <a:t>biểu </a:t>
            </a:r>
            <a:r>
              <a:rPr lang="vi-VN" dirty="0"/>
              <a:t>đạt ý nghĩa và thái độ.</a:t>
            </a:r>
          </a:p>
          <a:p>
            <a:pPr lvl="1"/>
            <a:r>
              <a:rPr lang="en-US" dirty="0" smtClean="0"/>
              <a:t>C</a:t>
            </a:r>
            <a:r>
              <a:rPr lang="vi-VN" dirty="0" smtClean="0"/>
              <a:t>ác </a:t>
            </a:r>
            <a:r>
              <a:rPr lang="vi-VN" dirty="0"/>
              <a:t>ký hiệu liệt kê ý. </a:t>
            </a:r>
          </a:p>
          <a:p>
            <a:pPr lvl="1"/>
            <a:r>
              <a:rPr lang="en-US" dirty="0" smtClean="0"/>
              <a:t>Cấu trúc đ</a:t>
            </a:r>
            <a:r>
              <a:rPr lang="vi-VN" dirty="0" smtClean="0"/>
              <a:t>oạn </a:t>
            </a:r>
            <a:r>
              <a:rPr lang="vi-VN" dirty="0"/>
              <a:t>góp phần làm rõ ý nghĩa cũng như cấu trúc thông tin.</a:t>
            </a:r>
          </a:p>
          <a:p>
            <a:endParaRPr lang="en-US" dirty="0"/>
          </a:p>
        </p:txBody>
      </p:sp>
      <p:sp>
        <p:nvSpPr>
          <p:cNvPr id="3" name="Text Placeholder 2"/>
          <p:cNvSpPr>
            <a:spLocks noGrp="1"/>
          </p:cNvSpPr>
          <p:nvPr>
            <p:ph type="body" sz="quarter" idx="11"/>
          </p:nvPr>
        </p:nvSpPr>
        <p:spPr/>
        <p:txBody>
          <a:bodyPr/>
          <a:lstStyle/>
          <a:p>
            <a:r>
              <a:rPr lang="en-US" dirty="0"/>
              <a:t>Nguyên tắc thiết kế UI</a:t>
            </a:r>
            <a:r>
              <a:rPr lang="en-US" dirty="0" smtClean="0"/>
              <a:t>: Truyền thông</a:t>
            </a:r>
            <a:endParaRPr lang="en-US" dirty="0"/>
          </a:p>
        </p:txBody>
      </p:sp>
    </p:spTree>
    <p:extLst>
      <p:ext uri="{BB962C8B-B14F-4D97-AF65-F5344CB8AC3E}">
        <p14:creationId xmlns:p14="http://schemas.microsoft.com/office/powerpoint/2010/main" val="368689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vi-VN" dirty="0"/>
              <a:t>Màu sắc phù hợp sẽ tạo sự thoải mái cho người </a:t>
            </a:r>
            <a:r>
              <a:rPr lang="vi-VN" dirty="0" smtClean="0"/>
              <a:t>dùng</a:t>
            </a:r>
            <a:r>
              <a:rPr lang="en-US" dirty="0" smtClean="0"/>
              <a:t>.</a:t>
            </a:r>
          </a:p>
          <a:p>
            <a:r>
              <a:rPr lang="en-US" dirty="0" smtClean="0"/>
              <a:t>Màu nền:</a:t>
            </a:r>
          </a:p>
          <a:p>
            <a:pPr lvl="1"/>
            <a:r>
              <a:rPr lang="en-US" dirty="0" smtClean="0"/>
              <a:t>L</a:t>
            </a:r>
            <a:r>
              <a:rPr lang="vi-VN" dirty="0" smtClean="0"/>
              <a:t>à </a:t>
            </a:r>
            <a:r>
              <a:rPr lang="vi-VN" dirty="0"/>
              <a:t>nền tảng cho bất cứ sự kết hợp màu sắc nào trên website, nó ảnh hưởng đến toàn bộ bản thiết kế </a:t>
            </a:r>
            <a:r>
              <a:rPr lang="vi-VN" dirty="0" smtClean="0"/>
              <a:t>website</a:t>
            </a:r>
            <a:r>
              <a:rPr lang="en-US" dirty="0" smtClean="0"/>
              <a:t>.</a:t>
            </a:r>
          </a:p>
          <a:p>
            <a:pPr lvl="1"/>
            <a:r>
              <a:rPr lang="en-US" dirty="0" smtClean="0"/>
              <a:t>Được chọn sao cho phù hợp với mục đích và ý nghĩa của trang web</a:t>
            </a:r>
          </a:p>
          <a:p>
            <a:endParaRPr lang="en-US" dirty="0"/>
          </a:p>
        </p:txBody>
      </p:sp>
      <p:sp>
        <p:nvSpPr>
          <p:cNvPr id="3" name="Text Placeholder 2"/>
          <p:cNvSpPr>
            <a:spLocks noGrp="1"/>
          </p:cNvSpPr>
          <p:nvPr>
            <p:ph type="body" sz="quarter" idx="11"/>
          </p:nvPr>
        </p:nvSpPr>
        <p:spPr/>
        <p:txBody>
          <a:bodyPr/>
          <a:lstStyle/>
          <a:p>
            <a:r>
              <a:rPr lang="en-US" dirty="0"/>
              <a:t>Nguyên tắc thiết kế UI</a:t>
            </a:r>
            <a:r>
              <a:rPr lang="en-US" dirty="0" smtClean="0"/>
              <a:t>: Màu sắc [1-2]</a:t>
            </a:r>
            <a:endParaRPr lang="en-US" dirty="0"/>
          </a:p>
        </p:txBody>
      </p:sp>
    </p:spTree>
    <p:extLst>
      <p:ext uri="{BB962C8B-B14F-4D97-AF65-F5344CB8AC3E}">
        <p14:creationId xmlns:p14="http://schemas.microsoft.com/office/powerpoint/2010/main" val="200240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Kết hợp màu sắc: Sử dụng “bánh xe màu sắc” tạo ra một số kết hợp phổ biến mang lại hiệu quả thiết kế </a:t>
            </a:r>
            <a:r>
              <a:rPr lang="en-US" dirty="0" smtClean="0"/>
              <a:t>cao.</a:t>
            </a:r>
          </a:p>
          <a:p>
            <a:r>
              <a:rPr lang="en-US" dirty="0" smtClean="0"/>
              <a:t>Các phương pháp kết hợp màu sắc:</a:t>
            </a:r>
          </a:p>
          <a:p>
            <a:pPr lvl="1"/>
            <a:r>
              <a:rPr lang="en-US" dirty="0" smtClean="0"/>
              <a:t>Đơn sắc</a:t>
            </a:r>
          </a:p>
          <a:p>
            <a:pPr lvl="1"/>
            <a:r>
              <a:rPr lang="en-US" dirty="0" smtClean="0"/>
              <a:t>Tương đồng</a:t>
            </a:r>
          </a:p>
          <a:p>
            <a:pPr lvl="1"/>
            <a:r>
              <a:rPr lang="en-US" dirty="0" smtClean="0"/>
              <a:t>Tương phản</a:t>
            </a:r>
          </a:p>
          <a:p>
            <a:pPr lvl="1"/>
            <a:r>
              <a:rPr lang="en-US" dirty="0" smtClean="0"/>
              <a:t>Tam giác</a:t>
            </a:r>
          </a:p>
          <a:p>
            <a:pPr lvl="1"/>
            <a:r>
              <a:rPr lang="en-US" dirty="0" smtClean="0"/>
              <a:t>Hình chữ nhật</a:t>
            </a:r>
          </a:p>
          <a:p>
            <a:pPr lvl="1"/>
            <a:r>
              <a:rPr lang="en-US" dirty="0" smtClean="0"/>
              <a:t>Kết hợp đối xứng</a:t>
            </a:r>
          </a:p>
          <a:p>
            <a:pPr lvl="1"/>
            <a:endParaRPr lang="en-US" dirty="0" smtClean="0"/>
          </a:p>
          <a:p>
            <a:endParaRPr lang="en-US" dirty="0"/>
          </a:p>
        </p:txBody>
      </p:sp>
      <p:sp>
        <p:nvSpPr>
          <p:cNvPr id="3" name="Text Placeholder 2"/>
          <p:cNvSpPr>
            <a:spLocks noGrp="1"/>
          </p:cNvSpPr>
          <p:nvPr>
            <p:ph type="body" sz="quarter" idx="11"/>
          </p:nvPr>
        </p:nvSpPr>
        <p:spPr/>
        <p:txBody>
          <a:bodyPr/>
          <a:lstStyle/>
          <a:p>
            <a:r>
              <a:rPr lang="en-US" dirty="0"/>
              <a:t>Nguyên tắc thiết kế UI</a:t>
            </a:r>
            <a:r>
              <a:rPr lang="en-US" dirty="0" smtClean="0"/>
              <a:t>: Màu sắc [2-2]</a:t>
            </a:r>
            <a:endParaRPr lang="en-US" dirty="0"/>
          </a:p>
        </p:txBody>
      </p:sp>
    </p:spTree>
    <p:extLst>
      <p:ext uri="{BB962C8B-B14F-4D97-AF65-F5344CB8AC3E}">
        <p14:creationId xmlns:p14="http://schemas.microsoft.com/office/powerpoint/2010/main" val="200452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L</a:t>
            </a:r>
            <a:r>
              <a:rPr lang="vi-VN" dirty="0" smtClean="0"/>
              <a:t>à </a:t>
            </a:r>
            <a:r>
              <a:rPr lang="vi-VN" dirty="0"/>
              <a:t>một phương thức rất tốt để biểu đạt thông tin, là một phần quan trọng của trang </a:t>
            </a:r>
            <a:r>
              <a:rPr lang="vi-VN" dirty="0" smtClean="0"/>
              <a:t>web</a:t>
            </a:r>
            <a:r>
              <a:rPr lang="en-US" dirty="0" smtClean="0"/>
              <a:t>.</a:t>
            </a:r>
          </a:p>
          <a:p>
            <a:r>
              <a:rPr lang="vi-VN" dirty="0" smtClean="0"/>
              <a:t>Hình </a:t>
            </a:r>
            <a:r>
              <a:rPr lang="vi-VN" dirty="0"/>
              <a:t>ảnh cần được chọn lựa để mang lại ý nghĩa cao nhất, mô tả thông điệp một cách cụ thể, rõ ràng </a:t>
            </a:r>
            <a:r>
              <a:rPr lang="vi-VN" dirty="0" smtClean="0"/>
              <a:t>nhất</a:t>
            </a:r>
            <a:r>
              <a:rPr lang="en-US" dirty="0" smtClean="0"/>
              <a:t>.</a:t>
            </a:r>
          </a:p>
          <a:p>
            <a:r>
              <a:rPr lang="en-US" dirty="0" smtClean="0"/>
              <a:t>Sử dụng hình ảnh:</a:t>
            </a:r>
          </a:p>
          <a:p>
            <a:pPr lvl="1"/>
            <a:r>
              <a:rPr lang="vi-VN" dirty="0" smtClean="0"/>
              <a:t>Sử </a:t>
            </a:r>
            <a:r>
              <a:rPr lang="vi-VN" dirty="0"/>
              <a:t>dụng hình ảnh phù hợp.</a:t>
            </a:r>
          </a:p>
          <a:p>
            <a:pPr lvl="1"/>
            <a:r>
              <a:rPr lang="vi-VN" dirty="0" smtClean="0"/>
              <a:t>Vị </a:t>
            </a:r>
            <a:r>
              <a:rPr lang="vi-VN" dirty="0"/>
              <a:t>trí đặt ảnh.</a:t>
            </a:r>
          </a:p>
          <a:p>
            <a:pPr lvl="1"/>
            <a:r>
              <a:rPr lang="vi-VN" dirty="0" smtClean="0"/>
              <a:t>Kích </a:t>
            </a:r>
            <a:r>
              <a:rPr lang="vi-VN" dirty="0"/>
              <a:t>thước và độ phân giải của ảnh.</a:t>
            </a:r>
          </a:p>
          <a:p>
            <a:pPr lvl="1"/>
            <a:r>
              <a:rPr lang="vi-VN" dirty="0" smtClean="0"/>
              <a:t>Tên </a:t>
            </a:r>
            <a:r>
              <a:rPr lang="vi-VN" dirty="0"/>
              <a:t>và tiêu đề của hình ảnh</a:t>
            </a:r>
            <a:r>
              <a:rPr lang="vi-VN" dirty="0" smtClean="0"/>
              <a:t>.</a:t>
            </a:r>
            <a:endParaRPr lang="en-US" dirty="0" smtClean="0"/>
          </a:p>
          <a:p>
            <a:endParaRPr lang="en-US" dirty="0"/>
          </a:p>
        </p:txBody>
      </p:sp>
      <p:sp>
        <p:nvSpPr>
          <p:cNvPr id="3" name="Text Placeholder 2"/>
          <p:cNvSpPr>
            <a:spLocks noGrp="1"/>
          </p:cNvSpPr>
          <p:nvPr>
            <p:ph type="body" sz="quarter" idx="11"/>
          </p:nvPr>
        </p:nvSpPr>
        <p:spPr/>
        <p:txBody>
          <a:bodyPr/>
          <a:lstStyle/>
          <a:p>
            <a:r>
              <a:rPr lang="en-US" dirty="0"/>
              <a:t>Nguyên tắc thiết kế UI</a:t>
            </a:r>
            <a:r>
              <a:rPr lang="en-US" dirty="0" smtClean="0"/>
              <a:t>: Hình ảnh</a:t>
            </a:r>
            <a:endParaRPr lang="en-US" dirty="0"/>
          </a:p>
        </p:txBody>
      </p:sp>
    </p:spTree>
    <p:extLst>
      <p:ext uri="{BB962C8B-B14F-4D97-AF65-F5344CB8AC3E}">
        <p14:creationId xmlns:p14="http://schemas.microsoft.com/office/powerpoint/2010/main" val="2229677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4f69822fbe3d855ff2066825fcbf6f94a75c3"/>
</p:tagLst>
</file>

<file path=ppt/theme/theme1.xml><?xml version="1.0" encoding="utf-8"?>
<a:theme xmlns:a="http://schemas.openxmlformats.org/drawingml/2006/main" name="Standarddesign">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1975</TotalTime>
  <Words>1413</Words>
  <Application>Microsoft Office PowerPoint</Application>
  <PresentationFormat>On-screen Show (4:3)</PresentationFormat>
  <Paragraphs>154</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Cambria</vt:lpstr>
      <vt:lpstr>Courier New</vt:lpstr>
      <vt:lpstr>Tahoma</vt:lpstr>
      <vt:lpstr>Times New Roman</vt:lpstr>
      <vt:lpstr>Wingdings</vt:lpstr>
      <vt:lpstr>Standarddesign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DUY PROFESSIONAL</dc:creator>
  <dc:description>PresentationLoad.com</dc:description>
  <cp:lastModifiedBy>otmlinh</cp:lastModifiedBy>
  <cp:revision>481</cp:revision>
  <dcterms:created xsi:type="dcterms:W3CDTF">2007-11-27T23:54:21Z</dcterms:created>
  <dcterms:modified xsi:type="dcterms:W3CDTF">2019-08-13T01:45:18Z</dcterms:modified>
</cp:coreProperties>
</file>