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11"/>
  </p:notesMasterIdLst>
  <p:handoutMasterIdLst>
    <p:handoutMasterId r:id="rId12"/>
  </p:handoutMasterIdLst>
  <p:sldIdLst>
    <p:sldId id="287" r:id="rId2"/>
    <p:sldId id="284" r:id="rId3"/>
    <p:sldId id="310" r:id="rId4"/>
    <p:sldId id="311" r:id="rId5"/>
    <p:sldId id="312" r:id="rId6"/>
    <p:sldId id="313" r:id="rId7"/>
    <p:sldId id="314" r:id="rId8"/>
    <p:sldId id="315" r:id="rId9"/>
    <p:sldId id="309" r:id="rId10"/>
  </p:sldIdLst>
  <p:sldSz cx="9144000" cy="6858000" type="screen4x3"/>
  <p:notesSz cx="6858000" cy="9144000"/>
  <p:custDataLst>
    <p:tags r:id="rId1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webPr encoding="windows-1252"/>
  <p:clrMru>
    <a:srgbClr val="339933"/>
    <a:srgbClr val="33CC33"/>
    <a:srgbClr val="0017C0"/>
    <a:srgbClr val="FFFFCC"/>
    <a:srgbClr val="FFFF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2606" autoAdjust="0"/>
    <p:restoredTop sz="92555" autoAdjust="0"/>
  </p:normalViewPr>
  <p:slideViewPr>
    <p:cSldViewPr snapToGrid="0">
      <p:cViewPr varScale="1">
        <p:scale>
          <a:sx n="67" d="100"/>
          <a:sy n="67" d="100"/>
        </p:scale>
        <p:origin x="-97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-2544" y="-84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1337440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EDF1B0C0-5435-47AB-9849-BBC3DCE8B699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62921148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824" tIns="47416" rIns="94824" bIns="47416" anchor="b"/>
          <a:lstStyle>
            <a:lvl1pPr defTabSz="947738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47738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47738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47738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47738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5086F622-A22B-4047-8308-BCA30B893A51}" type="slidenum">
              <a:rPr lang="en-GB" sz="1300"/>
              <a:pPr algn="r" eaLnBrk="1" hangingPunct="1"/>
              <a:t>1</a:t>
            </a:fld>
            <a:endParaRPr lang="en-GB" sz="130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30588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824" tIns="47416" rIns="94824" bIns="47416"/>
          <a:lstStyle/>
          <a:p>
            <a:pPr eaLnBrk="1" hangingPunct="1"/>
            <a:endParaRPr lang="de-DE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30588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en-US" noProof="1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11"/>
          <p:cNvSpPr>
            <a:spLocks noChangeArrowheads="1"/>
          </p:cNvSpPr>
          <p:nvPr userDrawn="1"/>
        </p:nvSpPr>
        <p:spPr bwMode="auto">
          <a:xfrm>
            <a:off x="2835275" y="3957638"/>
            <a:ext cx="6046788" cy="1266825"/>
          </a:xfrm>
          <a:prstGeom prst="roundRect">
            <a:avLst>
              <a:gd name="adj" fmla="val 16667"/>
            </a:avLst>
          </a:prstGeom>
          <a:solidFill>
            <a:schemeClr val="bg1">
              <a:alpha val="43921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pic>
        <p:nvPicPr>
          <p:cNvPr id="4" name="Picture 9" descr="\\172.16.160.11\Tai lieu ISO\Logo CUSC\Logo transparent\CUSC- EDU- Mau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3088" y="4064000"/>
            <a:ext cx="1427162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0"/>
          <p:cNvSpPr txBox="1">
            <a:spLocks noChangeArrowheads="1"/>
          </p:cNvSpPr>
          <p:nvPr userDrawn="1"/>
        </p:nvSpPr>
        <p:spPr bwMode="gray">
          <a:xfrm>
            <a:off x="4710113" y="4065588"/>
            <a:ext cx="4152900" cy="97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Aft>
                <a:spcPct val="40000"/>
              </a:spcAft>
              <a:buFont typeface="Wingdings" pitchFamily="2" charset="2"/>
              <a:buNone/>
              <a:defRPr/>
            </a:pPr>
            <a:r>
              <a:rPr lang="en-US" sz="1600" b="1" smtClean="0">
                <a:solidFill>
                  <a:srgbClr val="0D0D0D"/>
                </a:solidFill>
              </a:rPr>
              <a:t>Trung tâm Công nghệ Phần mềm</a:t>
            </a:r>
          </a:p>
          <a:p>
            <a:pPr eaLnBrk="1" hangingPunct="1">
              <a:spcAft>
                <a:spcPct val="40000"/>
              </a:spcAft>
              <a:buFont typeface="Wingdings" pitchFamily="2" charset="2"/>
              <a:buNone/>
              <a:defRPr/>
            </a:pPr>
            <a:r>
              <a:rPr lang="en-US" sz="1600" b="1" smtClean="0">
                <a:solidFill>
                  <a:srgbClr val="0D0D0D"/>
                </a:solidFill>
              </a:rPr>
              <a:t>Đại học Cần Thơ</a:t>
            </a:r>
            <a:endParaRPr lang="de-DE" sz="1600" b="1" smtClean="0">
              <a:solidFill>
                <a:srgbClr val="0D0D0D"/>
              </a:solidFill>
            </a:endParaRPr>
          </a:p>
        </p:txBody>
      </p:sp>
      <p:sp>
        <p:nvSpPr>
          <p:cNvPr id="111633" name="Rectangle 7"/>
          <p:cNvSpPr>
            <a:spLocks noGrp="1" noChangeArrowheads="1"/>
          </p:cNvSpPr>
          <p:nvPr>
            <p:ph type="ctrTitle"/>
          </p:nvPr>
        </p:nvSpPr>
        <p:spPr>
          <a:xfrm>
            <a:off x="601329" y="1801311"/>
            <a:ext cx="8049126" cy="1081087"/>
          </a:xfrm>
        </p:spPr>
        <p:txBody>
          <a:bodyPr anchor="ctr"/>
          <a:lstStyle>
            <a:lvl1pPr algn="ctr">
              <a:lnSpc>
                <a:spcPct val="110000"/>
              </a:lnSpc>
              <a:defRPr sz="3200" baseline="0">
                <a:solidFill>
                  <a:srgbClr val="0070C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433212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87408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9725" y="411163"/>
            <a:ext cx="2130425" cy="53911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5275" y="411163"/>
            <a:ext cx="6242050" cy="53911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49991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\\172.16.160.11\Tai lieu ISO\Logo CUSC\Logo transparent\CUSC- EDU- Mau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538" y="6192838"/>
            <a:ext cx="71437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6"/>
          <p:cNvCxnSpPr>
            <a:cxnSpLocks noChangeShapeType="1"/>
          </p:cNvCxnSpPr>
          <p:nvPr userDrawn="1"/>
        </p:nvCxnSpPr>
        <p:spPr bwMode="auto">
          <a:xfrm>
            <a:off x="0" y="825500"/>
            <a:ext cx="9144000" cy="0"/>
          </a:xfrm>
          <a:prstGeom prst="line">
            <a:avLst/>
          </a:prstGeom>
          <a:noFill/>
          <a:ln w="9525" cmpd="dbl" algn="ctr">
            <a:solidFill>
              <a:srgbClr val="92D05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500" y="1203158"/>
            <a:ext cx="8255000" cy="4599155"/>
          </a:xfrm>
        </p:spPr>
        <p:txBody>
          <a:bodyPr>
            <a:normAutofit/>
          </a:bodyPr>
          <a:lstStyle>
            <a:lvl1pPr marL="457200" indent="-457200">
              <a:buClr>
                <a:srgbClr val="339933"/>
              </a:buClr>
              <a:buFont typeface="Wingdings" pitchFamily="2" charset="2"/>
              <a:buChar char="Ø"/>
              <a:defRPr sz="300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defRPr>
            </a:lvl1pPr>
            <a:lvl2pPr marL="685800" indent="-342900">
              <a:buClr>
                <a:srgbClr val="339933"/>
              </a:buClr>
              <a:buSzPct val="80000"/>
              <a:buFont typeface="Courier New" pitchFamily="49" charset="0"/>
              <a:buChar char="o"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defRPr>
            </a:lvl2pPr>
            <a:lvl3pPr marL="1139825" indent="-274638">
              <a:buClr>
                <a:srgbClr val="33CC33"/>
              </a:buClr>
              <a:buSzPct val="80000"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defRPr>
            </a:lvl3pPr>
            <a:lvl4pPr marL="1317625" indent="-265113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53081" y="230188"/>
            <a:ext cx="8566066" cy="587959"/>
          </a:xfrm>
        </p:spPr>
        <p:txBody>
          <a:bodyPr anchor="ctr"/>
          <a:lstStyle>
            <a:lvl1pPr marL="0" indent="0">
              <a:buNone/>
              <a:defRPr sz="2600" b="1">
                <a:solidFill>
                  <a:srgbClr val="C00000"/>
                </a:solidFill>
                <a:latin typeface="Cambria" pitchFamily="18" charset="0"/>
              </a:defRPr>
            </a:lvl1pPr>
            <a:lvl3pPr marL="446087" indent="0">
              <a:buNone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180265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 userDrawn="1"/>
        </p:nvSpPr>
        <p:spPr bwMode="gray">
          <a:xfrm>
            <a:off x="300038" y="411163"/>
            <a:ext cx="852011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76264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5275" y="1489075"/>
            <a:ext cx="4186238" cy="4313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3913" y="1489075"/>
            <a:ext cx="4186237" cy="4313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81051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98957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83126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09700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9738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6598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5275" y="1489075"/>
            <a:ext cx="8524875" cy="431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110595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124200" y="6365875"/>
            <a:ext cx="28956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noProof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title"/>
          </p:nvPr>
        </p:nvSpPr>
        <p:spPr bwMode="gray">
          <a:xfrm>
            <a:off x="300038" y="411163"/>
            <a:ext cx="852011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Klicken Sie, um das Titelformat zu bearbeiten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gray">
          <a:xfrm>
            <a:off x="219075" y="6365875"/>
            <a:ext cx="134302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sz="10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7" r:id="rId1"/>
    <p:sldLayoutId id="2147483988" r:id="rId2"/>
    <p:sldLayoutId id="2147483989" r:id="rId3"/>
    <p:sldLayoutId id="2147483979" r:id="rId4"/>
    <p:sldLayoutId id="2147483980" r:id="rId5"/>
    <p:sldLayoutId id="2147483981" r:id="rId6"/>
    <p:sldLayoutId id="2147483982" r:id="rId7"/>
    <p:sldLayoutId id="2147483983" r:id="rId8"/>
    <p:sldLayoutId id="2147483984" r:id="rId9"/>
    <p:sldLayoutId id="2147483985" r:id="rId10"/>
    <p:sldLayoutId id="2147483986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180975" indent="-180975" algn="l" rtl="0" eaLnBrk="0" fontAlgn="base" hangingPunct="0">
        <a:spcBef>
          <a:spcPct val="0"/>
        </a:spcBef>
        <a:spcAft>
          <a:spcPct val="4000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444500" indent="-261938" algn="l" rtl="0" eaLnBrk="0" fontAlgn="base" hangingPunct="0">
        <a:spcBef>
          <a:spcPct val="0"/>
        </a:spcBef>
        <a:spcAft>
          <a:spcPct val="4000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720725" indent="-274638" algn="l" rtl="0" eaLnBrk="0" fontAlgn="base" hangingPunct="0">
        <a:spcBef>
          <a:spcPct val="0"/>
        </a:spcBef>
        <a:spcAft>
          <a:spcPct val="4000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987425" indent="-265113" algn="l" rtl="0" eaLnBrk="0" fontAlgn="base" hangingPunct="0">
        <a:spcBef>
          <a:spcPct val="0"/>
        </a:spcBef>
        <a:spcAft>
          <a:spcPct val="4000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1254125" indent="-265113" algn="l" rtl="0" eaLnBrk="0" fontAlgn="base" hangingPunct="0">
        <a:spcBef>
          <a:spcPct val="0"/>
        </a:spcBef>
        <a:spcAft>
          <a:spcPct val="4000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1711325" indent="-265113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6pPr>
      <a:lvl7pPr marL="2168525" indent="-265113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7pPr>
      <a:lvl8pPr marL="2625725" indent="-265113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8pPr>
      <a:lvl9pPr marL="3082925" indent="-265113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dobe.com/products/photoshop.html" TargetMode="External"/><Relationship Id="rId2" Type="http://schemas.openxmlformats.org/officeDocument/2006/relationships/hyperlink" Target="http://www.adobe.com/products/dreamweaver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mozilla.org/vi/firefox/new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ounded Rectangle 11"/>
          <p:cNvSpPr>
            <a:spLocks noChangeArrowheads="1"/>
          </p:cNvSpPr>
          <p:nvPr/>
        </p:nvSpPr>
        <p:spPr bwMode="auto">
          <a:xfrm>
            <a:off x="2835275" y="3957638"/>
            <a:ext cx="6046788" cy="1266825"/>
          </a:xfrm>
          <a:prstGeom prst="roundRect">
            <a:avLst>
              <a:gd name="adj" fmla="val 16667"/>
            </a:avLst>
          </a:prstGeom>
          <a:solidFill>
            <a:schemeClr val="bg1">
              <a:alpha val="43921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pic>
        <p:nvPicPr>
          <p:cNvPr id="5123" name="Picture 4" descr="ISO9001-2008.gi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6513" y="5876925"/>
            <a:ext cx="1039812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 descr="images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60363" y="5895975"/>
            <a:ext cx="969962" cy="552450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Rectangle 9"/>
          <p:cNvSpPr txBox="1">
            <a:spLocks noChangeArrowheads="1"/>
          </p:cNvSpPr>
          <p:nvPr/>
        </p:nvSpPr>
        <p:spPr bwMode="gray">
          <a:xfrm>
            <a:off x="197307" y="239255"/>
            <a:ext cx="8684756" cy="451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b"/>
          <a:lstStyle/>
          <a:p>
            <a:pPr>
              <a:lnSpc>
                <a:spcPct val="110000"/>
              </a:lnSpc>
              <a:defRPr/>
            </a:pPr>
            <a:r>
              <a:rPr lang="en-US" sz="2800" b="1">
                <a:solidFill>
                  <a:srgbClr val="3E9FD8"/>
                </a:solidFill>
              </a:rPr>
              <a:t/>
            </a:r>
            <a:br>
              <a:rPr lang="en-US" sz="2800" b="1">
                <a:solidFill>
                  <a:srgbClr val="3E9FD8"/>
                </a:solidFill>
              </a:rPr>
            </a:br>
            <a:r>
              <a:rPr lang="en-US" sz="2800" b="1">
                <a:solidFill>
                  <a:srgbClr val="3E9FD8"/>
                </a:solidFill>
              </a:rPr>
              <a:t/>
            </a:r>
            <a:br>
              <a:rPr lang="en-US" sz="2800" b="1">
                <a:solidFill>
                  <a:srgbClr val="3E9FD8"/>
                </a:solidFill>
              </a:rPr>
            </a:br>
            <a:r>
              <a:rPr lang="en-US" sz="2400" b="1" cap="all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Chương 1</a:t>
            </a:r>
            <a:endParaRPr lang="en-US" sz="2400" b="1" noProof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3027" y="2073911"/>
            <a:ext cx="8314446" cy="116955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000" b="1" dirty="0" err="1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Giới</a:t>
            </a:r>
            <a:r>
              <a:rPr lang="en-US" sz="30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000" b="1" dirty="0" err="1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thiệu</a:t>
            </a:r>
            <a:r>
              <a:rPr lang="en-US" sz="40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en-US" sz="40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US" sz="40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THUYẾT KẾ</a:t>
            </a:r>
            <a:r>
              <a:rPr lang="en-US" sz="40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WEB</a:t>
            </a:r>
            <a:endParaRPr lang="en-US" sz="40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rgbClr val="0070C0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175" name="Rectangle 10"/>
          <p:cNvSpPr txBox="1">
            <a:spLocks noChangeArrowheads="1"/>
          </p:cNvSpPr>
          <p:nvPr/>
        </p:nvSpPr>
        <p:spPr bwMode="gray">
          <a:xfrm>
            <a:off x="4710113" y="4065588"/>
            <a:ext cx="4152900" cy="976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>
              <a:spcAft>
                <a:spcPct val="40000"/>
              </a:spcAft>
              <a:buFont typeface="Wingdings" pitchFamily="2" charset="2"/>
              <a:buNone/>
              <a:defRPr/>
            </a:pPr>
            <a:r>
              <a:rPr lang="en-US" sz="1600" b="1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Trung</a:t>
            </a:r>
            <a:r>
              <a:rPr lang="en-US" sz="1600" b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tâm</a:t>
            </a:r>
            <a:r>
              <a:rPr lang="en-US" sz="1600" b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Công</a:t>
            </a:r>
            <a:r>
              <a:rPr lang="en-US" sz="1600" b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nghệ</a:t>
            </a:r>
            <a:r>
              <a:rPr lang="en-US" sz="1600" b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Phần</a:t>
            </a:r>
            <a:r>
              <a:rPr lang="en-US" sz="1600" b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mềm</a:t>
            </a:r>
            <a:endParaRPr lang="en-US" sz="1600" b="1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Aft>
                <a:spcPct val="40000"/>
              </a:spcAft>
              <a:buFont typeface="Wingdings" pitchFamily="2" charset="2"/>
              <a:buNone/>
              <a:defRPr/>
            </a:pPr>
            <a:r>
              <a:rPr lang="en-US" sz="1600" b="1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Đại</a:t>
            </a:r>
            <a:r>
              <a:rPr lang="en-US" sz="1600" b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học</a:t>
            </a:r>
            <a:r>
              <a:rPr lang="en-US" sz="1600" b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Cần</a:t>
            </a:r>
            <a:r>
              <a:rPr lang="en-US" sz="1600" b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Thơ</a:t>
            </a:r>
            <a:endParaRPr lang="de-DE" sz="1600" b="1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128" name="Picture 9" descr="\\172.16.160.11\Tai lieu ISO\Logo CUSC\Logo transparent\CUSC- EDU- Mau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3088" y="4064000"/>
            <a:ext cx="1427162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122238" y="284163"/>
            <a:ext cx="7840662" cy="647700"/>
          </a:xfrm>
        </p:spPr>
        <p:txBody>
          <a:bodyPr/>
          <a:lstStyle/>
          <a:p>
            <a:pPr eaLnBrk="1" hangingPunct="1"/>
            <a:r>
              <a:rPr lang="en-US" noProof="1" smtClean="0"/>
              <a:t>NỘI DUNG</a:t>
            </a:r>
          </a:p>
        </p:txBody>
      </p:sp>
      <p:grpSp>
        <p:nvGrpSpPr>
          <p:cNvPr id="6147" name="Group 25"/>
          <p:cNvGrpSpPr>
            <a:grpSpLocks/>
          </p:cNvGrpSpPr>
          <p:nvPr/>
        </p:nvGrpSpPr>
        <p:grpSpPr bwMode="auto">
          <a:xfrm>
            <a:off x="1828800" y="1528763"/>
            <a:ext cx="762000" cy="665162"/>
            <a:chOff x="1110" y="2656"/>
            <a:chExt cx="1549" cy="1351"/>
          </a:xfrm>
        </p:grpSpPr>
        <p:sp>
          <p:nvSpPr>
            <p:cNvPr id="6172" name="AutoShape 4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3" name="AutoShape 5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AutoShape 6"/>
            <p:cNvSpPr>
              <a:spLocks noChangeArrowheads="1"/>
            </p:cNvSpPr>
            <p:nvPr/>
          </p:nvSpPr>
          <p:spPr bwMode="gray">
            <a:xfrm>
              <a:off x="1200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6148" name="Group 29"/>
          <p:cNvGrpSpPr>
            <a:grpSpLocks/>
          </p:cNvGrpSpPr>
          <p:nvPr/>
        </p:nvGrpSpPr>
        <p:grpSpPr bwMode="auto">
          <a:xfrm>
            <a:off x="1828800" y="2443163"/>
            <a:ext cx="762000" cy="665162"/>
            <a:chOff x="3174" y="2656"/>
            <a:chExt cx="1549" cy="1351"/>
          </a:xfrm>
        </p:grpSpPr>
        <p:sp>
          <p:nvSpPr>
            <p:cNvPr id="6169" name="AutoShape 8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0" name="AutoShape 9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AutoShape 10"/>
            <p:cNvSpPr>
              <a:spLocks noChangeArrowheads="1"/>
            </p:cNvSpPr>
            <p:nvPr/>
          </p:nvSpPr>
          <p:spPr bwMode="gray">
            <a:xfrm>
              <a:off x="3264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6149" name="Line 11"/>
          <p:cNvSpPr>
            <a:spLocks noChangeShapeType="1"/>
          </p:cNvSpPr>
          <p:nvPr/>
        </p:nvSpPr>
        <p:spPr bwMode="auto">
          <a:xfrm>
            <a:off x="2438400" y="2117725"/>
            <a:ext cx="48006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0" name="Text Box 13"/>
          <p:cNvSpPr txBox="1">
            <a:spLocks noChangeArrowheads="1"/>
          </p:cNvSpPr>
          <p:nvPr/>
        </p:nvSpPr>
        <p:spPr bwMode="gray">
          <a:xfrm>
            <a:off x="2025650" y="1627188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4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151" name="Line 14"/>
          <p:cNvSpPr>
            <a:spLocks noChangeShapeType="1"/>
          </p:cNvSpPr>
          <p:nvPr/>
        </p:nvSpPr>
        <p:spPr bwMode="auto">
          <a:xfrm>
            <a:off x="2438400" y="3032125"/>
            <a:ext cx="48006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2" name="Text Box 15"/>
          <p:cNvSpPr txBox="1">
            <a:spLocks noChangeArrowheads="1"/>
          </p:cNvSpPr>
          <p:nvPr/>
        </p:nvSpPr>
        <p:spPr bwMode="auto">
          <a:xfrm>
            <a:off x="2724150" y="2519363"/>
            <a:ext cx="29051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400"/>
              <a:t>Đề cương khóa học</a:t>
            </a:r>
          </a:p>
        </p:txBody>
      </p:sp>
      <p:sp>
        <p:nvSpPr>
          <p:cNvPr id="6153" name="Text Box 16"/>
          <p:cNvSpPr txBox="1">
            <a:spLocks noChangeArrowheads="1"/>
          </p:cNvSpPr>
          <p:nvPr/>
        </p:nvSpPr>
        <p:spPr bwMode="gray">
          <a:xfrm>
            <a:off x="2025650" y="2541588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400" b="1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6154" name="Group 39"/>
          <p:cNvGrpSpPr>
            <a:grpSpLocks/>
          </p:cNvGrpSpPr>
          <p:nvPr/>
        </p:nvGrpSpPr>
        <p:grpSpPr bwMode="auto">
          <a:xfrm>
            <a:off x="1828800" y="3335338"/>
            <a:ext cx="762000" cy="665162"/>
            <a:chOff x="1110" y="2656"/>
            <a:chExt cx="1549" cy="1351"/>
          </a:xfrm>
        </p:grpSpPr>
        <p:sp>
          <p:nvSpPr>
            <p:cNvPr id="6166" name="AutoShape 18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7" name="AutoShape 19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AutoShape 20"/>
            <p:cNvSpPr>
              <a:spLocks noChangeArrowheads="1"/>
            </p:cNvSpPr>
            <p:nvPr/>
          </p:nvSpPr>
          <p:spPr bwMode="gray">
            <a:xfrm>
              <a:off x="1200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6155" name="Line 25"/>
          <p:cNvSpPr>
            <a:spLocks noChangeShapeType="1"/>
          </p:cNvSpPr>
          <p:nvPr/>
        </p:nvSpPr>
        <p:spPr bwMode="auto">
          <a:xfrm>
            <a:off x="2438400" y="3944938"/>
            <a:ext cx="48006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6" name="Text Box 26"/>
          <p:cNvSpPr txBox="1">
            <a:spLocks noChangeArrowheads="1"/>
          </p:cNvSpPr>
          <p:nvPr/>
        </p:nvSpPr>
        <p:spPr bwMode="auto">
          <a:xfrm>
            <a:off x="2709863" y="3411538"/>
            <a:ext cx="24082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400"/>
              <a:t>Giới thiệu dự án</a:t>
            </a:r>
          </a:p>
        </p:txBody>
      </p:sp>
      <p:sp>
        <p:nvSpPr>
          <p:cNvPr id="6157" name="Text Box 27"/>
          <p:cNvSpPr txBox="1">
            <a:spLocks noChangeArrowheads="1"/>
          </p:cNvSpPr>
          <p:nvPr/>
        </p:nvSpPr>
        <p:spPr bwMode="gray">
          <a:xfrm>
            <a:off x="2025650" y="3433763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400" b="1">
                <a:solidFill>
                  <a:schemeClr val="bg1"/>
                </a:solidFill>
              </a:rPr>
              <a:t>3</a:t>
            </a:r>
          </a:p>
        </p:txBody>
      </p:sp>
      <p:grpSp>
        <p:nvGrpSpPr>
          <p:cNvPr id="6158" name="Group 39"/>
          <p:cNvGrpSpPr>
            <a:grpSpLocks/>
          </p:cNvGrpSpPr>
          <p:nvPr/>
        </p:nvGrpSpPr>
        <p:grpSpPr bwMode="auto">
          <a:xfrm>
            <a:off x="1833563" y="4224338"/>
            <a:ext cx="762000" cy="665162"/>
            <a:chOff x="1110" y="2656"/>
            <a:chExt cx="1549" cy="1351"/>
          </a:xfrm>
        </p:grpSpPr>
        <p:sp>
          <p:nvSpPr>
            <p:cNvPr id="6163" name="AutoShape 18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4" name="AutoShape 19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AutoShape 20"/>
            <p:cNvSpPr>
              <a:spLocks noChangeArrowheads="1"/>
            </p:cNvSpPr>
            <p:nvPr/>
          </p:nvSpPr>
          <p:spPr bwMode="gray">
            <a:xfrm>
              <a:off x="1200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6159" name="Line 25"/>
          <p:cNvSpPr>
            <a:spLocks noChangeShapeType="1"/>
          </p:cNvSpPr>
          <p:nvPr/>
        </p:nvSpPr>
        <p:spPr bwMode="auto">
          <a:xfrm>
            <a:off x="2443163" y="4833938"/>
            <a:ext cx="48006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0" name="Text Box 26"/>
          <p:cNvSpPr txBox="1">
            <a:spLocks noChangeArrowheads="1"/>
          </p:cNvSpPr>
          <p:nvPr/>
        </p:nvSpPr>
        <p:spPr bwMode="auto">
          <a:xfrm>
            <a:off x="2714625" y="4300538"/>
            <a:ext cx="25495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400"/>
              <a:t>Công cụ sử dụng</a:t>
            </a:r>
          </a:p>
        </p:txBody>
      </p:sp>
      <p:sp>
        <p:nvSpPr>
          <p:cNvPr id="6161" name="Text Box 27"/>
          <p:cNvSpPr txBox="1">
            <a:spLocks noChangeArrowheads="1"/>
          </p:cNvSpPr>
          <p:nvPr/>
        </p:nvSpPr>
        <p:spPr bwMode="gray">
          <a:xfrm>
            <a:off x="2044700" y="4352925"/>
            <a:ext cx="3556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40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6162" name="Text Box 26"/>
          <p:cNvSpPr txBox="1">
            <a:spLocks noChangeArrowheads="1"/>
          </p:cNvSpPr>
          <p:nvPr/>
        </p:nvSpPr>
        <p:spPr bwMode="auto">
          <a:xfrm>
            <a:off x="2724150" y="1614488"/>
            <a:ext cx="26844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400"/>
              <a:t>Mục tiêu khóa học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4500" y="1203325"/>
            <a:ext cx="8255000" cy="4598988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quen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r>
              <a:rPr lang="en-US" dirty="0" smtClean="0"/>
              <a:t> HTML5</a:t>
            </a:r>
            <a:endParaRPr lang="en-US" dirty="0" smtClean="0"/>
          </a:p>
          <a:p>
            <a:pPr>
              <a:defRPr/>
            </a:pP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r>
              <a:rPr lang="en-US" dirty="0" smtClean="0"/>
              <a:t> </a:t>
            </a:r>
            <a:r>
              <a:rPr lang="en-US" dirty="0" smtClean="0"/>
              <a:t>HTML5</a:t>
            </a:r>
            <a:endParaRPr lang="en-US" dirty="0" smtClean="0"/>
          </a:p>
          <a:p>
            <a:pPr>
              <a:defRPr/>
            </a:pP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mẫu</a:t>
            </a:r>
            <a:r>
              <a:rPr lang="en-US" dirty="0" smtClean="0"/>
              <a:t> HTML5</a:t>
            </a:r>
          </a:p>
          <a:p>
            <a:pPr>
              <a:defRPr/>
            </a:pP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smtClean="0"/>
              <a:t>CSS3</a:t>
            </a:r>
            <a:endParaRPr lang="en-US" dirty="0" smtClean="0"/>
          </a:p>
          <a:p>
            <a:pPr>
              <a:defRPr/>
            </a:pP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JavaScript, </a:t>
            </a:r>
            <a:r>
              <a:rPr lang="en-US" dirty="0" smtClean="0"/>
              <a:t>DHTML, </a:t>
            </a:r>
            <a:r>
              <a:rPr lang="en-US" dirty="0" err="1" smtClean="0"/>
              <a:t>jQuery</a:t>
            </a:r>
            <a:endParaRPr lang="en-US" dirty="0" smtClean="0"/>
          </a:p>
          <a:p>
            <a:pPr>
              <a:defRPr/>
            </a:pP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web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endParaRPr lang="en-US" dirty="0" smtClean="0"/>
          </a:p>
          <a:p>
            <a:pPr>
              <a:defRPr/>
            </a:pP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web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PhotoShop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171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52413" y="230188"/>
            <a:ext cx="8566150" cy="587375"/>
          </a:xfrm>
        </p:spPr>
        <p:txBody>
          <a:bodyPr/>
          <a:lstStyle/>
          <a:p>
            <a:r>
              <a:rPr lang="en-US" smtClean="0"/>
              <a:t>Mục tiêu khóa học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2781558767"/>
              </p:ext>
            </p:extLst>
          </p:nvPr>
        </p:nvGraphicFramePr>
        <p:xfrm>
          <a:off x="534988" y="1223963"/>
          <a:ext cx="8088312" cy="4259157"/>
        </p:xfrm>
        <a:graphic>
          <a:graphicData uri="http://schemas.openxmlformats.org/drawingml/2006/table">
            <a:tbl>
              <a:tblPr firstRow="1">
                <a:tableStyleId>{93296810-A885-4BE3-A3E7-6D5BEEA58F35}</a:tableStyleId>
              </a:tblPr>
              <a:tblGrid>
                <a:gridCol w="5938328"/>
                <a:gridCol w="2149984"/>
              </a:tblGrid>
              <a:tr h="90042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 err="1">
                          <a:latin typeface="Cambria" pitchFamily="18" charset="0"/>
                        </a:rPr>
                        <a:t>Nội</a:t>
                      </a:r>
                      <a:r>
                        <a:rPr lang="en-US" sz="1900" dirty="0">
                          <a:latin typeface="Cambria" pitchFamily="18" charset="0"/>
                        </a:rPr>
                        <a:t> dung </a:t>
                      </a:r>
                      <a:r>
                        <a:rPr lang="en-US" sz="1900" dirty="0" err="1">
                          <a:latin typeface="Cambria" pitchFamily="18" charset="0"/>
                        </a:rPr>
                        <a:t>học</a:t>
                      </a:r>
                      <a:endParaRPr lang="en-US" sz="1900" dirty="0">
                        <a:latin typeface="Cambria" pitchFamily="18" charset="0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latin typeface="Cambria" pitchFamily="18" charset="0"/>
                        </a:rPr>
                        <a:t>Thời lượng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latin typeface="Cambria" pitchFamily="18" charset="0"/>
                        </a:rPr>
                        <a:t>(giờ)</a:t>
                      </a:r>
                    </a:p>
                  </a:txBody>
                  <a:tcPr marL="68575" marR="68575" marT="0" marB="0" anchor="ctr"/>
                </a:tc>
              </a:tr>
              <a:tr h="41984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 err="1">
                          <a:latin typeface="Cambria" pitchFamily="18" charset="0"/>
                        </a:rPr>
                        <a:t>Chương</a:t>
                      </a:r>
                      <a:r>
                        <a:rPr lang="en-US" sz="1900" dirty="0">
                          <a:latin typeface="Cambria" pitchFamily="18" charset="0"/>
                        </a:rPr>
                        <a:t> 1</a:t>
                      </a:r>
                      <a:r>
                        <a:rPr lang="en-US" sz="1900" dirty="0" smtClean="0">
                          <a:latin typeface="Cambria" pitchFamily="18" charset="0"/>
                        </a:rPr>
                        <a:t>:</a:t>
                      </a:r>
                      <a:r>
                        <a:rPr lang="en-US" sz="1900" baseline="0" dirty="0" smtClean="0">
                          <a:latin typeface="Cambria" pitchFamily="18" charset="0"/>
                        </a:rPr>
                        <a:t> </a:t>
                      </a:r>
                      <a:r>
                        <a:rPr lang="en-US" sz="1900" baseline="0" dirty="0" err="1" smtClean="0">
                          <a:latin typeface="Cambria" pitchFamily="18" charset="0"/>
                        </a:rPr>
                        <a:t>Giới</a:t>
                      </a:r>
                      <a:r>
                        <a:rPr lang="en-US" sz="1900" baseline="0" dirty="0" smtClean="0">
                          <a:latin typeface="Cambria" pitchFamily="18" charset="0"/>
                        </a:rPr>
                        <a:t> </a:t>
                      </a:r>
                      <a:r>
                        <a:rPr lang="en-US" sz="1900" baseline="0" dirty="0" err="1" smtClean="0">
                          <a:latin typeface="Cambria" pitchFamily="18" charset="0"/>
                        </a:rPr>
                        <a:t>thiệu</a:t>
                      </a:r>
                      <a:endParaRPr lang="en-US" sz="1900" dirty="0">
                        <a:latin typeface="Cambria" pitchFamily="18" charset="0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 smtClean="0">
                          <a:latin typeface="Cambria" pitchFamily="18" charset="0"/>
                        </a:rPr>
                        <a:t>0.5</a:t>
                      </a:r>
                      <a:endParaRPr lang="en-US" sz="1900" dirty="0">
                        <a:latin typeface="Cambria" pitchFamily="18" charset="0"/>
                      </a:endParaRPr>
                    </a:p>
                  </a:txBody>
                  <a:tcPr marL="68575" marR="68575" marT="0" marB="0" anchor="ctr"/>
                </a:tc>
              </a:tr>
              <a:tr h="4198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 err="1" smtClean="0">
                          <a:latin typeface="Cambria" pitchFamily="18" charset="0"/>
                        </a:rPr>
                        <a:t>Chương</a:t>
                      </a:r>
                      <a:r>
                        <a:rPr lang="en-US" sz="1900" dirty="0" smtClean="0">
                          <a:latin typeface="Cambria" pitchFamily="18" charset="0"/>
                        </a:rPr>
                        <a:t> 2: </a:t>
                      </a:r>
                      <a:r>
                        <a:rPr lang="en-US" sz="1900" dirty="0" err="1" smtClean="0">
                          <a:latin typeface="Cambria" pitchFamily="18" charset="0"/>
                        </a:rPr>
                        <a:t>Cơ</a:t>
                      </a:r>
                      <a:r>
                        <a:rPr lang="en-US" sz="1900" baseline="0" dirty="0" smtClean="0">
                          <a:latin typeface="Cambria" pitchFamily="18" charset="0"/>
                        </a:rPr>
                        <a:t> </a:t>
                      </a:r>
                      <a:r>
                        <a:rPr lang="en-US" sz="1900" baseline="0" dirty="0" err="1" smtClean="0">
                          <a:latin typeface="Cambria" pitchFamily="18" charset="0"/>
                        </a:rPr>
                        <a:t>bản</a:t>
                      </a:r>
                      <a:r>
                        <a:rPr lang="en-US" sz="1900" baseline="0" dirty="0" smtClean="0">
                          <a:latin typeface="Cambria" pitchFamily="18" charset="0"/>
                        </a:rPr>
                        <a:t> </a:t>
                      </a:r>
                      <a:r>
                        <a:rPr lang="en-US" sz="1900" baseline="0" dirty="0" err="1" smtClean="0">
                          <a:latin typeface="Cambria" pitchFamily="18" charset="0"/>
                        </a:rPr>
                        <a:t>về</a:t>
                      </a:r>
                      <a:r>
                        <a:rPr lang="en-US" sz="1900" baseline="0" dirty="0" smtClean="0">
                          <a:latin typeface="Cambria" pitchFamily="18" charset="0"/>
                        </a:rPr>
                        <a:t> HTML 5</a:t>
                      </a:r>
                      <a:endParaRPr lang="en-US" sz="1900" dirty="0">
                        <a:latin typeface="Cambria" pitchFamily="18" charset="0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 smtClean="0">
                          <a:latin typeface="Cambria" pitchFamily="18" charset="0"/>
                        </a:rPr>
                        <a:t>3.5</a:t>
                      </a:r>
                      <a:endParaRPr lang="en-US" sz="1900" dirty="0">
                        <a:latin typeface="Cambria" pitchFamily="18" charset="0"/>
                      </a:endParaRPr>
                    </a:p>
                  </a:txBody>
                  <a:tcPr marL="68575" marR="68575" marT="0" marB="0" anchor="ctr"/>
                </a:tc>
              </a:tr>
              <a:tr h="41984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 err="1">
                          <a:latin typeface="Cambria" pitchFamily="18" charset="0"/>
                        </a:rPr>
                        <a:t>Chương</a:t>
                      </a:r>
                      <a:r>
                        <a:rPr lang="en-US" sz="1900" dirty="0">
                          <a:latin typeface="Cambria" pitchFamily="18" charset="0"/>
                        </a:rPr>
                        <a:t> </a:t>
                      </a:r>
                      <a:r>
                        <a:rPr lang="en-US" sz="1900" dirty="0" smtClean="0">
                          <a:latin typeface="Cambria" pitchFamily="18" charset="0"/>
                        </a:rPr>
                        <a:t>3: </a:t>
                      </a:r>
                      <a:r>
                        <a:rPr lang="en-US" sz="1900" dirty="0" err="1" smtClean="0">
                          <a:latin typeface="Cambria" pitchFamily="18" charset="0"/>
                        </a:rPr>
                        <a:t>Thiết</a:t>
                      </a:r>
                      <a:r>
                        <a:rPr lang="en-US" sz="1900" baseline="0" dirty="0" smtClean="0">
                          <a:latin typeface="Cambria" pitchFamily="18" charset="0"/>
                        </a:rPr>
                        <a:t> </a:t>
                      </a:r>
                      <a:r>
                        <a:rPr lang="en-US" sz="1900" baseline="0" dirty="0" err="1" smtClean="0">
                          <a:latin typeface="Cambria" pitchFamily="18" charset="0"/>
                        </a:rPr>
                        <a:t>kế</a:t>
                      </a:r>
                      <a:r>
                        <a:rPr lang="en-US" sz="1900" baseline="0" dirty="0" smtClean="0">
                          <a:latin typeface="Cambria" pitchFamily="18" charset="0"/>
                        </a:rPr>
                        <a:t> </a:t>
                      </a:r>
                      <a:r>
                        <a:rPr lang="en-US" sz="1900" baseline="0" dirty="0" err="1" smtClean="0">
                          <a:latin typeface="Cambria" pitchFamily="18" charset="0"/>
                        </a:rPr>
                        <a:t>biểu</a:t>
                      </a:r>
                      <a:r>
                        <a:rPr lang="en-US" sz="1900" baseline="0" dirty="0" smtClean="0">
                          <a:latin typeface="Cambria" pitchFamily="18" charset="0"/>
                        </a:rPr>
                        <a:t> </a:t>
                      </a:r>
                      <a:r>
                        <a:rPr lang="en-US" sz="1900" baseline="0" dirty="0" err="1" smtClean="0">
                          <a:latin typeface="Cambria" pitchFamily="18" charset="0"/>
                        </a:rPr>
                        <a:t>mẫu</a:t>
                      </a:r>
                      <a:r>
                        <a:rPr lang="en-US" sz="1900" baseline="0" dirty="0" smtClean="0">
                          <a:latin typeface="Cambria" pitchFamily="18" charset="0"/>
                        </a:rPr>
                        <a:t> </a:t>
                      </a:r>
                      <a:r>
                        <a:rPr lang="en-US" sz="1900" baseline="0" dirty="0" err="1" smtClean="0">
                          <a:latin typeface="Cambria" pitchFamily="18" charset="0"/>
                        </a:rPr>
                        <a:t>trong</a:t>
                      </a:r>
                      <a:r>
                        <a:rPr lang="en-US" sz="1900" dirty="0" smtClean="0">
                          <a:latin typeface="Cambria" pitchFamily="18" charset="0"/>
                        </a:rPr>
                        <a:t> HTML5</a:t>
                      </a:r>
                      <a:endParaRPr lang="en-US" sz="1900" dirty="0">
                        <a:latin typeface="Cambria" pitchFamily="18" charset="0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 smtClean="0">
                          <a:latin typeface="Cambria" pitchFamily="18" charset="0"/>
                        </a:rPr>
                        <a:t>4</a:t>
                      </a:r>
                      <a:endParaRPr lang="en-US" sz="1900" dirty="0">
                        <a:latin typeface="Cambria" pitchFamily="18" charset="0"/>
                      </a:endParaRPr>
                    </a:p>
                  </a:txBody>
                  <a:tcPr marL="68575" marR="68575" marT="0" marB="0" anchor="ctr"/>
                </a:tc>
              </a:tr>
              <a:tr h="41984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 err="1">
                          <a:latin typeface="Cambria" pitchFamily="18" charset="0"/>
                        </a:rPr>
                        <a:t>Chương</a:t>
                      </a:r>
                      <a:r>
                        <a:rPr lang="en-US" sz="1900" dirty="0">
                          <a:latin typeface="Cambria" pitchFamily="18" charset="0"/>
                        </a:rPr>
                        <a:t> </a:t>
                      </a:r>
                      <a:r>
                        <a:rPr lang="en-US" sz="1900" dirty="0" smtClean="0">
                          <a:latin typeface="Cambria" pitchFamily="18" charset="0"/>
                        </a:rPr>
                        <a:t>4: </a:t>
                      </a:r>
                      <a:r>
                        <a:rPr lang="en-US" sz="1900" dirty="0" err="1">
                          <a:latin typeface="Cambria" pitchFamily="18" charset="0"/>
                        </a:rPr>
                        <a:t>Định</a:t>
                      </a:r>
                      <a:r>
                        <a:rPr lang="en-US" sz="1900" dirty="0">
                          <a:latin typeface="Cambria" pitchFamily="18" charset="0"/>
                        </a:rPr>
                        <a:t> </a:t>
                      </a:r>
                      <a:r>
                        <a:rPr lang="en-US" sz="1900" dirty="0" err="1">
                          <a:latin typeface="Cambria" pitchFamily="18" charset="0"/>
                        </a:rPr>
                        <a:t>dạng</a:t>
                      </a:r>
                      <a:r>
                        <a:rPr lang="en-US" sz="1900" dirty="0">
                          <a:latin typeface="Cambria" pitchFamily="18" charset="0"/>
                        </a:rPr>
                        <a:t> </a:t>
                      </a:r>
                      <a:r>
                        <a:rPr lang="en-US" sz="1900" dirty="0" err="1">
                          <a:latin typeface="Cambria" pitchFamily="18" charset="0"/>
                        </a:rPr>
                        <a:t>trang</a:t>
                      </a:r>
                      <a:r>
                        <a:rPr lang="en-US" sz="1900" dirty="0">
                          <a:latin typeface="Cambria" pitchFamily="18" charset="0"/>
                        </a:rPr>
                        <a:t> web </a:t>
                      </a:r>
                      <a:r>
                        <a:rPr lang="en-US" sz="1900" dirty="0" err="1">
                          <a:latin typeface="Cambria" pitchFamily="18" charset="0"/>
                        </a:rPr>
                        <a:t>bằng</a:t>
                      </a:r>
                      <a:r>
                        <a:rPr lang="en-US" sz="1900" dirty="0">
                          <a:latin typeface="Cambria" pitchFamily="18" charset="0"/>
                        </a:rPr>
                        <a:t> </a:t>
                      </a:r>
                      <a:r>
                        <a:rPr lang="en-US" sz="1900" dirty="0" smtClean="0">
                          <a:latin typeface="Cambria" pitchFamily="18" charset="0"/>
                        </a:rPr>
                        <a:t>CSS3</a:t>
                      </a:r>
                      <a:endParaRPr lang="en-US" sz="1900" dirty="0">
                        <a:latin typeface="Cambria" pitchFamily="18" charset="0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smtClean="0">
                          <a:latin typeface="Cambria" pitchFamily="18" charset="0"/>
                        </a:rPr>
                        <a:t>6</a:t>
                      </a:r>
                      <a:endParaRPr lang="en-US" sz="1900" dirty="0">
                        <a:latin typeface="Cambria" pitchFamily="18" charset="0"/>
                      </a:endParaRPr>
                    </a:p>
                  </a:txBody>
                  <a:tcPr marL="68575" marR="68575" marT="0" marB="0" anchor="ctr"/>
                </a:tc>
              </a:tr>
              <a:tr h="41984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 err="1">
                          <a:latin typeface="Cambria" pitchFamily="18" charset="0"/>
                        </a:rPr>
                        <a:t>Chương</a:t>
                      </a:r>
                      <a:r>
                        <a:rPr lang="en-US" sz="1900" dirty="0">
                          <a:latin typeface="Cambria" pitchFamily="18" charset="0"/>
                        </a:rPr>
                        <a:t> </a:t>
                      </a:r>
                      <a:r>
                        <a:rPr lang="en-US" sz="1900" dirty="0" smtClean="0">
                          <a:latin typeface="Cambria" pitchFamily="18" charset="0"/>
                        </a:rPr>
                        <a:t>5: </a:t>
                      </a:r>
                      <a:r>
                        <a:rPr lang="en-US" sz="1900" dirty="0" err="1">
                          <a:latin typeface="Cambria" pitchFamily="18" charset="0"/>
                        </a:rPr>
                        <a:t>Sử</a:t>
                      </a:r>
                      <a:r>
                        <a:rPr lang="en-US" sz="1900" dirty="0">
                          <a:latin typeface="Cambria" pitchFamily="18" charset="0"/>
                        </a:rPr>
                        <a:t> </a:t>
                      </a:r>
                      <a:r>
                        <a:rPr lang="en-US" sz="1900" dirty="0" err="1">
                          <a:latin typeface="Cambria" pitchFamily="18" charset="0"/>
                        </a:rPr>
                        <a:t>dụng</a:t>
                      </a:r>
                      <a:r>
                        <a:rPr lang="en-US" sz="1900" dirty="0">
                          <a:latin typeface="Cambria" pitchFamily="18" charset="0"/>
                        </a:rPr>
                        <a:t> JavaScript </a:t>
                      </a:r>
                      <a:r>
                        <a:rPr lang="en-US" sz="1900" dirty="0" err="1">
                          <a:latin typeface="Cambria" pitchFamily="18" charset="0"/>
                        </a:rPr>
                        <a:t>xây</a:t>
                      </a:r>
                      <a:r>
                        <a:rPr lang="en-US" sz="1900" dirty="0">
                          <a:latin typeface="Cambria" pitchFamily="18" charset="0"/>
                        </a:rPr>
                        <a:t> </a:t>
                      </a:r>
                      <a:r>
                        <a:rPr lang="en-US" sz="1900" dirty="0" err="1">
                          <a:latin typeface="Cambria" pitchFamily="18" charset="0"/>
                        </a:rPr>
                        <a:t>dựng</a:t>
                      </a:r>
                      <a:r>
                        <a:rPr lang="en-US" sz="1900" dirty="0">
                          <a:latin typeface="Cambria" pitchFamily="18" charset="0"/>
                        </a:rPr>
                        <a:t> web </a:t>
                      </a:r>
                      <a:r>
                        <a:rPr lang="en-US" sz="1900" dirty="0" err="1">
                          <a:latin typeface="Cambria" pitchFamily="18" charset="0"/>
                        </a:rPr>
                        <a:t>tương</a:t>
                      </a:r>
                      <a:r>
                        <a:rPr lang="en-US" sz="1900" dirty="0">
                          <a:latin typeface="Cambria" pitchFamily="18" charset="0"/>
                        </a:rPr>
                        <a:t> </a:t>
                      </a:r>
                      <a:r>
                        <a:rPr lang="en-US" sz="1900" dirty="0" err="1">
                          <a:latin typeface="Cambria" pitchFamily="18" charset="0"/>
                        </a:rPr>
                        <a:t>tác</a:t>
                      </a:r>
                      <a:endParaRPr lang="en-US" sz="1900" dirty="0">
                        <a:latin typeface="Cambria" pitchFamily="18" charset="0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 smtClean="0">
                          <a:latin typeface="Cambria" pitchFamily="18" charset="0"/>
                        </a:rPr>
                        <a:t>14</a:t>
                      </a:r>
                      <a:endParaRPr lang="en-US" sz="1900" dirty="0">
                        <a:latin typeface="Cambria" pitchFamily="18" charset="0"/>
                      </a:endParaRPr>
                    </a:p>
                  </a:txBody>
                  <a:tcPr marL="68575" marR="68575" marT="0" marB="0" anchor="ctr"/>
                </a:tc>
              </a:tr>
              <a:tr h="4198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 err="1" smtClean="0">
                          <a:latin typeface="Cambria" pitchFamily="18" charset="0"/>
                        </a:rPr>
                        <a:t>Chương</a:t>
                      </a:r>
                      <a:r>
                        <a:rPr lang="en-US" sz="1900" dirty="0" smtClean="0">
                          <a:latin typeface="Cambria" pitchFamily="18" charset="0"/>
                        </a:rPr>
                        <a:t> 6: </a:t>
                      </a:r>
                      <a:r>
                        <a:rPr lang="en-US" sz="1900" dirty="0" err="1" smtClean="0">
                          <a:latin typeface="Cambria" pitchFamily="18" charset="0"/>
                        </a:rPr>
                        <a:t>Thiết</a:t>
                      </a:r>
                      <a:r>
                        <a:rPr lang="en-US" sz="1900" baseline="0" dirty="0" smtClean="0">
                          <a:latin typeface="Cambria" pitchFamily="18" charset="0"/>
                        </a:rPr>
                        <a:t> </a:t>
                      </a:r>
                      <a:r>
                        <a:rPr lang="en-US" sz="1900" baseline="0" dirty="0" err="1" smtClean="0">
                          <a:latin typeface="Cambria" pitchFamily="18" charset="0"/>
                        </a:rPr>
                        <a:t>kế</a:t>
                      </a:r>
                      <a:r>
                        <a:rPr lang="en-US" sz="1900" baseline="0" dirty="0" smtClean="0">
                          <a:latin typeface="Cambria" pitchFamily="18" charset="0"/>
                        </a:rPr>
                        <a:t> web </a:t>
                      </a:r>
                      <a:r>
                        <a:rPr lang="en-US" sz="1900" baseline="0" dirty="0" err="1" smtClean="0">
                          <a:latin typeface="Cambria" pitchFamily="18" charset="0"/>
                        </a:rPr>
                        <a:t>tương</a:t>
                      </a:r>
                      <a:r>
                        <a:rPr lang="en-US" sz="1900" baseline="0" dirty="0" smtClean="0">
                          <a:latin typeface="Cambria" pitchFamily="18" charset="0"/>
                        </a:rPr>
                        <a:t> </a:t>
                      </a:r>
                      <a:r>
                        <a:rPr lang="en-US" sz="1900" baseline="0" dirty="0" err="1" smtClean="0">
                          <a:latin typeface="Cambria" pitchFamily="18" charset="0"/>
                        </a:rPr>
                        <a:t>thích</a:t>
                      </a:r>
                      <a:r>
                        <a:rPr lang="en-US" sz="1900" baseline="0" dirty="0" smtClean="0">
                          <a:latin typeface="Cambria" pitchFamily="18" charset="0"/>
                        </a:rPr>
                        <a:t> </a:t>
                      </a:r>
                      <a:r>
                        <a:rPr lang="en-US" sz="1900" baseline="0" dirty="0" err="1" smtClean="0">
                          <a:latin typeface="Cambria" pitchFamily="18" charset="0"/>
                        </a:rPr>
                        <a:t>đa</a:t>
                      </a:r>
                      <a:r>
                        <a:rPr lang="en-US" sz="1900" baseline="0" dirty="0" smtClean="0">
                          <a:latin typeface="Cambria" pitchFamily="18" charset="0"/>
                        </a:rPr>
                        <a:t> </a:t>
                      </a:r>
                      <a:r>
                        <a:rPr lang="en-US" sz="1900" baseline="0" dirty="0" err="1" smtClean="0">
                          <a:latin typeface="Cambria" pitchFamily="18" charset="0"/>
                        </a:rPr>
                        <a:t>thiết</a:t>
                      </a:r>
                      <a:r>
                        <a:rPr lang="en-US" sz="1900" baseline="0" dirty="0" smtClean="0">
                          <a:latin typeface="Cambria" pitchFamily="18" charset="0"/>
                        </a:rPr>
                        <a:t> </a:t>
                      </a:r>
                      <a:r>
                        <a:rPr lang="en-US" sz="1900" baseline="0" dirty="0" err="1" smtClean="0">
                          <a:latin typeface="Cambria" pitchFamily="18" charset="0"/>
                        </a:rPr>
                        <a:t>bị</a:t>
                      </a:r>
                      <a:endParaRPr lang="en-US" sz="1900" dirty="0" smtClean="0">
                        <a:latin typeface="Cambria" pitchFamily="18" charset="0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 smtClean="0">
                          <a:latin typeface="Cambria" pitchFamily="18" charset="0"/>
                        </a:rPr>
                        <a:t>8</a:t>
                      </a:r>
                      <a:endParaRPr lang="en-US" sz="1900" dirty="0">
                        <a:latin typeface="Cambria" pitchFamily="18" charset="0"/>
                      </a:endParaRPr>
                    </a:p>
                  </a:txBody>
                  <a:tcPr marL="68575" marR="68575" marT="0" marB="0" anchor="ctr"/>
                </a:tc>
              </a:tr>
              <a:tr h="41984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 err="1">
                          <a:latin typeface="Cambria" pitchFamily="18" charset="0"/>
                        </a:rPr>
                        <a:t>Chương</a:t>
                      </a:r>
                      <a:r>
                        <a:rPr lang="en-US" sz="1900" dirty="0">
                          <a:latin typeface="Cambria" pitchFamily="18" charset="0"/>
                        </a:rPr>
                        <a:t> </a:t>
                      </a:r>
                      <a:r>
                        <a:rPr lang="en-US" sz="1900" dirty="0" smtClean="0">
                          <a:latin typeface="Cambria" pitchFamily="18" charset="0"/>
                        </a:rPr>
                        <a:t>7: </a:t>
                      </a:r>
                      <a:r>
                        <a:rPr lang="en-US" sz="1900" dirty="0" err="1">
                          <a:latin typeface="Cambria" pitchFamily="18" charset="0"/>
                        </a:rPr>
                        <a:t>Đồ</a:t>
                      </a:r>
                      <a:r>
                        <a:rPr lang="en-US" sz="1900" dirty="0">
                          <a:latin typeface="Cambria" pitchFamily="18" charset="0"/>
                        </a:rPr>
                        <a:t> </a:t>
                      </a:r>
                      <a:r>
                        <a:rPr lang="en-US" sz="1900" dirty="0" err="1">
                          <a:latin typeface="Cambria" pitchFamily="18" charset="0"/>
                        </a:rPr>
                        <a:t>họa</a:t>
                      </a:r>
                      <a:r>
                        <a:rPr lang="en-US" sz="1900" dirty="0">
                          <a:latin typeface="Cambria" pitchFamily="18" charset="0"/>
                        </a:rPr>
                        <a:t> </a:t>
                      </a:r>
                      <a:r>
                        <a:rPr lang="en-US" sz="1900" dirty="0" err="1">
                          <a:latin typeface="Cambria" pitchFamily="18" charset="0"/>
                        </a:rPr>
                        <a:t>cho</a:t>
                      </a:r>
                      <a:r>
                        <a:rPr lang="en-US" sz="1900" dirty="0">
                          <a:latin typeface="Cambria" pitchFamily="18" charset="0"/>
                        </a:rPr>
                        <a:t> Web</a:t>
                      </a: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 smtClean="0">
                          <a:latin typeface="Cambria" pitchFamily="18" charset="0"/>
                        </a:rPr>
                        <a:t>4</a:t>
                      </a:r>
                      <a:endParaRPr lang="en-US" sz="1900" dirty="0">
                        <a:latin typeface="Cambria" pitchFamily="18" charset="0"/>
                      </a:endParaRPr>
                    </a:p>
                  </a:txBody>
                  <a:tcPr marL="68575" marR="68575" marT="0" marB="0" anchor="ctr"/>
                </a:tc>
              </a:tr>
              <a:tr h="419841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1" dirty="0" err="1" smtClean="0">
                          <a:latin typeface="Cambria" pitchFamily="18" charset="0"/>
                        </a:rPr>
                        <a:t>Tổng</a:t>
                      </a:r>
                      <a:r>
                        <a:rPr lang="en-US" sz="1900" b="1" dirty="0" smtClean="0">
                          <a:latin typeface="Cambria" pitchFamily="18" charset="0"/>
                        </a:rPr>
                        <a:t>:</a:t>
                      </a:r>
                      <a:endParaRPr lang="en-US" sz="1900" b="1" dirty="0">
                        <a:latin typeface="Cambria" pitchFamily="18" charset="0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1" dirty="0">
                          <a:solidFill>
                            <a:srgbClr val="339933"/>
                          </a:solidFill>
                          <a:latin typeface="Cambria" pitchFamily="18" charset="0"/>
                        </a:rPr>
                        <a:t>40</a:t>
                      </a:r>
                    </a:p>
                  </a:txBody>
                  <a:tcPr marL="68575" marR="68575" marT="0" marB="0" anchor="ctr"/>
                </a:tc>
              </a:tr>
            </a:tbl>
          </a:graphicData>
        </a:graphic>
      </p:graphicFrame>
      <p:sp>
        <p:nvSpPr>
          <p:cNvPr id="8220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52413" y="230188"/>
            <a:ext cx="8566150" cy="587375"/>
          </a:xfrm>
        </p:spPr>
        <p:txBody>
          <a:bodyPr/>
          <a:lstStyle/>
          <a:p>
            <a:r>
              <a:rPr lang="en-US" smtClean="0"/>
              <a:t>Đề cương khóa học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4500" y="1203325"/>
            <a:ext cx="8255000" cy="4598988"/>
          </a:xfrm>
        </p:spPr>
        <p:txBody>
          <a:bodyPr/>
          <a:lstStyle/>
          <a:p>
            <a:pPr>
              <a:defRPr/>
            </a:pPr>
            <a:r>
              <a:rPr lang="en-US" smtClean="0"/>
              <a:t>Giáo trình biên soạn theo “Hướng dự án” (Project-Based)</a:t>
            </a:r>
          </a:p>
          <a:p>
            <a:pPr>
              <a:defRPr/>
            </a:pPr>
            <a:r>
              <a:rPr lang="en-US" smtClean="0"/>
              <a:t>Ví dụ theo dự án.</a:t>
            </a:r>
          </a:p>
          <a:p>
            <a:pPr>
              <a:defRPr/>
            </a:pPr>
            <a:r>
              <a:rPr lang="en-US" smtClean="0"/>
              <a:t>Bài tập thực hành theo dự án.</a:t>
            </a:r>
          </a:p>
        </p:txBody>
      </p:sp>
      <p:sp>
        <p:nvSpPr>
          <p:cNvPr id="9219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52413" y="230188"/>
            <a:ext cx="8566150" cy="587375"/>
          </a:xfrm>
        </p:spPr>
        <p:txBody>
          <a:bodyPr/>
          <a:lstStyle/>
          <a:p>
            <a:r>
              <a:rPr lang="en-US" smtClean="0"/>
              <a:t>Cách tiếp cận</a:t>
            </a:r>
          </a:p>
        </p:txBody>
      </p:sp>
      <p:pic>
        <p:nvPicPr>
          <p:cNvPr id="9220" name="Picture 4" descr="http://www.caes.uga.edu/academics/focus/images/Projectfocuslogo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5513" y="3798888"/>
            <a:ext cx="2457450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4500" y="1203325"/>
            <a:ext cx="4014788" cy="4598988"/>
          </a:xfrm>
        </p:spPr>
        <p:txBody>
          <a:bodyPr/>
          <a:lstStyle/>
          <a:p>
            <a:pPr>
              <a:defRPr/>
            </a:pPr>
            <a:r>
              <a:rPr lang="en-US" smtClean="0"/>
              <a:t>Website bán hàng trực tuyến Salomon.</a:t>
            </a:r>
            <a:endParaRPr lang="en-US"/>
          </a:p>
        </p:txBody>
      </p:sp>
      <p:sp>
        <p:nvSpPr>
          <p:cNvPr id="1024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52413" y="230188"/>
            <a:ext cx="8566150" cy="587375"/>
          </a:xfrm>
        </p:spPr>
        <p:txBody>
          <a:bodyPr/>
          <a:lstStyle/>
          <a:p>
            <a:r>
              <a:rPr lang="en-US" smtClean="0"/>
              <a:t>Giới thiệu dự án</a:t>
            </a:r>
          </a:p>
        </p:txBody>
      </p:sp>
      <p:pic>
        <p:nvPicPr>
          <p:cNvPr id="10244" name="Picture 2" descr="Salom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0888" y="1214438"/>
            <a:ext cx="4095750" cy="532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75" y="2339975"/>
            <a:ext cx="3454400" cy="358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4500" y="1203325"/>
            <a:ext cx="8255000" cy="4598988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Thư mục chính lưu trữ Dự án </a:t>
            </a:r>
            <a:r>
              <a:rPr lang="en-US"/>
              <a:t>(Dùng lưu trữ các tập tin html và css</a:t>
            </a:r>
            <a:r>
              <a:rPr lang="en-US" smtClean="0"/>
              <a:t>):</a:t>
            </a:r>
            <a:endParaRPr lang="en-US"/>
          </a:p>
          <a:p>
            <a:pPr lvl="1">
              <a:defRPr/>
            </a:pPr>
            <a:r>
              <a:rPr lang="en-US">
                <a:solidFill>
                  <a:srgbClr val="339933"/>
                </a:solidFill>
              </a:rPr>
              <a:t>flashes</a:t>
            </a:r>
            <a:r>
              <a:rPr lang="en-US"/>
              <a:t> (Lưu trữ các tập tin flash</a:t>
            </a:r>
            <a:r>
              <a:rPr lang="en-US" smtClean="0"/>
              <a:t>),</a:t>
            </a:r>
            <a:endParaRPr lang="en-US"/>
          </a:p>
          <a:p>
            <a:pPr lvl="1">
              <a:defRPr/>
            </a:pPr>
            <a:r>
              <a:rPr lang="en-US">
                <a:solidFill>
                  <a:srgbClr val="339933"/>
                </a:solidFill>
              </a:rPr>
              <a:t>product-imgs</a:t>
            </a:r>
            <a:r>
              <a:rPr lang="en-US"/>
              <a:t> (Lưu trữ hình ảnh các sản phẩm</a:t>
            </a:r>
            <a:r>
              <a:rPr lang="en-US" smtClean="0"/>
              <a:t>),</a:t>
            </a:r>
            <a:endParaRPr lang="en-US"/>
          </a:p>
          <a:p>
            <a:pPr lvl="1">
              <a:defRPr/>
            </a:pPr>
            <a:r>
              <a:rPr lang="en-US">
                <a:solidFill>
                  <a:srgbClr val="339933"/>
                </a:solidFill>
              </a:rPr>
              <a:t>images</a:t>
            </a:r>
            <a:r>
              <a:rPr lang="en-US"/>
              <a:t> (Lưu trữ hình ảnh sử dụng chung</a:t>
            </a:r>
            <a:r>
              <a:rPr lang="en-US" smtClean="0"/>
              <a:t>),</a:t>
            </a:r>
            <a:endParaRPr lang="en-US"/>
          </a:p>
          <a:p>
            <a:pPr lvl="1">
              <a:defRPr/>
            </a:pPr>
            <a:r>
              <a:rPr lang="en-US">
                <a:solidFill>
                  <a:srgbClr val="339933"/>
                </a:solidFill>
              </a:rPr>
              <a:t>scripts</a:t>
            </a:r>
            <a:r>
              <a:rPr lang="en-US"/>
              <a:t> (Lưu trữ các tập tin Javascript</a:t>
            </a:r>
            <a:r>
              <a:rPr lang="en-US" smtClean="0"/>
              <a:t>),</a:t>
            </a:r>
            <a:endParaRPr lang="en-US"/>
          </a:p>
          <a:p>
            <a:pPr lvl="1">
              <a:defRPr/>
            </a:pPr>
            <a:r>
              <a:rPr lang="en-US">
                <a:solidFill>
                  <a:srgbClr val="339933"/>
                </a:solidFill>
              </a:rPr>
              <a:t>videos</a:t>
            </a:r>
            <a:r>
              <a:rPr lang="en-US"/>
              <a:t> (Lưu trữ các tập tin video</a:t>
            </a:r>
            <a:r>
              <a:rPr lang="en-US" smtClean="0"/>
              <a:t>).</a:t>
            </a:r>
            <a:endParaRPr lang="en-US"/>
          </a:p>
        </p:txBody>
      </p:sp>
      <p:sp>
        <p:nvSpPr>
          <p:cNvPr id="11267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52413" y="230188"/>
            <a:ext cx="8566150" cy="587375"/>
          </a:xfrm>
        </p:spPr>
        <p:txBody>
          <a:bodyPr/>
          <a:lstStyle/>
          <a:p>
            <a:r>
              <a:rPr lang="en-US" smtClean="0"/>
              <a:t>Cấu trúc thư mục dự án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4500" y="1203325"/>
            <a:ext cx="8255000" cy="4598988"/>
          </a:xfrm>
        </p:spPr>
        <p:txBody>
          <a:bodyPr/>
          <a:lstStyle/>
          <a:p>
            <a:pPr>
              <a:defRPr/>
            </a:pPr>
            <a:r>
              <a:rPr lang="en-US" dirty="0"/>
              <a:t>Adobe Dreamweaver: </a:t>
            </a:r>
            <a:r>
              <a:rPr lang="en-US" sz="2500" u="sng" dirty="0">
                <a:hlinkClick r:id="rId2"/>
              </a:rPr>
              <a:t>http://www.adobe.com/products/dreamweaver.html</a:t>
            </a:r>
            <a:endParaRPr lang="en-US" sz="2500" dirty="0"/>
          </a:p>
          <a:p>
            <a:pPr>
              <a:defRPr/>
            </a:pPr>
            <a:r>
              <a:rPr lang="en-US" dirty="0" err="1"/>
              <a:t>PhotoShop</a:t>
            </a:r>
            <a:r>
              <a:rPr lang="en-US" dirty="0"/>
              <a:t>: </a:t>
            </a:r>
            <a:r>
              <a:rPr lang="en-US" sz="2500" u="sng" dirty="0">
                <a:hlinkClick r:id="rId3"/>
              </a:rPr>
              <a:t>http://www.adobe.com/products/photoshop.html</a:t>
            </a:r>
            <a:endParaRPr lang="en-US" sz="2500" dirty="0"/>
          </a:p>
          <a:p>
            <a:pPr>
              <a:defRPr/>
            </a:pPr>
            <a:r>
              <a:rPr lang="en-US" dirty="0" smtClean="0"/>
              <a:t>Bootstrap</a:t>
            </a:r>
          </a:p>
          <a:p>
            <a:pPr>
              <a:buNone/>
              <a:defRPr/>
            </a:pPr>
            <a:r>
              <a:rPr lang="en-US" dirty="0" smtClean="0"/>
              <a:t>	</a:t>
            </a:r>
            <a:r>
              <a:rPr lang="en-US" sz="2500" u="sng" dirty="0" smtClean="0">
                <a:hlinkClick r:id="rId3"/>
              </a:rPr>
              <a:t>http://getbootstrap.com/</a:t>
            </a:r>
            <a:endParaRPr lang="en-US" sz="2500" u="sng" dirty="0" smtClean="0">
              <a:hlinkClick r:id="rId3"/>
            </a:endParaRPr>
          </a:p>
          <a:p>
            <a:pPr>
              <a:defRPr/>
            </a:pPr>
            <a:r>
              <a:rPr lang="en-US" dirty="0" smtClean="0"/>
              <a:t>Mozilla </a:t>
            </a:r>
            <a:r>
              <a:rPr lang="en-US" dirty="0"/>
              <a:t>Firefox: </a:t>
            </a:r>
            <a:r>
              <a:rPr lang="en-US" sz="2500" u="sng" dirty="0" smtClean="0">
                <a:hlinkClick r:id="rId4"/>
              </a:rPr>
              <a:t>http</a:t>
            </a:r>
            <a:r>
              <a:rPr lang="en-US" sz="2500" u="sng" dirty="0">
                <a:hlinkClick r:id="rId4"/>
              </a:rPr>
              <a:t>://www.mozilla.org/vi/firefox/new/</a:t>
            </a:r>
            <a:endParaRPr lang="en-US" sz="2500" dirty="0"/>
          </a:p>
          <a:p>
            <a:pPr>
              <a:defRPr/>
            </a:pPr>
            <a:endParaRPr lang="en-US" dirty="0"/>
          </a:p>
        </p:txBody>
      </p:sp>
      <p:sp>
        <p:nvSpPr>
          <p:cNvPr id="12291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52413" y="230188"/>
            <a:ext cx="8566150" cy="587375"/>
          </a:xfrm>
        </p:spPr>
        <p:txBody>
          <a:bodyPr/>
          <a:lstStyle/>
          <a:p>
            <a:r>
              <a:rPr lang="en-US" smtClean="0"/>
              <a:t>Công cụ sử dụng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92578" y="1516036"/>
            <a:ext cx="4410182" cy="17543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5400" b="1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Cambria" pitchFamily="18" charset="0"/>
                <a:cs typeface="Arial" pitchFamily="34" charset="0"/>
              </a:rPr>
              <a:t>Chúc các bạn </a:t>
            </a:r>
          </a:p>
          <a:p>
            <a:pPr algn="ctr">
              <a:defRPr/>
            </a:pPr>
            <a:r>
              <a:rPr lang="en-US" sz="5400" b="1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Cambria" pitchFamily="18" charset="0"/>
                <a:cs typeface="Arial" pitchFamily="34" charset="0"/>
              </a:rPr>
              <a:t>thành công!</a:t>
            </a:r>
          </a:p>
        </p:txBody>
      </p:sp>
      <p:pic>
        <p:nvPicPr>
          <p:cNvPr id="13315" name="Picture 7" descr="http://rashmiwishusuccess.com/wp-content/uploads/Welcome-to-succes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713" y="3673475"/>
            <a:ext cx="2619375" cy="2509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96b1b5dd859e8a6eec10f336172e42e52430a7"/>
</p:tagLst>
</file>

<file path=ppt/theme/theme1.xml><?xml version="1.0" encoding="utf-8"?>
<a:theme xmlns:a="http://schemas.openxmlformats.org/drawingml/2006/main" name="Standarddesign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Standard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4C7013"/>
        </a:dk2>
        <a:lt2>
          <a:srgbClr val="0061B2"/>
        </a:lt2>
        <a:accent1>
          <a:srgbClr val="FEA501"/>
        </a:accent1>
        <a:accent2>
          <a:srgbClr val="C8A058"/>
        </a:accent2>
        <a:accent3>
          <a:srgbClr val="FFFFFF"/>
        </a:accent3>
        <a:accent4>
          <a:srgbClr val="000000"/>
        </a:accent4>
        <a:accent5>
          <a:srgbClr val="FECFAA"/>
        </a:accent5>
        <a:accent6>
          <a:srgbClr val="B5914F"/>
        </a:accent6>
        <a:hlink>
          <a:srgbClr val="C40505"/>
        </a:hlink>
        <a:folHlink>
          <a:srgbClr val="91919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1549</TotalTime>
  <Words>303</Words>
  <Application>Microsoft Office PowerPoint</Application>
  <PresentationFormat>On-screen Show (4:3)</PresentationFormat>
  <Paragraphs>63</Paragraphs>
  <Slides>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Standarddesign</vt:lpstr>
      <vt:lpstr>Slide 1</vt:lpstr>
      <vt:lpstr>NỘI DUNG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DUY PROFESSIONAL</dc:creator>
  <dc:description>PresentationLoad.com</dc:description>
  <cp:lastModifiedBy>HUNGDUNG</cp:lastModifiedBy>
  <cp:revision>361</cp:revision>
  <dcterms:created xsi:type="dcterms:W3CDTF">2007-11-27T23:54:21Z</dcterms:created>
  <dcterms:modified xsi:type="dcterms:W3CDTF">2017-02-23T02:31:05Z</dcterms:modified>
</cp:coreProperties>
</file>