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87" r:id="rId2"/>
    <p:sldId id="284" r:id="rId3"/>
    <p:sldId id="310" r:id="rId4"/>
    <p:sldId id="311" r:id="rId5"/>
    <p:sldId id="322" r:id="rId6"/>
    <p:sldId id="323" r:id="rId7"/>
    <p:sldId id="312" r:id="rId8"/>
    <p:sldId id="314" r:id="rId9"/>
    <p:sldId id="313" r:id="rId10"/>
    <p:sldId id="315" r:id="rId11"/>
    <p:sldId id="316" r:id="rId12"/>
    <p:sldId id="317" r:id="rId13"/>
    <p:sldId id="318" r:id="rId14"/>
    <p:sldId id="334" r:id="rId15"/>
    <p:sldId id="335" r:id="rId16"/>
    <p:sldId id="336" r:id="rId17"/>
    <p:sldId id="337" r:id="rId18"/>
    <p:sldId id="338" r:id="rId19"/>
    <p:sldId id="319" r:id="rId20"/>
    <p:sldId id="320" r:id="rId21"/>
    <p:sldId id="321" r:id="rId22"/>
    <p:sldId id="30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17C0"/>
    <a:srgbClr val="339933"/>
    <a:srgbClr val="33CC33"/>
    <a:srgbClr val="B6DF89"/>
    <a:srgbClr val="D3EFBB"/>
    <a:srgbClr val="7FD13B"/>
    <a:srgbClr val="FFFFCC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606" autoAdjust="0"/>
    <p:restoredTop sz="94585" autoAdjust="0"/>
  </p:normalViewPr>
  <p:slideViewPr>
    <p:cSldViewPr snapToGrid="0">
      <p:cViewPr varScale="1">
        <p:scale>
          <a:sx n="69" d="100"/>
          <a:sy n="69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27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2700" y="59817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B6DF8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files.softicons.com/download/system-icons/lozengue-filetype-icons-by-gurato/png/512/HTML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327129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</a:t>
            </a:r>
            <a:r>
              <a:rPr lang="en-US" sz="4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</a:t>
            </a:r>
            <a:r>
              <a:rPr lang="en-US" sz="4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MẪU TRONG HTML5</a:t>
            </a:r>
            <a:endParaRPr lang="en-US" sz="40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files.softicons.com/download/system-icons/lozengue-filetype-icons-by-gurato/png/512/HTML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464870"/>
            <a:ext cx="157480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Nút nhấn – Ví dụ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326"/>
            <a:ext cx="9144000" cy="268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DUYPRO~1\AppData\Local\Temp\SNAGHTML2099b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2" y="4015203"/>
            <a:ext cx="3305175" cy="1952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>
            <a:endCxn id="2052" idx="1"/>
          </p:cNvCxnSpPr>
          <p:nvPr/>
        </p:nvCxnSpPr>
        <p:spPr bwMode="auto">
          <a:xfrm>
            <a:off x="1125418" y="3715972"/>
            <a:ext cx="1914034" cy="1275544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5506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75448"/>
            <a:ext cx="8255000" cy="4599155"/>
          </a:xfrm>
        </p:spPr>
        <p:txBody>
          <a:bodyPr>
            <a:normAutofit/>
          </a:bodyPr>
          <a:lstStyle/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Nút</a:t>
            </a:r>
            <a:r>
              <a:rPr lang="en-US" dirty="0" smtClean="0"/>
              <a:t> radio</a:t>
            </a:r>
          </a:p>
          <a:p>
            <a:endParaRPr lang="en-US" dirty="0"/>
          </a:p>
          <a:p>
            <a:r>
              <a:rPr lang="en-US" dirty="0" err="1" smtClean="0"/>
              <a:t>Nút</a:t>
            </a:r>
            <a:r>
              <a:rPr lang="en-US" dirty="0" smtClean="0"/>
              <a:t> radio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Nhãn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thành phần khác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4320" y="1882855"/>
            <a:ext cx="82317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"checkbox"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Tên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Giá trị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4320" y="3102333"/>
            <a:ext cx="82317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"&lt;id&gt;"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320" y="4279426"/>
            <a:ext cx="823171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"gender "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gender 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"male"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"radio"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"gender 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"gender 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"female"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 /&gt;</a:t>
            </a:r>
            <a:endParaRPr lang="en-US" sz="2200" noProof="1">
              <a:solidFill>
                <a:srgbClr val="0017C0"/>
              </a:solidFill>
              <a:latin typeface="Corbe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4319" y="5616024"/>
            <a:ext cx="8231715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&lt;label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name=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"&lt;id&gt;"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label&gt;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07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48410"/>
            <a:ext cx="8255000" cy="4599155"/>
          </a:xfrm>
        </p:spPr>
        <p:txBody>
          <a:bodyPr/>
          <a:lstStyle/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Hộp chọn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7700" y="1599586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&lt;select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 1&gt;"</a:t>
            </a:r>
            <a:endParaRPr lang="en-US" sz="2200" noProof="1">
              <a:solidFill>
                <a:schemeClr val="accent4">
                  <a:lumMod val="75000"/>
                </a:schemeClr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 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selected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"selected"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 2&gt;"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Tiêu đề 2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…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&lt;/select&gt;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" y="4159907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&lt;select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"products"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multiple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"multiple"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 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Giá trị 1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endParaRPr lang="en-US" sz="2200" noProof="1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  selected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"selected"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&gt;</a:t>
            </a:r>
            <a:r>
              <a:rPr lang="en-US" sz="2200" noProof="1" smtClean="0">
                <a:latin typeface="Corbel" pitchFamily="34" charset="0"/>
              </a:rPr>
              <a:t>Tiêu đề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&lt;option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Giá trị 2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&gt;</a:t>
            </a:r>
            <a:r>
              <a:rPr lang="en-US" sz="2200" noProof="1" smtClean="0">
                <a:latin typeface="Corbel" pitchFamily="34" charset="0"/>
              </a:rPr>
              <a:t>Tiêu </a:t>
            </a:r>
            <a:r>
              <a:rPr lang="en-US" sz="2200" noProof="1">
                <a:latin typeface="Corbel" pitchFamily="34" charset="0"/>
              </a:rPr>
              <a:t>đề </a:t>
            </a:r>
            <a:r>
              <a:rPr lang="en-US" sz="2200" noProof="1" smtClean="0">
                <a:latin typeface="Corbel" pitchFamily="34" charset="0"/>
              </a:rPr>
              <a:t>2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option&gt;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</a:rPr>
              <a:t>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select&gt;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82" y="1599586"/>
            <a:ext cx="1907983" cy="195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83" y="4145839"/>
            <a:ext cx="1926982" cy="197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28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type="file"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&lt;input&gt;</a:t>
            </a:r>
          </a:p>
          <a:p>
            <a:endParaRPr lang="en-US" dirty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noProof="1" smtClean="0"/>
              <a:t>enctype của thẻ &lt;form&gt;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Ô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5159" y="1833600"/>
            <a:ext cx="7848600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"file"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 id&gt;"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5159" y="3640017"/>
            <a:ext cx="7848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&lt;form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enctype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"multipart/form-data"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…&gt;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...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&lt;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"file"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Tên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 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	...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&lt;/form&gt;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HTML5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6287" y="1179012"/>
          <a:ext cx="7970520" cy="50660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5705"/>
                <a:gridCol w="6414815"/>
              </a:tblGrid>
              <a:tr h="531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Kiểu</a:t>
                      </a:r>
                      <a:endParaRPr lang="en-US" sz="2800" kern="1200" dirty="0" smtClean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Mô</a:t>
                      </a:r>
                      <a:r>
                        <a:rPr lang="en-US" sz="2800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tả</a:t>
                      </a:r>
                      <a:endParaRPr lang="en-US" sz="2800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1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email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địa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chỉ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email</a:t>
                      </a:r>
                    </a:p>
                  </a:txBody>
                  <a:tcPr marT="0" marB="0"/>
                </a:tc>
              </a:tr>
              <a:tr h="488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search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tìm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kiếm</a:t>
                      </a:r>
                      <a:endParaRPr lang="en-US" sz="2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520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endParaRPr lang="en-US" sz="2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địa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chỉ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trang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web</a:t>
                      </a:r>
                    </a:p>
                  </a:txBody>
                  <a:tcPr marT="0" marB="0"/>
                </a:tc>
              </a:tr>
              <a:tr h="539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tel</a:t>
                      </a:r>
                      <a:endParaRPr lang="en-US" sz="2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số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điện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thoại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kèm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mẫu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riêng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0" marB="0"/>
                </a:tc>
              </a:tr>
              <a:tr h="5606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number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giá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trị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số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trong</a:t>
                      </a:r>
                      <a:r>
                        <a:rPr lang="en-US" sz="2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ô </a:t>
                      </a:r>
                      <a:r>
                        <a:rPr lang="en-US" sz="26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endParaRPr lang="en-US" sz="2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493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giá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trị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số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được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chọn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từ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phạm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vi</a:t>
                      </a:r>
                    </a:p>
                  </a:txBody>
                  <a:tcPr marT="0" marB="0"/>
                </a:tc>
              </a:tr>
              <a:tr h="437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lịch</a:t>
                      </a:r>
                      <a:r>
                        <a:rPr lang="en-US" sz="26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ngày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khi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nhấn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vào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ô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5388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lịch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ngày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và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giờ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đầy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đủ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484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color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giao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diện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để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chọn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màu</a:t>
                      </a:r>
                      <a:r>
                        <a:rPr lang="en-US" sz="2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sắc</a:t>
                      </a:r>
                      <a:endParaRPr lang="en-US" sz="2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HTML5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274618"/>
          <a:ext cx="8229600" cy="4612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1433"/>
                <a:gridCol w="6118167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Thuộc</a:t>
                      </a:r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tính</a:t>
                      </a:r>
                      <a:endParaRPr lang="en-US" sz="2800" b="1" kern="1200" dirty="0" smtClean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Mô</a:t>
                      </a:r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tả</a:t>
                      </a:r>
                      <a:endParaRPr lang="en-US" sz="2800" b="1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placeholder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gợi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ý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required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Yêu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cầu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không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được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để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rỗng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52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multiple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Cho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phép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nhiều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giá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trị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có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thể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vào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trường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autofocus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Cho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phép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con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trỏ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nhấp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nháy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ngay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vị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trí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sau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khi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load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trang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0" marB="0"/>
                </a:tc>
              </a:tr>
              <a:tr h="6053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pattern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biểu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thức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quy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tắc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cho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trường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được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vào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  <a:tr h="303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Trình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bày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gợi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ý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khi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dùng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rê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chuột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vào</a:t>
                      </a:r>
                      <a:r>
                        <a:rPr lang="en-US" sz="26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 ô </a:t>
                      </a:r>
                      <a:r>
                        <a:rPr lang="en-US" sz="26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" pitchFamily="18" charset="0"/>
                          <a:ea typeface="+mn-ea"/>
                          <a:cs typeface="Times New Roman" pitchFamily="18" charset="0"/>
                        </a:rPr>
                        <a:t>nhập</a:t>
                      </a:r>
                      <a:endParaRPr lang="en-US" sz="26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datalist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36520"/>
            <a:ext cx="65532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igure 10.19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3352800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21198" cy="111055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xổ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ô </a:t>
            </a:r>
            <a:r>
              <a:rPr lang="en-US" dirty="0" err="1" smtClean="0"/>
              <a:t>nhập</a:t>
            </a:r>
            <a:r>
              <a:rPr lang="en-US" dirty="0" smtClean="0"/>
              <a:t>.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44500" y="1106173"/>
            <a:ext cx="8221198" cy="163702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form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output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061" y="2590802"/>
            <a:ext cx="7924800" cy="37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6" name="Picture 5" descr="Figure 10.22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237" y="1191491"/>
            <a:ext cx="784860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89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chèn trang web vào một trang web khác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IFRAME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0583" y="2384885"/>
            <a:ext cx="76256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200" b="1">
                <a:solidFill>
                  <a:srgbClr val="0017C0"/>
                </a:solidFill>
                <a:latin typeface="Corbel" pitchFamily="34" charset="0"/>
                <a:cs typeface="+mn-cs"/>
              </a:rPr>
              <a:t>&lt;IFRAME </a:t>
            </a:r>
            <a:r>
              <a:rPr lang="fr-FR" sz="2200" b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  </a:t>
            </a:r>
            <a:r>
              <a:rPr lang="fr-FR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&lt;</a:t>
            </a:r>
            <a:r>
              <a:rPr lang="fr-FR" sz="2200">
                <a:solidFill>
                  <a:srgbClr val="339933"/>
                </a:solidFill>
                <a:latin typeface="Corbel" pitchFamily="34" charset="0"/>
                <a:cs typeface="+mn-cs"/>
              </a:rPr>
              <a:t>Các thuộc tính&gt;</a:t>
            </a:r>
            <a:r>
              <a:rPr lang="fr-FR" sz="220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fr-FR" sz="2200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/&gt;"</a:t>
            </a:r>
            <a:endParaRPr lang="en-US" sz="2200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1480205"/>
              </p:ext>
            </p:extLst>
          </p:nvPr>
        </p:nvGraphicFramePr>
        <p:xfrm>
          <a:off x="735109" y="3158312"/>
          <a:ext cx="7649235" cy="2065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6066"/>
                <a:gridCol w="488316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Thuộc tính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NAME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Gán tên cho khung hiện thời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WIDTH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Xác định độ rộng của khung trên dòng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HEIGHT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Xác định chiều cao của khung trên dòng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SRC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Địa chỉ trang web được hiển thị trong khung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339933"/>
                          </a:solidFill>
                          <a:latin typeface="Cambria" pitchFamily="18" charset="0"/>
                        </a:rPr>
                        <a:t>SCROLLING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latin typeface="Cambria" pitchFamily="18" charset="0"/>
                        </a:rPr>
                        <a:t>Hiển thị thanh cuộn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56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4642476" cy="587959"/>
          </a:xfrm>
        </p:spPr>
        <p:txBody>
          <a:bodyPr/>
          <a:lstStyle/>
          <a:p>
            <a:r>
              <a:rPr lang="en-US" noProof="1"/>
              <a:t>NỘI </a:t>
            </a:r>
            <a:r>
              <a:rPr lang="en-US" noProof="1" smtClean="0"/>
              <a:t>DUNG CHƯƠNG</a:t>
            </a:r>
            <a:endParaRPr lang="en-US"/>
          </a:p>
        </p:txBody>
      </p:sp>
      <p:grpSp>
        <p:nvGrpSpPr>
          <p:cNvPr id="7171" name="Group 25"/>
          <p:cNvGrpSpPr>
            <a:grpSpLocks/>
          </p:cNvGrpSpPr>
          <p:nvPr/>
        </p:nvGrpSpPr>
        <p:grpSpPr bwMode="auto">
          <a:xfrm>
            <a:off x="1828800" y="1781987"/>
            <a:ext cx="762000" cy="665162"/>
            <a:chOff x="1110" y="2656"/>
            <a:chExt cx="1549" cy="1351"/>
          </a:xfrm>
        </p:grpSpPr>
        <p:sp>
          <p:nvSpPr>
            <p:cNvPr id="720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172" name="Group 29"/>
          <p:cNvGrpSpPr>
            <a:grpSpLocks/>
          </p:cNvGrpSpPr>
          <p:nvPr/>
        </p:nvGrpSpPr>
        <p:grpSpPr bwMode="auto">
          <a:xfrm>
            <a:off x="1828800" y="2696387"/>
            <a:ext cx="762000" cy="665162"/>
            <a:chOff x="3174" y="2656"/>
            <a:chExt cx="1549" cy="1351"/>
          </a:xfrm>
        </p:grpSpPr>
        <p:sp>
          <p:nvSpPr>
            <p:cNvPr id="720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438400" y="2370949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2724150" y="1883587"/>
            <a:ext cx="2869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Giới thiệu biểu mẫu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gray">
          <a:xfrm>
            <a:off x="2025650" y="188041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>
            <a:off x="2438400" y="3285349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2724150" y="2772587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Các thành phần của biểu mẫu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gray">
          <a:xfrm>
            <a:off x="2025650" y="2794812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1828800" y="3588562"/>
            <a:ext cx="762000" cy="665162"/>
            <a:chOff x="1110" y="2656"/>
            <a:chExt cx="1549" cy="1351"/>
          </a:xfrm>
        </p:grpSpPr>
        <p:sp>
          <p:nvSpPr>
            <p:cNvPr id="7197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80" name="Line 25"/>
          <p:cNvSpPr>
            <a:spLocks noChangeShapeType="1"/>
          </p:cNvSpPr>
          <p:nvPr/>
        </p:nvSpPr>
        <p:spPr bwMode="auto">
          <a:xfrm>
            <a:off x="2438400" y="4198162"/>
            <a:ext cx="4800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26"/>
          <p:cNvSpPr txBox="1">
            <a:spLocks noChangeArrowheads="1"/>
          </p:cNvSpPr>
          <p:nvPr/>
        </p:nvSpPr>
        <p:spPr bwMode="auto">
          <a:xfrm>
            <a:off x="2709863" y="3664762"/>
            <a:ext cx="241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smtClean="0">
                <a:solidFill>
                  <a:srgbClr val="33CC33"/>
                </a:solidFill>
              </a:rPr>
              <a:t>Sử dụng iFrame</a:t>
            </a:r>
            <a:endParaRPr lang="en-US" sz="2400">
              <a:solidFill>
                <a:srgbClr val="33CC33"/>
              </a:solidFill>
            </a:endParaRPr>
          </a:p>
        </p:txBody>
      </p:sp>
      <p:sp>
        <p:nvSpPr>
          <p:cNvPr id="7182" name="Text Box 27"/>
          <p:cNvSpPr txBox="1">
            <a:spLocks noChangeArrowheads="1"/>
          </p:cNvSpPr>
          <p:nvPr/>
        </p:nvSpPr>
        <p:spPr bwMode="gray">
          <a:xfrm>
            <a:off x="2025650" y="3686987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/>
      <p:bldP spid="7175" grpId="0"/>
      <p:bldP spid="7176" grpId="0" animBg="1"/>
      <p:bldP spid="7177" grpId="0"/>
      <p:bldP spid="7178" grpId="0"/>
      <p:bldP spid="7180" grpId="0" animBg="1"/>
      <p:bldP spid="7181" grpId="0"/>
      <p:bldP spid="71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IFRAME – Ví dụ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2654471"/>
            <a:ext cx="45434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5" y="1247557"/>
            <a:ext cx="73802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415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Các thành phần nào của biểu mẫu cho phép người dùng nhập dữ liệu dạng văn bản?</a:t>
            </a:r>
          </a:p>
          <a:p>
            <a:pPr lvl="1"/>
            <a:r>
              <a:rPr lang="en-US" smtClean="0"/>
              <a:t>Nút gửi dữ liệu.</a:t>
            </a:r>
          </a:p>
          <a:p>
            <a:pPr lvl="1"/>
            <a:r>
              <a:rPr lang="en-US" smtClean="0"/>
              <a:t>Ô nhập liệu một dòng.</a:t>
            </a:r>
          </a:p>
          <a:p>
            <a:pPr lvl="1"/>
            <a:r>
              <a:rPr lang="en-US" smtClean="0"/>
              <a:t>Hộp đa lựa chọn.</a:t>
            </a:r>
          </a:p>
          <a:p>
            <a:pPr lvl="1"/>
            <a:r>
              <a:rPr lang="en-US" smtClean="0"/>
              <a:t>Ô chọn tập tin.</a:t>
            </a:r>
          </a:p>
          <a:p>
            <a:pPr lvl="1"/>
            <a:r>
              <a:rPr lang="en-US" smtClean="0"/>
              <a:t>Ô nhập liệu nhiều dòng.</a:t>
            </a:r>
          </a:p>
          <a:p>
            <a:pPr lvl="1"/>
            <a:r>
              <a:rPr lang="en-US" smtClean="0"/>
              <a:t>Hộp kiểm.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hỏi ôn tập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1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8C2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77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3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21198" cy="3298504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CC33"/>
                </a:solidFill>
              </a:rPr>
              <a:t>&lt;FORM&gt;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Biểu mẫu (Form)</a:t>
            </a:r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30" y="3284737"/>
            <a:ext cx="38385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93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Thẻ &lt;FORM&gt;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32" y="2432466"/>
            <a:ext cx="7395225" cy="10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3" y="4445417"/>
            <a:ext cx="7972871" cy="77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489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70719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Thẻ</a:t>
            </a:r>
            <a:r>
              <a:rPr lang="en-US" dirty="0" smtClean="0"/>
              <a:t> &lt;LABEL&gt;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thành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biểu</a:t>
            </a:r>
            <a:r>
              <a:rPr lang="en-US" b="0" dirty="0" smtClean="0"/>
              <a:t> </a:t>
            </a:r>
            <a:r>
              <a:rPr lang="en-US" b="0" dirty="0" err="1" smtClean="0"/>
              <a:t>mẫu</a:t>
            </a:r>
            <a:r>
              <a:rPr lang="en-US" b="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Nhãn</a:t>
            </a:r>
            <a:endParaRPr lang="en-US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00016" y="2729435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txtHoten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txtHoten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="post"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=""&gt;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txtName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"&gt;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Họ</a:t>
            </a: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và</a:t>
            </a: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tên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label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="text"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txtName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9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7812809" cy="48651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vi-VN" dirty="0" smtClean="0"/>
              <a:t>Ph</a:t>
            </a:r>
            <a:r>
              <a:rPr lang="en-US" dirty="0" smtClean="0"/>
              <a:t>ầ</a:t>
            </a:r>
            <a:r>
              <a:rPr lang="vi-VN" dirty="0" smtClean="0"/>
              <a:t>n t</a:t>
            </a:r>
            <a:r>
              <a:rPr lang="en-US" dirty="0" smtClean="0"/>
              <a:t>ử INPUT</a:t>
            </a:r>
          </a:p>
          <a:p>
            <a:pPr lvl="1" algn="just">
              <a:lnSpc>
                <a:spcPct val="80000"/>
              </a:lnSpc>
            </a:pPr>
            <a:r>
              <a:rPr lang="en-US" dirty="0" err="1" smtClean="0"/>
              <a:t>defaultValue</a:t>
            </a:r>
            <a:endParaRPr lang="en-US" dirty="0" smtClean="0"/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DISABLE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FORM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MAXLENGTH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NAME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READONLY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SIZE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TYPE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VALUE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CHECKED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SRC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vi-VN" sz="2800" dirty="0" smtClean="0"/>
              <a:t>Th</a:t>
            </a:r>
            <a:r>
              <a:rPr lang="en-US" sz="2800" dirty="0" err="1" smtClean="0"/>
              <a:t>uộc</a:t>
            </a:r>
            <a:r>
              <a:rPr lang="vi-VN" sz="2800" dirty="0" smtClean="0"/>
              <a:t> t</a:t>
            </a:r>
            <a:r>
              <a:rPr lang="en-US" sz="2800" dirty="0" err="1" smtClean="0"/>
              <a:t>í</a:t>
            </a:r>
            <a:r>
              <a:rPr lang="vi-VN" sz="2800" dirty="0" smtClean="0"/>
              <a:t>nh c</a:t>
            </a:r>
            <a:r>
              <a:rPr lang="en-US" sz="2800" dirty="0" smtClean="0"/>
              <a:t>á</a:t>
            </a:r>
            <a:r>
              <a:rPr lang="vi-VN" sz="2800" dirty="0" smtClean="0"/>
              <a:t>c ph</a:t>
            </a:r>
            <a:r>
              <a:rPr lang="en-US" sz="2800" dirty="0" smtClean="0"/>
              <a:t>ầ</a:t>
            </a:r>
            <a:r>
              <a:rPr lang="vi-VN" sz="2800" dirty="0" smtClean="0"/>
              <a:t>n t</a:t>
            </a:r>
            <a:r>
              <a:rPr lang="en-US" sz="2800" dirty="0" smtClean="0"/>
              <a:t>ử</a:t>
            </a:r>
            <a:r>
              <a:rPr lang="vi-VN" sz="2800" dirty="0" smtClean="0"/>
              <a:t> nh</a:t>
            </a:r>
            <a:r>
              <a:rPr lang="en-US" sz="2800" dirty="0" smtClean="0"/>
              <a:t>ậ</a:t>
            </a:r>
            <a:r>
              <a:rPr lang="vi-VN" sz="2800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31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Ô nhập liệu một dòng (Single-line input field)</a:t>
            </a:r>
          </a:p>
          <a:p>
            <a:endParaRPr lang="en-US"/>
          </a:p>
          <a:p>
            <a:r>
              <a:rPr lang="en-US" smtClean="0"/>
              <a:t>Ô nhập liệu nhiều dòng (Multi-line input field)</a:t>
            </a:r>
          </a:p>
          <a:p>
            <a:endParaRPr lang="en-US"/>
          </a:p>
          <a:p>
            <a:r>
              <a:rPr lang="en-US" smtClean="0"/>
              <a:t>Ô nhập liệu ẩn (Hidden field)</a:t>
            </a:r>
          </a:p>
          <a:p>
            <a:endParaRPr lang="en-US"/>
          </a:p>
          <a:p>
            <a:r>
              <a:rPr lang="en-US" smtClean="0"/>
              <a:t>Ô nhập mật khẩu (Password field)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smtClean="0"/>
              <a:t>Các thành phần trong biểu mẫu </a:t>
            </a:r>
            <a:r>
              <a:rPr lang="en-US" smtClean="0"/>
              <a:t>– Ô nhập liệu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595" y="1851171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17C0"/>
                </a:solidFill>
              </a:rPr>
              <a:t>&lt;input </a:t>
            </a:r>
            <a:r>
              <a:rPr lang="en-US" sz="2200" noProof="1">
                <a:solidFill>
                  <a:srgbClr val="339933"/>
                </a:solidFill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"text" </a:t>
            </a:r>
            <a:r>
              <a:rPr lang="en-US" sz="2200" noProof="1">
                <a:solidFill>
                  <a:srgbClr val="339933"/>
                </a:solidFill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"&lt;id&gt;"</a:t>
            </a:r>
            <a:r>
              <a:rPr lang="en-US" sz="2200" noProof="1" smtClean="0">
                <a:solidFill>
                  <a:srgbClr val="339933"/>
                </a:solidFill>
              </a:rPr>
              <a:t> value=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</a:rPr>
              <a:t> </a:t>
            </a:r>
            <a:r>
              <a:rPr lang="en-US" sz="2200" noProof="1">
                <a:solidFill>
                  <a:srgbClr val="0017C0"/>
                </a:solidFill>
              </a:rPr>
              <a:t>/&gt;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595" y="3131329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&lt;textarea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&gt;</a:t>
            </a:r>
            <a:r>
              <a:rPr lang="en-US" sz="2200" noProof="1" smtClean="0">
                <a:latin typeface="Corbel" pitchFamily="34" charset="0"/>
                <a:cs typeface="+mn-cs"/>
              </a:rPr>
              <a:t>&lt;Nội dung&gt;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&lt;/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textarea&gt;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0595" y="4396154"/>
            <a:ext cx="79925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"hidden"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&lt;Tên&gt;"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"&lt;Giá trị&gt;"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2617" y="5744419"/>
            <a:ext cx="7848600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"password"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</a:rPr>
              <a:t>id=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"&lt;</a:t>
            </a:r>
            <a:r>
              <a:rPr lang="en-US" sz="2200" noProof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</a:rPr>
              <a:t>&gt;"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69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ô nhập liệu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45" y="3884445"/>
            <a:ext cx="35909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urved Connector 4"/>
          <p:cNvCxnSpPr/>
          <p:nvPr/>
        </p:nvCxnSpPr>
        <p:spPr bwMode="auto">
          <a:xfrm>
            <a:off x="1294230" y="3953025"/>
            <a:ext cx="1541315" cy="12755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339933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882310"/>
            <a:ext cx="8828087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7424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225777"/>
          </a:xfrm>
        </p:spPr>
        <p:txBody>
          <a:bodyPr/>
          <a:lstStyle/>
          <a:p>
            <a:r>
              <a:rPr lang="en-US" smtClean="0"/>
              <a:t>Nút gửi dữ liệu</a:t>
            </a:r>
          </a:p>
          <a:p>
            <a:endParaRPr lang="en-US"/>
          </a:p>
          <a:p>
            <a:r>
              <a:rPr lang="en-US" smtClean="0"/>
              <a:t>Nút thiết lập lại</a:t>
            </a:r>
          </a:p>
          <a:p>
            <a:endParaRPr lang="en-US"/>
          </a:p>
          <a:p>
            <a:r>
              <a:rPr lang="en-US" smtClean="0"/>
              <a:t>Nút nhấn</a:t>
            </a:r>
          </a:p>
          <a:p>
            <a:endParaRPr lang="en-US"/>
          </a:p>
          <a:p>
            <a:r>
              <a:rPr lang="en-US" smtClean="0"/>
              <a:t>Nút hình ảnh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Nút nhấn (Button)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6437" y="1837103"/>
            <a:ext cx="81311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type=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"submit"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name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Tên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0017C0"/>
                </a:solidFill>
                <a:latin typeface="Corbel" pitchFamily="34" charset="0"/>
              </a:rPr>
              <a:t> 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&lt;id&gt;"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&lt;Tiêu đề&gt;" </a:t>
            </a:r>
            <a:r>
              <a:rPr lang="en-US" sz="2200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6437" y="3126045"/>
            <a:ext cx="813112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"reset"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</a:t>
            </a:r>
            <a:r>
              <a:rPr lang="en-US" sz="2200" noProof="1" smtClean="0">
                <a:solidFill>
                  <a:srgbClr val="FFC00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"&lt;Tiêu đề&gt;"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6437" y="4436125"/>
            <a:ext cx="8131126" cy="402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"button"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value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"&lt;Tiêu đề&gt;"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6437" y="5601957"/>
            <a:ext cx="813112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0017C0"/>
                </a:solidFill>
                <a:latin typeface="Corbel" pitchFamily="34" charset="0"/>
                <a:cs typeface="+mn-cs"/>
              </a:rPr>
              <a:t>&lt;input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type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"image"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src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 hình&gt;" </a:t>
            </a:r>
            <a:r>
              <a:rPr lang="en-US" sz="2200" noProof="1">
                <a:solidFill>
                  <a:srgbClr val="339933"/>
                </a:solidFill>
                <a:latin typeface="Corbel" pitchFamily="34" charset="0"/>
                <a:cs typeface="+mn-cs"/>
              </a:rPr>
              <a:t>name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"&lt;Tên&gt;" </a:t>
            </a:r>
            <a:r>
              <a:rPr lang="en-US" sz="2200">
                <a:solidFill>
                  <a:srgbClr val="339933"/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rgbClr val="339933"/>
                </a:solidFill>
                <a:latin typeface="Corbel" pitchFamily="34" charset="0"/>
              </a:rPr>
              <a:t>=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"&lt;</a:t>
            </a:r>
            <a:r>
              <a:rPr lang="en-US" sz="220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id</a:t>
            </a:r>
            <a:r>
              <a:rPr lang="en-US" sz="220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&gt;"</a:t>
            </a:r>
            <a:r>
              <a:rPr lang="en-US" sz="2200" smtClean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US" sz="2200" noProof="1" smtClean="0">
                <a:solidFill>
                  <a:srgbClr val="339933"/>
                </a:solidFill>
                <a:latin typeface="Corbel" pitchFamily="34" charset="0"/>
                <a:cs typeface="+mn-cs"/>
              </a:rPr>
              <a:t>alt=</a:t>
            </a:r>
            <a:r>
              <a:rPr lang="en-US" sz="2200" noProof="1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  <a:cs typeface="+mn-cs"/>
              </a:rPr>
              <a:t>"&lt;Ghi chú&gt;"</a:t>
            </a:r>
            <a:r>
              <a:rPr lang="en-US" sz="2200" noProof="1" smtClean="0">
                <a:solidFill>
                  <a:srgbClr val="0017C0"/>
                </a:solidFill>
                <a:latin typeface="Corbel" pitchFamily="34" charset="0"/>
                <a:cs typeface="+mn-cs"/>
              </a:rPr>
              <a:t> /&gt;</a:t>
            </a:r>
            <a:endParaRPr lang="en-US" sz="2200" noProof="1">
              <a:solidFill>
                <a:srgbClr val="0017C0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4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1a463746b3e5ce9bf1b85cbf01ffeb1a5df999"/>
</p:tagLst>
</file>

<file path=ppt/theme/theme1.xml><?xml version="1.0" encoding="utf-8"?>
<a:theme xmlns:a="http://schemas.openxmlformats.org/drawingml/2006/main" name="Standarddesig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1041</Words>
  <Application>Microsoft Office PowerPoint</Application>
  <PresentationFormat>On-screen Show (4:3)</PresentationFormat>
  <Paragraphs>176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Standarddesign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HUNGDUNG</cp:lastModifiedBy>
  <cp:revision>425</cp:revision>
  <dcterms:created xsi:type="dcterms:W3CDTF">2007-11-27T23:54:21Z</dcterms:created>
  <dcterms:modified xsi:type="dcterms:W3CDTF">2017-02-23T03:21:42Z</dcterms:modified>
</cp:coreProperties>
</file>