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87" r:id="rId2"/>
    <p:sldId id="284" r:id="rId3"/>
    <p:sldId id="353" r:id="rId4"/>
    <p:sldId id="364" r:id="rId5"/>
    <p:sldId id="354" r:id="rId6"/>
    <p:sldId id="365" r:id="rId7"/>
    <p:sldId id="366" r:id="rId8"/>
    <p:sldId id="355" r:id="rId9"/>
    <p:sldId id="367" r:id="rId10"/>
    <p:sldId id="356" r:id="rId11"/>
    <p:sldId id="368" r:id="rId12"/>
    <p:sldId id="359" r:id="rId13"/>
    <p:sldId id="357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83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0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17C0"/>
    <a:srgbClr val="FF0066"/>
    <a:srgbClr val="B80000"/>
    <a:srgbClr val="339933"/>
    <a:srgbClr val="D3EFBB"/>
    <a:srgbClr val="33CC33"/>
    <a:srgbClr val="7FD13B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606" autoAdjust="0"/>
    <p:restoredTop sz="92555" autoAdjust="0"/>
  </p:normalViewPr>
  <p:slideViewPr>
    <p:cSldViewPr snapToGrid="0">
      <p:cViewPr>
        <p:scale>
          <a:sx n="75" d="100"/>
          <a:sy n="75" d="100"/>
        </p:scale>
        <p:origin x="-24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72887-73FA-49D1-AE46-0B869BE92610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D3F6D-556B-4E81-9FDD-4264FB60A67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2F0259A-328A-40FA-BA2D-E8651CE44072}" type="parTrans" cxnId="{E312D460-2B33-4A66-A494-062ADD1D3FE2}">
      <dgm:prSet/>
      <dgm:spPr/>
      <dgm:t>
        <a:bodyPr/>
        <a:lstStyle/>
        <a:p>
          <a:endParaRPr lang="en-US"/>
        </a:p>
      </dgm:t>
    </dgm:pt>
    <dgm:pt modelId="{5AF2731E-0F92-4531-96AA-68DC94FAB244}" type="sibTrans" cxnId="{E312D460-2B33-4A66-A494-062ADD1D3FE2}">
      <dgm:prSet/>
      <dgm:spPr/>
      <dgm:t>
        <a:bodyPr/>
        <a:lstStyle/>
        <a:p>
          <a:endParaRPr lang="en-US"/>
        </a:p>
      </dgm:t>
    </dgm:pt>
    <dgm:pt modelId="{74F60747-65AD-4013-B13B-87C4E8DA9D49}">
      <dgm:prSet phldrT="[Text]"/>
      <dgm:spPr/>
      <dgm:t>
        <a:bodyPr/>
        <a:lstStyle/>
        <a:p>
          <a:r>
            <a:rPr lang="x-none" b="1" smtClean="0">
              <a:solidFill>
                <a:srgbClr val="B80000"/>
              </a:solidFill>
            </a:rPr>
            <a:t>Thiết kế đẹp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và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hiện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đại</a:t>
          </a:r>
          <a:endParaRPr lang="en-US" dirty="0">
            <a:solidFill>
              <a:srgbClr val="B80000"/>
            </a:solidFill>
          </a:endParaRPr>
        </a:p>
      </dgm:t>
    </dgm:pt>
    <dgm:pt modelId="{AB0D36F1-24EF-4CE2-ADC0-64C63A30B443}" type="parTrans" cxnId="{0CA07D17-B0A0-4BFD-BEE8-43FE63AF3483}">
      <dgm:prSet/>
      <dgm:spPr/>
      <dgm:t>
        <a:bodyPr/>
        <a:lstStyle/>
        <a:p>
          <a:endParaRPr lang="en-US"/>
        </a:p>
      </dgm:t>
    </dgm:pt>
    <dgm:pt modelId="{4DC7058C-9506-4102-AB12-AC8F11AEBAD8}" type="sibTrans" cxnId="{0CA07D17-B0A0-4BFD-BEE8-43FE63AF3483}">
      <dgm:prSet/>
      <dgm:spPr/>
      <dgm:t>
        <a:bodyPr/>
        <a:lstStyle/>
        <a:p>
          <a:endParaRPr lang="en-US"/>
        </a:p>
      </dgm:t>
    </dgm:pt>
    <dgm:pt modelId="{FC36BE64-9C36-4CA7-A821-CB7F3108A0FA}">
      <dgm:prSet phldrT="[Text]"/>
      <dgm:spPr/>
      <dgm:t>
        <a:bodyPr/>
        <a:lstStyle/>
        <a:p>
          <a:r>
            <a:rPr lang="en-US" b="1" dirty="0" err="1" smtClean="0">
              <a:solidFill>
                <a:srgbClr val="7030A0"/>
              </a:solidFill>
            </a:rPr>
            <a:t>Tương</a:t>
          </a:r>
          <a:r>
            <a:rPr lang="en-US" b="1" dirty="0" smtClean="0">
              <a:solidFill>
                <a:srgbClr val="7030A0"/>
              </a:solidFill>
            </a:rPr>
            <a:t> </a:t>
          </a:r>
          <a:r>
            <a:rPr lang="en-US" b="1" dirty="0" err="1" smtClean="0">
              <a:solidFill>
                <a:srgbClr val="7030A0"/>
              </a:solidFill>
            </a:rPr>
            <a:t>thích</a:t>
          </a:r>
          <a:r>
            <a:rPr lang="en-US" b="1" dirty="0" smtClean="0">
              <a:solidFill>
                <a:srgbClr val="7030A0"/>
              </a:solidFill>
            </a:rPr>
            <a:t> </a:t>
          </a:r>
          <a:r>
            <a:rPr lang="en-US" b="1" dirty="0" err="1" smtClean="0">
              <a:solidFill>
                <a:srgbClr val="7030A0"/>
              </a:solidFill>
            </a:rPr>
            <a:t>với</a:t>
          </a:r>
          <a:r>
            <a:rPr lang="x-none" b="1" smtClean="0">
              <a:solidFill>
                <a:srgbClr val="7030A0"/>
              </a:solidFill>
            </a:rPr>
            <a:t> trình duyệt</a:t>
          </a:r>
          <a:endParaRPr lang="en-US" dirty="0">
            <a:solidFill>
              <a:srgbClr val="7030A0"/>
            </a:solidFill>
          </a:endParaRPr>
        </a:p>
      </dgm:t>
    </dgm:pt>
    <dgm:pt modelId="{271A2735-B7A3-4030-8D6A-FC10461E3D40}" type="parTrans" cxnId="{CF99C826-CB37-401C-A170-A6C75159A2F2}">
      <dgm:prSet/>
      <dgm:spPr/>
      <dgm:t>
        <a:bodyPr/>
        <a:lstStyle/>
        <a:p>
          <a:endParaRPr lang="en-US"/>
        </a:p>
      </dgm:t>
    </dgm:pt>
    <dgm:pt modelId="{0F7641B2-C7A6-447C-9B40-FBA1B760EE3F}" type="sibTrans" cxnId="{CF99C826-CB37-401C-A170-A6C75159A2F2}">
      <dgm:prSet/>
      <dgm:spPr/>
      <dgm:t>
        <a:bodyPr/>
        <a:lstStyle/>
        <a:p>
          <a:endParaRPr lang="en-US"/>
        </a:p>
      </dgm:t>
    </dgm:pt>
    <dgm:pt modelId="{2BCEEB81-F0C6-454D-B084-7D50FA626283}">
      <dgm:prSet phldrT="[Text]"/>
      <dgm:spPr/>
      <dgm:t>
        <a:bodyPr/>
        <a:lstStyle/>
        <a:p>
          <a:r>
            <a:rPr lang="en-US" b="1" dirty="0" smtClean="0">
              <a:solidFill>
                <a:srgbClr val="FF0066"/>
              </a:solidFill>
            </a:rPr>
            <a:t>D</a:t>
          </a:r>
          <a:r>
            <a:rPr lang="x-none" b="1" smtClean="0">
              <a:solidFill>
                <a:srgbClr val="FF0066"/>
              </a:solidFill>
            </a:rPr>
            <a:t>ễ sử dụng</a:t>
          </a:r>
          <a:endParaRPr lang="en-US" dirty="0">
            <a:solidFill>
              <a:srgbClr val="FF0066"/>
            </a:solidFill>
          </a:endParaRPr>
        </a:p>
      </dgm:t>
    </dgm:pt>
    <dgm:pt modelId="{6FD24494-2731-4796-B92C-9339BC6B7176}" type="parTrans" cxnId="{A0EC6EE0-8D9B-4C20-80FC-E3E590D135CC}">
      <dgm:prSet/>
      <dgm:spPr/>
      <dgm:t>
        <a:bodyPr/>
        <a:lstStyle/>
        <a:p>
          <a:endParaRPr lang="en-US"/>
        </a:p>
      </dgm:t>
    </dgm:pt>
    <dgm:pt modelId="{E8CAAFB7-B857-4123-9699-6384C0E5472A}" type="sibTrans" cxnId="{A0EC6EE0-8D9B-4C20-80FC-E3E590D135CC}">
      <dgm:prSet/>
      <dgm:spPr/>
      <dgm:t>
        <a:bodyPr/>
        <a:lstStyle/>
        <a:p>
          <a:endParaRPr lang="en-US"/>
        </a:p>
      </dgm:t>
    </dgm:pt>
    <dgm:pt modelId="{16779331-BC0C-4FE6-A671-5F1C7D8C0A88}">
      <dgm:prSet phldrT="[Text]"/>
      <dgm:spPr/>
      <dgm:t>
        <a:bodyPr/>
        <a:lstStyle/>
        <a:p>
          <a:r>
            <a:rPr lang="en-US" b="1" dirty="0" smtClean="0">
              <a:solidFill>
                <a:srgbClr val="0017C0"/>
              </a:solidFill>
            </a:rPr>
            <a:t>T</a:t>
          </a:r>
          <a:r>
            <a:rPr lang="x-none" b="1" smtClean="0">
              <a:solidFill>
                <a:srgbClr val="0017C0"/>
              </a:solidFill>
            </a:rPr>
            <a:t>ốc độ thiết kế nhanh</a:t>
          </a:r>
          <a:endParaRPr lang="en-US" dirty="0">
            <a:solidFill>
              <a:srgbClr val="0017C0"/>
            </a:solidFill>
          </a:endParaRPr>
        </a:p>
      </dgm:t>
    </dgm:pt>
    <dgm:pt modelId="{597490E1-AD7D-4362-8607-8068ECC9DDDD}" type="parTrans" cxnId="{DD179DF7-37D1-440C-B86E-1543F559EA81}">
      <dgm:prSet/>
      <dgm:spPr/>
      <dgm:t>
        <a:bodyPr/>
        <a:lstStyle/>
        <a:p>
          <a:endParaRPr lang="en-US"/>
        </a:p>
      </dgm:t>
    </dgm:pt>
    <dgm:pt modelId="{B00EABE1-8058-4C2D-AABC-53AFA47FC4EC}" type="sibTrans" cxnId="{DD179DF7-37D1-440C-B86E-1543F559EA81}">
      <dgm:prSet/>
      <dgm:spPr/>
      <dgm:t>
        <a:bodyPr/>
        <a:lstStyle/>
        <a:p>
          <a:endParaRPr lang="en-US"/>
        </a:p>
      </dgm:t>
    </dgm:pt>
    <dgm:pt modelId="{7D8F62A3-C01A-474D-ACA2-C2A93B9CA49B}" type="pres">
      <dgm:prSet presAssocID="{59072887-73FA-49D1-AE46-0B869BE926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57678C-1066-416E-B231-4DD7263AC2ED}" type="pres">
      <dgm:prSet presAssocID="{6D2D3F6D-556B-4E81-9FDD-4264FB60A670}" presName="centerShape" presStyleLbl="node0" presStyleIdx="0" presStyleCnt="1"/>
      <dgm:spPr/>
      <dgm:t>
        <a:bodyPr/>
        <a:lstStyle/>
        <a:p>
          <a:endParaRPr lang="en-US"/>
        </a:p>
      </dgm:t>
    </dgm:pt>
    <dgm:pt modelId="{90800E2E-9DCA-4241-8992-450C48FE89B1}" type="pres">
      <dgm:prSet presAssocID="{AB0D36F1-24EF-4CE2-ADC0-64C63A30B443}" presName="Name9" presStyleLbl="parChTrans1D2" presStyleIdx="0" presStyleCnt="4"/>
      <dgm:spPr/>
    </dgm:pt>
    <dgm:pt modelId="{367CD778-F962-47B0-B090-52028D9FA5A5}" type="pres">
      <dgm:prSet presAssocID="{AB0D36F1-24EF-4CE2-ADC0-64C63A30B443}" presName="connTx" presStyleLbl="parChTrans1D2" presStyleIdx="0" presStyleCnt="4"/>
      <dgm:spPr/>
    </dgm:pt>
    <dgm:pt modelId="{7FDF7490-8F3F-40D8-8A3E-F4E717F336B0}" type="pres">
      <dgm:prSet presAssocID="{74F60747-65AD-4013-B13B-87C4E8DA9D49}" presName="node" presStyleLbl="node1" presStyleIdx="0" presStyleCnt="4" custScaleX="131994" custScaleY="1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A02A-A992-4695-B9C4-CC148ED02198}" type="pres">
      <dgm:prSet presAssocID="{271A2735-B7A3-4030-8D6A-FC10461E3D40}" presName="Name9" presStyleLbl="parChTrans1D2" presStyleIdx="1" presStyleCnt="4"/>
      <dgm:spPr/>
    </dgm:pt>
    <dgm:pt modelId="{687B8E9E-6577-42FF-95EA-03B786AE0685}" type="pres">
      <dgm:prSet presAssocID="{271A2735-B7A3-4030-8D6A-FC10461E3D40}" presName="connTx" presStyleLbl="parChTrans1D2" presStyleIdx="1" presStyleCnt="4"/>
      <dgm:spPr/>
    </dgm:pt>
    <dgm:pt modelId="{50E6A6F2-02AB-41A4-B350-8B05EFEDF847}" type="pres">
      <dgm:prSet presAssocID="{FC36BE64-9C36-4CA7-A821-CB7F3108A0FA}" presName="node" presStyleLbl="node1" presStyleIdx="1" presStyleCnt="4" custScaleX="134971" custScaleY="135846" custRadScaleRad="115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65FD9-48EF-4553-B05B-534122FB996C}" type="pres">
      <dgm:prSet presAssocID="{6FD24494-2731-4796-B92C-9339BC6B7176}" presName="Name9" presStyleLbl="parChTrans1D2" presStyleIdx="2" presStyleCnt="4"/>
      <dgm:spPr/>
    </dgm:pt>
    <dgm:pt modelId="{577E5805-C326-4EB6-931F-1C0C0EAEAF27}" type="pres">
      <dgm:prSet presAssocID="{6FD24494-2731-4796-B92C-9339BC6B7176}" presName="connTx" presStyleLbl="parChTrans1D2" presStyleIdx="2" presStyleCnt="4"/>
      <dgm:spPr/>
    </dgm:pt>
    <dgm:pt modelId="{F18AAC1B-A790-43D9-A3B2-94AAB902E861}" type="pres">
      <dgm:prSet presAssocID="{2BCEEB81-F0C6-454D-B084-7D50FA626283}" presName="node" presStyleLbl="node1" presStyleIdx="2" presStyleCnt="4" custScaleX="131764" custScaleY="121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06A44-E996-4A60-BC23-E71A94B6AE33}" type="pres">
      <dgm:prSet presAssocID="{597490E1-AD7D-4362-8607-8068ECC9DDDD}" presName="Name9" presStyleLbl="parChTrans1D2" presStyleIdx="3" presStyleCnt="4"/>
      <dgm:spPr/>
    </dgm:pt>
    <dgm:pt modelId="{D9E32DAA-2991-41AF-8D8E-A83CE91328D5}" type="pres">
      <dgm:prSet presAssocID="{597490E1-AD7D-4362-8607-8068ECC9DDDD}" presName="connTx" presStyleLbl="parChTrans1D2" presStyleIdx="3" presStyleCnt="4"/>
      <dgm:spPr/>
    </dgm:pt>
    <dgm:pt modelId="{7CFA8E1D-F032-40CF-A061-E4205A1979BF}" type="pres">
      <dgm:prSet presAssocID="{16779331-BC0C-4FE6-A671-5F1C7D8C0A88}" presName="node" presStyleLbl="node1" presStyleIdx="3" presStyleCnt="4" custScaleX="136453" custScaleY="143431" custRadScaleRad="118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5D6C04-3562-4AEE-92F3-CA4862951FE7}" type="presOf" srcId="{597490E1-AD7D-4362-8607-8068ECC9DDDD}" destId="{D9E32DAA-2991-41AF-8D8E-A83CE91328D5}" srcOrd="1" destOrd="0" presId="urn:microsoft.com/office/officeart/2005/8/layout/radial1"/>
    <dgm:cxn modelId="{64C5B7CF-72A8-4A14-81D4-5070AB4537CF}" type="presOf" srcId="{AB0D36F1-24EF-4CE2-ADC0-64C63A30B443}" destId="{90800E2E-9DCA-4241-8992-450C48FE89B1}" srcOrd="0" destOrd="0" presId="urn:microsoft.com/office/officeart/2005/8/layout/radial1"/>
    <dgm:cxn modelId="{61CD4543-1F85-4CD1-B252-B830396A4CCE}" type="presOf" srcId="{6FD24494-2731-4796-B92C-9339BC6B7176}" destId="{577E5805-C326-4EB6-931F-1C0C0EAEAF27}" srcOrd="1" destOrd="0" presId="urn:microsoft.com/office/officeart/2005/8/layout/radial1"/>
    <dgm:cxn modelId="{A0EC6EE0-8D9B-4C20-80FC-E3E590D135CC}" srcId="{6D2D3F6D-556B-4E81-9FDD-4264FB60A670}" destId="{2BCEEB81-F0C6-454D-B084-7D50FA626283}" srcOrd="2" destOrd="0" parTransId="{6FD24494-2731-4796-B92C-9339BC6B7176}" sibTransId="{E8CAAFB7-B857-4123-9699-6384C0E5472A}"/>
    <dgm:cxn modelId="{421E3C4A-E584-4204-8102-7C3B8DAB4759}" type="presOf" srcId="{271A2735-B7A3-4030-8D6A-FC10461E3D40}" destId="{687B8E9E-6577-42FF-95EA-03B786AE0685}" srcOrd="1" destOrd="0" presId="urn:microsoft.com/office/officeart/2005/8/layout/radial1"/>
    <dgm:cxn modelId="{7700C2E7-74D2-4DCC-8BBD-80E5BB6EB5F1}" type="presOf" srcId="{6FD24494-2731-4796-B92C-9339BC6B7176}" destId="{88665FD9-48EF-4553-B05B-534122FB996C}" srcOrd="0" destOrd="0" presId="urn:microsoft.com/office/officeart/2005/8/layout/radial1"/>
    <dgm:cxn modelId="{3752AF33-A5CF-4BBE-9405-7BB0B52709CA}" type="presOf" srcId="{AB0D36F1-24EF-4CE2-ADC0-64C63A30B443}" destId="{367CD778-F962-47B0-B090-52028D9FA5A5}" srcOrd="1" destOrd="0" presId="urn:microsoft.com/office/officeart/2005/8/layout/radial1"/>
    <dgm:cxn modelId="{C6B25ACF-1661-44F7-A28A-0B82F8F43E54}" type="presOf" srcId="{FC36BE64-9C36-4CA7-A821-CB7F3108A0FA}" destId="{50E6A6F2-02AB-41A4-B350-8B05EFEDF847}" srcOrd="0" destOrd="0" presId="urn:microsoft.com/office/officeart/2005/8/layout/radial1"/>
    <dgm:cxn modelId="{93D618AF-79D3-4848-AAEC-A69D5FB44EA3}" type="presOf" srcId="{271A2735-B7A3-4030-8D6A-FC10461E3D40}" destId="{74C3A02A-A992-4695-B9C4-CC148ED02198}" srcOrd="0" destOrd="0" presId="urn:microsoft.com/office/officeart/2005/8/layout/radial1"/>
    <dgm:cxn modelId="{E312D460-2B33-4A66-A494-062ADD1D3FE2}" srcId="{59072887-73FA-49D1-AE46-0B869BE92610}" destId="{6D2D3F6D-556B-4E81-9FDD-4264FB60A670}" srcOrd="0" destOrd="0" parTransId="{62F0259A-328A-40FA-BA2D-E8651CE44072}" sibTransId="{5AF2731E-0F92-4531-96AA-68DC94FAB244}"/>
    <dgm:cxn modelId="{6D12693F-AB1F-4844-8B0D-214E2FFDBB24}" type="presOf" srcId="{16779331-BC0C-4FE6-A671-5F1C7D8C0A88}" destId="{7CFA8E1D-F032-40CF-A061-E4205A1979BF}" srcOrd="0" destOrd="0" presId="urn:microsoft.com/office/officeart/2005/8/layout/radial1"/>
    <dgm:cxn modelId="{CF99C826-CB37-401C-A170-A6C75159A2F2}" srcId="{6D2D3F6D-556B-4E81-9FDD-4264FB60A670}" destId="{FC36BE64-9C36-4CA7-A821-CB7F3108A0FA}" srcOrd="1" destOrd="0" parTransId="{271A2735-B7A3-4030-8D6A-FC10461E3D40}" sibTransId="{0F7641B2-C7A6-447C-9B40-FBA1B760EE3F}"/>
    <dgm:cxn modelId="{DD179DF7-37D1-440C-B86E-1543F559EA81}" srcId="{6D2D3F6D-556B-4E81-9FDD-4264FB60A670}" destId="{16779331-BC0C-4FE6-A671-5F1C7D8C0A88}" srcOrd="3" destOrd="0" parTransId="{597490E1-AD7D-4362-8607-8068ECC9DDDD}" sibTransId="{B00EABE1-8058-4C2D-AABC-53AFA47FC4EC}"/>
    <dgm:cxn modelId="{3C2B031D-248E-44E8-9129-9D431CA08E16}" type="presOf" srcId="{6D2D3F6D-556B-4E81-9FDD-4264FB60A670}" destId="{D357678C-1066-416E-B231-4DD7263AC2ED}" srcOrd="0" destOrd="0" presId="urn:microsoft.com/office/officeart/2005/8/layout/radial1"/>
    <dgm:cxn modelId="{A55A2336-09D6-4062-911A-A100B6C754B8}" type="presOf" srcId="{74F60747-65AD-4013-B13B-87C4E8DA9D49}" destId="{7FDF7490-8F3F-40D8-8A3E-F4E717F336B0}" srcOrd="0" destOrd="0" presId="urn:microsoft.com/office/officeart/2005/8/layout/radial1"/>
    <dgm:cxn modelId="{A573CA1D-4597-4BD3-86A3-FCFA1BBF00BE}" type="presOf" srcId="{597490E1-AD7D-4362-8607-8068ECC9DDDD}" destId="{1E406A44-E996-4A60-BC23-E71A94B6AE33}" srcOrd="0" destOrd="0" presId="urn:microsoft.com/office/officeart/2005/8/layout/radial1"/>
    <dgm:cxn modelId="{309918A9-B0E9-4B1D-A160-CA374F57B348}" type="presOf" srcId="{59072887-73FA-49D1-AE46-0B869BE92610}" destId="{7D8F62A3-C01A-474D-ACA2-C2A93B9CA49B}" srcOrd="0" destOrd="0" presId="urn:microsoft.com/office/officeart/2005/8/layout/radial1"/>
    <dgm:cxn modelId="{0D3BB522-F2DB-4C14-B9B0-2B0EA69F2131}" type="presOf" srcId="{2BCEEB81-F0C6-454D-B084-7D50FA626283}" destId="{F18AAC1B-A790-43D9-A3B2-94AAB902E861}" srcOrd="0" destOrd="0" presId="urn:microsoft.com/office/officeart/2005/8/layout/radial1"/>
    <dgm:cxn modelId="{0CA07D17-B0A0-4BFD-BEE8-43FE63AF3483}" srcId="{6D2D3F6D-556B-4E81-9FDD-4264FB60A670}" destId="{74F60747-65AD-4013-B13B-87C4E8DA9D49}" srcOrd="0" destOrd="0" parTransId="{AB0D36F1-24EF-4CE2-ADC0-64C63A30B443}" sibTransId="{4DC7058C-9506-4102-AB12-AC8F11AEBAD8}"/>
    <dgm:cxn modelId="{EE3B4A09-0315-46B7-8312-FBAB6EE3D258}" type="presParOf" srcId="{7D8F62A3-C01A-474D-ACA2-C2A93B9CA49B}" destId="{D357678C-1066-416E-B231-4DD7263AC2ED}" srcOrd="0" destOrd="0" presId="urn:microsoft.com/office/officeart/2005/8/layout/radial1"/>
    <dgm:cxn modelId="{8608AEBA-25F8-494F-8E36-E3665530E966}" type="presParOf" srcId="{7D8F62A3-C01A-474D-ACA2-C2A93B9CA49B}" destId="{90800E2E-9DCA-4241-8992-450C48FE89B1}" srcOrd="1" destOrd="0" presId="urn:microsoft.com/office/officeart/2005/8/layout/radial1"/>
    <dgm:cxn modelId="{F3E21C0B-9714-4829-A589-7777B70E1AE5}" type="presParOf" srcId="{90800E2E-9DCA-4241-8992-450C48FE89B1}" destId="{367CD778-F962-47B0-B090-52028D9FA5A5}" srcOrd="0" destOrd="0" presId="urn:microsoft.com/office/officeart/2005/8/layout/radial1"/>
    <dgm:cxn modelId="{F4DF4EB1-5835-4BDA-A320-1CCDC877E963}" type="presParOf" srcId="{7D8F62A3-C01A-474D-ACA2-C2A93B9CA49B}" destId="{7FDF7490-8F3F-40D8-8A3E-F4E717F336B0}" srcOrd="2" destOrd="0" presId="urn:microsoft.com/office/officeart/2005/8/layout/radial1"/>
    <dgm:cxn modelId="{D9C6A6C2-3DA7-4554-B229-8CF12B8E5B9B}" type="presParOf" srcId="{7D8F62A3-C01A-474D-ACA2-C2A93B9CA49B}" destId="{74C3A02A-A992-4695-B9C4-CC148ED02198}" srcOrd="3" destOrd="0" presId="urn:microsoft.com/office/officeart/2005/8/layout/radial1"/>
    <dgm:cxn modelId="{06F65EC1-F497-4B6F-9381-655988E5D0FD}" type="presParOf" srcId="{74C3A02A-A992-4695-B9C4-CC148ED02198}" destId="{687B8E9E-6577-42FF-95EA-03B786AE0685}" srcOrd="0" destOrd="0" presId="urn:microsoft.com/office/officeart/2005/8/layout/radial1"/>
    <dgm:cxn modelId="{7F9A4CC2-AD5E-41A7-9DDF-8F23DB8CD0B1}" type="presParOf" srcId="{7D8F62A3-C01A-474D-ACA2-C2A93B9CA49B}" destId="{50E6A6F2-02AB-41A4-B350-8B05EFEDF847}" srcOrd="4" destOrd="0" presId="urn:microsoft.com/office/officeart/2005/8/layout/radial1"/>
    <dgm:cxn modelId="{7EE13EDB-F8EF-4210-85DA-9A21F80EED9A}" type="presParOf" srcId="{7D8F62A3-C01A-474D-ACA2-C2A93B9CA49B}" destId="{88665FD9-48EF-4553-B05B-534122FB996C}" srcOrd="5" destOrd="0" presId="urn:microsoft.com/office/officeart/2005/8/layout/radial1"/>
    <dgm:cxn modelId="{90328054-798D-4550-9C04-2868993591DE}" type="presParOf" srcId="{88665FD9-48EF-4553-B05B-534122FB996C}" destId="{577E5805-C326-4EB6-931F-1C0C0EAEAF27}" srcOrd="0" destOrd="0" presId="urn:microsoft.com/office/officeart/2005/8/layout/radial1"/>
    <dgm:cxn modelId="{6E1BC486-7F93-4CFE-AF93-6362DE2D85CD}" type="presParOf" srcId="{7D8F62A3-C01A-474D-ACA2-C2A93B9CA49B}" destId="{F18AAC1B-A790-43D9-A3B2-94AAB902E861}" srcOrd="6" destOrd="0" presId="urn:microsoft.com/office/officeart/2005/8/layout/radial1"/>
    <dgm:cxn modelId="{53227BF0-E539-4487-B304-12FB056754A4}" type="presParOf" srcId="{7D8F62A3-C01A-474D-ACA2-C2A93B9CA49B}" destId="{1E406A44-E996-4A60-BC23-E71A94B6AE33}" srcOrd="7" destOrd="0" presId="urn:microsoft.com/office/officeart/2005/8/layout/radial1"/>
    <dgm:cxn modelId="{CC27E687-EDF5-4823-955D-2AEF59AEC6FA}" type="presParOf" srcId="{1E406A44-E996-4A60-BC23-E71A94B6AE33}" destId="{D9E32DAA-2991-41AF-8D8E-A83CE91328D5}" srcOrd="0" destOrd="0" presId="urn:microsoft.com/office/officeart/2005/8/layout/radial1"/>
    <dgm:cxn modelId="{1E7EF431-C7C5-45CF-8FD7-40FD4E781CCE}" type="presParOf" srcId="{7D8F62A3-C01A-474D-ACA2-C2A93B9CA49B}" destId="{7CFA8E1D-F032-40CF-A061-E4205A1979BF}" srcOrd="8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30020"/>
            <a:ext cx="83144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WEB TƯƠNG THÍCH</a:t>
            </a:r>
          </a:p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ĐA THIẾT BỊ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Responesive we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5400" y="419100"/>
            <a:ext cx="2085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9182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x-none" smtClean="0"/>
              <a:t>Bootstrap là một framework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HTML, CSS </a:t>
            </a:r>
            <a:r>
              <a:rPr lang="en-US" dirty="0" err="1" smtClean="0"/>
              <a:t>và</a:t>
            </a:r>
            <a:r>
              <a:rPr lang="en-US" dirty="0" smtClean="0"/>
              <a:t> JS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(responsive),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(mobile)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x-none" smtClean="0"/>
              <a:t>thiết 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r>
              <a:rPr lang="x-none" smtClean="0"/>
              <a:t> nhanh hơn và dễ </a:t>
            </a:r>
            <a:r>
              <a:rPr lang="x-none" smtClean="0"/>
              <a:t>dàng </a:t>
            </a:r>
            <a:r>
              <a:rPr lang="x-none" smtClean="0"/>
              <a:t>hơn</a:t>
            </a:r>
            <a:endParaRPr lang="en-US" dirty="0" smtClean="0"/>
          </a:p>
          <a:p>
            <a:pPr algn="just"/>
            <a:r>
              <a:rPr lang="x-none" smtClean="0"/>
              <a:t>Bootstrap </a:t>
            </a:r>
            <a:r>
              <a:rPr lang="x-none" smtClean="0"/>
              <a:t>chứa các mẫu thiết 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</a:p>
          <a:p>
            <a:pPr algn="just"/>
            <a:r>
              <a:rPr lang="en-US" dirty="0" err="1" smtClean="0"/>
              <a:t>Boostrap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(responsive)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Bootstrap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1104900"/>
          <a:ext cx="7493000" cy="486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Bootstrap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0" y="32102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rel</a:t>
            </a:r>
            <a:r>
              <a:rPr lang="fr-FR" dirty="0" smtClean="0"/>
              <a:t>="</a:t>
            </a:r>
            <a:r>
              <a:rPr lang="fr-FR" dirty="0" err="1" smtClean="0"/>
              <a:t>stylesheet</a:t>
            </a:r>
            <a:r>
              <a:rPr lang="fr-FR" dirty="0" smtClean="0"/>
              <a:t>" type="</a:t>
            </a:r>
            <a:r>
              <a:rPr lang="fr-FR" dirty="0" err="1" smtClean="0"/>
              <a:t>text</a:t>
            </a:r>
            <a:r>
              <a:rPr lang="fr-FR" dirty="0" smtClean="0"/>
              <a:t>/</a:t>
            </a:r>
            <a:r>
              <a:rPr lang="fr-FR" dirty="0" err="1" smtClean="0"/>
              <a:t>css</a:t>
            </a:r>
            <a:r>
              <a:rPr lang="fr-FR" dirty="0" smtClean="0"/>
              <a:t>" </a:t>
            </a:r>
            <a:r>
              <a:rPr lang="fr-FR" dirty="0" err="1" smtClean="0"/>
              <a:t>href</a:t>
            </a:r>
            <a:r>
              <a:rPr lang="fr-FR" dirty="0" smtClean="0"/>
              <a:t>="</a:t>
            </a:r>
            <a:r>
              <a:rPr lang="fr-FR" dirty="0" err="1" smtClean="0"/>
              <a:t>css</a:t>
            </a:r>
            <a:r>
              <a:rPr lang="fr-FR" dirty="0" smtClean="0"/>
              <a:t>/bootstrap.min.css"/&gt;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9214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&lt;script type=”text/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=”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jquery.min.js</a:t>
            </a:r>
            <a:r>
              <a:rPr lang="en-US" dirty="0" smtClean="0"/>
              <a:t>&gt;&lt;/script&gt;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7215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&lt;script type=”text/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=”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bootstrap.min.js</a:t>
            </a:r>
            <a:r>
              <a:rPr lang="en-US" dirty="0" smtClean="0"/>
              <a:t>”&gt;&lt;/script&gt;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17940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Bootstrap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getbootstrap.com</a:t>
            </a:r>
            <a:endParaRPr lang="en-US" dirty="0" smtClean="0"/>
          </a:p>
          <a:p>
            <a:pPr algn="just"/>
            <a:r>
              <a:rPr lang="en-US" dirty="0" err="1" smtClean="0"/>
              <a:t>Nhúng</a:t>
            </a:r>
            <a:r>
              <a:rPr lang="en-US" dirty="0" smtClean="0"/>
              <a:t> CSS,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Bootstrap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20607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 smtClean="0"/>
              <a:t>Lớp</a:t>
            </a:r>
            <a:r>
              <a:rPr lang="en-US" b="1" dirty="0" smtClean="0"/>
              <a:t> “</a:t>
            </a:r>
            <a:r>
              <a:rPr lang="x-none" b="1" smtClean="0"/>
              <a:t>container</a:t>
            </a:r>
            <a:r>
              <a:rPr lang="en-US" b="1" dirty="0" smtClean="0"/>
              <a:t>” </a:t>
            </a:r>
            <a:r>
              <a:rPr lang="en-US" b="1" dirty="0" err="1" smtClean="0"/>
              <a:t>và</a:t>
            </a:r>
            <a:r>
              <a:rPr lang="en-US" b="1" dirty="0" smtClean="0"/>
              <a:t> "</a:t>
            </a:r>
            <a:r>
              <a:rPr lang="en-US" b="1" dirty="0" smtClean="0"/>
              <a:t>container-fluid“</a:t>
            </a:r>
          </a:p>
          <a:p>
            <a:pPr lvl="1" algn="just"/>
            <a:r>
              <a:rPr lang="en-US" dirty="0" err="1" smtClean="0"/>
              <a:t>Lớp</a:t>
            </a:r>
            <a:r>
              <a:rPr lang="en-US" dirty="0" smtClean="0"/>
              <a:t> “container”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.container-fluid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55700" y="3045192"/>
            <a:ext cx="48768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 .</a:t>
            </a:r>
            <a:r>
              <a:rPr lang="en-US" dirty="0" err="1" smtClean="0"/>
              <a:t>custom_container</a:t>
            </a:r>
            <a:r>
              <a:rPr lang="en-US" dirty="0" smtClean="0"/>
              <a:t>{max-width: 1000px;}</a:t>
            </a:r>
            <a:endParaRPr lang="en-US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469900" y="3578058"/>
            <a:ext cx="8255000" cy="185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Lớp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“</a:t>
            </a:r>
            <a:r>
              <a:rPr kumimoji="0" lang="x-none" sz="3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container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”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và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"container-fluid“</a:t>
            </a:r>
          </a:p>
          <a:p>
            <a:pPr lvl="1" algn="just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lưới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Bootstrap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chia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12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cột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đặt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class .container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chiều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rộng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cố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.container-fluid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chiều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rộng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đầy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đủ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)</a:t>
            </a:r>
          </a:p>
          <a:p>
            <a:pPr marL="685800" marR="0" lvl="1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685800" marR="0" lvl="1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5623292"/>
            <a:ext cx="48768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.</a:t>
            </a:r>
            <a:r>
              <a:rPr lang="en-US" dirty="0" err="1" smtClean="0"/>
              <a:t>col</a:t>
            </a:r>
            <a:r>
              <a:rPr lang="en-US" dirty="0" smtClean="0"/>
              <a:t>-a-b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330158"/>
            <a:ext cx="8255000" cy="1489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canh</a:t>
            </a:r>
            <a:r>
              <a:rPr lang="en-US" b="1" dirty="0" smtClean="0"/>
              <a:t> </a:t>
            </a:r>
            <a:r>
              <a:rPr lang="en-US" b="1" dirty="0" err="1" smtClean="0"/>
              <a:t>chỉnh</a:t>
            </a:r>
            <a:r>
              <a:rPr lang="en-US" b="1" dirty="0" smtClean="0"/>
              <a:t> </a:t>
            </a:r>
            <a:r>
              <a:rPr lang="en-US" b="1" dirty="0" err="1" smtClean="0"/>
              <a:t>lề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endParaRPr lang="en-US" b="1" dirty="0" smtClean="0"/>
          </a:p>
          <a:p>
            <a:pPr algn="just">
              <a:buNone/>
            </a:pPr>
            <a:r>
              <a:rPr lang="en-US" kern="1200" dirty="0" smtClean="0">
                <a:ea typeface="+mn-ea"/>
              </a:rPr>
              <a:t>	</a:t>
            </a:r>
            <a:r>
              <a:rPr lang="en-US" sz="28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Canh</a:t>
            </a:r>
            <a:r>
              <a: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chỉnh lề văn bản bao gồm 5 kiểu: left, center, right, justify, nowrap.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829292"/>
            <a:ext cx="5689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fr-FR" dirty="0" smtClean="0"/>
              <a:t>&lt;p class="</a:t>
            </a:r>
            <a:r>
              <a:rPr lang="fr-FR" dirty="0" err="1" smtClean="0"/>
              <a:t>text</a:t>
            </a:r>
            <a:r>
              <a:rPr lang="fr-FR" dirty="0" smtClean="0"/>
              <a:t>-</a:t>
            </a:r>
            <a:r>
              <a:rPr lang="fr-FR" dirty="0" err="1" smtClean="0"/>
              <a:t>left</a:t>
            </a:r>
            <a:r>
              <a:rPr lang="fr-FR" dirty="0" smtClean="0"/>
              <a:t>"&gt;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aligned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&lt;/p&gt;</a:t>
            </a:r>
            <a:endParaRPr lang="en-US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469900" y="3578058"/>
            <a:ext cx="8255000" cy="185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57200" indent="-457200" algn="just" eaLnBrk="0" hangingPunct="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</a:pPr>
            <a:r>
              <a:rPr lang="en-US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Lớp</a:t>
            </a:r>
            <a:r>
              <a:rPr lang="en-US" sz="3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chuyển</a:t>
            </a:r>
            <a:r>
              <a:rPr lang="fr-FR" sz="3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fr-FR" sz="3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kiểu</a:t>
            </a:r>
            <a:r>
              <a:rPr lang="fr-FR" sz="3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văn</a:t>
            </a:r>
            <a:r>
              <a:rPr lang="fr-FR" sz="3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bản</a:t>
            </a:r>
            <a:endParaRPr lang="en-US" sz="3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indent="-457200" algn="just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Chuyển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văn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bản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thành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chữ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thường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(lowercase),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chuyển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văn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bản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thành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chữ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hoa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(uppercase),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viết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hoa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ký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tự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đầu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của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mỗi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từ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trong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văn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bản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(capitalize)</a:t>
            </a:r>
          </a:p>
          <a:p>
            <a:pPr marL="685800" marR="0" lvl="1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685800" marR="0" lvl="1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800" y="5166092"/>
            <a:ext cx="62992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fr-FR" dirty="0" smtClean="0"/>
              <a:t>&lt;p class="</a:t>
            </a:r>
            <a:r>
              <a:rPr lang="fr-FR" dirty="0" err="1" smtClean="0"/>
              <a:t>text</a:t>
            </a:r>
            <a:r>
              <a:rPr lang="fr-FR" dirty="0" smtClean="0"/>
              <a:t>-</a:t>
            </a:r>
            <a:r>
              <a:rPr lang="fr-FR" dirty="0" err="1" smtClean="0"/>
              <a:t>lowercase</a:t>
            </a:r>
            <a:r>
              <a:rPr lang="fr-FR" dirty="0" smtClean="0"/>
              <a:t>"&gt;</a:t>
            </a:r>
            <a:r>
              <a:rPr lang="fr-FR" dirty="0" err="1" smtClean="0"/>
              <a:t>Lowercased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&lt;/p&gt;</a:t>
            </a:r>
            <a:endParaRPr lang="en-US" dirty="0" smtClean="0"/>
          </a:p>
          <a:p>
            <a:r>
              <a:rPr lang="fr-FR" dirty="0" smtClean="0"/>
              <a:t>&lt;p class="</a:t>
            </a:r>
            <a:r>
              <a:rPr lang="fr-FR" dirty="0" err="1" smtClean="0"/>
              <a:t>text</a:t>
            </a:r>
            <a:r>
              <a:rPr lang="fr-FR" dirty="0" smtClean="0"/>
              <a:t>-</a:t>
            </a:r>
            <a:r>
              <a:rPr lang="fr-FR" dirty="0" err="1" smtClean="0"/>
              <a:t>uppercase</a:t>
            </a:r>
            <a:r>
              <a:rPr lang="fr-FR" dirty="0" smtClean="0"/>
              <a:t>"&gt;</a:t>
            </a:r>
            <a:r>
              <a:rPr lang="fr-FR" dirty="0" err="1" smtClean="0"/>
              <a:t>Uppercased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&lt;/p&gt;</a:t>
            </a:r>
            <a:endParaRPr lang="en-US" dirty="0" smtClean="0"/>
          </a:p>
          <a:p>
            <a:r>
              <a:rPr lang="fr-FR" dirty="0" smtClean="0"/>
              <a:t>&lt;p class="</a:t>
            </a:r>
            <a:r>
              <a:rPr lang="fr-FR" dirty="0" err="1" smtClean="0"/>
              <a:t>text</a:t>
            </a:r>
            <a:r>
              <a:rPr lang="fr-FR" dirty="0" smtClean="0"/>
              <a:t>-</a:t>
            </a:r>
            <a:r>
              <a:rPr lang="fr-FR" dirty="0" err="1" smtClean="0"/>
              <a:t>capitalize</a:t>
            </a:r>
            <a:r>
              <a:rPr lang="fr-FR" dirty="0" smtClean="0"/>
              <a:t>"&gt;</a:t>
            </a:r>
            <a:r>
              <a:rPr lang="fr-FR" dirty="0" err="1" smtClean="0"/>
              <a:t>Capitalized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63458"/>
            <a:ext cx="8255000" cy="4943642"/>
          </a:xfrm>
        </p:spPr>
        <p:txBody>
          <a:bodyPr>
            <a:normAutofit/>
          </a:bodyPr>
          <a:lstStyle/>
          <a:p>
            <a:pPr algn="just"/>
            <a:r>
              <a:rPr lang="en-US" sz="2800" b="1" kern="1200" dirty="0" err="1" smtClean="0"/>
              <a:t>Lớp</a:t>
            </a:r>
            <a:r>
              <a:rPr lang="vi-VN" sz="2800" b="1" kern="1200" dirty="0" smtClean="0"/>
              <a:t> “list-unstyled” </a:t>
            </a:r>
            <a:endParaRPr lang="en-US" sz="2800" b="1" kern="1200" dirty="0" smtClean="0"/>
          </a:p>
          <a:p>
            <a:pPr algn="just"/>
            <a:r>
              <a:rPr lang="en-US" sz="2800" b="1" kern="1200" dirty="0" err="1" smtClean="0"/>
              <a:t>Lớp</a:t>
            </a:r>
            <a:r>
              <a:rPr lang="en-US" sz="2800" b="1" kern="1200" dirty="0" smtClean="0"/>
              <a:t> </a:t>
            </a:r>
            <a:r>
              <a:rPr lang="vi-VN" sz="2800" b="1" kern="1200" dirty="0" smtClean="0"/>
              <a:t>“list-inline</a:t>
            </a:r>
            <a:r>
              <a:rPr lang="vi-VN" sz="2800" b="1" kern="1200" dirty="0" smtClean="0"/>
              <a:t>”</a:t>
            </a:r>
            <a:endParaRPr lang="en-US" sz="2800" b="1" kern="1200" dirty="0" smtClean="0"/>
          </a:p>
          <a:p>
            <a:pPr algn="just"/>
            <a:r>
              <a:rPr lang="vi-VN" sz="2800" b="1" dirty="0" smtClean="0"/>
              <a:t>Lớp “</a:t>
            </a:r>
            <a:r>
              <a:rPr lang="fr-FR" sz="2800" b="1" dirty="0" smtClean="0"/>
              <a:t>table</a:t>
            </a:r>
            <a:r>
              <a:rPr lang="vi-VN" sz="2800" b="1" dirty="0" smtClean="0"/>
              <a:t>” </a:t>
            </a:r>
            <a:endParaRPr lang="en-US" sz="2800" b="1" dirty="0" smtClean="0"/>
          </a:p>
          <a:p>
            <a:pPr lvl="1" algn="just"/>
            <a:r>
              <a:rPr lang="en-US" sz="2600" b="1" dirty="0" err="1" smtClean="0"/>
              <a:t>Kiểu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cơ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bản</a:t>
            </a:r>
            <a:r>
              <a:rPr lang="en-US" sz="2600" b="1" dirty="0" smtClean="0"/>
              <a:t>: </a:t>
            </a:r>
            <a:r>
              <a:rPr lang="x-none" sz="2400" b="1" smtClean="0"/>
              <a:t>&lt;table class="</a:t>
            </a:r>
            <a:r>
              <a:rPr lang="x-none" sz="2400" b="1" smtClean="0"/>
              <a:t>table</a:t>
            </a:r>
            <a:r>
              <a:rPr lang="x-none" sz="2400" b="1" smtClean="0"/>
              <a:t>"&gt;</a:t>
            </a:r>
            <a:r>
              <a:rPr lang="en-US" sz="2400" b="1" dirty="0" smtClean="0"/>
              <a:t>…&lt;/table&gt;</a:t>
            </a: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r>
              <a:rPr lang="en-US" sz="2600" b="1" dirty="0" err="1" smtClean="0"/>
              <a:t>Kiểu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sàn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lọc</a:t>
            </a:r>
            <a:r>
              <a:rPr lang="en-US" sz="2600" b="1" dirty="0" smtClean="0"/>
              <a:t>: </a:t>
            </a:r>
            <a:r>
              <a:rPr lang="x-none" sz="2400" b="1" smtClean="0"/>
              <a:t>&lt;table class="table </a:t>
            </a:r>
            <a:r>
              <a:rPr lang="x-none" sz="2400" b="1" smtClean="0"/>
              <a:t>table-striped</a:t>
            </a:r>
            <a:r>
              <a:rPr lang="x-none" sz="2400" b="1" smtClean="0"/>
              <a:t>"&gt;</a:t>
            </a:r>
            <a:r>
              <a:rPr lang="en-US" sz="2400" b="1" dirty="0" smtClean="0"/>
              <a:t>…&lt;/table&gt;</a:t>
            </a:r>
            <a:endParaRPr lang="en-US" sz="2400" b="1" dirty="0" smtClean="0"/>
          </a:p>
          <a:p>
            <a:pPr lvl="1" algn="just"/>
            <a:endParaRPr lang="en-US" sz="2600" b="1" dirty="0" smtClean="0"/>
          </a:p>
          <a:p>
            <a:pPr algn="just"/>
            <a:endParaRPr lang="en-US" sz="2800" b="1" kern="1200" dirty="0" err="1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b="1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3276600"/>
            <a:ext cx="5548418" cy="128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4" y="5308599"/>
            <a:ext cx="56673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55659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vi-VN" sz="2800" b="1" dirty="0" smtClean="0"/>
              <a:t>“</a:t>
            </a:r>
            <a:r>
              <a:rPr lang="fr-FR" sz="2800" b="1" dirty="0" smtClean="0"/>
              <a:t>table</a:t>
            </a:r>
            <a:r>
              <a:rPr lang="vi-VN" sz="2800" b="1" dirty="0" smtClean="0"/>
              <a:t>” </a:t>
            </a:r>
            <a:endParaRPr lang="en-US" sz="2800" b="1" dirty="0" smtClean="0"/>
          </a:p>
          <a:p>
            <a:pPr lvl="1" algn="just"/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viền</a:t>
            </a:r>
            <a:r>
              <a:rPr lang="vi-VN" sz="2400" b="1" dirty="0" smtClean="0"/>
              <a:t> “table-bordered</a:t>
            </a:r>
            <a:r>
              <a:rPr lang="vi-VN" sz="2400" b="1" dirty="0" smtClean="0"/>
              <a:t>”</a:t>
            </a:r>
            <a:r>
              <a:rPr lang="en-US" sz="2400" b="1" dirty="0" smtClean="0"/>
              <a:t> </a:t>
            </a:r>
            <a:r>
              <a:rPr lang="en-US" sz="2600" b="1" dirty="0" smtClean="0"/>
              <a:t>: </a:t>
            </a:r>
            <a:r>
              <a:rPr lang="x-none" sz="2400" b="1" smtClean="0"/>
              <a:t>&lt;</a:t>
            </a:r>
            <a:r>
              <a:rPr lang="x-none" sz="2400" b="1" smtClean="0"/>
              <a:t>table </a:t>
            </a:r>
            <a:r>
              <a:rPr lang="en-US" sz="2400" b="1" dirty="0" smtClean="0"/>
              <a:t>class="table </a:t>
            </a:r>
            <a:r>
              <a:rPr lang="en-US" sz="2400" b="1" dirty="0" err="1" smtClean="0"/>
              <a:t>table</a:t>
            </a:r>
            <a:r>
              <a:rPr lang="en-US" sz="2400" b="1" dirty="0" smtClean="0"/>
              <a:t>-bordered"</a:t>
            </a:r>
            <a:r>
              <a:rPr lang="x-none" sz="2400" b="1" smtClean="0"/>
              <a:t>&gt;</a:t>
            </a:r>
            <a:r>
              <a:rPr lang="en-US" sz="2400" b="1" dirty="0" smtClean="0"/>
              <a:t>…&lt;/</a:t>
            </a:r>
            <a:r>
              <a:rPr lang="en-US" sz="2400" b="1" dirty="0" smtClean="0"/>
              <a:t>table&gt;</a:t>
            </a:r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r>
              <a:rPr lang="en-US" sz="2600" b="1" dirty="0" err="1" smtClean="0"/>
              <a:t>Bảng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theo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</a:t>
            </a:r>
            <a:r>
              <a:rPr lang="en-US" sz="2600" b="1" dirty="0" err="1" smtClean="0"/>
              <a:t>iểu</a:t>
            </a:r>
            <a:r>
              <a:rPr lang="en-US" sz="2600" b="1" dirty="0" smtClean="0"/>
              <a:t> </a:t>
            </a:r>
            <a:r>
              <a:rPr lang="vi-VN" sz="2400" b="1" dirty="0" smtClean="0"/>
              <a:t>“</a:t>
            </a:r>
            <a:r>
              <a:rPr lang="vi-VN" sz="2400" b="1" dirty="0" smtClean="0"/>
              <a:t>table-hover”</a:t>
            </a:r>
            <a:r>
              <a:rPr lang="en-US" sz="2600" b="1" dirty="0" smtClean="0"/>
              <a:t>: </a:t>
            </a:r>
            <a:r>
              <a:rPr lang="x-none" sz="2400" b="1" smtClean="0"/>
              <a:t>&lt;table class="</a:t>
            </a:r>
            <a:r>
              <a:rPr lang="en-US" sz="2400" b="1" dirty="0" smtClean="0"/>
              <a:t>table </a:t>
            </a:r>
            <a:r>
              <a:rPr lang="en-US" sz="2400" b="1" dirty="0" err="1" smtClean="0"/>
              <a:t>table</a:t>
            </a:r>
            <a:r>
              <a:rPr lang="en-US" sz="2400" b="1" dirty="0" smtClean="0"/>
              <a:t>-hover</a:t>
            </a:r>
            <a:r>
              <a:rPr lang="x-none" sz="2400" b="1" smtClean="0"/>
              <a:t>"&gt;</a:t>
            </a:r>
            <a:r>
              <a:rPr lang="en-US" sz="2400" b="1" dirty="0" smtClean="0"/>
              <a:t>…&lt;/table</a:t>
            </a:r>
            <a:r>
              <a:rPr lang="en-US" sz="2400" b="1" dirty="0" smtClean="0"/>
              <a:t>&gt;</a:t>
            </a:r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r>
              <a:rPr lang="fr-FR" sz="2400" b="1" i="1" u="sng" dirty="0" err="1" smtClean="0"/>
              <a:t>Lưu</a:t>
            </a:r>
            <a:r>
              <a:rPr lang="fr-FR" sz="2400" b="1" i="1" u="sng" dirty="0" smtClean="0"/>
              <a:t> </a:t>
            </a:r>
            <a:r>
              <a:rPr lang="fr-FR" sz="2400" b="1" i="1" u="sng" dirty="0" smtClean="0"/>
              <a:t>ý:</a:t>
            </a:r>
            <a:r>
              <a:rPr lang="fr-FR" sz="2400" dirty="0" smtClean="0"/>
              <a:t> </a:t>
            </a:r>
            <a:r>
              <a:rPr lang="vi-VN" sz="2400" b="1" i="1" dirty="0" smtClean="0"/>
              <a:t>Lớp “table-responsive” được dùng để tạo bảng tương thích với tất cả các thiết bị.</a:t>
            </a:r>
            <a:endParaRPr lang="en-US" sz="2400" b="1" i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600" b="1" dirty="0" smtClean="0"/>
          </a:p>
          <a:p>
            <a:pPr algn="just">
              <a:buNone/>
            </a:pPr>
            <a:endParaRPr lang="en-US" sz="2800" b="1" kern="1200" dirty="0" err="1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b="1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2349500"/>
            <a:ext cx="56515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4521200"/>
            <a:ext cx="56007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1070142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mẫu</a:t>
            </a:r>
            <a:r>
              <a:rPr lang="vi-VN" sz="2800" b="1" dirty="0" smtClean="0"/>
              <a:t> </a:t>
            </a:r>
            <a:endParaRPr lang="en-US" sz="2800" b="1" dirty="0" smtClean="0"/>
          </a:p>
          <a:p>
            <a:pPr lvl="1" algn="just"/>
            <a:r>
              <a:rPr lang="vi-VN" sz="2400" b="1" dirty="0" smtClean="0"/>
              <a:t>Kiểu “form-group”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Kiểu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)</a:t>
            </a:r>
            <a:r>
              <a:rPr lang="en-US" sz="2600" b="1" dirty="0" smtClean="0"/>
              <a:t>:</a:t>
            </a: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2500" y="2171700"/>
            <a:ext cx="7658100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 </a:t>
            </a:r>
            <a:r>
              <a:rPr lang="fr-FR" sz="1800" dirty="0" smtClean="0"/>
              <a:t>&lt;</a:t>
            </a:r>
            <a:r>
              <a:rPr lang="fr-FR" sz="1800" dirty="0" err="1" smtClean="0"/>
              <a:t>form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-group"&gt;</a:t>
            </a:r>
            <a:br>
              <a:rPr lang="fr-FR" sz="1800" dirty="0" smtClean="0"/>
            </a:br>
            <a:r>
              <a:rPr lang="fr-FR" sz="1800" dirty="0" smtClean="0"/>
              <a:t>    &lt;label for="email"&gt;Email </a:t>
            </a:r>
            <a:r>
              <a:rPr lang="fr-FR" sz="1800" dirty="0" err="1" smtClean="0"/>
              <a:t>address</a:t>
            </a:r>
            <a:r>
              <a:rPr lang="fr-FR" sz="1800" dirty="0" smtClean="0"/>
              <a:t>:&lt;/label&gt;</a:t>
            </a:r>
            <a:br>
              <a:rPr lang="fr-FR" sz="1800" dirty="0" smtClean="0"/>
            </a:br>
            <a:r>
              <a:rPr lang="fr-FR" sz="1800" dirty="0" smtClean="0"/>
              <a:t>    &lt;input type="email"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-control" id="email"&gt;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-group"&gt;</a:t>
            </a:r>
            <a:br>
              <a:rPr lang="fr-FR" sz="1800" dirty="0" smtClean="0"/>
            </a:br>
            <a:r>
              <a:rPr lang="fr-FR" sz="1800" dirty="0" smtClean="0"/>
              <a:t>    &lt;label for="</a:t>
            </a:r>
            <a:r>
              <a:rPr lang="fr-FR" sz="1800" dirty="0" err="1" smtClean="0"/>
              <a:t>pwd</a:t>
            </a:r>
            <a:r>
              <a:rPr lang="fr-FR" sz="1800" dirty="0" smtClean="0"/>
              <a:t>"&gt;</a:t>
            </a:r>
            <a:r>
              <a:rPr lang="fr-FR" sz="1800" dirty="0" err="1" smtClean="0"/>
              <a:t>Password</a:t>
            </a:r>
            <a:r>
              <a:rPr lang="fr-FR" sz="1800" dirty="0" smtClean="0"/>
              <a:t>:&lt;/label&gt;</a:t>
            </a:r>
            <a:br>
              <a:rPr lang="fr-FR" sz="1800" dirty="0" smtClean="0"/>
            </a:br>
            <a:r>
              <a:rPr lang="fr-FR" sz="1800" dirty="0" smtClean="0"/>
              <a:t>    &lt;input type="</a:t>
            </a:r>
            <a:r>
              <a:rPr lang="fr-FR" sz="1800" dirty="0" err="1" smtClean="0"/>
              <a:t>password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-control" id="</a:t>
            </a:r>
            <a:r>
              <a:rPr lang="fr-FR" sz="1800" dirty="0" err="1" smtClean="0"/>
              <a:t>pwd</a:t>
            </a:r>
            <a:r>
              <a:rPr lang="fr-FR" sz="1800" dirty="0" smtClean="0"/>
              <a:t>"&gt;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checkbox</a:t>
            </a:r>
            <a:r>
              <a:rPr lang="fr-FR" sz="1800" dirty="0" smtClean="0"/>
              <a:t>"&gt;</a:t>
            </a:r>
            <a:br>
              <a:rPr lang="fr-FR" sz="1800" dirty="0" smtClean="0"/>
            </a:br>
            <a:r>
              <a:rPr lang="fr-FR" sz="1800" dirty="0" smtClean="0"/>
              <a:t>    &lt;label&gt;&lt;input type="</a:t>
            </a:r>
            <a:r>
              <a:rPr lang="fr-FR" sz="1800" dirty="0" err="1" smtClean="0"/>
              <a:t>checkbox</a:t>
            </a:r>
            <a:r>
              <a:rPr lang="fr-FR" sz="1800" dirty="0" smtClean="0"/>
              <a:t>"&gt; </a:t>
            </a:r>
            <a:r>
              <a:rPr lang="fr-FR" sz="1800" dirty="0" err="1" smtClean="0"/>
              <a:t>Remember</a:t>
            </a:r>
            <a:r>
              <a:rPr lang="fr-FR" sz="1800" dirty="0" smtClean="0"/>
              <a:t> me&lt;/label&gt;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submit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-default"&gt;</a:t>
            </a:r>
            <a:r>
              <a:rPr lang="fr-FR" sz="1800" dirty="0" err="1" smtClean="0"/>
              <a:t>Submit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&lt;/</a:t>
            </a:r>
            <a:r>
              <a:rPr lang="fr-FR" sz="1800" dirty="0" err="1" smtClean="0"/>
              <a:t>form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2181225"/>
            <a:ext cx="7696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1070142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mẫu</a:t>
            </a:r>
            <a:r>
              <a:rPr lang="vi-VN" sz="2800" b="1" dirty="0" smtClean="0"/>
              <a:t> </a:t>
            </a:r>
            <a:endParaRPr lang="en-US" sz="2800" b="1" dirty="0" smtClean="0"/>
          </a:p>
          <a:p>
            <a:pPr lvl="1" algn="just"/>
            <a:r>
              <a:rPr lang="vi-VN" sz="2400" b="1" dirty="0" smtClean="0"/>
              <a:t>Kiểu </a:t>
            </a:r>
            <a:r>
              <a:rPr lang="vi-VN" sz="2400" b="1" dirty="0" smtClean="0"/>
              <a:t> “</a:t>
            </a:r>
            <a:r>
              <a:rPr lang="vi-VN" sz="2400" b="1" dirty="0" smtClean="0"/>
              <a:t>form-i</a:t>
            </a:r>
            <a:r>
              <a:rPr lang="en-US" sz="2400" b="1" dirty="0" err="1" smtClean="0"/>
              <a:t>nline</a:t>
            </a:r>
            <a:r>
              <a:rPr lang="vi-VN" sz="2400" b="1" dirty="0" smtClean="0"/>
              <a:t>”</a:t>
            </a:r>
            <a:endParaRPr lang="en-US" sz="2400" dirty="0" smtClean="0"/>
          </a:p>
          <a:p>
            <a:pPr lvl="1" algn="just">
              <a:buNone/>
            </a:pP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2500" y="2095500"/>
            <a:ext cx="7658100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 </a:t>
            </a:r>
            <a:r>
              <a:rPr lang="fr-FR" sz="1800" dirty="0" smtClean="0"/>
              <a:t>&lt;</a:t>
            </a:r>
            <a:r>
              <a:rPr lang="fr-FR" sz="1800" dirty="0" err="1" smtClean="0"/>
              <a:t>form</a:t>
            </a:r>
            <a:r>
              <a:rPr lang="fr-FR" sz="1800" dirty="0" smtClean="0"/>
              <a:t> 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</a:t>
            </a:r>
            <a:r>
              <a:rPr lang="fr-FR" sz="1800" dirty="0" err="1" smtClean="0"/>
              <a:t>inline</a:t>
            </a:r>
            <a:r>
              <a:rPr lang="fr-FR" sz="1800" dirty="0" smtClean="0"/>
              <a:t>"&gt;</a:t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-group"&gt;</a:t>
            </a:r>
            <a:br>
              <a:rPr lang="fr-FR" sz="1800" dirty="0" smtClean="0"/>
            </a:br>
            <a:r>
              <a:rPr lang="fr-FR" sz="1800" dirty="0" smtClean="0"/>
              <a:t>    &lt;label for="email"&gt;Email </a:t>
            </a:r>
            <a:r>
              <a:rPr lang="fr-FR" sz="1800" dirty="0" err="1" smtClean="0"/>
              <a:t>address</a:t>
            </a:r>
            <a:r>
              <a:rPr lang="fr-FR" sz="1800" dirty="0" smtClean="0"/>
              <a:t>:&lt;/label&gt;</a:t>
            </a:r>
            <a:br>
              <a:rPr lang="fr-FR" sz="1800" dirty="0" smtClean="0"/>
            </a:br>
            <a:r>
              <a:rPr lang="fr-FR" sz="1800" dirty="0" smtClean="0"/>
              <a:t>    &lt;input type="email"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-control" id="email"&gt;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-group"&gt;</a:t>
            </a:r>
            <a:br>
              <a:rPr lang="fr-FR" sz="1800" dirty="0" smtClean="0"/>
            </a:br>
            <a:r>
              <a:rPr lang="fr-FR" sz="1800" dirty="0" smtClean="0"/>
              <a:t>    &lt;label for="</a:t>
            </a:r>
            <a:r>
              <a:rPr lang="fr-FR" sz="1800" dirty="0" err="1" smtClean="0"/>
              <a:t>pwd</a:t>
            </a:r>
            <a:r>
              <a:rPr lang="fr-FR" sz="1800" dirty="0" smtClean="0"/>
              <a:t>"&gt;</a:t>
            </a:r>
            <a:r>
              <a:rPr lang="fr-FR" sz="1800" dirty="0" err="1" smtClean="0"/>
              <a:t>Password</a:t>
            </a:r>
            <a:r>
              <a:rPr lang="fr-FR" sz="1800" dirty="0" smtClean="0"/>
              <a:t>:&lt;/label&gt;</a:t>
            </a:r>
            <a:br>
              <a:rPr lang="fr-FR" sz="1800" dirty="0" smtClean="0"/>
            </a:br>
            <a:r>
              <a:rPr lang="fr-FR" sz="1800" dirty="0" smtClean="0"/>
              <a:t>    &lt;input type="</a:t>
            </a:r>
            <a:r>
              <a:rPr lang="fr-FR" sz="1800" dirty="0" err="1" smtClean="0"/>
              <a:t>password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form</a:t>
            </a:r>
            <a:r>
              <a:rPr lang="fr-FR" sz="1800" dirty="0" smtClean="0"/>
              <a:t>-control" id="</a:t>
            </a:r>
            <a:r>
              <a:rPr lang="fr-FR" sz="1800" dirty="0" err="1" smtClean="0"/>
              <a:t>pwd</a:t>
            </a:r>
            <a:r>
              <a:rPr lang="fr-FR" sz="1800" dirty="0" smtClean="0"/>
              <a:t>"&gt;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div</a:t>
            </a:r>
            <a:r>
              <a:rPr lang="fr-FR" sz="1800" dirty="0" smtClean="0"/>
              <a:t> class="</a:t>
            </a:r>
            <a:r>
              <a:rPr lang="fr-FR" sz="1800" dirty="0" err="1" smtClean="0"/>
              <a:t>checkbox</a:t>
            </a:r>
            <a:r>
              <a:rPr lang="fr-FR" sz="1800" dirty="0" smtClean="0"/>
              <a:t>"&gt;</a:t>
            </a:r>
            <a:br>
              <a:rPr lang="fr-FR" sz="1800" dirty="0" smtClean="0"/>
            </a:br>
            <a:r>
              <a:rPr lang="fr-FR" sz="1800" dirty="0" smtClean="0"/>
              <a:t>    &lt;label&gt;&lt;input type="</a:t>
            </a:r>
            <a:r>
              <a:rPr lang="fr-FR" sz="1800" dirty="0" err="1" smtClean="0"/>
              <a:t>checkbox</a:t>
            </a:r>
            <a:r>
              <a:rPr lang="fr-FR" sz="1800" dirty="0" smtClean="0"/>
              <a:t>"&gt; </a:t>
            </a:r>
            <a:r>
              <a:rPr lang="fr-FR" sz="1800" dirty="0" err="1" smtClean="0"/>
              <a:t>Remember</a:t>
            </a:r>
            <a:r>
              <a:rPr lang="fr-FR" sz="1800" dirty="0" smtClean="0"/>
              <a:t> me&lt;/label&gt;</a:t>
            </a:r>
            <a:br>
              <a:rPr lang="fr-FR" sz="1800" dirty="0" smtClean="0"/>
            </a:br>
            <a:r>
              <a:rPr lang="fr-FR" sz="1800" dirty="0" smtClean="0"/>
              <a:t>  &lt;/</a:t>
            </a:r>
            <a:r>
              <a:rPr lang="fr-FR" sz="1800" dirty="0" err="1" smtClean="0"/>
              <a:t>div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  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submit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-default"&gt;</a:t>
            </a:r>
            <a:r>
              <a:rPr lang="fr-FR" sz="1800" dirty="0" err="1" smtClean="0"/>
              <a:t>Submit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&lt;/</a:t>
            </a:r>
            <a:r>
              <a:rPr lang="fr-FR" sz="1800" dirty="0" err="1" smtClean="0"/>
              <a:t>form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5829300"/>
            <a:ext cx="5391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1070142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mẫu</a:t>
            </a:r>
            <a:r>
              <a:rPr lang="vi-VN" sz="2800" b="1" dirty="0" smtClean="0"/>
              <a:t> </a:t>
            </a:r>
            <a:endParaRPr lang="en-US" sz="2800" b="1" dirty="0" smtClean="0"/>
          </a:p>
          <a:p>
            <a:pPr lvl="1" algn="just"/>
            <a:r>
              <a:rPr lang="vi-VN" sz="2400" b="1" dirty="0" smtClean="0"/>
              <a:t>Kiểu </a:t>
            </a:r>
            <a:r>
              <a:rPr lang="vi-VN" sz="2400" b="1" dirty="0" smtClean="0"/>
              <a:t> </a:t>
            </a:r>
            <a:r>
              <a:rPr lang="vi-VN" sz="2400" b="1" dirty="0" smtClean="0"/>
              <a:t>“form-h</a:t>
            </a:r>
            <a:r>
              <a:rPr lang="en-US" sz="2400" b="1" dirty="0" err="1" smtClean="0"/>
              <a:t>orizontal</a:t>
            </a:r>
            <a:r>
              <a:rPr lang="vi-VN" sz="2400" b="1" dirty="0" smtClean="0"/>
              <a:t>”</a:t>
            </a:r>
            <a:endParaRPr lang="en-US" sz="2400" dirty="0" smtClean="0"/>
          </a:p>
          <a:p>
            <a:pPr lvl="1" algn="just">
              <a:buNone/>
            </a:pP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2500" y="1943100"/>
            <a:ext cx="7658100" cy="47089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 </a:t>
            </a:r>
            <a:r>
              <a:rPr lang="fr-FR" sz="1200" dirty="0" smtClean="0"/>
              <a:t>&lt;</a:t>
            </a:r>
            <a:r>
              <a:rPr lang="fr-FR" sz="1200" dirty="0" err="1" smtClean="0"/>
              <a:t>form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-horizontal"&gt;</a:t>
            </a:r>
            <a:endParaRPr lang="en-US" sz="1200" dirty="0" smtClean="0"/>
          </a:p>
          <a:p>
            <a:r>
              <a:rPr lang="fr-FR" sz="1200" dirty="0" smtClean="0"/>
              <a:t>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-group"&gt;</a:t>
            </a:r>
            <a:endParaRPr lang="en-US" sz="1200" dirty="0" smtClean="0"/>
          </a:p>
          <a:p>
            <a:r>
              <a:rPr lang="fr-FR" sz="1200" dirty="0" smtClean="0"/>
              <a:t>    &lt;label class="control-label col-</a:t>
            </a:r>
            <a:r>
              <a:rPr lang="fr-FR" sz="1200" dirty="0" err="1" smtClean="0"/>
              <a:t>sm</a:t>
            </a:r>
            <a:r>
              <a:rPr lang="fr-FR" sz="1200" dirty="0" smtClean="0"/>
              <a:t>-2" for="email"&gt;Email:&lt;/label&gt;</a:t>
            </a:r>
            <a:endParaRPr lang="en-US" sz="1200" dirty="0" smtClean="0"/>
          </a:p>
          <a:p>
            <a:r>
              <a:rPr lang="fr-FR" sz="1200" dirty="0" smtClean="0"/>
              <a:t>  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class="col-</a:t>
            </a:r>
            <a:r>
              <a:rPr lang="fr-FR" sz="1200" dirty="0" err="1" smtClean="0"/>
              <a:t>sm</a:t>
            </a:r>
            <a:r>
              <a:rPr lang="fr-FR" sz="1200" dirty="0" smtClean="0"/>
              <a:t>-10"&gt;</a:t>
            </a:r>
            <a:endParaRPr lang="en-US" sz="1200" dirty="0" smtClean="0"/>
          </a:p>
          <a:p>
            <a:r>
              <a:rPr lang="fr-FR" sz="1200" dirty="0" smtClean="0"/>
              <a:t>      &lt;input type="email"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-control" id="</a:t>
            </a:r>
            <a:r>
              <a:rPr lang="fr-FR" sz="1200" dirty="0" smtClean="0"/>
              <a:t>email </a:t>
            </a:r>
            <a:r>
              <a:rPr lang="fr-FR" sz="1200" dirty="0" err="1" smtClean="0"/>
              <a:t>placeholder</a:t>
            </a:r>
            <a:r>
              <a:rPr lang="fr-FR" sz="1200" dirty="0" smtClean="0"/>
              <a:t>="Enter email</a:t>
            </a:r>
            <a:r>
              <a:rPr lang="fr-FR" sz="1200" dirty="0" smtClean="0"/>
              <a:t>"&gt;&lt;/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-group"&gt;</a:t>
            </a:r>
            <a:endParaRPr lang="en-US" sz="1200" dirty="0" smtClean="0"/>
          </a:p>
          <a:p>
            <a:r>
              <a:rPr lang="fr-FR" sz="1200" dirty="0" smtClean="0"/>
              <a:t>    &lt;label class="control-label col-</a:t>
            </a:r>
            <a:r>
              <a:rPr lang="fr-FR" sz="1200" dirty="0" err="1" smtClean="0"/>
              <a:t>sm</a:t>
            </a:r>
            <a:r>
              <a:rPr lang="fr-FR" sz="1200" dirty="0" smtClean="0"/>
              <a:t>-2" for="</a:t>
            </a:r>
            <a:r>
              <a:rPr lang="fr-FR" sz="1200" dirty="0" err="1" smtClean="0"/>
              <a:t>pwd</a:t>
            </a:r>
            <a:r>
              <a:rPr lang="fr-FR" sz="1200" dirty="0" smtClean="0"/>
              <a:t>"&gt;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:&lt;/label&gt;</a:t>
            </a:r>
            <a:endParaRPr lang="en-US" sz="1200" dirty="0" smtClean="0"/>
          </a:p>
          <a:p>
            <a:r>
              <a:rPr lang="fr-FR" sz="1200" dirty="0" smtClean="0"/>
              <a:t>  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class="col-</a:t>
            </a:r>
            <a:r>
              <a:rPr lang="fr-FR" sz="1200" dirty="0" err="1" smtClean="0"/>
              <a:t>sm</a:t>
            </a:r>
            <a:r>
              <a:rPr lang="fr-FR" sz="1200" dirty="0" smtClean="0"/>
              <a:t>-10"&gt; </a:t>
            </a:r>
            <a:endParaRPr lang="en-US" sz="1200" dirty="0" smtClean="0"/>
          </a:p>
          <a:p>
            <a:r>
              <a:rPr lang="fr-FR" sz="1200" dirty="0" smtClean="0"/>
              <a:t>      &lt;input type="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-control" id="</a:t>
            </a:r>
            <a:r>
              <a:rPr lang="fr-FR" sz="1200" dirty="0" err="1" smtClean="0"/>
              <a:t>pwd</a:t>
            </a:r>
            <a:r>
              <a:rPr lang="fr-FR" sz="1200" dirty="0" smtClean="0"/>
              <a:t>"</a:t>
            </a:r>
            <a:r>
              <a:rPr lang="fr-FR" sz="1200" dirty="0" smtClean="0"/>
              <a:t>   </a:t>
            </a:r>
            <a:r>
              <a:rPr lang="fr-FR" sz="1200" dirty="0" err="1" smtClean="0"/>
              <a:t>placeholder</a:t>
            </a:r>
            <a:r>
              <a:rPr lang="fr-FR" sz="1200" dirty="0" smtClean="0"/>
              <a:t>="Enter 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"&gt;</a:t>
            </a:r>
            <a:endParaRPr lang="en-US" sz="1200" dirty="0" smtClean="0"/>
          </a:p>
          <a:p>
            <a:r>
              <a:rPr lang="fr-FR" sz="1200" dirty="0" smtClean="0"/>
              <a:t>  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-group"&gt; </a:t>
            </a:r>
            <a:endParaRPr lang="en-US" sz="1200" dirty="0" smtClean="0"/>
          </a:p>
          <a:p>
            <a:r>
              <a:rPr lang="fr-FR" sz="1200" dirty="0" smtClean="0"/>
              <a:t>  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class="col-</a:t>
            </a:r>
            <a:r>
              <a:rPr lang="fr-FR" sz="1200" dirty="0" err="1" smtClean="0"/>
              <a:t>sm</a:t>
            </a:r>
            <a:r>
              <a:rPr lang="fr-FR" sz="1200" dirty="0" smtClean="0"/>
              <a:t>-offset-2 col-</a:t>
            </a:r>
            <a:r>
              <a:rPr lang="fr-FR" sz="1200" dirty="0" err="1" smtClean="0"/>
              <a:t>sm</a:t>
            </a:r>
            <a:r>
              <a:rPr lang="fr-FR" sz="1200" dirty="0" smtClean="0"/>
              <a:t>-10"&gt;</a:t>
            </a:r>
            <a:endParaRPr lang="en-US" sz="1200" dirty="0" smtClean="0"/>
          </a:p>
          <a:p>
            <a:r>
              <a:rPr lang="fr-FR" sz="1200" dirty="0" smtClean="0"/>
              <a:t>    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checkbox</a:t>
            </a:r>
            <a:r>
              <a:rPr lang="fr-FR" sz="1200" dirty="0" smtClean="0"/>
              <a:t>"&gt;</a:t>
            </a:r>
            <a:endParaRPr lang="en-US" sz="1200" dirty="0" smtClean="0"/>
          </a:p>
          <a:p>
            <a:r>
              <a:rPr lang="fr-FR" sz="1200" dirty="0" smtClean="0"/>
              <a:t>        &lt;label&gt;&lt;input type="</a:t>
            </a:r>
            <a:r>
              <a:rPr lang="fr-FR" sz="1200" dirty="0" err="1" smtClean="0"/>
              <a:t>checkbox</a:t>
            </a:r>
            <a:r>
              <a:rPr lang="fr-FR" sz="1200" dirty="0" smtClean="0"/>
              <a:t>"&gt; </a:t>
            </a:r>
            <a:r>
              <a:rPr lang="fr-FR" sz="1200" dirty="0" err="1" smtClean="0"/>
              <a:t>Remember</a:t>
            </a:r>
            <a:r>
              <a:rPr lang="fr-FR" sz="1200" dirty="0" smtClean="0"/>
              <a:t> me&lt;/label&gt;</a:t>
            </a:r>
            <a:endParaRPr lang="en-US" sz="1200" dirty="0" smtClean="0"/>
          </a:p>
          <a:p>
            <a:r>
              <a:rPr lang="fr-FR" sz="1200" dirty="0" smtClean="0"/>
              <a:t>    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</a:t>
            </a:r>
            <a:r>
              <a:rPr lang="fr-FR" sz="1200" dirty="0" err="1" smtClean="0"/>
              <a:t>form</a:t>
            </a:r>
            <a:r>
              <a:rPr lang="fr-FR" sz="1200" dirty="0" smtClean="0"/>
              <a:t>-group"&gt; </a:t>
            </a:r>
            <a:endParaRPr lang="en-US" sz="1200" dirty="0" smtClean="0"/>
          </a:p>
          <a:p>
            <a:r>
              <a:rPr lang="fr-FR" sz="1200" dirty="0" smtClean="0"/>
              <a:t>    &lt;</a:t>
            </a:r>
            <a:r>
              <a:rPr lang="fr-FR" sz="1200" dirty="0" err="1" smtClean="0"/>
              <a:t>div</a:t>
            </a:r>
            <a:r>
              <a:rPr lang="fr-FR" sz="1200" dirty="0" smtClean="0"/>
              <a:t> class="col-</a:t>
            </a:r>
            <a:r>
              <a:rPr lang="fr-FR" sz="1200" dirty="0" err="1" smtClean="0"/>
              <a:t>sm</a:t>
            </a:r>
            <a:r>
              <a:rPr lang="fr-FR" sz="1200" dirty="0" smtClean="0"/>
              <a:t>-offset-2 col-</a:t>
            </a:r>
            <a:r>
              <a:rPr lang="fr-FR" sz="1200" dirty="0" err="1" smtClean="0"/>
              <a:t>sm</a:t>
            </a:r>
            <a:r>
              <a:rPr lang="fr-FR" sz="1200" dirty="0" smtClean="0"/>
              <a:t>-10"&gt;</a:t>
            </a:r>
            <a:endParaRPr lang="en-US" sz="1200" dirty="0" smtClean="0"/>
          </a:p>
          <a:p>
            <a:r>
              <a:rPr lang="fr-FR" sz="1200" dirty="0" smtClean="0"/>
              <a:t>      &lt;</a:t>
            </a:r>
            <a:r>
              <a:rPr lang="fr-FR" sz="1200" dirty="0" err="1" smtClean="0"/>
              <a:t>button</a:t>
            </a:r>
            <a:r>
              <a:rPr lang="fr-FR" sz="1200" dirty="0" smtClean="0"/>
              <a:t> type="</a:t>
            </a:r>
            <a:r>
              <a:rPr lang="fr-FR" sz="1200" dirty="0" err="1" smtClean="0"/>
              <a:t>submit</a:t>
            </a:r>
            <a:r>
              <a:rPr lang="fr-FR" sz="1200" dirty="0" smtClean="0"/>
              <a:t>" class="</a:t>
            </a:r>
            <a:r>
              <a:rPr lang="fr-FR" sz="1200" dirty="0" err="1" smtClean="0"/>
              <a:t>btn</a:t>
            </a:r>
            <a:r>
              <a:rPr lang="fr-FR" sz="1200" dirty="0" smtClean="0"/>
              <a:t> </a:t>
            </a:r>
            <a:r>
              <a:rPr lang="fr-FR" sz="1200" dirty="0" err="1" smtClean="0"/>
              <a:t>btn</a:t>
            </a:r>
            <a:r>
              <a:rPr lang="fr-FR" sz="1200" dirty="0" smtClean="0"/>
              <a:t>-default"&gt;</a:t>
            </a:r>
            <a:r>
              <a:rPr lang="fr-FR" sz="1200" dirty="0" err="1" smtClean="0"/>
              <a:t>Submit</a:t>
            </a:r>
            <a:r>
              <a:rPr lang="fr-FR" sz="1200" dirty="0" smtClean="0"/>
              <a:t>&lt;/</a:t>
            </a:r>
            <a:r>
              <a:rPr lang="fr-FR" sz="1200" dirty="0" err="1" smtClean="0"/>
              <a:t>button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  &lt;/</a:t>
            </a:r>
            <a:r>
              <a:rPr lang="fr-FR" sz="1200" dirty="0" err="1" smtClean="0"/>
              <a:t>div</a:t>
            </a:r>
            <a:r>
              <a:rPr lang="fr-FR" sz="1200" dirty="0" smtClean="0"/>
              <a:t>&gt;</a:t>
            </a:r>
            <a:endParaRPr lang="en-US" sz="1200" dirty="0" smtClean="0"/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form</a:t>
            </a:r>
            <a:r>
              <a:rPr lang="fr-FR" sz="1200" dirty="0" smtClean="0"/>
              <a:t>&gt;</a:t>
            </a:r>
            <a:endParaRPr lang="en-US" sz="1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311400"/>
            <a:ext cx="7459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17C0"/>
                </a:solidFill>
              </a:rPr>
              <a:t>Định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nghĩa</a:t>
            </a:r>
            <a:r>
              <a:rPr lang="en-US" dirty="0" smtClean="0">
                <a:solidFill>
                  <a:srgbClr val="0017C0"/>
                </a:solidFill>
              </a:rPr>
              <a:t> Responsive web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Giải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thích</a:t>
            </a:r>
            <a:r>
              <a:rPr lang="en-US" dirty="0" smtClean="0">
                <a:solidFill>
                  <a:srgbClr val="0017C0"/>
                </a:solidFill>
              </a:rPr>
              <a:t> HTML5 </a:t>
            </a:r>
            <a:r>
              <a:rPr lang="en-US" dirty="0" err="1" smtClean="0">
                <a:solidFill>
                  <a:srgbClr val="0017C0"/>
                </a:solidFill>
              </a:rPr>
              <a:t>hỗ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trợ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cho</a:t>
            </a:r>
            <a:r>
              <a:rPr lang="en-US" dirty="0" smtClean="0">
                <a:solidFill>
                  <a:srgbClr val="0017C0"/>
                </a:solidFill>
              </a:rPr>
              <a:t> web </a:t>
            </a:r>
            <a:r>
              <a:rPr lang="en-US" dirty="0" err="1" smtClean="0">
                <a:solidFill>
                  <a:srgbClr val="0017C0"/>
                </a:solidFill>
              </a:rPr>
              <a:t>di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động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Tổng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quan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về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Boostrap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Cách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thức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hiện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hiện</a:t>
            </a:r>
            <a:r>
              <a:rPr lang="en-US" dirty="0" smtClean="0">
                <a:solidFill>
                  <a:srgbClr val="0017C0"/>
                </a:solidFill>
              </a:rPr>
              <a:t> Bootstrap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Hệ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thống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lưới</a:t>
            </a:r>
            <a:r>
              <a:rPr lang="en-US" dirty="0" smtClean="0">
                <a:solidFill>
                  <a:srgbClr val="0017C0"/>
                </a:solidFill>
              </a:rPr>
              <a:t> (Grid System) </a:t>
            </a:r>
            <a:r>
              <a:rPr lang="en-US" dirty="0" err="1" smtClean="0">
                <a:solidFill>
                  <a:srgbClr val="0017C0"/>
                </a:solidFill>
              </a:rPr>
              <a:t>trong</a:t>
            </a:r>
            <a:r>
              <a:rPr lang="en-US" dirty="0" smtClean="0">
                <a:solidFill>
                  <a:srgbClr val="0017C0"/>
                </a:solidFill>
              </a:rPr>
              <a:t> Bootstrap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Các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thành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phần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trong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smtClean="0">
                <a:solidFill>
                  <a:srgbClr val="0017C0"/>
                </a:solidFill>
              </a:rPr>
              <a:t>Bootstrap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Phân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trang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trong</a:t>
            </a:r>
            <a:r>
              <a:rPr lang="en-US" dirty="0" smtClean="0">
                <a:solidFill>
                  <a:srgbClr val="0017C0"/>
                </a:solidFill>
              </a:rPr>
              <a:t> Bootstrap</a:t>
            </a:r>
          </a:p>
          <a:p>
            <a:endParaRPr lang="en-US" dirty="0" smtClean="0">
              <a:solidFill>
                <a:srgbClr val="0017C0"/>
              </a:solidFill>
            </a:endParaRPr>
          </a:p>
          <a:p>
            <a:endParaRPr lang="en-US" dirty="0" smtClean="0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69900" y="1482558"/>
            <a:ext cx="8255000" cy="4986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nhấn</a:t>
            </a:r>
            <a:r>
              <a:rPr lang="en-US" sz="2800" b="1" dirty="0" smtClean="0"/>
              <a:t>: </a:t>
            </a:r>
            <a:r>
              <a:rPr lang="en-US" sz="2400" dirty="0" smtClean="0"/>
              <a:t>Bootstrap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7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77900" y="2032000"/>
            <a:ext cx="70358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-default"&gt;Default&lt;/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primary</a:t>
            </a:r>
            <a:r>
              <a:rPr lang="fr-FR" sz="1800" dirty="0" smtClean="0"/>
              <a:t>"&gt;</a:t>
            </a:r>
            <a:r>
              <a:rPr lang="fr-FR" sz="1800" dirty="0" err="1" smtClean="0"/>
              <a:t>Primary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success</a:t>
            </a:r>
            <a:r>
              <a:rPr lang="fr-FR" sz="1800" dirty="0" smtClean="0"/>
              <a:t>"&gt;</a:t>
            </a:r>
            <a:r>
              <a:rPr lang="fr-FR" sz="1800" dirty="0" err="1" smtClean="0"/>
              <a:t>Success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-info"&gt;Info&lt;/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-warning"&gt;Warning&lt;/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-danger"&gt;Danger&lt;/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br>
              <a:rPr lang="fr-FR" sz="1800" dirty="0" smtClean="0"/>
            </a:br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 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 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link</a:t>
            </a:r>
            <a:r>
              <a:rPr lang="fr-FR" sz="1800" dirty="0" smtClean="0"/>
              <a:t>"&gt;Link&lt;/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4318000"/>
            <a:ext cx="6997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57200" y="1317458"/>
            <a:ext cx="7848600" cy="1705142"/>
          </a:xfrm>
        </p:spPr>
        <p:txBody>
          <a:bodyPr>
            <a:normAutofit/>
          </a:bodyPr>
          <a:lstStyle/>
          <a:p>
            <a:pPr algn="just"/>
            <a:r>
              <a:rPr lang="vi-VN" sz="2800" b="1" dirty="0" smtClean="0"/>
              <a:t>Lớp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nhấn</a:t>
            </a:r>
            <a:r>
              <a:rPr lang="en-US" sz="2800" b="1" dirty="0" smtClean="0"/>
              <a:t>: </a:t>
            </a:r>
            <a:r>
              <a:rPr lang="en-US" sz="2400" dirty="0" smtClean="0"/>
              <a:t>Bootstrap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7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vi-VN" sz="2400" dirty="0" smtClean="0"/>
              <a:t> nhấn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ở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(active)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ở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vô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(disabled)</a:t>
            </a: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965200" y="3060700"/>
            <a:ext cx="69088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 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 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primary</a:t>
            </a:r>
            <a:r>
              <a:rPr lang="fr-FR" sz="1800" dirty="0" smtClean="0"/>
              <a:t> </a:t>
            </a:r>
            <a:r>
              <a:rPr lang="fr-FR" sz="1800" dirty="0" smtClean="0">
                <a:solidFill>
                  <a:srgbClr val="FF0000"/>
                </a:solidFill>
              </a:rPr>
              <a:t>active</a:t>
            </a:r>
            <a:r>
              <a:rPr lang="fr-FR" sz="1800" dirty="0" smtClean="0"/>
              <a:t>"&gt;</a:t>
            </a:r>
            <a:r>
              <a:rPr lang="fr-FR" sz="1800" dirty="0" smtClean="0"/>
              <a:t>Active </a:t>
            </a:r>
            <a:r>
              <a:rPr lang="fr-FR" sz="1800" dirty="0" err="1" smtClean="0"/>
              <a:t>Primary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endParaRPr lang="en-US" sz="1800" dirty="0" smtClean="0"/>
          </a:p>
          <a:p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 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 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primary</a:t>
            </a:r>
            <a:r>
              <a:rPr lang="fr-FR" sz="1800" dirty="0" smtClean="0"/>
              <a:t> </a:t>
            </a:r>
            <a:r>
              <a:rPr lang="fr-FR" sz="1800" dirty="0" err="1" smtClean="0">
                <a:solidFill>
                  <a:srgbClr val="FF0000"/>
                </a:solidFill>
              </a:rPr>
              <a:t>disabled</a:t>
            </a:r>
            <a:r>
              <a:rPr lang="fr-FR" sz="1800" dirty="0" smtClean="0"/>
              <a:t>"&gt;</a:t>
            </a:r>
            <a:r>
              <a:rPr lang="fr-FR" sz="1800" dirty="0" err="1" smtClean="0"/>
              <a:t>Disabled</a:t>
            </a:r>
            <a:r>
              <a:rPr lang="fr-FR" sz="1800" dirty="0" smtClean="0"/>
              <a:t> </a:t>
            </a:r>
            <a:r>
              <a:rPr lang="fr-FR" sz="1800" dirty="0" err="1" smtClean="0"/>
              <a:t>Primary</a:t>
            </a:r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4559300"/>
            <a:ext cx="68580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4986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vi-VN" sz="2800" b="1" dirty="0" smtClean="0"/>
              <a:t>Lớp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vi-VN" sz="2800" b="1" dirty="0" smtClean="0"/>
              <a:t>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ảnh</a:t>
            </a:r>
            <a:endParaRPr lang="en-US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39800" y="1752600"/>
            <a:ext cx="7658100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smtClean="0"/>
              <a:t>&lt;</a:t>
            </a:r>
            <a:r>
              <a:rPr lang="fr-FR" sz="1800" dirty="0" err="1" smtClean="0"/>
              <a:t>img</a:t>
            </a:r>
            <a:r>
              <a:rPr lang="fr-FR" sz="1800" dirty="0" smtClean="0"/>
              <a:t> </a:t>
            </a:r>
            <a:r>
              <a:rPr lang="fr-FR" sz="1800" dirty="0" err="1" smtClean="0"/>
              <a:t>src</a:t>
            </a:r>
            <a:r>
              <a:rPr lang="fr-FR" sz="1800" dirty="0" smtClean="0"/>
              <a:t>="Eiffel.jpg" class="</a:t>
            </a:r>
            <a:r>
              <a:rPr lang="fr-FR" sz="1800" dirty="0" err="1" smtClean="0">
                <a:solidFill>
                  <a:srgbClr val="FF0000"/>
                </a:solidFill>
              </a:rPr>
              <a:t>img</a:t>
            </a:r>
            <a:r>
              <a:rPr lang="fr-FR" sz="1800" dirty="0" smtClean="0">
                <a:solidFill>
                  <a:srgbClr val="FF0000"/>
                </a:solidFill>
              </a:rPr>
              <a:t>-</a:t>
            </a:r>
            <a:r>
              <a:rPr lang="fr-FR" sz="1800" dirty="0" err="1" smtClean="0">
                <a:solidFill>
                  <a:srgbClr val="FF0000"/>
                </a:solidFill>
              </a:rPr>
              <a:t>rounded</a:t>
            </a:r>
            <a:r>
              <a:rPr lang="fr-FR" sz="1800" dirty="0" smtClean="0"/>
              <a:t>" </a:t>
            </a:r>
            <a:r>
              <a:rPr lang="fr-FR" sz="1800" dirty="0" err="1" smtClean="0"/>
              <a:t>title</a:t>
            </a:r>
            <a:r>
              <a:rPr lang="fr-FR" sz="1800" dirty="0" smtClean="0"/>
              <a:t>="Eiffel </a:t>
            </a:r>
            <a:r>
              <a:rPr lang="fr-FR" sz="1800" dirty="0" err="1" smtClean="0"/>
              <a:t>tower</a:t>
            </a:r>
            <a:r>
              <a:rPr lang="fr-FR" sz="1800" dirty="0" smtClean="0"/>
              <a:t>" </a:t>
            </a:r>
            <a:r>
              <a:rPr lang="fr-FR" sz="1800" dirty="0" err="1" smtClean="0"/>
              <a:t>width</a:t>
            </a:r>
            <a:r>
              <a:rPr lang="fr-FR" sz="1800" dirty="0" smtClean="0"/>
              <a:t>="304" </a:t>
            </a:r>
            <a:r>
              <a:rPr lang="fr-FR" sz="1800" dirty="0" err="1" smtClean="0"/>
              <a:t>height</a:t>
            </a:r>
            <a:r>
              <a:rPr lang="fr-FR" sz="1800" dirty="0" smtClean="0"/>
              <a:t>="236"&gt;</a:t>
            </a:r>
            <a:endParaRPr lang="en-US" sz="1800" dirty="0" smtClean="0"/>
          </a:p>
          <a:p>
            <a:r>
              <a:rPr lang="fr-FR" sz="1800" dirty="0" smtClean="0"/>
              <a:t>&lt;</a:t>
            </a:r>
            <a:r>
              <a:rPr lang="fr-FR" sz="1800" dirty="0" err="1" smtClean="0"/>
              <a:t>img</a:t>
            </a:r>
            <a:r>
              <a:rPr lang="fr-FR" sz="1800" dirty="0" smtClean="0"/>
              <a:t> </a:t>
            </a:r>
            <a:r>
              <a:rPr lang="fr-FR" sz="1800" dirty="0" err="1" smtClean="0"/>
              <a:t>src</a:t>
            </a:r>
            <a:r>
              <a:rPr lang="fr-FR" sz="1800" dirty="0" smtClean="0"/>
              <a:t>="Eiffel.jpg" class="</a:t>
            </a:r>
            <a:r>
              <a:rPr lang="fr-FR" sz="1800" dirty="0" err="1" smtClean="0">
                <a:solidFill>
                  <a:srgbClr val="FF0000"/>
                </a:solidFill>
              </a:rPr>
              <a:t>img</a:t>
            </a:r>
            <a:r>
              <a:rPr lang="fr-FR" sz="1800" dirty="0" smtClean="0">
                <a:solidFill>
                  <a:srgbClr val="FF0000"/>
                </a:solidFill>
              </a:rPr>
              <a:t>-</a:t>
            </a:r>
            <a:r>
              <a:rPr lang="fr-FR" sz="1800" dirty="0" err="1" smtClean="0">
                <a:solidFill>
                  <a:srgbClr val="FF0000"/>
                </a:solidFill>
              </a:rPr>
              <a:t>circle</a:t>
            </a:r>
            <a:r>
              <a:rPr lang="fr-FR" sz="1800" dirty="0" smtClean="0"/>
              <a:t>" </a:t>
            </a:r>
            <a:r>
              <a:rPr lang="fr-FR" sz="1800" dirty="0" err="1" smtClean="0"/>
              <a:t>title</a:t>
            </a:r>
            <a:r>
              <a:rPr lang="fr-FR" sz="1800" dirty="0" smtClean="0"/>
              <a:t>=" Eiffel </a:t>
            </a:r>
            <a:r>
              <a:rPr lang="fr-FR" sz="1800" dirty="0" err="1" smtClean="0"/>
              <a:t>tower</a:t>
            </a:r>
            <a:r>
              <a:rPr lang="fr-FR" sz="1800" dirty="0" smtClean="0"/>
              <a:t>" </a:t>
            </a:r>
            <a:r>
              <a:rPr lang="fr-FR" sz="1800" dirty="0" err="1" smtClean="0"/>
              <a:t>width</a:t>
            </a:r>
            <a:r>
              <a:rPr lang="fr-FR" sz="1800" dirty="0" smtClean="0"/>
              <a:t>="304" </a:t>
            </a:r>
            <a:r>
              <a:rPr lang="fr-FR" sz="1800" dirty="0" err="1" smtClean="0"/>
              <a:t>height</a:t>
            </a:r>
            <a:r>
              <a:rPr lang="fr-FR" sz="1800" dirty="0" smtClean="0"/>
              <a:t>="236"&gt;</a:t>
            </a:r>
            <a:endParaRPr lang="en-US" sz="1800" dirty="0" smtClean="0"/>
          </a:p>
          <a:p>
            <a:r>
              <a:rPr lang="fr-FR" sz="1800" dirty="0" smtClean="0"/>
              <a:t>&lt;</a:t>
            </a:r>
            <a:r>
              <a:rPr lang="fr-FR" sz="1800" dirty="0" err="1" smtClean="0"/>
              <a:t>img</a:t>
            </a:r>
            <a:r>
              <a:rPr lang="fr-FR" sz="1800" dirty="0" smtClean="0"/>
              <a:t> </a:t>
            </a:r>
            <a:r>
              <a:rPr lang="fr-FR" sz="1800" dirty="0" err="1" smtClean="0"/>
              <a:t>src</a:t>
            </a:r>
            <a:r>
              <a:rPr lang="fr-FR" sz="1800" dirty="0" smtClean="0"/>
              <a:t>="Eiffel.jpg" class="</a:t>
            </a:r>
            <a:r>
              <a:rPr lang="fr-FR" sz="1800" dirty="0" err="1" smtClean="0">
                <a:solidFill>
                  <a:srgbClr val="FF0000"/>
                </a:solidFill>
              </a:rPr>
              <a:t>img</a:t>
            </a:r>
            <a:r>
              <a:rPr lang="fr-FR" sz="1800" dirty="0" smtClean="0">
                <a:solidFill>
                  <a:srgbClr val="FF0000"/>
                </a:solidFill>
              </a:rPr>
              <a:t>-</a:t>
            </a:r>
            <a:r>
              <a:rPr lang="fr-FR" sz="1800" dirty="0" err="1" smtClean="0">
                <a:solidFill>
                  <a:srgbClr val="FF0000"/>
                </a:solidFill>
              </a:rPr>
              <a:t>thumbnail</a:t>
            </a:r>
            <a:r>
              <a:rPr lang="fr-FR" sz="1800" dirty="0" smtClean="0"/>
              <a:t>" </a:t>
            </a:r>
            <a:r>
              <a:rPr lang="fr-FR" sz="1800" dirty="0" err="1" smtClean="0"/>
              <a:t>title</a:t>
            </a:r>
            <a:r>
              <a:rPr lang="fr-FR" sz="1800" dirty="0" smtClean="0"/>
              <a:t>=" Eiffel </a:t>
            </a:r>
            <a:r>
              <a:rPr lang="fr-FR" sz="1800" dirty="0" err="1" smtClean="0"/>
              <a:t>tower</a:t>
            </a:r>
            <a:r>
              <a:rPr lang="fr-FR" sz="1800" dirty="0" smtClean="0"/>
              <a:t>" </a:t>
            </a:r>
            <a:r>
              <a:rPr lang="fr-FR" sz="1800" dirty="0" err="1" smtClean="0"/>
              <a:t>width</a:t>
            </a:r>
            <a:r>
              <a:rPr lang="fr-FR" sz="1800" dirty="0" smtClean="0"/>
              <a:t>="304" </a:t>
            </a:r>
            <a:r>
              <a:rPr lang="fr-FR" sz="1800" dirty="0" err="1" smtClean="0"/>
              <a:t>height</a:t>
            </a:r>
            <a:r>
              <a:rPr lang="fr-FR" sz="1800" dirty="0" smtClean="0"/>
              <a:t>="236"&gt;</a:t>
            </a:r>
            <a:endParaRPr lang="en-US" sz="18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 t="20000"/>
          <a:stretch>
            <a:fillRect/>
          </a:stretch>
        </p:blipFill>
        <p:spPr bwMode="auto">
          <a:xfrm>
            <a:off x="2019300" y="3962400"/>
            <a:ext cx="54197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4986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vi-VN" sz="2800" b="1" dirty="0" smtClean="0"/>
              <a:t>Biểu tượng</a:t>
            </a:r>
            <a:r>
              <a:rPr lang="en-US" sz="2800" b="1" dirty="0" smtClean="0"/>
              <a:t> (Glyph </a:t>
            </a:r>
            <a:r>
              <a:rPr lang="en-US" sz="2800" b="1" dirty="0" smtClean="0"/>
              <a:t>icons)</a:t>
            </a:r>
            <a:endParaRPr lang="en-US" sz="28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850900" y="5308600"/>
            <a:ext cx="76581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smtClean="0"/>
              <a:t>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 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 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-default </a:t>
            </a:r>
            <a:r>
              <a:rPr lang="fr-FR" sz="1800" dirty="0" err="1" smtClean="0"/>
              <a:t>btn</a:t>
            </a:r>
            <a:r>
              <a:rPr lang="fr-FR" sz="1800" dirty="0" smtClean="0"/>
              <a:t>-lg"&gt;</a:t>
            </a:r>
            <a:endParaRPr lang="en-US" sz="1800" dirty="0" smtClean="0"/>
          </a:p>
          <a:p>
            <a:r>
              <a:rPr lang="fr-FR" sz="1800" dirty="0" smtClean="0"/>
              <a:t>&lt;</a:t>
            </a:r>
            <a:r>
              <a:rPr lang="fr-FR" sz="1800" dirty="0" err="1" smtClean="0"/>
              <a:t>span</a:t>
            </a:r>
            <a:r>
              <a:rPr lang="fr-FR" sz="1800" dirty="0" smtClean="0"/>
              <a:t> class="</a:t>
            </a:r>
            <a:r>
              <a:rPr lang="fr-FR" sz="1800" dirty="0" err="1" smtClean="0">
                <a:solidFill>
                  <a:srgbClr val="FF0000"/>
                </a:solidFill>
              </a:rPr>
              <a:t>glyphicon</a:t>
            </a:r>
            <a:r>
              <a:rPr lang="fr-FR" sz="1800" dirty="0" smtClean="0">
                <a:solidFill>
                  <a:srgbClr val="FF0000"/>
                </a:solidFill>
              </a:rPr>
              <a:t> </a:t>
            </a:r>
            <a:r>
              <a:rPr lang="fr-FR" sz="1800" dirty="0" err="1" smtClean="0">
                <a:solidFill>
                  <a:srgbClr val="FF0000"/>
                </a:solidFill>
              </a:rPr>
              <a:t>glyphicon</a:t>
            </a:r>
            <a:r>
              <a:rPr lang="fr-FR" sz="1800" dirty="0" smtClean="0">
                <a:solidFill>
                  <a:srgbClr val="FF0000"/>
                </a:solidFill>
              </a:rPr>
              <a:t>-star</a:t>
            </a:r>
            <a:r>
              <a:rPr lang="fr-FR" sz="1800" dirty="0" smtClean="0"/>
              <a:t>" aria-</a:t>
            </a:r>
            <a:r>
              <a:rPr lang="fr-FR" sz="1800" dirty="0" err="1" smtClean="0"/>
              <a:t>hidden</a:t>
            </a:r>
            <a:r>
              <a:rPr lang="fr-FR" sz="1800" dirty="0" smtClean="0"/>
              <a:t>="</a:t>
            </a:r>
            <a:r>
              <a:rPr lang="fr-FR" sz="1800" dirty="0" err="1" smtClean="0"/>
              <a:t>true</a:t>
            </a:r>
            <a:r>
              <a:rPr lang="fr-FR" sz="1800" dirty="0" smtClean="0"/>
              <a:t>"&gt;&lt;/</a:t>
            </a:r>
            <a:r>
              <a:rPr lang="fr-FR" sz="1800" dirty="0" err="1" smtClean="0"/>
              <a:t>span</a:t>
            </a:r>
            <a:r>
              <a:rPr lang="fr-FR" sz="1800" dirty="0" smtClean="0"/>
              <a:t>&gt; Star</a:t>
            </a:r>
            <a:endParaRPr lang="en-US" sz="1800" dirty="0" smtClean="0"/>
          </a:p>
          <a:p>
            <a:r>
              <a:rPr lang="fr-FR" sz="1800" dirty="0" smtClean="0"/>
              <a:t>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460500"/>
            <a:ext cx="5438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1705142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smtClean="0"/>
              <a:t>Badges</a:t>
            </a:r>
          </a:p>
          <a:p>
            <a:pPr lvl="1" algn="just"/>
            <a:r>
              <a:rPr lang="en-US" sz="2200" dirty="0" smtClean="0"/>
              <a:t>Badge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huy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(item)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cụ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. Badge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thiếu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Website</a:t>
            </a:r>
            <a:endParaRPr lang="en-US" sz="22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7100" y="2794000"/>
            <a:ext cx="76581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smtClean="0"/>
              <a:t>&lt;a </a:t>
            </a:r>
            <a:r>
              <a:rPr lang="fr-FR" sz="1800" dirty="0" err="1" smtClean="0"/>
              <a:t>href</a:t>
            </a:r>
            <a:r>
              <a:rPr lang="fr-FR" sz="1800" dirty="0" smtClean="0"/>
              <a:t>="#"&gt;</a:t>
            </a:r>
            <a:r>
              <a:rPr lang="fr-FR" sz="1800" dirty="0" err="1" smtClean="0"/>
              <a:t>Inbox</a:t>
            </a:r>
            <a:r>
              <a:rPr lang="fr-FR" sz="1800" dirty="0" smtClean="0"/>
              <a:t> &lt;</a:t>
            </a:r>
            <a:r>
              <a:rPr lang="fr-FR" sz="1800" dirty="0" err="1" smtClean="0"/>
              <a:t>span</a:t>
            </a:r>
            <a:r>
              <a:rPr lang="fr-FR" sz="1800" dirty="0" smtClean="0"/>
              <a:t> class="</a:t>
            </a:r>
            <a:r>
              <a:rPr lang="fr-FR" sz="1800" dirty="0" smtClean="0">
                <a:solidFill>
                  <a:srgbClr val="FF0000"/>
                </a:solidFill>
              </a:rPr>
              <a:t>badge</a:t>
            </a:r>
            <a:r>
              <a:rPr lang="fr-FR" sz="1800" dirty="0" smtClean="0"/>
              <a:t>"&gt;42&lt;/</a:t>
            </a:r>
            <a:r>
              <a:rPr lang="fr-FR" sz="1800" dirty="0" err="1" smtClean="0"/>
              <a:t>span</a:t>
            </a:r>
            <a:r>
              <a:rPr lang="fr-FR" sz="1800" dirty="0" smtClean="0"/>
              <a:t>&gt;&lt;/a&gt; &lt;</a:t>
            </a:r>
            <a:r>
              <a:rPr lang="fr-FR" sz="1800" dirty="0" err="1" smtClean="0"/>
              <a:t>button</a:t>
            </a:r>
            <a:r>
              <a:rPr lang="fr-FR" sz="1800" dirty="0" smtClean="0"/>
              <a:t> class="</a:t>
            </a:r>
            <a:r>
              <a:rPr lang="fr-FR" sz="1800" dirty="0" err="1" smtClean="0"/>
              <a:t>btn</a:t>
            </a:r>
            <a:r>
              <a:rPr lang="fr-FR" sz="1800" dirty="0" smtClean="0"/>
              <a:t> </a:t>
            </a:r>
            <a:r>
              <a:rPr lang="fr-FR" sz="1800" dirty="0" err="1" smtClean="0"/>
              <a:t>btn</a:t>
            </a:r>
            <a:r>
              <a:rPr lang="fr-FR" sz="1800" dirty="0" smtClean="0"/>
              <a:t>-</a:t>
            </a:r>
            <a:r>
              <a:rPr lang="fr-FR" sz="1800" dirty="0" err="1" smtClean="0"/>
              <a:t>primary</a:t>
            </a:r>
            <a:r>
              <a:rPr lang="fr-FR" sz="1800" dirty="0" smtClean="0"/>
              <a:t>" type="</a:t>
            </a:r>
            <a:r>
              <a:rPr lang="fr-FR" sz="1800" dirty="0" err="1" smtClean="0"/>
              <a:t>button</a:t>
            </a:r>
            <a:r>
              <a:rPr lang="fr-FR" sz="1800" dirty="0" smtClean="0"/>
              <a:t>"&gt; Messages &lt;</a:t>
            </a:r>
            <a:r>
              <a:rPr lang="fr-FR" sz="1800" dirty="0" err="1" smtClean="0"/>
              <a:t>span</a:t>
            </a:r>
            <a:r>
              <a:rPr lang="fr-FR" sz="1800" dirty="0" smtClean="0"/>
              <a:t> class="</a:t>
            </a:r>
            <a:r>
              <a:rPr lang="fr-FR" sz="1800" dirty="0" smtClean="0">
                <a:solidFill>
                  <a:srgbClr val="FF0000"/>
                </a:solidFill>
              </a:rPr>
              <a:t>badge</a:t>
            </a:r>
            <a:r>
              <a:rPr lang="fr-FR" sz="1800" dirty="0" smtClean="0"/>
              <a:t>"&gt;4&lt;/</a:t>
            </a:r>
            <a:r>
              <a:rPr lang="fr-FR" sz="1800" dirty="0" err="1" smtClean="0"/>
              <a:t>span</a:t>
            </a:r>
            <a:r>
              <a:rPr lang="fr-FR" sz="1800" dirty="0" smtClean="0"/>
              <a:t>&gt; &lt;/</a:t>
            </a:r>
            <a:r>
              <a:rPr lang="fr-FR" sz="1800" dirty="0" err="1" smtClean="0"/>
              <a:t>button</a:t>
            </a:r>
            <a:r>
              <a:rPr lang="fr-FR" sz="1800" dirty="0" smtClean="0"/>
              <a:t>&gt;</a:t>
            </a:r>
            <a:endParaRPr lang="en-US" sz="18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4051300"/>
            <a:ext cx="3657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651042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err="1" smtClean="0"/>
              <a:t>Một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số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dạng</a:t>
            </a:r>
            <a:r>
              <a:rPr lang="fr-FR" sz="2400" b="1" dirty="0" smtClean="0"/>
              <a:t> Menu</a:t>
            </a:r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1473200"/>
            <a:ext cx="23145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1460501"/>
            <a:ext cx="23368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000501"/>
            <a:ext cx="2349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600" y="4000500"/>
            <a:ext cx="2324099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5300" y="1460500"/>
            <a:ext cx="3352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84825" y="3492500"/>
            <a:ext cx="33432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050758"/>
            <a:ext cx="8255000" cy="651042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err="1" smtClean="0"/>
              <a:t>Một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số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dạng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điều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hướng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trong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Bootstrap</a:t>
            </a:r>
            <a:endParaRPr lang="fr-FR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511300"/>
            <a:ext cx="3514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1498600"/>
            <a:ext cx="35147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6800" y="3997325"/>
            <a:ext cx="358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77900" y="3568700"/>
            <a:ext cx="288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smtClean="0"/>
              <a:t>tab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9800" y="3581400"/>
            <a:ext cx="309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dạng</a:t>
            </a:r>
            <a:r>
              <a:rPr lang="en-US" b="1" dirty="0" smtClean="0"/>
              <a:t> P</a:t>
            </a:r>
            <a:r>
              <a:rPr lang="en-US" b="1" dirty="0" smtClean="0"/>
              <a:t>ills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6318190"/>
            <a:ext cx="398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menu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114258"/>
            <a:ext cx="8255000" cy="651042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err="1" smtClean="0"/>
              <a:t>Một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số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dạng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thanh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điều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hướng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trong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Bootstrap</a:t>
            </a:r>
            <a:endParaRPr lang="fr-FR" sz="24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70000" y="3302000"/>
            <a:ext cx="57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sửu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0" y="1711325"/>
            <a:ext cx="6572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3962400"/>
            <a:ext cx="6578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22400" y="5651500"/>
            <a:ext cx="57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sửu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nav</a:t>
            </a:r>
            <a:r>
              <a:rPr lang="en-US" b="1" dirty="0" smtClean="0"/>
              <a:t>-inverse</a:t>
            </a:r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44500" y="1114258"/>
            <a:ext cx="8255000" cy="1070142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fr-FR" sz="2400" b="1" dirty="0" err="1" smtClean="0"/>
              <a:t>Phân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trang</a:t>
            </a:r>
            <a:endParaRPr lang="fr-FR" sz="2400" b="1" dirty="0" smtClean="0"/>
          </a:p>
          <a:p>
            <a:pPr lvl="1" algn="just">
              <a:spcAft>
                <a:spcPts val="600"/>
              </a:spcAft>
            </a:pPr>
            <a:r>
              <a:rPr lang="en-US" sz="2200" dirty="0" err="1" smtClean="0"/>
              <a:t>Đ</a:t>
            </a:r>
            <a:r>
              <a:rPr lang="en-US" sz="2200" dirty="0" err="1" smtClean="0"/>
              <a:t>ể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web</a:t>
            </a:r>
            <a:endParaRPr lang="fr-FR" sz="22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>
              <a:buNone/>
            </a:pPr>
            <a:endParaRPr lang="en-US" sz="2600" b="1" dirty="0" smtClean="0"/>
          </a:p>
          <a:p>
            <a:pPr lvl="1" algn="just"/>
            <a:endParaRPr lang="en-US" sz="2600" b="1" dirty="0" smtClean="0"/>
          </a:p>
          <a:p>
            <a:pPr lvl="1" algn="just"/>
            <a:endParaRPr lang="en-US" sz="2400" b="1" dirty="0" smtClean="0"/>
          </a:p>
          <a:p>
            <a:pPr lvl="1" algn="just"/>
            <a:endParaRPr lang="en-US" sz="2400" b="1" dirty="0" smtClean="0"/>
          </a:p>
          <a:p>
            <a:pPr lvl="1" algn="just">
              <a:buNone/>
            </a:pPr>
            <a:endParaRPr lang="fr-FR" sz="2400" b="1" i="1" dirty="0" smtClean="0"/>
          </a:p>
          <a:p>
            <a:pPr lvl="1" algn="just"/>
            <a:endParaRPr lang="en-US" sz="2400" b="1" dirty="0" smtClean="0"/>
          </a:p>
          <a:p>
            <a:pPr algn="just"/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72100" y="4876800"/>
            <a:ext cx="255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err="1" smtClean="0"/>
              <a:t>Phân</a:t>
            </a:r>
            <a:r>
              <a:rPr lang="fr-FR" b="1" dirty="0" smtClean="0"/>
              <a:t> </a:t>
            </a:r>
            <a:r>
              <a:rPr lang="fr-FR" b="1" dirty="0" err="1" smtClean="0"/>
              <a:t>trang</a:t>
            </a:r>
            <a:r>
              <a:rPr lang="fr-FR" b="1" dirty="0" smtClean="0"/>
              <a:t> </a:t>
            </a:r>
            <a:r>
              <a:rPr lang="fr-FR" b="1" dirty="0" err="1" smtClean="0"/>
              <a:t>trong</a:t>
            </a:r>
            <a:r>
              <a:rPr lang="fr-FR" b="1" dirty="0" smtClean="0"/>
              <a:t> </a:t>
            </a:r>
            <a:r>
              <a:rPr lang="fr-FR" b="1" dirty="0" err="1" smtClean="0"/>
              <a:t>Bootstrap</a:t>
            </a:r>
            <a:r>
              <a:rPr lang="fr-FR" b="1" dirty="0" smtClean="0"/>
              <a:t> </a:t>
            </a:r>
            <a:r>
              <a:rPr lang="fr-FR" b="1" dirty="0" err="1" smtClean="0"/>
              <a:t>thêm</a:t>
            </a:r>
            <a:r>
              <a:rPr lang="fr-FR" b="1" dirty="0" smtClean="0"/>
              <a:t> </a:t>
            </a:r>
            <a:r>
              <a:rPr lang="fr-FR" b="1" dirty="0" err="1" smtClean="0"/>
              <a:t>lớp</a:t>
            </a:r>
            <a:r>
              <a:rPr lang="fr-FR" b="1" dirty="0" smtClean="0"/>
              <a:t> active </a:t>
            </a:r>
            <a:r>
              <a:rPr lang="fr-FR" b="1" dirty="0" err="1" smtClean="0"/>
              <a:t>và</a:t>
            </a:r>
            <a:r>
              <a:rPr lang="fr-FR" b="1" dirty="0" smtClean="0"/>
              <a:t> </a:t>
            </a:r>
            <a:r>
              <a:rPr lang="fr-FR" b="1" dirty="0" err="1" smtClean="0"/>
              <a:t>disabled</a:t>
            </a:r>
            <a:endParaRPr lang="en-US" b="1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b="2942"/>
          <a:stretch>
            <a:fillRect/>
          </a:stretch>
        </p:blipFill>
        <p:spPr bwMode="auto">
          <a:xfrm>
            <a:off x="1016000" y="1981201"/>
            <a:ext cx="41783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4368800"/>
            <a:ext cx="4127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448300" y="2324100"/>
            <a:ext cx="255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err="1" smtClean="0"/>
              <a:t>Phân</a:t>
            </a:r>
            <a:r>
              <a:rPr lang="fr-FR" b="1" dirty="0" smtClean="0"/>
              <a:t> </a:t>
            </a:r>
            <a:r>
              <a:rPr lang="fr-FR" b="1" dirty="0" err="1" smtClean="0"/>
              <a:t>trang</a:t>
            </a:r>
            <a:r>
              <a:rPr lang="fr-FR" b="1" dirty="0" smtClean="0"/>
              <a:t> </a:t>
            </a:r>
            <a:r>
              <a:rPr lang="fr-FR" b="1" dirty="0" err="1" smtClean="0"/>
              <a:t>trong</a:t>
            </a:r>
            <a:r>
              <a:rPr lang="fr-FR" b="1" dirty="0" smtClean="0"/>
              <a:t> </a:t>
            </a:r>
            <a:r>
              <a:rPr lang="fr-FR" b="1" dirty="0" err="1" smtClean="0"/>
              <a:t>Bootstrap</a:t>
            </a:r>
            <a:r>
              <a:rPr lang="fr-FR" b="1" dirty="0" smtClean="0"/>
              <a:t> </a:t>
            </a:r>
            <a:r>
              <a:rPr lang="fr-FR" b="1" dirty="0" err="1" smtClean="0"/>
              <a:t>sử</a:t>
            </a:r>
            <a:r>
              <a:rPr lang="fr-FR" b="1" dirty="0" smtClean="0"/>
              <a:t> </a:t>
            </a:r>
            <a:r>
              <a:rPr lang="fr-FR" b="1" dirty="0" err="1" smtClean="0"/>
              <a:t>dụng</a:t>
            </a:r>
            <a:r>
              <a:rPr lang="fr-FR" b="1" dirty="0" smtClean="0"/>
              <a:t> </a:t>
            </a:r>
            <a:r>
              <a:rPr lang="fr-FR" b="1" dirty="0" err="1" smtClean="0"/>
              <a:t>lớp</a:t>
            </a:r>
            <a:r>
              <a:rPr lang="fr-FR" b="1" dirty="0" smtClean="0"/>
              <a:t> pagination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597" y="2393199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6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42300" cy="4599155"/>
          </a:xfrm>
        </p:spPr>
        <p:txBody>
          <a:bodyPr>
            <a:normAutofit/>
          </a:bodyPr>
          <a:lstStyle/>
          <a:p>
            <a:pPr algn="just"/>
            <a:r>
              <a:rPr lang="x-none" smtClean="0"/>
              <a:t>Responsive Web Design 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x-none" smtClean="0"/>
              <a:t>xu hướng mới</a:t>
            </a:r>
            <a:endParaRPr lang="en-US" dirty="0" smtClean="0"/>
          </a:p>
          <a:p>
            <a:pPr algn="just"/>
            <a:r>
              <a:rPr lang="en-US" dirty="0" smtClean="0"/>
              <a:t>Q</a:t>
            </a:r>
            <a:r>
              <a:rPr lang="x-none" smtClean="0"/>
              <a:t>uy </a:t>
            </a:r>
            <a:r>
              <a:rPr lang="x-none" smtClean="0"/>
              <a:t>trình thiết kế và phát triển web sẽ đáp ứng mọi </a:t>
            </a:r>
            <a:r>
              <a:rPr lang="x-none" smtClean="0"/>
              <a:t>thiết </a:t>
            </a:r>
            <a:r>
              <a:rPr lang="x-none" smtClean="0"/>
              <a:t>bị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</a:t>
            </a:r>
            <a:r>
              <a:rPr lang="x-none" smtClean="0"/>
              <a:t>rang web sẽ tự động chuyển 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x-none" smtClean="0"/>
              <a:t> để phù hợp với kích thước màn hình và kịch bản </a:t>
            </a:r>
            <a:r>
              <a:rPr lang="x-none" smtClean="0"/>
              <a:t>xử </a:t>
            </a:r>
            <a:r>
              <a:rPr lang="x-none" smtClean="0"/>
              <a:t>l</a:t>
            </a:r>
            <a:r>
              <a:rPr lang="en-US" dirty="0" smtClean="0"/>
              <a:t>ý</a:t>
            </a:r>
          </a:p>
          <a:p>
            <a:pPr algn="just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Responsive web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BE7DB"/>
              </a:clrFrom>
              <a:clrTo>
                <a:srgbClr val="EBE7D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4191000"/>
            <a:ext cx="3328504" cy="21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90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42300" cy="51468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</a:t>
            </a:r>
            <a:r>
              <a:rPr lang="x-none" smtClean="0"/>
              <a:t>oại </a:t>
            </a:r>
            <a:r>
              <a:rPr lang="x-none" smtClean="0"/>
              <a:t>bỏ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algn="just"/>
            <a:r>
              <a:rPr lang="en-US" dirty="0" smtClean="0"/>
              <a:t>G</a:t>
            </a:r>
            <a:r>
              <a:rPr lang="x-none" smtClean="0"/>
              <a:t>iảm </a:t>
            </a:r>
            <a:r>
              <a:rPr lang="x-none" smtClean="0"/>
              <a:t>thời gian cũng như chi phí thiết kế web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L</a:t>
            </a:r>
            <a:r>
              <a:rPr lang="en-US" dirty="0" err="1" smtClean="0"/>
              <a:t>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pPr algn="just"/>
            <a:r>
              <a:rPr lang="en-US" dirty="0" err="1" smtClean="0"/>
              <a:t>T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smtClean="0"/>
              <a:t>dung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algn="just"/>
            <a:r>
              <a:rPr lang="en-US" dirty="0" err="1" smtClean="0"/>
              <a:t>C</a:t>
            </a:r>
            <a:r>
              <a:rPr lang="en-US" dirty="0" err="1" smtClean="0"/>
              <a:t>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thoải</a:t>
            </a:r>
            <a:r>
              <a:rPr lang="en-US" dirty="0" smtClean="0"/>
              <a:t> </a:t>
            </a:r>
            <a:r>
              <a:rPr lang="en-US" dirty="0" err="1" smtClean="0"/>
              <a:t>mái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Responsive web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90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</a:t>
            </a:r>
            <a:r>
              <a:rPr lang="x-none" smtClean="0"/>
              <a:t>hần </a:t>
            </a:r>
            <a:r>
              <a:rPr lang="x-none" smtClean="0"/>
              <a:t>lớn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x-none" smtClean="0"/>
              <a:t>điện thoại thông minh và máy tính bảng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x-none" smtClean="0"/>
              <a:t> hỗ trợ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x-none" smtClean="0"/>
              <a:t>HTML5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x-none" smtClean="0"/>
              <a:t>Web</a:t>
            </a:r>
            <a:r>
              <a:rPr lang="en-US" dirty="0" smtClean="0"/>
              <a:t>K</a:t>
            </a:r>
            <a:r>
              <a:rPr lang="x-none" smtClean="0"/>
              <a:t>it là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r>
              <a:rPr lang="x-none" smtClean="0"/>
              <a:t>Một số tính năng mới </a:t>
            </a:r>
            <a:r>
              <a:rPr lang="en-US" dirty="0" err="1" smtClean="0"/>
              <a:t>của</a:t>
            </a:r>
            <a:r>
              <a:rPr lang="x-none" smtClean="0"/>
              <a:t> HTML5 được nhiều thiết bị di động hỗ trợ</a:t>
            </a:r>
            <a:r>
              <a:rPr lang="x-none" smtClean="0"/>
              <a:t>. </a:t>
            </a:r>
            <a:endParaRPr lang="en-US" dirty="0" smtClean="0"/>
          </a:p>
          <a:p>
            <a:r>
              <a:rPr lang="x-none" smtClean="0"/>
              <a:t>Điều </a:t>
            </a:r>
            <a:r>
              <a:rPr lang="x-none" smtClean="0"/>
              <a:t>này làm giảm nhu cầu sử dụng </a:t>
            </a:r>
            <a:r>
              <a:rPr lang="en-US" dirty="0" err="1" smtClean="0"/>
              <a:t>các</a:t>
            </a:r>
            <a:r>
              <a:rPr lang="x-none" smtClean="0"/>
              <a:t> plug-in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14259"/>
            <a:ext cx="8255000" cy="638342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Thẻ</a:t>
            </a:r>
            <a:r>
              <a:rPr lang="en-US" b="1" dirty="0" smtClean="0"/>
              <a:t> </a:t>
            </a:r>
            <a:r>
              <a:rPr lang="en-US" b="1" dirty="0" smtClean="0"/>
              <a:t>meta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6130" y="1801494"/>
          <a:ext cx="7494270" cy="44306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6370"/>
                <a:gridCol w="2839481"/>
                <a:gridCol w="1948419"/>
              </a:tblGrid>
              <a:tr h="5495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Thẻ</a:t>
                      </a:r>
                      <a:r>
                        <a:rPr lang="en-US" sz="1600" b="1" dirty="0"/>
                        <a:t> meta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Mô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tả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Trình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duyệt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di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 smtClean="0"/>
                        <a:t>động</a:t>
                      </a:r>
                      <a:endParaRPr lang="en-US" sz="1600" b="1" dirty="0" smtClean="0"/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/>
                        <a:t>được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hỗ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trợ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12668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&lt;meta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name=”</a:t>
                      </a:r>
                      <a:r>
                        <a:rPr lang="en-US" sz="1600" dirty="0" err="1"/>
                        <a:t>HandheldFriendly</a:t>
                      </a:r>
                      <a:r>
                        <a:rPr lang="en-US" sz="1600" dirty="0"/>
                        <a:t>”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content=”true”/&gt;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rằng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nội</a:t>
                      </a:r>
                      <a:r>
                        <a:rPr lang="en-US" sz="1600" dirty="0"/>
                        <a:t> dung </a:t>
                      </a:r>
                      <a:r>
                        <a:rPr lang="en-US" sz="1600" dirty="0" err="1"/>
                        <a:t>được</a:t>
                      </a:r>
                      <a:endParaRPr lang="en-US" sz="1600" dirty="0"/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gọi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cầm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màn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nhỏ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true </a:t>
                      </a:r>
                      <a:r>
                        <a:rPr lang="en-US" sz="1600" dirty="0" err="1"/>
                        <a:t>ngăn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duyệt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nội</a:t>
                      </a:r>
                      <a:r>
                        <a:rPr lang="en-US" sz="1600" dirty="0"/>
                        <a:t> dung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BlackBerry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loại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khác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  <a:tr h="10277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&lt;meta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name=”MobileOptimized”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content=”width” /&gt;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Chấp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nhận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chiều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rộng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pixel) </a:t>
                      </a:r>
                      <a:r>
                        <a:rPr lang="en-US" sz="1600" dirty="0" err="1"/>
                        <a:t>để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nội</a:t>
                      </a:r>
                      <a:r>
                        <a:rPr lang="en-US" sz="1600" dirty="0"/>
                        <a:t> dung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bắt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buộc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thành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cột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duyệt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Windows Mobile </a:t>
                      </a:r>
                      <a:r>
                        <a:rPr lang="en-US" sz="1600" dirty="0" err="1"/>
                        <a:t>và</a:t>
                      </a:r>
                      <a:endParaRPr lang="en-US" sz="1600" dirty="0"/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Windows Phone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  <a:tr h="7886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&lt;meta name=”Applemobile-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web-app-capable”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content=”yes”/&gt;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rằng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ứng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dụng</a:t>
                      </a:r>
                      <a:r>
                        <a:rPr lang="en-US" sz="1600" dirty="0"/>
                        <a:t> web </a:t>
                      </a:r>
                      <a:r>
                        <a:rPr lang="en-US" sz="1600" dirty="0" err="1"/>
                        <a:t>sẽ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chạy</a:t>
                      </a:r>
                      <a:r>
                        <a:rPr lang="en-US" sz="1600" dirty="0"/>
                        <a:t> ở </a:t>
                      </a:r>
                      <a:r>
                        <a:rPr lang="en-US" sz="1600" dirty="0" err="1"/>
                        <a:t>chế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độ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toàn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màn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Safari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  <a:tr h="7886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&lt;meta name=”</a:t>
                      </a:r>
                      <a:r>
                        <a:rPr lang="en-US" sz="1600" dirty="0" err="1"/>
                        <a:t>Formatdetection</a:t>
                      </a:r>
                      <a:r>
                        <a:rPr lang="en-US" sz="1600" dirty="0"/>
                        <a:t>”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content=”telephone=no”/&gt;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Tự động dò tìm các số điện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thoại được kích hoạt hoặc vô hiệu hóa trên các trang web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Safari </a:t>
                      </a:r>
                      <a:r>
                        <a:rPr lang="en-US" sz="1600" dirty="0" err="1"/>
                        <a:t>chạy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iOS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61859"/>
            <a:ext cx="8255000" cy="422441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err="1" smtClean="0"/>
              <a:t>Thẻ</a:t>
            </a:r>
            <a:r>
              <a:rPr lang="en-US" b="1" dirty="0" smtClean="0"/>
              <a:t> </a:t>
            </a:r>
            <a:r>
              <a:rPr lang="en-US" b="1" dirty="0" smtClean="0"/>
              <a:t>meta </a:t>
            </a:r>
            <a:r>
              <a:rPr lang="en-US" b="1" dirty="0" err="1" smtClean="0"/>
              <a:t>khung</a:t>
            </a:r>
            <a:r>
              <a:rPr lang="en-US" b="1" dirty="0" smtClean="0"/>
              <a:t> </a:t>
            </a:r>
            <a:r>
              <a:rPr lang="en-US" b="1" dirty="0" err="1" smtClean="0"/>
              <a:t>nhìn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1700" y="1528014"/>
          <a:ext cx="7823200" cy="50008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8782"/>
                <a:gridCol w="3418018"/>
                <a:gridCol w="2946400"/>
              </a:tblGrid>
              <a:tr h="2285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Thuộc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tính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Mô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tả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/>
                        <a:t>Giá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trị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 anchor="ctr"/>
                </a:tc>
              </a:tr>
              <a:tr h="7565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width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thước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ngang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của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/>
                        <a:t>khung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nhìn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pixel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pixel) </a:t>
                      </a:r>
                      <a:r>
                        <a:rPr lang="en-US" sz="1600" dirty="0" err="1"/>
                        <a:t>hoặc</a:t>
                      </a:r>
                      <a:endParaRPr lang="en-US" sz="1600" dirty="0"/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độ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rộng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  <a:tr h="7565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height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thước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dọc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nhìn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pixel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pixel) </a:t>
                      </a:r>
                      <a:r>
                        <a:rPr lang="en-US" sz="1600" dirty="0" err="1"/>
                        <a:t>hoặc</a:t>
                      </a:r>
                      <a:endParaRPr lang="en-US" sz="1600" dirty="0"/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chiều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  <a:tr h="7565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initial-scale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hiển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thị</a:t>
                      </a:r>
                      <a:r>
                        <a:rPr lang="en-US" sz="1600" dirty="0"/>
                        <a:t> ban </a:t>
                      </a:r>
                      <a:r>
                        <a:rPr lang="en-US" sz="1600" dirty="0" err="1"/>
                        <a:t>đầu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nó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lớn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phóng</a:t>
                      </a:r>
                      <a:r>
                        <a:rPr lang="en-US" sz="1600" dirty="0"/>
                        <a:t> to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nhỏ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hơn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nhỏ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0,1 </a:t>
                      </a:r>
                      <a:r>
                        <a:rPr lang="en-US" sz="1600" dirty="0" err="1"/>
                        <a:t>đến</a:t>
                      </a:r>
                      <a:r>
                        <a:rPr lang="en-US" sz="1600" dirty="0"/>
                        <a:t> 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  <a:tr h="4045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minimum-scale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phóng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thiểu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nhìn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0,1 </a:t>
                      </a:r>
                      <a:r>
                        <a:rPr lang="en-US" sz="1600" dirty="0" err="1"/>
                        <a:t>đến</a:t>
                      </a:r>
                      <a:r>
                        <a:rPr lang="en-US" sz="1600" dirty="0"/>
                        <a:t> 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  <a:tr h="4045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maximum-scale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phóng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nhìn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0,1 </a:t>
                      </a:r>
                      <a:r>
                        <a:rPr lang="en-US" sz="1600" dirty="0" err="1"/>
                        <a:t>đến</a:t>
                      </a:r>
                      <a:r>
                        <a:rPr lang="en-US" sz="1600" dirty="0"/>
                        <a:t> 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  <a:tr h="7565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user-scalable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Cho </a:t>
                      </a:r>
                      <a:r>
                        <a:rPr lang="en-US" sz="1600" dirty="0" err="1"/>
                        <a:t>phép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ứng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dụng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động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Nói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khác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phóng</a:t>
                      </a:r>
                      <a:r>
                        <a:rPr lang="en-US" sz="1600" dirty="0"/>
                        <a:t> to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nhỏ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ứng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dụng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26278" marR="26278" marT="26278" marB="2627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206500"/>
            <a:ext cx="7937500" cy="22733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&lt;head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	&lt;title&gt;</a:t>
            </a:r>
            <a:r>
              <a:rPr lang="en-US" sz="2400" dirty="0" smtClean="0"/>
              <a:t> Di </a:t>
            </a:r>
            <a:r>
              <a:rPr lang="en-US" sz="2400" dirty="0" err="1" smtClean="0"/>
              <a:t>động</a:t>
            </a:r>
            <a:r>
              <a:rPr lang="en-US" sz="2400" dirty="0" smtClean="0"/>
              <a:t> </a:t>
            </a:r>
            <a:r>
              <a:rPr lang="en-US" sz="2400" dirty="0" smtClean="0"/>
              <a:t>&lt;/title&gt;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fr-FR" sz="2400" dirty="0" smtClean="0"/>
              <a:t> </a:t>
            </a:r>
            <a:r>
              <a:rPr lang="fr-FR" sz="2400" dirty="0" smtClean="0"/>
              <a:t>&lt;</a:t>
            </a:r>
            <a:r>
              <a:rPr lang="fr-FR" sz="2400" dirty="0" err="1" smtClean="0"/>
              <a:t>meta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=”</a:t>
            </a:r>
            <a:r>
              <a:rPr lang="fr-FR" sz="2400" dirty="0" err="1" smtClean="0"/>
              <a:t>viewport</a:t>
            </a:r>
            <a:r>
              <a:rPr lang="fr-FR" sz="2400" dirty="0" smtClean="0"/>
              <a:t>” content=”</a:t>
            </a:r>
            <a:r>
              <a:rPr lang="fr-FR" sz="2400" dirty="0" err="1" smtClean="0"/>
              <a:t>width</a:t>
            </a:r>
            <a:r>
              <a:rPr lang="fr-FR" sz="2400" dirty="0" smtClean="0"/>
              <a:t>=</a:t>
            </a:r>
            <a:r>
              <a:rPr lang="fr-FR" sz="2400" dirty="0" err="1" smtClean="0"/>
              <a:t>device</a:t>
            </a:r>
            <a:r>
              <a:rPr lang="fr-FR" sz="2400" dirty="0" smtClean="0"/>
              <a:t>-</a:t>
            </a:r>
            <a:r>
              <a:rPr lang="fr-FR" sz="2400" dirty="0" err="1" smtClean="0"/>
              <a:t>width</a:t>
            </a:r>
            <a:r>
              <a:rPr lang="fr-FR" sz="2400" dirty="0" smtClean="0"/>
              <a:t>, </a:t>
            </a:r>
            <a:r>
              <a:rPr lang="fr-FR" sz="2400" dirty="0" err="1" smtClean="0"/>
              <a:t>userscalable</a:t>
            </a:r>
            <a:r>
              <a:rPr lang="fr-FR" sz="2400" dirty="0" smtClean="0"/>
              <a:t>=no</a:t>
            </a:r>
            <a:r>
              <a:rPr lang="fr-FR" sz="2400" dirty="0" smtClean="0"/>
              <a:t>”&gt;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smtClean="0"/>
              <a:t>head&gt;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35000" y="4559300"/>
            <a:ext cx="7543800" cy="546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fr-FR" sz="2400" dirty="0" smtClean="0"/>
              <a:t>&lt;</a:t>
            </a:r>
            <a:r>
              <a:rPr lang="fr-FR" sz="2400" dirty="0" err="1" smtClean="0"/>
              <a:t>link</a:t>
            </a:r>
            <a:r>
              <a:rPr lang="fr-FR" sz="2400" dirty="0" smtClean="0"/>
              <a:t> </a:t>
            </a:r>
            <a:r>
              <a:rPr lang="fr-FR" sz="2400" dirty="0" err="1" smtClean="0"/>
              <a:t>rel</a:t>
            </a:r>
            <a:r>
              <a:rPr lang="fr-FR" sz="2400" dirty="0" smtClean="0"/>
              <a:t>=”</a:t>
            </a:r>
            <a:r>
              <a:rPr lang="fr-FR" sz="2400" dirty="0" err="1" smtClean="0"/>
              <a:t>icon</a:t>
            </a:r>
            <a:r>
              <a:rPr lang="fr-FR" sz="2400" dirty="0" smtClean="0"/>
              <a:t>” type=”image/</a:t>
            </a:r>
            <a:r>
              <a:rPr lang="fr-FR" sz="2400" dirty="0" err="1" smtClean="0"/>
              <a:t>png</a:t>
            </a:r>
            <a:r>
              <a:rPr lang="fr-FR" sz="2400" dirty="0" smtClean="0"/>
              <a:t>” </a:t>
            </a:r>
            <a:r>
              <a:rPr lang="fr-FR" sz="2400" dirty="0" err="1" smtClean="0"/>
              <a:t>href</a:t>
            </a:r>
            <a:r>
              <a:rPr lang="fr-FR" sz="2400" dirty="0" smtClean="0"/>
              <a:t>=”mobile.png” /&gt;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0400" y="3873500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Thêm</a:t>
            </a:r>
            <a:r>
              <a:rPr lang="en-US" sz="2500" dirty="0" smtClean="0"/>
              <a:t> </a:t>
            </a:r>
            <a:r>
              <a:rPr lang="en-US" sz="2500" dirty="0" err="1" smtClean="0"/>
              <a:t>biểu</a:t>
            </a:r>
            <a:r>
              <a:rPr lang="en-US" sz="2500" dirty="0" smtClean="0"/>
              <a:t> </a:t>
            </a:r>
            <a:r>
              <a:rPr lang="en-US" sz="2500" dirty="0" err="1" smtClean="0"/>
              <a:t>tượng</a:t>
            </a:r>
            <a:endParaRPr 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253958"/>
            <a:ext cx="8255000" cy="4194342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&lt;body&gt;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HTML. </a:t>
            </a:r>
            <a:endParaRPr lang="en-US" dirty="0" smtClean="0"/>
          </a:p>
          <a:p>
            <a:pPr algn="just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&lt;body&gt;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),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ol</a:t>
            </a:r>
            <a:r>
              <a:rPr lang="en-US" dirty="0" smtClean="0"/>
              <a:t>, dl),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</a:t>
            </a:r>
            <a:r>
              <a:rPr lang="en-US" dirty="0" err="1" smtClean="0"/>
              <a:t>thẻ</a:t>
            </a:r>
            <a:r>
              <a:rPr lang="en-US" dirty="0" smtClean="0"/>
              <a:t> a),…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website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5cb3aa9e7788a48616d457d2fe9247a7f6ea88"/>
</p:tagLst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1628</Words>
  <Application>Microsoft Office PowerPoint</Application>
  <PresentationFormat>On-screen Show (4:3)</PresentationFormat>
  <Paragraphs>305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807</cp:revision>
  <dcterms:created xsi:type="dcterms:W3CDTF">2007-11-27T23:54:21Z</dcterms:created>
  <dcterms:modified xsi:type="dcterms:W3CDTF">2017-03-03T08:59:35Z</dcterms:modified>
</cp:coreProperties>
</file>